
<file path=[Content_Types].xml><?xml version="1.0" encoding="utf-8"?>
<Types xmlns="http://schemas.openxmlformats.org/package/2006/content-types">
  <Default Extension="emf" ContentType="image/x-emf"/>
  <Default Extension="gif" ContentType="image/gif"/>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25"/>
  </p:notesMasterIdLst>
  <p:handoutMasterIdLst>
    <p:handoutMasterId r:id="rId26"/>
  </p:handoutMasterIdLst>
  <p:sldIdLst>
    <p:sldId id="273" r:id="rId2"/>
    <p:sldId id="483" r:id="rId3"/>
    <p:sldId id="541" r:id="rId4"/>
    <p:sldId id="547" r:id="rId5"/>
    <p:sldId id="543" r:id="rId6"/>
    <p:sldId id="525" r:id="rId7"/>
    <p:sldId id="532" r:id="rId8"/>
    <p:sldId id="526" r:id="rId9"/>
    <p:sldId id="544" r:id="rId10"/>
    <p:sldId id="529" r:id="rId11"/>
    <p:sldId id="535" r:id="rId12"/>
    <p:sldId id="511" r:id="rId13"/>
    <p:sldId id="534" r:id="rId14"/>
    <p:sldId id="539" r:id="rId15"/>
    <p:sldId id="542" r:id="rId16"/>
    <p:sldId id="536" r:id="rId17"/>
    <p:sldId id="537" r:id="rId18"/>
    <p:sldId id="538" r:id="rId19"/>
    <p:sldId id="548" r:id="rId20"/>
    <p:sldId id="540" r:id="rId21"/>
    <p:sldId id="546" r:id="rId22"/>
    <p:sldId id="545" r:id="rId23"/>
    <p:sldId id="420" r:id="rId24"/>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heit 4" id="{6D6EF8BA-F735-4C4F-A368-D82428704C3C}">
          <p14:sldIdLst>
            <p14:sldId id="273"/>
            <p14:sldId id="483"/>
            <p14:sldId id="541"/>
            <p14:sldId id="547"/>
            <p14:sldId id="543"/>
            <p14:sldId id="525"/>
            <p14:sldId id="532"/>
            <p14:sldId id="526"/>
            <p14:sldId id="544"/>
            <p14:sldId id="529"/>
            <p14:sldId id="535"/>
            <p14:sldId id="511"/>
            <p14:sldId id="534"/>
            <p14:sldId id="539"/>
            <p14:sldId id="542"/>
            <p14:sldId id="536"/>
            <p14:sldId id="537"/>
            <p14:sldId id="538"/>
            <p14:sldId id="548"/>
            <p14:sldId id="540"/>
            <p14:sldId id="546"/>
            <p14:sldId id="545"/>
            <p14:sldId id="4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03" userDrawn="1">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B" initials="P" lastIdx="3" clrIdx="0">
    <p:extLst>
      <p:ext uri="{19B8F6BF-5375-455C-9EA6-DF929625EA0E}">
        <p15:presenceInfo xmlns:p15="http://schemas.microsoft.com/office/powerpoint/2012/main" userId="P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9"/>
    <a:srgbClr val="C6D9F1"/>
    <a:srgbClr val="4F81BD"/>
    <a:srgbClr val="EB6183"/>
    <a:srgbClr val="0070C0"/>
    <a:srgbClr val="DBA09F"/>
    <a:srgbClr val="E8BFA6"/>
    <a:srgbClr val="EBC8B3"/>
    <a:srgbClr val="ECCCB2"/>
    <a:srgbClr val="F3E3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6DE4E-DAD2-40F3-A037-FDB804CD65CB}" v="7" dt="2026-08-26T12:53:51.175"/>
    <p1510:client id="{EDD16525-C539-4219-BAB9-0C9AC74FD18E}" v="3" dt="2026-08-26T08:11:46.1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40" autoAdjust="0"/>
    <p:restoredTop sz="95905" autoAdjust="0"/>
  </p:normalViewPr>
  <p:slideViewPr>
    <p:cSldViewPr>
      <p:cViewPr>
        <p:scale>
          <a:sx n="75" d="100"/>
          <a:sy n="75" d="100"/>
        </p:scale>
        <p:origin x="1632" y="6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0" d="100"/>
        <a:sy n="70" d="100"/>
      </p:scale>
      <p:origin x="0" y="0"/>
    </p:cViewPr>
  </p:sorterViewPr>
  <p:notesViewPr>
    <p:cSldViewPr>
      <p:cViewPr varScale="1">
        <p:scale>
          <a:sx n="72" d="100"/>
          <a:sy n="72" d="100"/>
        </p:scale>
        <p:origin x="3384" y="90"/>
      </p:cViewPr>
      <p:guideLst>
        <p:guide orient="horz" pos="320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63662A3-074E-42C6-9DBF-A604D2E5D797}"/>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F1643794-F124-41B3-83AB-1F0572735202}"/>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6C29977-DA05-474B-8101-B333C3B68A97}" type="datetimeFigureOut">
              <a:rPr lang="de-DE" smtClean="0"/>
              <a:pPr/>
              <a:t>29.09.2026</a:t>
            </a:fld>
            <a:endParaRPr lang="de-DE" dirty="0"/>
          </a:p>
        </p:txBody>
      </p:sp>
      <p:sp>
        <p:nvSpPr>
          <p:cNvPr id="4" name="Fußzeilenplatzhalter 3">
            <a:extLst>
              <a:ext uri="{FF2B5EF4-FFF2-40B4-BE49-F238E27FC236}">
                <a16:creationId xmlns:a16="http://schemas.microsoft.com/office/drawing/2014/main" id="{C3B28E87-CFF6-42D7-99EF-625FA0946A1A}"/>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59DA96B8-1599-4F0A-BC91-ADBED972E3CD}"/>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4D4A3DF-D952-4CA0-95A8-92F4F6FCC608}" type="slidenum">
              <a:rPr lang="de-DE" smtClean="0"/>
              <a:pPr/>
              <a:t>‹Nr.›</a:t>
            </a:fld>
            <a:endParaRPr lang="de-DE" dirty="0"/>
          </a:p>
        </p:txBody>
      </p:sp>
    </p:spTree>
    <p:extLst>
      <p:ext uri="{BB962C8B-B14F-4D97-AF65-F5344CB8AC3E}">
        <p14:creationId xmlns:p14="http://schemas.microsoft.com/office/powerpoint/2010/main" val="39082010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12A7B6C-00B9-43DB-B4C2-EA6A57CF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6" y="-13924"/>
            <a:ext cx="2508883" cy="752665"/>
          </a:xfrm>
          <a:prstGeom prst="rect">
            <a:avLst/>
          </a:prstGeom>
        </p:spPr>
      </p:pic>
      <p:sp>
        <p:nvSpPr>
          <p:cNvPr id="11" name="Fußzeilenplatzhalter 5">
            <a:extLst>
              <a:ext uri="{FF2B5EF4-FFF2-40B4-BE49-F238E27FC236}">
                <a16:creationId xmlns:a16="http://schemas.microsoft.com/office/drawing/2014/main" id="{C6E90256-0BA5-41BA-B8CE-0482E7A5A252}"/>
              </a:ext>
            </a:extLst>
          </p:cNvPr>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dirty="0"/>
          </a:p>
        </p:txBody>
      </p:sp>
      <p:sp>
        <p:nvSpPr>
          <p:cNvPr id="15" name="Foliennummernplatzhalter 6">
            <a:extLst>
              <a:ext uri="{FF2B5EF4-FFF2-40B4-BE49-F238E27FC236}">
                <a16:creationId xmlns:a16="http://schemas.microsoft.com/office/drawing/2014/main" id="{A9D5CD99-9423-4CFC-A6FC-858E53A2DAC0}"/>
              </a:ext>
            </a:extLst>
          </p:cNvPr>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2A61CC0-4B0B-4395-B916-EE71BB03C9A7}" type="slidenum">
              <a:rPr lang="de-DE" smtClean="0"/>
              <a:pPr/>
              <a:t>‹Nr.›</a:t>
            </a:fld>
            <a:endParaRPr lang="de-DE" dirty="0"/>
          </a:p>
        </p:txBody>
      </p:sp>
      <p:sp>
        <p:nvSpPr>
          <p:cNvPr id="16" name="Textfeld 15">
            <a:extLst>
              <a:ext uri="{FF2B5EF4-FFF2-40B4-BE49-F238E27FC236}">
                <a16:creationId xmlns:a16="http://schemas.microsoft.com/office/drawing/2014/main" id="{9FF1BA1F-1561-4154-9BB9-D0F262EFE95F}"/>
              </a:ext>
            </a:extLst>
          </p:cNvPr>
          <p:cNvSpPr txBox="1"/>
          <p:nvPr/>
        </p:nvSpPr>
        <p:spPr>
          <a:xfrm>
            <a:off x="4917802" y="5117306"/>
            <a:ext cx="184731" cy="276999"/>
          </a:xfrm>
          <a:prstGeom prst="rect">
            <a:avLst/>
          </a:prstGeom>
          <a:noFill/>
        </p:spPr>
        <p:txBody>
          <a:bodyPr wrap="none" rtlCol="0">
            <a:spAutoFit/>
          </a:bodyPr>
          <a:lstStyle/>
          <a:p>
            <a:endParaRPr lang="de-DE" sz="1200" dirty="0">
              <a:latin typeface="Arial" panose="020B0604020202020204" pitchFamily="34" charset="0"/>
              <a:cs typeface="Arial" panose="020B0604020202020204" pitchFamily="34" charset="0"/>
            </a:endParaRPr>
          </a:p>
        </p:txBody>
      </p:sp>
      <p:sp>
        <p:nvSpPr>
          <p:cNvPr id="17" name="Notizenplatzhalter 4">
            <a:extLst>
              <a:ext uri="{FF2B5EF4-FFF2-40B4-BE49-F238E27FC236}">
                <a16:creationId xmlns:a16="http://schemas.microsoft.com/office/drawing/2014/main" id="{E459C51E-5B94-4C12-85B3-B98384D5EB17}"/>
              </a:ext>
            </a:extLst>
          </p:cNvPr>
          <p:cNvSpPr txBox="1">
            <a:spLocks/>
          </p:cNvSpPr>
          <p:nvPr/>
        </p:nvSpPr>
        <p:spPr>
          <a:xfrm>
            <a:off x="4917802" y="3911966"/>
            <a:ext cx="1822298" cy="5859045"/>
          </a:xfrm>
          <a:prstGeom prst="rect">
            <a:avLst/>
          </a:prstGeom>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p:txBody>
      </p:sp>
      <p:sp>
        <p:nvSpPr>
          <p:cNvPr id="18" name="Notizenplatzhalter 4">
            <a:extLst>
              <a:ext uri="{FF2B5EF4-FFF2-40B4-BE49-F238E27FC236}">
                <a16:creationId xmlns:a16="http://schemas.microsoft.com/office/drawing/2014/main" id="{C3E946B9-AC24-4868-9215-176FF0D20C89}"/>
              </a:ext>
              <a:ext uri="{C183D7F6-B498-43B3-948B-1728B52AA6E4}">
                <adec:decorative xmlns:adec="http://schemas.microsoft.com/office/drawing/2017/decorative" val="0"/>
              </a:ext>
            </a:extLst>
          </p:cNvPr>
          <p:cNvSpPr>
            <a:spLocks noGrp="1"/>
          </p:cNvSpPr>
          <p:nvPr>
            <p:ph type="body" sz="quarter" idx="3"/>
          </p:nvPr>
        </p:nvSpPr>
        <p:spPr>
          <a:xfrm>
            <a:off x="309301" y="3677146"/>
            <a:ext cx="4392474" cy="6192688"/>
          </a:xfrm>
          <a:prstGeom prst="rect">
            <a:avLst/>
          </a:prstGeom>
          <a:noFill/>
        </p:spPr>
        <p:txBody>
          <a:bodyPr vert="horz" lIns="99048" tIns="49524" rIns="99048" bIns="49524"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Folienbildplatzhalter 13">
            <a:extLst>
              <a:ext uri="{FF2B5EF4-FFF2-40B4-BE49-F238E27FC236}">
                <a16:creationId xmlns:a16="http://schemas.microsoft.com/office/drawing/2014/main" id="{1B14C685-2066-48B1-9C50-79F241DCF84A}"/>
              </a:ext>
            </a:extLst>
          </p:cNvPr>
          <p:cNvSpPr>
            <a:spLocks noGrp="1" noRot="1" noChangeAspect="1"/>
          </p:cNvSpPr>
          <p:nvPr>
            <p:ph type="sldImg" idx="2"/>
          </p:nvPr>
        </p:nvSpPr>
        <p:spPr>
          <a:xfrm>
            <a:off x="309301" y="1056200"/>
            <a:ext cx="3478553" cy="1956911"/>
          </a:xfrm>
          <a:prstGeom prst="rect">
            <a:avLst/>
          </a:prstGeom>
          <a:noFill/>
          <a:ln w="12700">
            <a:solidFill>
              <a:prstClr val="black"/>
            </a:solidFill>
          </a:ln>
        </p:spPr>
        <p:txBody>
          <a:bodyPr vert="horz" lIns="91440" tIns="45720" rIns="91440" bIns="45720" rtlCol="0" anchor="ctr"/>
          <a:lstStyle/>
          <a:p>
            <a:endParaRPr lang="de-DE" dirty="0"/>
          </a:p>
        </p:txBody>
      </p:sp>
      <p:sp>
        <p:nvSpPr>
          <p:cNvPr id="20" name="Rechteck 19">
            <a:extLst>
              <a:ext uri="{FF2B5EF4-FFF2-40B4-BE49-F238E27FC236}">
                <a16:creationId xmlns:a16="http://schemas.microsoft.com/office/drawing/2014/main" id="{ACD0DB0B-5273-4641-8B22-DCDCA8C2F738}"/>
              </a:ext>
            </a:extLst>
          </p:cNvPr>
          <p:cNvSpPr/>
          <p:nvPr/>
        </p:nvSpPr>
        <p:spPr>
          <a:xfrm>
            <a:off x="4053706" y="1023883"/>
            <a:ext cx="1863011" cy="276999"/>
          </a:xfrm>
          <a:prstGeom prst="rect">
            <a:avLst/>
          </a:prstGeom>
        </p:spPr>
        <p:txBody>
          <a:bodyPr wrap="none">
            <a:spAutoFit/>
          </a:bodyPr>
          <a:lstStyle/>
          <a:p>
            <a:pPr algn="l"/>
            <a:r>
              <a:rPr lang="de-DE" sz="1200" b="1" dirty="0">
                <a:latin typeface="Arial" panose="020B0604020202020204" pitchFamily="34" charset="0"/>
                <a:cs typeface="Arial" panose="020B0604020202020204" pitchFamily="34" charset="0"/>
              </a:rPr>
              <a:t>Zweck/Ziel dieser Folie</a:t>
            </a:r>
          </a:p>
        </p:txBody>
      </p:sp>
      <p:cxnSp>
        <p:nvCxnSpPr>
          <p:cNvPr id="21" name="Gerader Verbinder 20">
            <a:extLst>
              <a:ext uri="{FF2B5EF4-FFF2-40B4-BE49-F238E27FC236}">
                <a16:creationId xmlns:a16="http://schemas.microsoft.com/office/drawing/2014/main" id="{3641325E-7490-4647-8256-35C386108CBF}"/>
              </a:ext>
            </a:extLst>
          </p:cNvPr>
          <p:cNvCxnSpPr>
            <a:cxnSpLocks/>
          </p:cNvCxnSpPr>
          <p:nvPr/>
        </p:nvCxnSpPr>
        <p:spPr>
          <a:xfrm>
            <a:off x="4773786" y="3677146"/>
            <a:ext cx="0" cy="61926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4BF7752E-D991-4217-AE50-385F3399B885}"/>
              </a:ext>
            </a:extLst>
          </p:cNvPr>
          <p:cNvCxnSpPr/>
          <p:nvPr/>
        </p:nvCxnSpPr>
        <p:spPr>
          <a:xfrm>
            <a:off x="283716" y="3317106"/>
            <a:ext cx="6434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1971468-189E-4716-8319-8A3A8A0ACC0E}"/>
              </a:ext>
            </a:extLst>
          </p:cNvPr>
          <p:cNvCxnSpPr/>
          <p:nvPr/>
        </p:nvCxnSpPr>
        <p:spPr>
          <a:xfrm>
            <a:off x="283716" y="3367766"/>
            <a:ext cx="64342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id="{AC0022BE-664B-4C84-B1AC-413528607824}"/>
              </a:ext>
            </a:extLst>
          </p:cNvPr>
          <p:cNvSpPr/>
          <p:nvPr/>
        </p:nvSpPr>
        <p:spPr>
          <a:xfrm>
            <a:off x="4845794" y="3605138"/>
            <a:ext cx="992579" cy="261610"/>
          </a:xfrm>
          <a:prstGeom prst="rect">
            <a:avLst/>
          </a:prstGeom>
        </p:spPr>
        <p:txBody>
          <a:bodyPr wrap="none">
            <a:spAutoFit/>
          </a:bodyPr>
          <a:lstStyle/>
          <a:p>
            <a:pPr algn="l"/>
            <a:r>
              <a:rPr lang="de-DE" sz="1100" b="1" u="sng" dirty="0">
                <a:latin typeface="Arial" panose="020B0604020202020204" pitchFamily="34" charset="0"/>
                <a:cs typeface="Arial" panose="020B0604020202020204" pitchFamily="34" charset="0"/>
              </a:rPr>
              <a:t>Hintergrund</a:t>
            </a:r>
            <a:endParaRPr lang="de-DE"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14207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image" Target="../media/image5.sv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onlinelibrary.wiley.com/doi/epdf/10.1111/tops.1232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image" Target="../media/image12.png"/></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shorts/GsERwci_Hzo"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arum-verfangen-desinformation-und-propaganda" TargetMode="External"/><Relationship Id="rId7" Type="http://schemas.openxmlformats.org/officeDocument/2006/relationships/image" Target="../media/image6.png"/><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slpb.de/themen/gesellschaft/desinformation/die-welt-der-desinformation/was-ist-desinformation" TargetMode="External"/><Relationship Id="rId5" Type="http://schemas.openxmlformats.org/officeDocument/2006/relationships/image" Target="../media/image4.png"/><Relationship Id="rId4" Type="http://schemas.openxmlformats.org/officeDocument/2006/relationships/hyperlink" Target="https://www.slpb.de/themen/gesellschaft/desinformation/die-welt-der-desinformation/wie-werden-informationen-manipulier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ie-werden-informationen-manipuliert"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image" Target="../media/image4.png"/></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urheberrecht.de/bilder/" TargetMode="External"/><Relationship Id="rId4" Type="http://schemas.openxmlformats.org/officeDocument/2006/relationships/image" Target="../media/image6.png"/></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hyperlink" Target="https://www.br.de/nachrichten/wirtschaft/faktenfuchs-e-busse-auch-bei-hitze-zuverlaessig,UsVsR8g"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undesnetzagentur.de/DE/Fachthemen/Digitales/KI/4_Transparenzpflichten/start.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image" Target="../media/image4.png"/></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ie-werden-informationen-manipuliert"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image" Target="../media/image4.png"/></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A2A61CC0-4B0B-4395-B916-EE71BB03C9A7}" type="slidenum">
              <a:rPr lang="de-DE" smtClean="0"/>
              <a:pPr/>
              <a:t>1</a:t>
            </a:fld>
            <a:endParaRPr lang="de-DE" dirty="0"/>
          </a:p>
        </p:txBody>
      </p:sp>
      <p:sp>
        <p:nvSpPr>
          <p:cNvPr id="5" name="Notizenplatzhalter 2"/>
          <p:cNvSpPr>
            <a:spLocks noGrp="1"/>
          </p:cNvSpPr>
          <p:nvPr>
            <p:ph type="body" idx="3"/>
          </p:nvPr>
        </p:nvSpPr>
        <p:spPr>
          <a:xfrm>
            <a:off x="297588" y="6269434"/>
            <a:ext cx="4428471" cy="3418558"/>
          </a:xfrm>
        </p:spPr>
        <p:txBody>
          <a:bodyPr>
            <a:noAutofit/>
          </a:bodyPr>
          <a:lstStyle/>
          <a:p>
            <a:pPr>
              <a:lnSpc>
                <a:spcPct val="150000"/>
              </a:lnSpc>
            </a:pPr>
            <a:r>
              <a:rPr lang="de-DE" b="1" dirty="0"/>
              <a:t>Unterrichtseinheit zur Vorbereitung des </a:t>
            </a:r>
            <a:r>
              <a:rPr lang="de-DE" b="1" dirty="0" err="1"/>
              <a:t>JmS</a:t>
            </a:r>
            <a:r>
              <a:rPr lang="de-DE" b="1" dirty="0"/>
              <a:t>-Journalistenbesuchs.</a:t>
            </a:r>
          </a:p>
          <a:p>
            <a:pPr>
              <a:lnSpc>
                <a:spcPct val="150000"/>
              </a:lnSpc>
            </a:pPr>
            <a:r>
              <a:rPr lang="de-DE" b="1" dirty="0"/>
              <a:t>Diese Einheit schließt an Einheit 1 an (Desinformation) und befasst sich mit dem Thema „Manipulation“ durch Videos auf </a:t>
            </a:r>
            <a:r>
              <a:rPr lang="de-DE" b="1" dirty="0" err="1"/>
              <a:t>TikTok</a:t>
            </a:r>
            <a:r>
              <a:rPr lang="de-DE" b="1" dirty="0"/>
              <a:t>, durch Influencer, Politik-Clips, Bots und News-Apps auf verschiedenen Plattformen. </a:t>
            </a:r>
          </a:p>
          <a:p>
            <a:pPr>
              <a:lnSpc>
                <a:spcPct val="150000"/>
              </a:lnSpc>
            </a:pPr>
            <a:r>
              <a:rPr lang="de-DE" b="1" dirty="0"/>
              <a:t>Dieses Manual ist für die Lehrkräfte und dient als Leitfaden zur Vorbereitung und Gestaltung des Unterrichts. Im Verlauf der Einheit auftauchende Fragen der </a:t>
            </a:r>
            <a:r>
              <a:rPr lang="de-DE" b="1" dirty="0" err="1"/>
              <a:t>SuS</a:t>
            </a:r>
            <a:r>
              <a:rPr lang="de-DE" b="1" dirty="0"/>
              <a:t> sollten gesammelt und an die Journalisten weitergereicht werden, die sie dann beim Schulbesuch aufgreifen und vertiefen.</a:t>
            </a:r>
          </a:p>
          <a:p>
            <a:pPr>
              <a:lnSpc>
                <a:spcPct val="150000"/>
              </a:lnSpc>
            </a:pPr>
            <a:endParaRPr lang="de-DE" dirty="0"/>
          </a:p>
        </p:txBody>
      </p:sp>
      <p:sp>
        <p:nvSpPr>
          <p:cNvPr id="9" name="Folienbildplatzhalter 8">
            <a:extLst>
              <a:ext uri="{FF2B5EF4-FFF2-40B4-BE49-F238E27FC236}">
                <a16:creationId xmlns:a16="http://schemas.microsoft.com/office/drawing/2014/main" id="{9518EEA2-A591-407F-AAE3-7FDA8BC14FD8}"/>
              </a:ext>
            </a:extLst>
          </p:cNvPr>
          <p:cNvSpPr>
            <a:spLocks noGrp="1" noRot="1" noChangeAspect="1"/>
          </p:cNvSpPr>
          <p:nvPr>
            <p:ph type="sldImg"/>
          </p:nvPr>
        </p:nvSpPr>
        <p:spPr>
          <a:xfrm>
            <a:off x="309563" y="1055688"/>
            <a:ext cx="3478212" cy="1957387"/>
          </a:xfrm>
        </p:spPr>
      </p:sp>
      <p:sp>
        <p:nvSpPr>
          <p:cNvPr id="11" name="Notizenplatzhalter 2">
            <a:extLst>
              <a:ext uri="{FF2B5EF4-FFF2-40B4-BE49-F238E27FC236}">
                <a16:creationId xmlns:a16="http://schemas.microsoft.com/office/drawing/2014/main" id="{64C4DFE1-51D5-48C0-8C2C-0731830775A2}"/>
              </a:ext>
            </a:extLst>
          </p:cNvPr>
          <p:cNvSpPr txBox="1">
            <a:spLocks/>
          </p:cNvSpPr>
          <p:nvPr/>
        </p:nvSpPr>
        <p:spPr>
          <a:xfrm>
            <a:off x="309301" y="3677146"/>
            <a:ext cx="4392474" cy="2808312"/>
          </a:xfrm>
          <a:prstGeom prst="rect">
            <a:avLst/>
          </a:prstGeom>
          <a:noFill/>
        </p:spPr>
        <p:txBody>
          <a:bodyPr vert="horz" lIns="99048" tIns="49524" rIns="99048" bIns="49524" rtlCol="0">
            <a:normAutofit fontScale="775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a:p>
            <a:endParaRPr lang="de-DE" dirty="0"/>
          </a:p>
          <a:p>
            <a:endParaRPr lang="de-DE" dirty="0"/>
          </a:p>
          <a:p>
            <a:endParaRPr lang="en-GB" dirty="0"/>
          </a:p>
          <a:p>
            <a:endParaRPr lang="en-GB" dirty="0"/>
          </a:p>
          <a:p>
            <a:endParaRPr lang="en-GB" dirty="0"/>
          </a:p>
          <a:p>
            <a:endParaRPr lang="en-GB" dirty="0"/>
          </a:p>
          <a:p>
            <a:r>
              <a:rPr lang="en-GB" dirty="0" err="1"/>
              <a:t>Normalschrift</a:t>
            </a:r>
            <a:r>
              <a:rPr lang="en-GB" dirty="0"/>
              <a:t> = </a:t>
            </a:r>
            <a:r>
              <a:rPr lang="en-GB" dirty="0" err="1"/>
              <a:t>Hinweise</a:t>
            </a:r>
            <a:r>
              <a:rPr lang="en-GB" dirty="0"/>
              <a:t> und </a:t>
            </a:r>
            <a:r>
              <a:rPr lang="en-GB" dirty="0" err="1"/>
              <a:t>Erläuterungen</a:t>
            </a:r>
            <a:r>
              <a:rPr lang="en-GB" dirty="0"/>
              <a:t> </a:t>
            </a:r>
            <a:r>
              <a:rPr lang="en-GB" dirty="0" err="1"/>
              <a:t>für</a:t>
            </a:r>
            <a:r>
              <a:rPr lang="en-GB" dirty="0"/>
              <a:t> die (L) </a:t>
            </a:r>
          </a:p>
          <a:p>
            <a:endParaRPr lang="en-GB" dirty="0"/>
          </a:p>
          <a:p>
            <a:pPr lvl="1">
              <a:buFontTx/>
              <a:buNone/>
            </a:pPr>
            <a:endParaRPr lang="de-DE" dirty="0">
              <a:highlight>
                <a:srgbClr val="FFFF00"/>
              </a:highlight>
            </a:endParaRPr>
          </a:p>
          <a:p>
            <a:endParaRPr lang="en-GB" sz="900" dirty="0"/>
          </a:p>
          <a:p>
            <a:endParaRPr lang="en-GB" sz="1700" dirty="0"/>
          </a:p>
          <a:p>
            <a:r>
              <a:rPr lang="en-GB" sz="1700" dirty="0" err="1"/>
              <a:t>Normalschrift</a:t>
            </a:r>
            <a:r>
              <a:rPr lang="en-GB" sz="1700" dirty="0"/>
              <a:t> = </a:t>
            </a:r>
            <a:r>
              <a:rPr lang="en-GB" sz="1700" dirty="0" err="1"/>
              <a:t>Hinweise</a:t>
            </a:r>
            <a:r>
              <a:rPr lang="en-GB" sz="1700" dirty="0"/>
              <a:t> und </a:t>
            </a:r>
            <a:r>
              <a:rPr lang="en-GB" sz="1700" dirty="0" err="1"/>
              <a:t>Erläuterungen</a:t>
            </a:r>
            <a:r>
              <a:rPr lang="en-GB" sz="1700" dirty="0"/>
              <a:t> </a:t>
            </a:r>
            <a:r>
              <a:rPr lang="en-GB" sz="1700" dirty="0" err="1"/>
              <a:t>für</a:t>
            </a:r>
            <a:r>
              <a:rPr lang="en-GB" sz="1700" dirty="0"/>
              <a:t> die (L) </a:t>
            </a:r>
          </a:p>
          <a:p>
            <a:endParaRPr lang="en-GB" sz="1700" dirty="0"/>
          </a:p>
          <a:p>
            <a:pPr lvl="1">
              <a:buNone/>
            </a:pPr>
            <a:endParaRPr lang="de-DE" sz="1700" dirty="0"/>
          </a:p>
          <a:p>
            <a:pPr lvl="1">
              <a:buNone/>
            </a:pPr>
            <a:r>
              <a:rPr lang="de-DE" sz="1700" dirty="0"/>
              <a:t>Dauer: </a:t>
            </a:r>
            <a:r>
              <a:rPr lang="de-DE" sz="1700" b="1" dirty="0"/>
              <a:t>45 oder 90 Minuten</a:t>
            </a:r>
            <a:r>
              <a:rPr lang="de-DE" sz="1700" dirty="0"/>
              <a:t>. In der „Übersicht und Ablaufplan“ im Downloadbereich finden Sie Hinweise, welche Auslassungen und Kürzungen wir zur Durchführung in 45 Minuten empfehlen.</a:t>
            </a:r>
            <a:r>
              <a:rPr lang="en-GB" sz="1800" dirty="0"/>
              <a:t> </a:t>
            </a:r>
          </a:p>
          <a:p>
            <a:r>
              <a:rPr lang="en-GB" dirty="0"/>
              <a:t> </a:t>
            </a:r>
          </a:p>
        </p:txBody>
      </p:sp>
      <p:pic>
        <p:nvPicPr>
          <p:cNvPr id="12" name="Grafik 11" descr="Wecker">
            <a:extLst>
              <a:ext uri="{FF2B5EF4-FFF2-40B4-BE49-F238E27FC236}">
                <a16:creationId xmlns:a16="http://schemas.microsoft.com/office/drawing/2014/main" id="{72665623-D188-44D9-A885-A9B420AE4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958" y="5477346"/>
            <a:ext cx="388840" cy="388840"/>
          </a:xfrm>
          <a:prstGeom prst="rect">
            <a:avLst/>
          </a:prstGeom>
        </p:spPr>
      </p:pic>
      <p:sp>
        <p:nvSpPr>
          <p:cNvPr id="18" name="Rechteck 17">
            <a:extLst>
              <a:ext uri="{FF2B5EF4-FFF2-40B4-BE49-F238E27FC236}">
                <a16:creationId xmlns:a16="http://schemas.microsoft.com/office/drawing/2014/main" id="{15F17D38-311D-41C5-B287-7A8B98729472}"/>
              </a:ext>
            </a:extLst>
          </p:cNvPr>
          <p:cNvSpPr/>
          <p:nvPr/>
        </p:nvSpPr>
        <p:spPr>
          <a:xfrm>
            <a:off x="309563" y="3674565"/>
            <a:ext cx="4284472" cy="107273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18">
            <a:extLst>
              <a:ext uri="{FF2B5EF4-FFF2-40B4-BE49-F238E27FC236}">
                <a16:creationId xmlns:a16="http://schemas.microsoft.com/office/drawing/2014/main" id="{1D910406-3789-4502-ACF5-1D84621E4328}"/>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Ansprache</a:t>
            </a:r>
            <a:r>
              <a:rPr lang="en-GB" sz="1200" b="1" dirty="0">
                <a:solidFill>
                  <a:srgbClr val="FF0000"/>
                </a:solidFill>
              </a:rPr>
              <a:t> an die </a:t>
            </a:r>
            <a:r>
              <a:rPr lang="en-GB" sz="1200" b="1" dirty="0" err="1">
                <a:solidFill>
                  <a:srgbClr val="FF0000"/>
                </a:solidFill>
              </a:rPr>
              <a:t>Schülerinnen</a:t>
            </a:r>
            <a:r>
              <a:rPr lang="en-GB" sz="1200" b="1" dirty="0">
                <a:solidFill>
                  <a:srgbClr val="FF0000"/>
                </a:solidFill>
              </a:rPr>
              <a:t> und </a:t>
            </a:r>
            <a:r>
              <a:rPr lang="en-GB" sz="1200" b="1" dirty="0" err="1">
                <a:solidFill>
                  <a:srgbClr val="FF0000"/>
                </a:solidFill>
              </a:rPr>
              <a:t>Schüler</a:t>
            </a:r>
            <a:r>
              <a:rPr lang="en-GB" sz="1200" b="1" dirty="0">
                <a:solidFill>
                  <a:srgbClr val="FF0000"/>
                </a:solidFill>
              </a:rPr>
              <a:t> (</a:t>
            </a:r>
            <a:r>
              <a:rPr lang="en-GB" sz="1200" b="1" dirty="0" err="1">
                <a:solidFill>
                  <a:srgbClr val="FF0000"/>
                </a:solidFill>
              </a:rPr>
              <a:t>SuS</a:t>
            </a:r>
            <a:r>
              <a:rPr lang="en-GB" sz="1200" b="1" dirty="0">
                <a:solidFill>
                  <a:srgbClr val="FF0000"/>
                </a:solidFill>
              </a:rPr>
              <a:t>)</a:t>
            </a:r>
            <a:endParaRPr lang="de-DE" sz="1200" dirty="0"/>
          </a:p>
        </p:txBody>
      </p:sp>
      <p:pic>
        <p:nvPicPr>
          <p:cNvPr id="20" name="Grafik 19" descr="Ein Bild, das Uhr enthält.&#10;&#10;Automatisch generierte Beschreibung">
            <a:extLst>
              <a:ext uri="{FF2B5EF4-FFF2-40B4-BE49-F238E27FC236}">
                <a16:creationId xmlns:a16="http://schemas.microsoft.com/office/drawing/2014/main" id="{472E95B0-A897-4232-AF1F-14A37C414F2E}"/>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48723"/>
            <a:ext cx="383388" cy="293179"/>
          </a:xfrm>
          <a:prstGeom prst="rect">
            <a:avLst/>
          </a:prstGeom>
        </p:spPr>
      </p:pic>
      <p:sp>
        <p:nvSpPr>
          <p:cNvPr id="21" name="Rechteck 20">
            <a:extLst>
              <a:ext uri="{FF2B5EF4-FFF2-40B4-BE49-F238E27FC236}">
                <a16:creationId xmlns:a16="http://schemas.microsoft.com/office/drawing/2014/main" id="{C39B7B08-3FF9-4D06-A006-04803B2C477E}"/>
              </a:ext>
            </a:extLst>
          </p:cNvPr>
          <p:cNvSpPr/>
          <p:nvPr/>
        </p:nvSpPr>
        <p:spPr>
          <a:xfrm>
            <a:off x="392412" y="3893170"/>
            <a:ext cx="3888433" cy="830997"/>
          </a:xfrm>
          <a:prstGeom prst="rect">
            <a:avLst/>
          </a:prstGeom>
        </p:spPr>
        <p:txBody>
          <a:bodyPr wrap="square">
            <a:spAutoFit/>
          </a:bodyPr>
          <a:lstStyle/>
          <a:p>
            <a:pPr marL="182563" lvl="0">
              <a:defRPr/>
            </a:pPr>
            <a:endParaRPr lang="de-DE" sz="1200" i="1" dirty="0">
              <a:latin typeface="Arial" pitchFamily="34" charset="0"/>
              <a:cs typeface="Arial" pitchFamily="34" charset="0"/>
            </a:endParaRPr>
          </a:p>
          <a:p>
            <a:pPr marL="355600" lvl="0">
              <a:tabLst>
                <a:tab pos="355600" algn="l"/>
              </a:tabLst>
              <a:defRPr/>
            </a:pPr>
            <a:r>
              <a:rPr lang="de-DE" sz="1200" i="1" dirty="0">
                <a:latin typeface="Arial" pitchFamily="34" charset="0"/>
                <a:cs typeface="Arial" pitchFamily="34" charset="0"/>
              </a:rPr>
              <a:t>Die kursiv gedruckten Texte in den </a:t>
            </a:r>
            <a:r>
              <a:rPr lang="de-DE" sz="1200" i="1" dirty="0" err="1">
                <a:latin typeface="Arial" pitchFamily="34" charset="0"/>
                <a:cs typeface="Arial" pitchFamily="34" charset="0"/>
              </a:rPr>
              <a:t>Textboxen</a:t>
            </a:r>
            <a:r>
              <a:rPr lang="de-DE" sz="1200" i="1" dirty="0">
                <a:latin typeface="Arial" pitchFamily="34" charset="0"/>
                <a:cs typeface="Arial" pitchFamily="34" charset="0"/>
              </a:rPr>
              <a:t> dienen als </a:t>
            </a:r>
            <a:r>
              <a:rPr lang="de-DE" sz="1200" b="1" i="1" dirty="0">
                <a:latin typeface="Arial" pitchFamily="34" charset="0"/>
                <a:cs typeface="Arial" pitchFamily="34" charset="0"/>
              </a:rPr>
              <a:t>Vorschlag</a:t>
            </a:r>
            <a:r>
              <a:rPr lang="de-DE" sz="1200" i="1" dirty="0">
                <a:latin typeface="Arial" pitchFamily="34" charset="0"/>
                <a:cs typeface="Arial" pitchFamily="34" charset="0"/>
              </a:rPr>
              <a:t> für das Gespräch mit den </a:t>
            </a:r>
            <a:r>
              <a:rPr lang="de-DE" sz="1200" i="1" dirty="0" err="1">
                <a:latin typeface="Arial" pitchFamily="34" charset="0"/>
                <a:cs typeface="Arial" pitchFamily="34" charset="0"/>
              </a:rPr>
              <a:t>SuS</a:t>
            </a:r>
            <a:r>
              <a:rPr lang="de-DE" sz="1200" i="1" dirty="0">
                <a:latin typeface="Arial" pitchFamily="34" charset="0"/>
                <a:cs typeface="Arial" pitchFamily="34" charset="0"/>
              </a:rPr>
              <a:t> (Sie können diese Texte auch vorlesen).</a:t>
            </a:r>
          </a:p>
        </p:txBody>
      </p:sp>
      <p:sp>
        <p:nvSpPr>
          <p:cNvPr id="2" name="Textfeld 1">
            <a:extLst>
              <a:ext uri="{FF2B5EF4-FFF2-40B4-BE49-F238E27FC236}">
                <a16:creationId xmlns:a16="http://schemas.microsoft.com/office/drawing/2014/main" id="{859505AC-146B-441D-B613-EB3E15C3152D}"/>
              </a:ext>
            </a:extLst>
          </p:cNvPr>
          <p:cNvSpPr txBox="1"/>
          <p:nvPr/>
        </p:nvSpPr>
        <p:spPr>
          <a:xfrm>
            <a:off x="4053706" y="1446639"/>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Diese Einheit dient der Vorbereitung des Journalistenbesuchs</a:t>
            </a:r>
          </a:p>
        </p:txBody>
      </p:sp>
      <p:sp>
        <p:nvSpPr>
          <p:cNvPr id="3" name="Rechteck 2">
            <a:extLst>
              <a:ext uri="{FF2B5EF4-FFF2-40B4-BE49-F238E27FC236}">
                <a16:creationId xmlns:a16="http://schemas.microsoft.com/office/drawing/2014/main" id="{78AA6BDD-E063-2D6A-AA37-DF63AC5AD090}"/>
              </a:ext>
            </a:extLst>
          </p:cNvPr>
          <p:cNvSpPr/>
          <p:nvPr/>
        </p:nvSpPr>
        <p:spPr>
          <a:xfrm>
            <a:off x="4839395" y="3616282"/>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AF3FD11F-11E6-4102-AD31-32ACD1239442}"/>
              </a:ext>
            </a:extLst>
          </p:cNvPr>
          <p:cNvSpPr txBox="1"/>
          <p:nvPr/>
        </p:nvSpPr>
        <p:spPr>
          <a:xfrm>
            <a:off x="4812238" y="3613527"/>
            <a:ext cx="1872000" cy="5847755"/>
          </a:xfrm>
          <a:prstGeom prst="rect">
            <a:avLst/>
          </a:prstGeom>
          <a:solidFill>
            <a:schemeClr val="bg1"/>
          </a:solidFill>
        </p:spPr>
        <p:txBody>
          <a:bodyPr wrap="square" rtlCol="0">
            <a:spAutoFit/>
          </a:bodyPr>
          <a:lstStyle/>
          <a:p>
            <a:r>
              <a:rPr lang="de-DE" sz="1100" b="1" u="sng" dirty="0">
                <a:latin typeface="Arial" panose="020B0604020202020204" pitchFamily="34" charset="0"/>
                <a:cs typeface="Arial" panose="020B0604020202020204" pitchFamily="34" charset="0"/>
              </a:rPr>
              <a:t>Hinweise zu dieser Lehreinheit</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Im Mittelpunkt dieser Lehreinheit stehen die manipulativen Angebote, denen Jugendliche insbesondere auf </a:t>
            </a:r>
            <a:r>
              <a:rPr lang="de-DE" sz="1100" dirty="0" err="1">
                <a:latin typeface="Arial" panose="020B0604020202020204" pitchFamily="34" charset="0"/>
                <a:cs typeface="Arial" panose="020B0604020202020204" pitchFamily="34" charset="0"/>
              </a:rPr>
              <a:t>Social</a:t>
            </a:r>
            <a:r>
              <a:rPr lang="de-DE" sz="1100" dirty="0">
                <a:latin typeface="Arial" panose="020B0604020202020204" pitchFamily="34" charset="0"/>
                <a:cs typeface="Arial" panose="020B0604020202020204" pitchFamily="34" charset="0"/>
              </a:rPr>
              <a:t> Media-Plattformen und Online-Medien, aber auch im Umfeld ihrer Peer-Groups begegnen.</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Ihr Lernziel ist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a.) die Befähigung, das eigene Medienverhalten mitsamt Vorlieben und Vorurteilen zu reflektieren sowie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b.) ein Grundverständnis der Mechanismen und Tricks zu erlangen, mit denen Denkweisen und Einstellungen der Nutzer beeinflusst werden (sollen).  </a:t>
            </a:r>
          </a:p>
          <a:p>
            <a:pPr algn="l"/>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Eine deutlich vertiefte Darstellung und Diskus-</a:t>
            </a:r>
            <a:r>
              <a:rPr lang="de-DE" sz="1100" dirty="0" err="1">
                <a:latin typeface="Arial" panose="020B0604020202020204" pitchFamily="34" charset="0"/>
                <a:cs typeface="Arial" panose="020B0604020202020204" pitchFamily="34" charset="0"/>
              </a:rPr>
              <a:t>sion</a:t>
            </a:r>
            <a:r>
              <a:rPr lang="de-DE" sz="1100" dirty="0">
                <a:latin typeface="Arial" panose="020B0604020202020204" pitchFamily="34" charset="0"/>
                <a:cs typeface="Arial" panose="020B0604020202020204" pitchFamily="34" charset="0"/>
              </a:rPr>
              <a:t> über Formen der Beeinflussung bietet die „fit-for-news“-Lehreinheit Nr. 9 sowie der Onlinekurs „Soziale Medien“.</a:t>
            </a:r>
          </a:p>
        </p:txBody>
      </p:sp>
    </p:spTree>
    <p:extLst>
      <p:ext uri="{BB962C8B-B14F-4D97-AF65-F5344CB8AC3E}">
        <p14:creationId xmlns:p14="http://schemas.microsoft.com/office/powerpoint/2010/main" val="5467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4756" y="3821162"/>
            <a:ext cx="4392474" cy="6192688"/>
          </a:xfrm>
        </p:spPr>
        <p:txBody>
          <a:bodyPr>
            <a:normAutofit fontScale="92500" lnSpcReduction="10000"/>
          </a:bodyPr>
          <a:lstStyle/>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r>
              <a:rPr lang="de-DE" sz="1300" dirty="0"/>
              <a:t>In dieser Einheit geht es nicht (nur) um falsche Fakten, sondern um solche Aussagen, die – vor allem durch ihre </a:t>
            </a:r>
            <a:r>
              <a:rPr lang="de-DE" sz="1300" i="1" dirty="0"/>
              <a:t>Präsentation</a:t>
            </a:r>
            <a:r>
              <a:rPr lang="de-DE" sz="1300" dirty="0"/>
              <a:t> – manipulativ wirken. Zum Einstieg kann der Unterschied zwischen Manipulationen durch Texte und durch Bilder erläutert werden:</a:t>
            </a:r>
          </a:p>
          <a:p>
            <a:pPr>
              <a:lnSpc>
                <a:spcPct val="150000"/>
              </a:lnSpc>
            </a:pPr>
            <a:r>
              <a:rPr lang="de-DE" sz="1300" b="1" dirty="0"/>
              <a:t>Auf der Textebene </a:t>
            </a:r>
            <a:r>
              <a:rPr lang="de-DE" sz="1300" dirty="0"/>
              <a:t>funktioniert Manipulation vor allem durch Tricks (unzulässiges Verallgemeinern, Verwischen von Wissen und Glauben, rhetorische Fragen und logische Fehlschlüsse). </a:t>
            </a:r>
          </a:p>
          <a:p>
            <a:pPr>
              <a:lnSpc>
                <a:spcPct val="150000"/>
              </a:lnSpc>
            </a:pPr>
            <a:r>
              <a:rPr lang="de-DE" sz="1300" b="1" dirty="0"/>
              <a:t>Auf der Bildebene </a:t>
            </a:r>
            <a:r>
              <a:rPr lang="de-DE" sz="1300" dirty="0"/>
              <a:t>wird mit emotionalisierenden, schnell geschnittenen Videos und mit KI-Bildern manipuliert. Gerade auf den Video-Plattformen (Instagram, </a:t>
            </a:r>
            <a:r>
              <a:rPr lang="de-DE" sz="1300" dirty="0" err="1"/>
              <a:t>TikTok</a:t>
            </a:r>
            <a:r>
              <a:rPr lang="de-DE" sz="1300" dirty="0"/>
              <a:t>) werden diese Manipulationen zur Beeinflussung Jugendlicher eingesetzt. </a:t>
            </a:r>
          </a:p>
          <a:p>
            <a:pPr>
              <a:lnSpc>
                <a:spcPct val="150000"/>
              </a:lnSpc>
            </a:pPr>
            <a:r>
              <a:rPr lang="de-DE" sz="1300" b="1" dirty="0"/>
              <a:t>Bezug zum </a:t>
            </a:r>
            <a:r>
              <a:rPr lang="de-DE" sz="1300" b="1" dirty="0" err="1"/>
              <a:t>JmS</a:t>
            </a:r>
            <a:r>
              <a:rPr lang="de-DE" sz="1300" b="1" dirty="0"/>
              <a:t>-Journalistenbesuch</a:t>
            </a:r>
            <a:r>
              <a:rPr lang="de-DE" sz="1300" dirty="0"/>
              <a:t>: siehe letzte Folien.</a:t>
            </a:r>
            <a:br>
              <a:rPr lang="de-DE" sz="1300" dirty="0"/>
            </a:br>
            <a:r>
              <a:rPr lang="de-DE" sz="1300" dirty="0"/>
              <a:t>(Im Manual finden Sie auf Folie 20 eine zusammenfassende Beschreibung des journalistischen Handwerks)</a:t>
            </a:r>
            <a:r>
              <a:rPr lang="de-DE" dirty="0"/>
              <a:t>.</a:t>
            </a:r>
          </a:p>
        </p:txBody>
      </p:sp>
      <p:sp>
        <p:nvSpPr>
          <p:cNvPr id="4" name="Foliennummernplatzhalter 3"/>
          <p:cNvSpPr>
            <a:spLocks noGrp="1"/>
          </p:cNvSpPr>
          <p:nvPr>
            <p:ph type="sldNum" sz="quarter" idx="5"/>
          </p:nvPr>
        </p:nvSpPr>
        <p:spPr/>
        <p:txBody>
          <a:bodyPr/>
          <a:lstStyle/>
          <a:p>
            <a:fld id="{A2A61CC0-4B0B-4395-B916-EE71BB03C9A7}" type="slidenum">
              <a:rPr lang="de-DE" smtClean="0"/>
              <a:pPr/>
              <a:t>2</a:t>
            </a:fld>
            <a:endParaRPr lang="de-DE" dirty="0"/>
          </a:p>
        </p:txBody>
      </p:sp>
      <p:sp>
        <p:nvSpPr>
          <p:cNvPr id="8" name="Textfeld 7">
            <a:extLst>
              <a:ext uri="{FF2B5EF4-FFF2-40B4-BE49-F238E27FC236}">
                <a16:creationId xmlns:a16="http://schemas.microsoft.com/office/drawing/2014/main" id="{F95F0BAA-9079-B25C-5AC7-86310895C151}"/>
              </a:ext>
            </a:extLst>
          </p:cNvPr>
          <p:cNvSpPr txBox="1"/>
          <p:nvPr/>
        </p:nvSpPr>
        <p:spPr>
          <a:xfrm>
            <a:off x="4021294"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„Über Manipulation – und wie man sie durchschaut“:</a:t>
            </a:r>
          </a:p>
          <a:p>
            <a:pPr algn="l"/>
            <a:r>
              <a:rPr lang="de-DE" sz="1200" dirty="0">
                <a:latin typeface="Arial" panose="020B0604020202020204" pitchFamily="34" charset="0"/>
                <a:cs typeface="Arial" panose="020B0604020202020204" pitchFamily="34" charset="0"/>
              </a:rPr>
              <a:t>Beginn mit Comic</a:t>
            </a: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F30CAF93-84D3-4193-A743-77437ABDD90C}"/>
              </a:ext>
            </a:extLst>
          </p:cNvPr>
          <p:cNvSpPr txBox="1"/>
          <p:nvPr/>
        </p:nvSpPr>
        <p:spPr>
          <a:xfrm>
            <a:off x="4845794" y="3857750"/>
            <a:ext cx="1908000" cy="6278630"/>
          </a:xfrm>
          <a:prstGeom prst="rect">
            <a:avLst/>
          </a:prstGeom>
          <a:noFill/>
        </p:spPr>
        <p:txBody>
          <a:bodyPr wrap="square" lIns="91428" tIns="45714" rIns="91428" bIns="45714" rtlCol="0">
            <a:spAutoFit/>
          </a:bodyPr>
          <a:lstStyle/>
          <a:p>
            <a:pPr>
              <a:spcAft>
                <a:spcPts val="600"/>
              </a:spcAft>
            </a:pPr>
            <a:r>
              <a:rPr lang="de-DE" sz="1200" b="1" i="1" dirty="0">
                <a:latin typeface="Arial" panose="020B0604020202020204" pitchFamily="34" charset="0"/>
                <a:cs typeface="Arial" panose="020B0604020202020204" pitchFamily="34" charset="0"/>
              </a:rPr>
              <a:t>Der Bubble-Effekt</a:t>
            </a:r>
          </a:p>
          <a:p>
            <a:r>
              <a:rPr lang="de-DE" sz="1100" dirty="0">
                <a:latin typeface="Arial" panose="020B0604020202020204" pitchFamily="34" charset="0"/>
                <a:cs typeface="Arial" panose="020B0604020202020204" pitchFamily="34" charset="0"/>
              </a:rPr>
              <a:t>Die meisten Nutzer kennen diesen Effekt von Dienst-</a:t>
            </a:r>
            <a:r>
              <a:rPr lang="de-DE" sz="1100" dirty="0" err="1">
                <a:latin typeface="Arial" panose="020B0604020202020204" pitchFamily="34" charset="0"/>
                <a:cs typeface="Arial" panose="020B0604020202020204" pitchFamily="34" charset="0"/>
              </a:rPr>
              <a:t>leistern</a:t>
            </a:r>
            <a:r>
              <a:rPr lang="de-DE" sz="1100" dirty="0">
                <a:latin typeface="Arial" panose="020B0604020202020204" pitchFamily="34" charset="0"/>
                <a:cs typeface="Arial" panose="020B0604020202020204" pitchFamily="34" charset="0"/>
              </a:rPr>
              <a:t> wie z. B. Amazon: </a:t>
            </a:r>
          </a:p>
          <a:p>
            <a:r>
              <a:rPr lang="de-DE" sz="1100" dirty="0">
                <a:latin typeface="Arial" panose="020B0604020202020204" pitchFamily="34" charset="0"/>
                <a:cs typeface="Arial" panose="020B0604020202020204" pitchFamily="34" charset="0"/>
              </a:rPr>
              <a:t>Zu dem Produkt, das man gewählt und angeschaut hat, werden weitere Angebote gezeigt: „Wer das gekauft hat, hat sich auch für… interessiert“.</a:t>
            </a:r>
          </a:p>
          <a:p>
            <a:r>
              <a:rPr lang="de-DE" sz="1100" dirty="0">
                <a:latin typeface="Arial" panose="020B0604020202020204" pitchFamily="34" charset="0"/>
                <a:cs typeface="Arial" panose="020B0604020202020204" pitchFamily="34" charset="0"/>
              </a:rPr>
              <a:t>Sowas kann für den </a:t>
            </a:r>
            <a:r>
              <a:rPr lang="de-DE" sz="1100" dirty="0" err="1">
                <a:latin typeface="Arial" panose="020B0604020202020204" pitchFamily="34" charset="0"/>
                <a:cs typeface="Arial" panose="020B0604020202020204" pitchFamily="34" charset="0"/>
              </a:rPr>
              <a:t>Konsu-menten</a:t>
            </a:r>
            <a:r>
              <a:rPr lang="de-DE" sz="1100" dirty="0">
                <a:latin typeface="Arial" panose="020B0604020202020204" pitchFamily="34" charset="0"/>
                <a:cs typeface="Arial" panose="020B0604020202020204" pitchFamily="34" charset="0"/>
              </a:rPr>
              <a:t> mitunter hilfreich, oft aber auch manipulativ wirksam sein.</a:t>
            </a:r>
          </a:p>
          <a:p>
            <a:r>
              <a:rPr lang="de-DE" sz="1100" dirty="0">
                <a:latin typeface="Arial" panose="020B0604020202020204" pitchFamily="34" charset="0"/>
                <a:cs typeface="Arial" panose="020B0604020202020204" pitchFamily="34" charset="0"/>
              </a:rPr>
              <a:t>Auch die Plattformmedien (wie: </a:t>
            </a:r>
            <a:r>
              <a:rPr lang="de-DE" sz="1100" dirty="0" err="1">
                <a:latin typeface="Arial" panose="020B0604020202020204" pitchFamily="34" charset="0"/>
                <a:cs typeface="Arial" panose="020B0604020202020204" pitchFamily="34" charset="0"/>
              </a:rPr>
              <a:t>TikTok</a:t>
            </a:r>
            <a:r>
              <a:rPr lang="de-DE" sz="1100" dirty="0">
                <a:latin typeface="Arial" panose="020B0604020202020204" pitchFamily="34" charset="0"/>
                <a:cs typeface="Arial" panose="020B0604020202020204" pitchFamily="34" charset="0"/>
              </a:rPr>
              <a:t>, </a:t>
            </a:r>
            <a:r>
              <a:rPr lang="de-DE" sz="1100" i="1" dirty="0">
                <a:latin typeface="Arial" panose="020B0604020202020204" pitchFamily="34" charset="0"/>
                <a:cs typeface="Arial" panose="020B0604020202020204" pitchFamily="34" charset="0"/>
              </a:rPr>
              <a:t>Instagram, Netflix</a:t>
            </a:r>
            <a:r>
              <a:rPr lang="de-DE" sz="1100" dirty="0">
                <a:latin typeface="Arial" panose="020B0604020202020204" pitchFamily="34" charset="0"/>
                <a:cs typeface="Arial" panose="020B0604020202020204" pitchFamily="34" charset="0"/>
              </a:rPr>
              <a:t>), viele News-Aggregatoren und Suchmaschinen (</a:t>
            </a:r>
            <a:r>
              <a:rPr lang="de-DE" sz="1100" i="1" dirty="0">
                <a:latin typeface="Arial" panose="020B0604020202020204" pitchFamily="34" charset="0"/>
                <a:cs typeface="Arial" panose="020B0604020202020204" pitchFamily="34" charset="0"/>
              </a:rPr>
              <a:t>Google</a:t>
            </a:r>
            <a:r>
              <a:rPr lang="de-DE" sz="1100" dirty="0">
                <a:latin typeface="Arial" panose="020B0604020202020204" pitchFamily="34" charset="0"/>
                <a:cs typeface="Arial" panose="020B0604020202020204" pitchFamily="34" charset="0"/>
              </a:rPr>
              <a:t>) sind so programmiert, dass den Usern „noch mehr vom Gleichen“ angeboten wird. Dies kann zu Verzerrungen in der Wahrnehmung führen: Themen, die der Nutzer nicht aufgerufen hat, werden ihm nicht angezeigt, umso häufiger aber die ihm bekannten Themen. </a:t>
            </a:r>
          </a:p>
          <a:p>
            <a:r>
              <a:rPr lang="de-DE" sz="1100" dirty="0">
                <a:latin typeface="Arial" panose="020B0604020202020204" pitchFamily="34" charset="0"/>
                <a:cs typeface="Arial" panose="020B0604020202020204" pitchFamily="34" charset="0"/>
              </a:rPr>
              <a:t>Die Manipulation besteht darin, dass der Erlebnis- und Erfahrungshorizont des Users/der Userin künstlich verengt wird. </a:t>
            </a:r>
          </a:p>
        </p:txBody>
      </p:sp>
      <p:sp>
        <p:nvSpPr>
          <p:cNvPr id="7" name="Rechteck 6">
            <a:extLst>
              <a:ext uri="{FF2B5EF4-FFF2-40B4-BE49-F238E27FC236}">
                <a16:creationId xmlns:a16="http://schemas.microsoft.com/office/drawing/2014/main" id="{F683D6F9-84E6-440D-A3F9-96DB714C3B9E}"/>
              </a:ext>
            </a:extLst>
          </p:cNvPr>
          <p:cNvSpPr/>
          <p:nvPr/>
        </p:nvSpPr>
        <p:spPr>
          <a:xfrm>
            <a:off x="309290" y="3602775"/>
            <a:ext cx="4392000" cy="1442523"/>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50000"/>
              </a:lnSpc>
            </a:pPr>
            <a:r>
              <a:rPr lang="de-DE" sz="1200" b="1" i="1" dirty="0">
                <a:solidFill>
                  <a:schemeClr val="tx1"/>
                </a:solidFill>
              </a:rPr>
              <a:t>Frage an die </a:t>
            </a:r>
            <a:r>
              <a:rPr lang="de-DE" sz="1200" b="1" i="1" dirty="0" err="1">
                <a:solidFill>
                  <a:schemeClr val="tx1"/>
                </a:solidFill>
              </a:rPr>
              <a:t>SuS</a:t>
            </a:r>
            <a:r>
              <a:rPr lang="de-DE" sz="1200" b="1" i="1" dirty="0">
                <a:solidFill>
                  <a:schemeClr val="tx1"/>
                </a:solidFill>
              </a:rPr>
              <a:t>: Habt ihr schon erlebt, dass euch jemand unter Druck zu setzen versucht hat? Dass Ihr das Gefühl hattet, irgendwie manipuliert zu werden? </a:t>
            </a:r>
          </a:p>
          <a:p>
            <a:pPr>
              <a:lnSpc>
                <a:spcPct val="150000"/>
              </a:lnSpc>
            </a:pPr>
            <a:endParaRPr lang="de-DE" sz="1200" b="1" dirty="0">
              <a:solidFill>
                <a:schemeClr val="tx1"/>
              </a:solidFill>
            </a:endParaRPr>
          </a:p>
          <a:p>
            <a:pPr>
              <a:lnSpc>
                <a:spcPct val="150000"/>
              </a:lnSpc>
            </a:pPr>
            <a:r>
              <a:rPr lang="de-DE" sz="1200" b="1" dirty="0">
                <a:solidFill>
                  <a:schemeClr val="tx1"/>
                </a:solidFill>
              </a:rPr>
              <a:t>Gesprächsziel</a:t>
            </a:r>
            <a:r>
              <a:rPr lang="de-DE" sz="1200" dirty="0">
                <a:solidFill>
                  <a:schemeClr val="tx1"/>
                </a:solidFill>
              </a:rPr>
              <a:t>: Aufmerksamkeit dafür wecken, wie leicht man sich beeinflussen lässt.</a:t>
            </a:r>
          </a:p>
          <a:p>
            <a:pPr>
              <a:lnSpc>
                <a:spcPct val="150000"/>
              </a:lnSpc>
            </a:pPr>
            <a:endParaRPr lang="de-DE" sz="1200" dirty="0">
              <a:solidFill>
                <a:schemeClr val="tx1"/>
              </a:solidFill>
            </a:endParaRPr>
          </a:p>
        </p:txBody>
      </p:sp>
      <p:sp>
        <p:nvSpPr>
          <p:cNvPr id="9" name="Rechteck 8">
            <a:extLst>
              <a:ext uri="{FF2B5EF4-FFF2-40B4-BE49-F238E27FC236}">
                <a16:creationId xmlns:a16="http://schemas.microsoft.com/office/drawing/2014/main" id="{4F0CD792-0443-4BB5-936A-39B3AE83BE73}"/>
              </a:ext>
            </a:extLst>
          </p:cNvPr>
          <p:cNvSpPr/>
          <p:nvPr/>
        </p:nvSpPr>
        <p:spPr>
          <a:xfrm>
            <a:off x="813346" y="3749154"/>
            <a:ext cx="3888432" cy="276999"/>
          </a:xfrm>
          <a:prstGeom prst="rect">
            <a:avLst/>
          </a:prstGeom>
        </p:spPr>
        <p:txBody>
          <a:bodyPr wrap="square">
            <a:spAutoFit/>
          </a:bodyPr>
          <a:lstStyle/>
          <a:p>
            <a:r>
              <a:rPr lang="en-GB" sz="1200" b="1" dirty="0" err="1">
                <a:solidFill>
                  <a:srgbClr val="FF0000"/>
                </a:solidFill>
              </a:rPr>
              <a:t>Impuls</a:t>
            </a:r>
            <a:r>
              <a:rPr lang="en-GB" sz="1200" b="1" dirty="0">
                <a:solidFill>
                  <a:srgbClr val="FF0000"/>
                </a:solidFill>
              </a:rPr>
              <a:t>: </a:t>
            </a:r>
            <a:r>
              <a:rPr lang="en-GB" sz="1200" b="1" dirty="0" err="1">
                <a:solidFill>
                  <a:srgbClr val="FF0000"/>
                </a:solidFill>
              </a:rPr>
              <a:t>Aufwärmgespräch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0" name="Grafik 9" descr="Ein Bild, das Uhr enthält.&#10;&#10;Automatisch generierte Beschreibung">
            <a:extLst>
              <a:ext uri="{FF2B5EF4-FFF2-40B4-BE49-F238E27FC236}">
                <a16:creationId xmlns:a16="http://schemas.microsoft.com/office/drawing/2014/main" id="{9404E2CB-4034-4EED-B248-431A5FAE9299}"/>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677146"/>
            <a:ext cx="383388" cy="293179"/>
          </a:xfrm>
          <a:prstGeom prst="rect">
            <a:avLst/>
          </a:prstGeom>
        </p:spPr>
      </p:pic>
    </p:spTree>
    <p:extLst>
      <p:ext uri="{BB962C8B-B14F-4D97-AF65-F5344CB8AC3E}">
        <p14:creationId xmlns:p14="http://schemas.microsoft.com/office/powerpoint/2010/main" val="10671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3</a:t>
            </a:fld>
            <a:endParaRPr lang="de-DE" dirty="0"/>
          </a:p>
        </p:txBody>
      </p:sp>
      <p:sp>
        <p:nvSpPr>
          <p:cNvPr id="5" name="Textfeld 4">
            <a:extLst>
              <a:ext uri="{FF2B5EF4-FFF2-40B4-BE49-F238E27FC236}">
                <a16:creationId xmlns:a16="http://schemas.microsoft.com/office/drawing/2014/main" id="{02B63DA0-35DC-4B58-9D72-471F3F912AD2}"/>
              </a:ext>
            </a:extLst>
          </p:cNvPr>
          <p:cNvSpPr txBox="1"/>
          <p:nvPr/>
        </p:nvSpPr>
        <p:spPr>
          <a:xfrm>
            <a:off x="309290" y="3677146"/>
            <a:ext cx="4392000" cy="3785640"/>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FFECA14-3D22-4B31-844A-A7B902D4C2B3}"/>
              </a:ext>
            </a:extLst>
          </p:cNvPr>
          <p:cNvSpPr txBox="1"/>
          <p:nvPr/>
        </p:nvSpPr>
        <p:spPr>
          <a:xfrm>
            <a:off x="742989" y="3785292"/>
            <a:ext cx="3762669" cy="276987"/>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Kleine Übung zu Beginn der Unterrichtsstunde: </a:t>
            </a:r>
          </a:p>
        </p:txBody>
      </p:sp>
      <p:pic>
        <p:nvPicPr>
          <p:cNvPr id="7" name="Grafik 6">
            <a:extLst>
              <a:ext uri="{FF2B5EF4-FFF2-40B4-BE49-F238E27FC236}">
                <a16:creationId xmlns:a16="http://schemas.microsoft.com/office/drawing/2014/main" id="{61811E15-0138-47E5-9892-6C8BE1CE2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17" y="3729402"/>
            <a:ext cx="292061" cy="234938"/>
          </a:xfrm>
          <a:prstGeom prst="rect">
            <a:avLst/>
          </a:prstGeom>
          <a:solidFill>
            <a:schemeClr val="bg1">
              <a:lumMod val="95000"/>
            </a:schemeClr>
          </a:solidFill>
        </p:spPr>
      </p:pic>
      <p:sp>
        <p:nvSpPr>
          <p:cNvPr id="8" name="Rechteck 7">
            <a:extLst>
              <a:ext uri="{FF2B5EF4-FFF2-40B4-BE49-F238E27FC236}">
                <a16:creationId xmlns:a16="http://schemas.microsoft.com/office/drawing/2014/main" id="{B92A80C5-79CB-48E9-B989-F3328662FD4A}"/>
              </a:ext>
            </a:extLst>
          </p:cNvPr>
          <p:cNvSpPr/>
          <p:nvPr/>
        </p:nvSpPr>
        <p:spPr>
          <a:xfrm>
            <a:off x="396629" y="4109194"/>
            <a:ext cx="4304661" cy="5875134"/>
          </a:xfrm>
          <a:prstGeom prst="rect">
            <a:avLst/>
          </a:prstGeom>
        </p:spPr>
        <p:txBody>
          <a:bodyPr wrap="square">
            <a:spAutoFit/>
          </a:bodyPr>
          <a:lstStyle/>
          <a:p>
            <a:pPr>
              <a:lnSpc>
                <a:spcPct val="150000"/>
              </a:lnSpc>
            </a:pPr>
            <a:r>
              <a:rPr lang="de-DE" sz="1200" b="1" i="1" dirty="0"/>
              <a:t>Setzt euch in (Vierer–)Gruppen zusammen!</a:t>
            </a:r>
          </a:p>
          <a:p>
            <a:pPr>
              <a:lnSpc>
                <a:spcPct val="150000"/>
              </a:lnSpc>
            </a:pPr>
            <a:r>
              <a:rPr lang="de-DE" sz="1200" b="1" i="1" dirty="0"/>
              <a:t>Nehmt Papier und Stift und macht euch Notizen. </a:t>
            </a:r>
          </a:p>
          <a:p>
            <a:pPr>
              <a:lnSpc>
                <a:spcPct val="150000"/>
              </a:lnSpc>
            </a:pPr>
            <a:r>
              <a:rPr lang="de-DE" sz="1200" i="1" u="sng" dirty="0"/>
              <a:t>Zuerst Thema 1</a:t>
            </a:r>
            <a:r>
              <a:rPr lang="de-DE" sz="1200" i="1" dirty="0"/>
              <a:t>: Wodurch lassen sich die beiden beeinflussen? Welche Argumente scheinen wirksam, die Ansage der Gruppe zu erfüllen?</a:t>
            </a:r>
          </a:p>
          <a:p>
            <a:pPr>
              <a:lnSpc>
                <a:spcPct val="150000"/>
              </a:lnSpc>
            </a:pPr>
            <a:r>
              <a:rPr lang="de-DE" sz="1200" i="1" u="sng" dirty="0"/>
              <a:t>Dann Thema 2</a:t>
            </a:r>
            <a:r>
              <a:rPr lang="de-DE" sz="1200" i="1" dirty="0"/>
              <a:t>: Sammelt eigene Erlebnisse, die ihr als „manipulativ“ erlebt habt (am besten Szenen </a:t>
            </a:r>
            <a:r>
              <a:rPr lang="de-DE" sz="1200" b="1" i="1" dirty="0"/>
              <a:t>außerhalb</a:t>
            </a:r>
            <a:r>
              <a:rPr lang="de-DE" sz="1200" i="1" dirty="0"/>
              <a:t> der Schule und des Elternhauses).</a:t>
            </a:r>
          </a:p>
          <a:p>
            <a:pPr>
              <a:lnSpc>
                <a:spcPct val="150000"/>
              </a:lnSpc>
            </a:pPr>
            <a:r>
              <a:rPr lang="de-DE" sz="1200" b="1" i="1" dirty="0"/>
              <a:t>Max. 5 Minuten </a:t>
            </a:r>
            <a:r>
              <a:rPr lang="de-DE" sz="1200" i="1" dirty="0"/>
              <a:t>Besprechungszeit</a:t>
            </a:r>
          </a:p>
          <a:p>
            <a:pPr>
              <a:lnSpc>
                <a:spcPct val="150000"/>
              </a:lnSpc>
            </a:pPr>
            <a:r>
              <a:rPr lang="de-DE" sz="1200" i="1" dirty="0"/>
              <a:t>Anschließend: Jede Gruppe (Sprecher) trägt die Ergebnisse aus seiner Gruppe kurz vor. </a:t>
            </a:r>
            <a:endParaRPr lang="de-DE" sz="1200" b="1" dirty="0"/>
          </a:p>
          <a:p>
            <a:pPr>
              <a:lnSpc>
                <a:spcPct val="150000"/>
              </a:lnSpc>
            </a:pPr>
            <a:endParaRPr lang="de-DE" sz="1200" b="1" dirty="0"/>
          </a:p>
          <a:p>
            <a:pPr>
              <a:lnSpc>
                <a:spcPct val="150000"/>
              </a:lnSpc>
            </a:pPr>
            <a:endParaRPr lang="de-DE" sz="1200" b="1" dirty="0"/>
          </a:p>
          <a:p>
            <a:pPr>
              <a:lnSpc>
                <a:spcPct val="150000"/>
              </a:lnSpc>
            </a:pPr>
            <a:r>
              <a:rPr lang="de-DE" sz="1200" b="1" dirty="0"/>
              <a:t>Gesprächsziel: </a:t>
            </a:r>
            <a:r>
              <a:rPr lang="de-DE" sz="1200" dirty="0"/>
              <a:t>Reflexion über die </a:t>
            </a:r>
            <a:r>
              <a:rPr lang="de-DE" sz="1200" i="1" dirty="0"/>
              <a:t>eigenen</a:t>
            </a:r>
            <a:r>
              <a:rPr lang="de-DE" sz="1200" dirty="0"/>
              <a:t> Motive, Wünsche und Ängste, die durch Manipulationen geweckt und benutzt werden. </a:t>
            </a:r>
          </a:p>
          <a:p>
            <a:pPr>
              <a:lnSpc>
                <a:spcPct val="150000"/>
              </a:lnSpc>
            </a:pPr>
            <a:endParaRPr lang="de-DE" sz="1000" dirty="0"/>
          </a:p>
          <a:p>
            <a:pPr>
              <a:lnSpc>
                <a:spcPct val="150000"/>
              </a:lnSpc>
            </a:pPr>
            <a:r>
              <a:rPr lang="de-DE" sz="1200" dirty="0"/>
              <a:t>Dieses Gespräch dient der Einstimmung auf die </a:t>
            </a:r>
            <a:r>
              <a:rPr lang="de-DE" sz="1200" dirty="0" err="1"/>
              <a:t>Social</a:t>
            </a:r>
            <a:r>
              <a:rPr lang="de-DE" sz="1200" dirty="0"/>
              <a:t>- Media-Welt, wo mit vielen Tricks die Bereitschaft geweckt wird, sich manipulieren zu lassen.</a:t>
            </a:r>
          </a:p>
          <a:p>
            <a:pPr>
              <a:lnSpc>
                <a:spcPct val="150000"/>
              </a:lnSpc>
            </a:pPr>
            <a:endParaRPr lang="de-DE" sz="1200" i="1" dirty="0"/>
          </a:p>
        </p:txBody>
      </p:sp>
      <p:sp>
        <p:nvSpPr>
          <p:cNvPr id="9" name="Textfeld 8">
            <a:extLst>
              <a:ext uri="{FF2B5EF4-FFF2-40B4-BE49-F238E27FC236}">
                <a16:creationId xmlns:a16="http://schemas.microsoft.com/office/drawing/2014/main" id="{1DC3413D-55BA-4776-8390-0194FD6CA2CC}"/>
              </a:ext>
            </a:extLst>
          </p:cNvPr>
          <p:cNvSpPr txBox="1"/>
          <p:nvPr/>
        </p:nvSpPr>
        <p:spPr>
          <a:xfrm>
            <a:off x="4837085" y="3866754"/>
            <a:ext cx="1929145" cy="6386352"/>
          </a:xfrm>
          <a:prstGeom prst="rect">
            <a:avLst/>
          </a:prstGeom>
          <a:noFill/>
        </p:spPr>
        <p:txBody>
          <a:bodyPr wrap="square" lIns="91428" tIns="45714" rIns="91428" bIns="45714" rtlCol="0">
            <a:spAutoFit/>
          </a:bodyPr>
          <a:lstStyle/>
          <a:p>
            <a:r>
              <a:rPr lang="de-DE" sz="1200" b="1" dirty="0">
                <a:latin typeface="Arial" panose="020B0604020202020204" pitchFamily="34" charset="0"/>
                <a:cs typeface="Arial" panose="020B0604020202020204" pitchFamily="34" charset="0"/>
              </a:rPr>
              <a:t>Konsonanz</a:t>
            </a:r>
          </a:p>
          <a:p>
            <a:endParaRPr lang="de-DE" sz="5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Studien zeigen, dass vor allem Jugendliche und junge Erwachsene sich mit Gleichaltrigen zur Gruppe „fügen“ wollen (</a:t>
            </a:r>
            <a:r>
              <a:rPr lang="de-DE" sz="1100" dirty="0" err="1">
                <a:latin typeface="Arial" panose="020B0604020202020204" pitchFamily="34" charset="0"/>
                <a:cs typeface="Arial" panose="020B0604020202020204" pitchFamily="34" charset="0"/>
              </a:rPr>
              <a:t>peer-to-peer</a:t>
            </a:r>
            <a:r>
              <a:rPr lang="de-DE" sz="1100" dirty="0">
                <a:latin typeface="Arial" panose="020B0604020202020204" pitchFamily="34" charset="0"/>
                <a:cs typeface="Arial" panose="020B0604020202020204" pitchFamily="34" charset="0"/>
              </a:rPr>
              <a:t>) quasi mit Haut und Haaren, d.h. inklusive Sprachstil, Outfit, Vorlieben  und Ansichten.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Daniel Richardson, </a:t>
            </a:r>
            <a:r>
              <a:rPr lang="de-DE" sz="1100" dirty="0" err="1">
                <a:latin typeface="Arial" panose="020B0604020202020204" pitchFamily="34" charset="0"/>
                <a:cs typeface="Arial" panose="020B0604020202020204" pitchFamily="34" charset="0"/>
              </a:rPr>
              <a:t>Experi</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mentalpsychologe</a:t>
            </a:r>
            <a:r>
              <a:rPr lang="de-DE" sz="1100" dirty="0">
                <a:latin typeface="Arial" panose="020B0604020202020204" pitchFamily="34" charset="0"/>
                <a:cs typeface="Arial" panose="020B0604020202020204" pitchFamily="34" charset="0"/>
              </a:rPr>
              <a:t> am University College London, ist Spezialist für Gruppen-verhalten. „Wir fühlen uns gerne einer Gruppe zugehörig – und Gruppen folgen meist einem Anführer.“ </a:t>
            </a:r>
          </a:p>
          <a:p>
            <a:r>
              <a:rPr lang="de-DE" sz="1100" dirty="0">
                <a:latin typeface="Arial" panose="020B0604020202020204" pitchFamily="34" charset="0"/>
                <a:cs typeface="Arial" panose="020B0604020202020204" pitchFamily="34" charset="0"/>
              </a:rPr>
              <a:t>Seine Experimente zeigen, dass es vor allem für Jugendliche sehr </a:t>
            </a:r>
            <a:r>
              <a:rPr lang="de-DE" sz="1100" dirty="0" err="1">
                <a:latin typeface="Arial" panose="020B0604020202020204" pitchFamily="34" charset="0"/>
                <a:cs typeface="Arial" panose="020B0604020202020204" pitchFamily="34" charset="0"/>
              </a:rPr>
              <a:t>unange-nehm</a:t>
            </a:r>
            <a:r>
              <a:rPr lang="de-DE" sz="1100" dirty="0">
                <a:latin typeface="Arial" panose="020B0604020202020204" pitchFamily="34" charset="0"/>
                <a:cs typeface="Arial" panose="020B0604020202020204" pitchFamily="34" charset="0"/>
              </a:rPr>
              <a:t> ist, der Mehrheit ihrer Gruppe zu widersprechen, aus Angst, von dieser ausgeschlossen zu werden. </a:t>
            </a:r>
            <a:r>
              <a:rPr lang="de-DE" sz="1100" dirty="0">
                <a:latin typeface="Arial" panose="020B0604020202020204" pitchFamily="34" charset="0"/>
                <a:cs typeface="Arial" panose="020B0604020202020204" pitchFamily="34" charset="0"/>
                <a:sym typeface="Wingdings" panose="05000000000000000000" pitchFamily="2" charset="2"/>
              </a:rPr>
              <a:t> </a:t>
            </a:r>
            <a:r>
              <a:rPr lang="de-DE" sz="1100" dirty="0">
                <a:latin typeface="Arial" panose="020B0604020202020204" pitchFamily="34" charset="0"/>
                <a:cs typeface="Arial" panose="020B0604020202020204" pitchFamily="34" charset="0"/>
              </a:rPr>
              <a:t>Populisten, Influencer und Polit-Kampagnen nutzen diese Neigung aus. Dagegen hilft das Gespräch „auf Augenhöhe“: Jeder wird von jedem respektiert. </a:t>
            </a:r>
          </a:p>
          <a:p>
            <a:r>
              <a:rPr lang="de-DE" sz="1000" b="1" dirty="0">
                <a:latin typeface="Arial" panose="020B0604020202020204" pitchFamily="34" charset="0"/>
                <a:cs typeface="Arial" panose="020B0604020202020204" pitchFamily="34" charset="0"/>
              </a:rPr>
              <a:t>Quelle: </a:t>
            </a:r>
            <a:r>
              <a:rPr lang="de-DE" sz="1000" dirty="0">
                <a:latin typeface="Arial" panose="020B0604020202020204" pitchFamily="34" charset="0"/>
                <a:cs typeface="Arial" panose="020B0604020202020204" pitchFamily="34" charset="0"/>
                <a:hlinkClick r:id="rId4"/>
              </a:rPr>
              <a:t>https://onlinelibrary.wiley.com/doi/epdf/10.1111/tops.12320</a:t>
            </a:r>
            <a:r>
              <a:rPr lang="de-DE" sz="1000" dirty="0">
                <a:latin typeface="Arial" panose="020B0604020202020204" pitchFamily="34" charset="0"/>
                <a:cs typeface="Arial" panose="020B0604020202020204" pitchFamily="34" charset="0"/>
              </a:rPr>
              <a:t> </a:t>
            </a:r>
            <a:r>
              <a:rPr lang="de-DE" sz="1000" i="1" dirty="0">
                <a:latin typeface="Arial" panose="020B0604020202020204" pitchFamily="34" charset="0"/>
                <a:cs typeface="Arial" panose="020B0604020202020204" pitchFamily="34" charset="0"/>
              </a:rPr>
              <a:t>(Abruf: 26.08.26)</a:t>
            </a:r>
          </a:p>
          <a:p>
            <a:endParaRPr lang="de-DE" sz="1100" dirty="0">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E9E0BAC1-1A6A-4385-83CA-49C471D2F2B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Gruppenarbeit: </a:t>
            </a:r>
          </a:p>
          <a:p>
            <a:pPr algn="l"/>
            <a:r>
              <a:rPr lang="de-DE" sz="1200" dirty="0">
                <a:latin typeface="Arial" panose="020B0604020202020204" pitchFamily="34" charset="0"/>
                <a:cs typeface="Arial" panose="020B0604020202020204" pitchFamily="34" charset="0"/>
              </a:rPr>
              <a:t>Analyse des Comic</a:t>
            </a: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3388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izenplatzhalter 2"/>
          <p:cNvSpPr>
            <a:spLocks noGrp="1"/>
          </p:cNvSpPr>
          <p:nvPr>
            <p:ph type="body" idx="1"/>
          </p:nvPr>
        </p:nvSpPr>
        <p:spPr>
          <a:xfrm>
            <a:off x="309301" y="3677146"/>
            <a:ext cx="4392474" cy="5616624"/>
          </a:xfrm>
        </p:spPr>
        <p:txBody>
          <a:bodyPr/>
          <a:lstStyle/>
          <a:p>
            <a:endParaRPr lang="de-DE" dirty="0"/>
          </a:p>
        </p:txBody>
      </p:sp>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4</a:t>
            </a:fld>
            <a:endParaRPr lang="de-DE" dirty="0"/>
          </a:p>
        </p:txBody>
      </p:sp>
      <p:sp>
        <p:nvSpPr>
          <p:cNvPr id="5" name="Textfeld 4">
            <a:extLst>
              <a:ext uri="{FF2B5EF4-FFF2-40B4-BE49-F238E27FC236}">
                <a16:creationId xmlns:a16="http://schemas.microsoft.com/office/drawing/2014/main" id="{02B63DA0-35DC-4B58-9D72-471F3F912AD2}"/>
              </a:ext>
            </a:extLst>
          </p:cNvPr>
          <p:cNvSpPr txBox="1"/>
          <p:nvPr/>
        </p:nvSpPr>
        <p:spPr>
          <a:xfrm>
            <a:off x="289400" y="3625445"/>
            <a:ext cx="4392000" cy="2232000"/>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FFECA14-3D22-4B31-844A-A7B902D4C2B3}"/>
              </a:ext>
            </a:extLst>
          </p:cNvPr>
          <p:cNvSpPr txBox="1"/>
          <p:nvPr/>
        </p:nvSpPr>
        <p:spPr>
          <a:xfrm>
            <a:off x="742989" y="3785292"/>
            <a:ext cx="3583989" cy="461653"/>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Fortsetzung kleine Übung zu Beginn der Unterrichtsstunde: </a:t>
            </a:r>
          </a:p>
        </p:txBody>
      </p:sp>
      <p:pic>
        <p:nvPicPr>
          <p:cNvPr id="7" name="Grafik 6">
            <a:extLst>
              <a:ext uri="{FF2B5EF4-FFF2-40B4-BE49-F238E27FC236}">
                <a16:creationId xmlns:a16="http://schemas.microsoft.com/office/drawing/2014/main" id="{61811E15-0138-47E5-9892-6C8BE1CE2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17" y="3729402"/>
            <a:ext cx="292061" cy="234938"/>
          </a:xfrm>
          <a:prstGeom prst="rect">
            <a:avLst/>
          </a:prstGeom>
          <a:solidFill>
            <a:schemeClr val="bg1">
              <a:lumMod val="95000"/>
            </a:schemeClr>
          </a:solidFill>
        </p:spPr>
      </p:pic>
      <p:sp>
        <p:nvSpPr>
          <p:cNvPr id="8" name="Rechteck 7">
            <a:extLst>
              <a:ext uri="{FF2B5EF4-FFF2-40B4-BE49-F238E27FC236}">
                <a16:creationId xmlns:a16="http://schemas.microsoft.com/office/drawing/2014/main" id="{B92A80C5-79CB-48E9-B989-F3328662FD4A}"/>
              </a:ext>
            </a:extLst>
          </p:cNvPr>
          <p:cNvSpPr/>
          <p:nvPr/>
        </p:nvSpPr>
        <p:spPr>
          <a:xfrm>
            <a:off x="396640" y="5817790"/>
            <a:ext cx="4304661" cy="2227982"/>
          </a:xfrm>
          <a:prstGeom prst="rect">
            <a:avLst/>
          </a:prstGeom>
        </p:spPr>
        <p:txBody>
          <a:bodyPr wrap="square">
            <a:spAutoFit/>
          </a:bodyPr>
          <a:lstStyle/>
          <a:p>
            <a:pPr>
              <a:lnSpc>
                <a:spcPct val="150000"/>
              </a:lnSpc>
            </a:pPr>
            <a:endParaRPr lang="de-DE" sz="1000" b="1" dirty="0"/>
          </a:p>
          <a:p>
            <a:pPr>
              <a:lnSpc>
                <a:spcPct val="150000"/>
              </a:lnSpc>
            </a:pPr>
            <a:r>
              <a:rPr lang="de-DE" sz="1200" b="1" dirty="0"/>
              <a:t>Gesprächsziel: </a:t>
            </a:r>
            <a:r>
              <a:rPr lang="de-DE" sz="1200" dirty="0"/>
              <a:t>Reflexion über die </a:t>
            </a:r>
            <a:r>
              <a:rPr lang="de-DE" sz="1200" i="1" dirty="0"/>
              <a:t>eigenen</a:t>
            </a:r>
            <a:r>
              <a:rPr lang="de-DE" sz="1200" dirty="0"/>
              <a:t> Motive, Wünsche und Ängste, die durch Manipulationen geweckt werden. </a:t>
            </a:r>
          </a:p>
          <a:p>
            <a:pPr>
              <a:lnSpc>
                <a:spcPct val="150000"/>
              </a:lnSpc>
            </a:pPr>
            <a:endParaRPr lang="de-DE" sz="1200" dirty="0"/>
          </a:p>
          <a:p>
            <a:pPr>
              <a:lnSpc>
                <a:spcPct val="150000"/>
              </a:lnSpc>
            </a:pPr>
            <a:r>
              <a:rPr lang="de-DE" sz="1200" dirty="0"/>
              <a:t>Dieses Gespräch dient der Bewusstmachung der Techniken in der </a:t>
            </a:r>
            <a:r>
              <a:rPr lang="de-DE" sz="1200" dirty="0" err="1"/>
              <a:t>Social</a:t>
            </a:r>
            <a:r>
              <a:rPr lang="de-DE" sz="1200" dirty="0"/>
              <a:t>-Media-Welt, indem mit vielen Tricks die Bereitschaft geweckt wird, sich manipulieren zu lassen.</a:t>
            </a:r>
            <a:endParaRPr lang="de-DE" sz="1200" i="1" dirty="0"/>
          </a:p>
        </p:txBody>
      </p:sp>
      <p:sp>
        <p:nvSpPr>
          <p:cNvPr id="10" name="Textfeld 9">
            <a:extLst>
              <a:ext uri="{FF2B5EF4-FFF2-40B4-BE49-F238E27FC236}">
                <a16:creationId xmlns:a16="http://schemas.microsoft.com/office/drawing/2014/main" id="{E9E0BAC1-1A6A-4385-83CA-49C471D2F2B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Gruppenarbeit: </a:t>
            </a:r>
          </a:p>
          <a:p>
            <a:pPr algn="l"/>
            <a:r>
              <a:rPr lang="de-DE" sz="1200" dirty="0">
                <a:latin typeface="Arial" panose="020B0604020202020204" pitchFamily="34" charset="0"/>
                <a:cs typeface="Arial" panose="020B0604020202020204" pitchFamily="34" charset="0"/>
              </a:rPr>
              <a:t>Analyse des Comic</a:t>
            </a:r>
          </a:p>
          <a:p>
            <a:pPr algn="l"/>
            <a:endParaRPr lang="de-DE" sz="1200" b="1"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FC0C23E4-886F-4C19-B8C7-CC8F510487CB}"/>
              </a:ext>
            </a:extLst>
          </p:cNvPr>
          <p:cNvSpPr txBox="1"/>
          <p:nvPr/>
        </p:nvSpPr>
        <p:spPr>
          <a:xfrm>
            <a:off x="580547" y="4432203"/>
            <a:ext cx="4040409" cy="1200329"/>
          </a:xfrm>
          <a:prstGeom prst="rect">
            <a:avLst/>
          </a:prstGeom>
          <a:noFill/>
        </p:spPr>
        <p:txBody>
          <a:bodyPr wrap="square" rtlCol="0">
            <a:spAutoFit/>
          </a:bodyPr>
          <a:lstStyle/>
          <a:p>
            <a:pPr algn="l"/>
            <a:r>
              <a:rPr lang="de-DE" sz="1200" b="1" i="1" dirty="0">
                <a:latin typeface="Arial" panose="020B0604020202020204" pitchFamily="34" charset="0"/>
                <a:cs typeface="Arial" panose="020B0604020202020204" pitchFamily="34" charset="0"/>
              </a:rPr>
              <a:t>Was habt Ihr herausgefunden?</a:t>
            </a:r>
          </a:p>
          <a:p>
            <a:pPr algn="l"/>
            <a:endParaRPr lang="de-DE" sz="1200" dirty="0">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Die Gruppen berichten lassen</a:t>
            </a:r>
          </a:p>
          <a:p>
            <a:pPr algn="l"/>
            <a:endParaRPr lang="de-DE" sz="1200" dirty="0">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Erst anschließend klicken und unsere Vorschläge (Gründe) zeigen.</a:t>
            </a:r>
          </a:p>
        </p:txBody>
      </p:sp>
      <p:sp>
        <p:nvSpPr>
          <p:cNvPr id="12" name="Textfeld 11">
            <a:extLst>
              <a:ext uri="{FF2B5EF4-FFF2-40B4-BE49-F238E27FC236}">
                <a16:creationId xmlns:a16="http://schemas.microsoft.com/office/drawing/2014/main" id="{0BFB9143-33B5-F854-352A-A5D9AF98B622}"/>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9648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81298" y="3677146"/>
            <a:ext cx="4392474" cy="6192688"/>
          </a:xfrm>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5</a:t>
            </a:fld>
            <a:endParaRPr lang="de-DE" dirty="0"/>
          </a:p>
        </p:txBody>
      </p:sp>
      <p:sp>
        <p:nvSpPr>
          <p:cNvPr id="5" name="Textfeld 4">
            <a:extLst>
              <a:ext uri="{FF2B5EF4-FFF2-40B4-BE49-F238E27FC236}">
                <a16:creationId xmlns:a16="http://schemas.microsoft.com/office/drawing/2014/main" id="{5E8C27DD-D7E5-4275-9C3C-ECB487D6F8F6}"/>
              </a:ext>
            </a:extLst>
          </p:cNvPr>
          <p:cNvSpPr txBox="1"/>
          <p:nvPr/>
        </p:nvSpPr>
        <p:spPr>
          <a:xfrm>
            <a:off x="4845794" y="3873948"/>
            <a:ext cx="1904798" cy="6109353"/>
          </a:xfrm>
          <a:prstGeom prst="rect">
            <a:avLst/>
          </a:prstGeom>
          <a:noFill/>
        </p:spPr>
        <p:txBody>
          <a:bodyPr wrap="square" lIns="91428" tIns="45714" rIns="91428" bIns="45714" rtlCol="0">
            <a:spAutoFit/>
          </a:bodyPr>
          <a:lstStyle/>
          <a:p>
            <a:pPr>
              <a:spcAft>
                <a:spcPts val="600"/>
              </a:spcAft>
            </a:pPr>
            <a:r>
              <a:rPr lang="de-DE" sz="1200" b="1" i="1" dirty="0"/>
              <a:t>Zur Historie:</a:t>
            </a:r>
          </a:p>
          <a:p>
            <a:r>
              <a:rPr lang="de-DE" sz="1100" dirty="0"/>
              <a:t>Bereits Ende der 1970er Jahre formulierte die Mainzer Medienforscherin Elisabeth Noelle-Neumann für den politischen Raum den Begriff der </a:t>
            </a:r>
            <a:r>
              <a:rPr lang="de-DE" sz="1100" i="1" dirty="0"/>
              <a:t>Schweige-spirale.</a:t>
            </a:r>
          </a:p>
          <a:p>
            <a:r>
              <a:rPr lang="de-DE" sz="1100" dirty="0"/>
              <a:t>Darunter wird die Zurück-haltung der eigenen Meinung verstanden, wenn man den Eindruck hat, dass diese der Mehrheits-meinung widerspricht und darum „geächtet“ würde – was in der Konsequenz dazu führt, dass Minder-</a:t>
            </a:r>
            <a:r>
              <a:rPr lang="de-DE" sz="1100" dirty="0" err="1"/>
              <a:t>heitsmeinungen</a:t>
            </a:r>
            <a:r>
              <a:rPr lang="de-DE" sz="1100" dirty="0"/>
              <a:t> immer mehr zurückgedrängt werden und sich die vermeintliche Mehrheits-meinung als die vor-herrschende durchsetzt. </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Es versteht sich, dass solche Prozesse in den analogen Zeiten (Presse, Rundfunk) anders abliefen als heute in der Onlinewelt. Minderheiten, die sich ausgegrenzt </a:t>
            </a:r>
            <a:r>
              <a:rPr lang="de-DE" sz="1050" dirty="0">
                <a:latin typeface="Arial" panose="020B0604020202020204" pitchFamily="34" charset="0"/>
                <a:cs typeface="Arial" panose="020B0604020202020204" pitchFamily="34" charset="0"/>
              </a:rPr>
              <a:t>fühlen</a:t>
            </a:r>
            <a:r>
              <a:rPr lang="de-DE" sz="1100" dirty="0">
                <a:latin typeface="Arial" panose="020B0604020202020204" pitchFamily="34" charset="0"/>
                <a:cs typeface="Arial" panose="020B0604020202020204" pitchFamily="34" charset="0"/>
              </a:rPr>
              <a:t>, können sich heute über eigene, „alternativ“ genannte Blogs und Posts auch lautstark artikulieren.</a:t>
            </a:r>
          </a:p>
        </p:txBody>
      </p:sp>
      <p:sp>
        <p:nvSpPr>
          <p:cNvPr id="6" name="Textfeld 5">
            <a:extLst>
              <a:ext uri="{FF2B5EF4-FFF2-40B4-BE49-F238E27FC236}">
                <a16:creationId xmlns:a16="http://schemas.microsoft.com/office/drawing/2014/main" id="{96A555A6-CE12-4FDC-B542-17CAA9A97280}"/>
              </a:ext>
            </a:extLst>
          </p:cNvPr>
          <p:cNvSpPr txBox="1"/>
          <p:nvPr/>
        </p:nvSpPr>
        <p:spPr>
          <a:xfrm>
            <a:off x="309290" y="3677146"/>
            <a:ext cx="4392000" cy="3046976"/>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7" name="Notizenplatzhalter 4">
            <a:extLst>
              <a:ext uri="{FF2B5EF4-FFF2-40B4-BE49-F238E27FC236}">
                <a16:creationId xmlns:a16="http://schemas.microsoft.com/office/drawing/2014/main" id="{5B4395F1-6B6D-41E5-B51D-56B327623E30}"/>
              </a:ext>
            </a:extLst>
          </p:cNvPr>
          <p:cNvSpPr txBox="1">
            <a:spLocks/>
          </p:cNvSpPr>
          <p:nvPr/>
        </p:nvSpPr>
        <p:spPr>
          <a:xfrm>
            <a:off x="381298" y="3676650"/>
            <a:ext cx="4392612" cy="3112828"/>
          </a:xfrm>
          <a:prstGeom prst="rect">
            <a:avLst/>
          </a:prstGeom>
          <a:noFill/>
        </p:spPr>
        <p:txBody>
          <a:bodyPr vert="horz" wrap="square" lIns="99048" tIns="49524" rIns="99048" bIns="49524" rtlCol="0">
            <a:sp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i="1" dirty="0"/>
          </a:p>
          <a:p>
            <a:pPr>
              <a:lnSpc>
                <a:spcPct val="150000"/>
              </a:lnSpc>
            </a:pPr>
            <a:endParaRPr lang="de-DE" i="1" dirty="0"/>
          </a:p>
          <a:p>
            <a:pPr>
              <a:lnSpc>
                <a:spcPct val="150000"/>
              </a:lnSpc>
            </a:pPr>
            <a:r>
              <a:rPr lang="de-DE" i="1" dirty="0"/>
              <a:t>Wenn Ihr an eure Handynutzung und eure Freundinnen und Freunde (etwa auf WhatsApp) denkt: Vermutlich habt ihr schon erlebt, dass dort mit Drohungen oder Versprechen Druck aufgebaut wird. Oder dass Ihr das Gefühl habt, ihr müsstet „dran bleiben“ und weiter spielen – bei Roblox und anderen Videospielen zum Beispiel.</a:t>
            </a:r>
          </a:p>
          <a:p>
            <a:pPr>
              <a:lnSpc>
                <a:spcPct val="150000"/>
              </a:lnSpc>
            </a:pPr>
            <a:r>
              <a:rPr lang="de-DE" i="1" dirty="0"/>
              <a:t>Jetzt kommen zwei Video-Clips, die wirklich harmlos sind. Oder nicht? Schaut sie euch genau an.</a:t>
            </a:r>
          </a:p>
          <a:p>
            <a:pPr>
              <a:lnSpc>
                <a:spcPct val="150000"/>
              </a:lnSpc>
            </a:pPr>
            <a:endParaRPr lang="de-DE" i="1" dirty="0"/>
          </a:p>
        </p:txBody>
      </p:sp>
      <p:sp>
        <p:nvSpPr>
          <p:cNvPr id="8" name="Textfeld 7">
            <a:extLst>
              <a:ext uri="{FF2B5EF4-FFF2-40B4-BE49-F238E27FC236}">
                <a16:creationId xmlns:a16="http://schemas.microsoft.com/office/drawing/2014/main" id="{274BA0EE-B9E7-4FD5-8225-3416CEA8A4C5}"/>
              </a:ext>
            </a:extLst>
          </p:cNvPr>
          <p:cNvSpPr txBox="1"/>
          <p:nvPr/>
        </p:nvSpPr>
        <p:spPr>
          <a:xfrm>
            <a:off x="742989" y="3785292"/>
            <a:ext cx="3583989" cy="276987"/>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Ansprache an die </a:t>
            </a:r>
            <a:r>
              <a:rPr lang="de-DE" sz="1200" b="1" dirty="0" err="1">
                <a:solidFill>
                  <a:srgbClr val="FF0000"/>
                </a:solidFill>
                <a:latin typeface="Arial" panose="020B0604020202020204" pitchFamily="34" charset="0"/>
                <a:cs typeface="Arial" panose="020B0604020202020204" pitchFamily="34" charset="0"/>
              </a:rPr>
              <a:t>SuS</a:t>
            </a:r>
            <a:r>
              <a:rPr lang="de-DE" sz="1200" b="1" dirty="0">
                <a:solidFill>
                  <a:srgbClr val="FF0000"/>
                </a:solidFill>
                <a:latin typeface="Arial" panose="020B0604020202020204" pitchFamily="34" charset="0"/>
                <a:cs typeface="Arial" panose="020B0604020202020204" pitchFamily="34" charset="0"/>
              </a:rPr>
              <a:t>: </a:t>
            </a:r>
          </a:p>
        </p:txBody>
      </p:sp>
      <p:pic>
        <p:nvPicPr>
          <p:cNvPr id="9" name="Grafik 8">
            <a:extLst>
              <a:ext uri="{FF2B5EF4-FFF2-40B4-BE49-F238E27FC236}">
                <a16:creationId xmlns:a16="http://schemas.microsoft.com/office/drawing/2014/main" id="{7D86F77A-A639-44A2-86BA-AC098FAB8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17" y="3729402"/>
            <a:ext cx="292061" cy="234938"/>
          </a:xfrm>
          <a:prstGeom prst="rect">
            <a:avLst/>
          </a:prstGeom>
          <a:solidFill>
            <a:schemeClr val="bg1">
              <a:lumMod val="95000"/>
            </a:schemeClr>
          </a:solidFill>
        </p:spPr>
      </p:pic>
      <p:sp>
        <p:nvSpPr>
          <p:cNvPr id="10" name="Textfeld 9">
            <a:extLst>
              <a:ext uri="{FF2B5EF4-FFF2-40B4-BE49-F238E27FC236}">
                <a16:creationId xmlns:a16="http://schemas.microsoft.com/office/drawing/2014/main" id="{89A8AA5F-CD60-4832-A491-7BB6ABA83A6A}"/>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Einleitung für die drei Video-Clips</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4739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pPr>
              <a:lnSpc>
                <a:spcPct val="150000"/>
              </a:lnSpc>
            </a:pPr>
            <a:r>
              <a:rPr lang="de-DE" dirty="0"/>
              <a:t>Das erste Video starten: </a:t>
            </a:r>
            <a:r>
              <a:rPr lang="de-DE" b="1" dirty="0"/>
              <a:t>auf das Video klicken</a:t>
            </a:r>
            <a:r>
              <a:rPr lang="de-DE" dirty="0"/>
              <a:t>! </a:t>
            </a:r>
            <a:endParaRPr lang="de-DE" i="1" dirty="0"/>
          </a:p>
          <a:p>
            <a:pPr>
              <a:lnSpc>
                <a:spcPct val="150000"/>
              </a:lnSpc>
            </a:pPr>
            <a:endParaRPr lang="de-DE" i="1" dirty="0"/>
          </a:p>
          <a:p>
            <a:pPr>
              <a:lnSpc>
                <a:spcPct val="150000"/>
              </a:lnSpc>
            </a:pPr>
            <a:r>
              <a:rPr lang="de-DE" dirty="0"/>
              <a:t>Der Clip zeigt eine gestellte Szene, die so zum Beispiel in</a:t>
            </a:r>
          </a:p>
          <a:p>
            <a:pPr>
              <a:lnSpc>
                <a:spcPct val="150000"/>
              </a:lnSpc>
            </a:pPr>
            <a:r>
              <a:rPr lang="de-DE" dirty="0"/>
              <a:t>einem Ausbildungsvideo auftauchen könnte. Wir haben den Clip mit Musik und Soundeffekten</a:t>
            </a:r>
          </a:p>
          <a:p>
            <a:pPr>
              <a:lnSpc>
                <a:spcPct val="150000"/>
              </a:lnSpc>
            </a:pPr>
            <a:r>
              <a:rPr lang="de-DE" dirty="0"/>
              <a:t>unterlegt, um zu zeigen, wie dadurch die Wirkung der Bildgeschichte beeinflusst werden kann.</a:t>
            </a:r>
          </a:p>
          <a:p>
            <a:pPr>
              <a:lnSpc>
                <a:spcPct val="150000"/>
              </a:lnSpc>
            </a:pPr>
            <a:endParaRPr lang="de-DE" i="1" dirty="0"/>
          </a:p>
          <a:p>
            <a:pPr>
              <a:lnSpc>
                <a:spcPct val="150000"/>
              </a:lnSpc>
            </a:pPr>
            <a:r>
              <a:rPr lang="de-DE" i="1" dirty="0"/>
              <a:t>Videoquelle: Adobe Stock</a:t>
            </a:r>
          </a:p>
          <a:p>
            <a:pPr>
              <a:lnSpc>
                <a:spcPct val="150000"/>
              </a:lnSpc>
            </a:pPr>
            <a:r>
              <a:rPr lang="de-DE" i="1" dirty="0"/>
              <a:t>Musik: </a:t>
            </a:r>
            <a:r>
              <a:rPr lang="de-DE" i="1" dirty="0" err="1"/>
              <a:t>Pixabay</a:t>
            </a:r>
            <a:r>
              <a:rPr lang="de-DE" i="1" dirty="0"/>
              <a:t> – Funny March</a:t>
            </a:r>
          </a:p>
          <a:p>
            <a:pPr>
              <a:lnSpc>
                <a:spcPct val="150000"/>
              </a:lnSpc>
            </a:pPr>
            <a:endParaRPr lang="de-DE" dirty="0"/>
          </a:p>
          <a:p>
            <a:endParaRPr lang="de-DE" dirty="0">
              <a:highlight>
                <a:srgbClr val="FFFF00"/>
              </a:highlight>
            </a:endParaRPr>
          </a:p>
        </p:txBody>
      </p:sp>
      <p:sp>
        <p:nvSpPr>
          <p:cNvPr id="4" name="Foliennummernplatzhalter 3"/>
          <p:cNvSpPr>
            <a:spLocks noGrp="1"/>
          </p:cNvSpPr>
          <p:nvPr>
            <p:ph type="sldNum" sz="quarter" idx="5"/>
          </p:nvPr>
        </p:nvSpPr>
        <p:spPr/>
        <p:txBody>
          <a:bodyPr/>
          <a:lstStyle/>
          <a:p>
            <a:fld id="{A2A61CC0-4B0B-4395-B916-EE71BB03C9A7}" type="slidenum">
              <a:rPr lang="de-DE" smtClean="0"/>
              <a:pPr/>
              <a:t>6</a:t>
            </a:fld>
            <a:endParaRPr lang="de-DE" dirty="0"/>
          </a:p>
        </p:txBody>
      </p:sp>
      <p:sp>
        <p:nvSpPr>
          <p:cNvPr id="5" name="Textfeld 4">
            <a:extLst>
              <a:ext uri="{FF2B5EF4-FFF2-40B4-BE49-F238E27FC236}">
                <a16:creationId xmlns:a16="http://schemas.microsoft.com/office/drawing/2014/main" id="{F6BFE61D-D07D-45EF-AB63-210EC49CE2CE}"/>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AC311CE7-4AFF-4F81-AD6C-B9F47E8BAA33}"/>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Erster Video-Clip: Mal Bedauern, mal Schadenfreude</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002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9301" y="3749154"/>
            <a:ext cx="4392474" cy="6192688"/>
          </a:xfrm>
        </p:spPr>
        <p:txBody>
          <a:bodyPr/>
          <a:lstStyle/>
          <a:p>
            <a:r>
              <a:rPr lang="de-DE" dirty="0"/>
              <a:t>Das zweite Video starten: </a:t>
            </a:r>
            <a:r>
              <a:rPr lang="de-DE" b="1" dirty="0"/>
              <a:t>auf das Video klicken</a:t>
            </a:r>
            <a:r>
              <a:rPr lang="de-DE" dirty="0"/>
              <a:t>! </a:t>
            </a:r>
          </a:p>
          <a:p>
            <a:endParaRPr lang="de-DE" dirty="0"/>
          </a:p>
          <a:p>
            <a:r>
              <a:rPr lang="de-DE" i="1" dirty="0"/>
              <a:t>Videoquelle: </a:t>
            </a:r>
            <a:br>
              <a:rPr lang="de-DE" i="1" dirty="0"/>
            </a:br>
            <a:r>
              <a:rPr lang="de-DE" i="1" dirty="0">
                <a:hlinkClick r:id="rId3"/>
              </a:rPr>
              <a:t>https://www.youtube.com/shorts/GsERwci_Hzo</a:t>
            </a:r>
            <a:endParaRPr lang="de-DE" i="1" dirty="0"/>
          </a:p>
          <a:p>
            <a:r>
              <a:rPr lang="de-DE" i="1" dirty="0"/>
              <a:t>(Abruf: 08/26)</a:t>
            </a:r>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7</a:t>
            </a:fld>
            <a:endParaRPr lang="de-DE" dirty="0"/>
          </a:p>
        </p:txBody>
      </p:sp>
      <p:sp>
        <p:nvSpPr>
          <p:cNvPr id="5" name="Textfeld 4">
            <a:extLst>
              <a:ext uri="{FF2B5EF4-FFF2-40B4-BE49-F238E27FC236}">
                <a16:creationId xmlns:a16="http://schemas.microsoft.com/office/drawing/2014/main" id="{367E9BDA-A26E-4506-A58B-904DC0E82C9A}"/>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20187EF7-E23E-4291-9E12-DFA0CA4D5BB8}"/>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Zweiter Video-Clip: Gespielte Authentizität dient der Verkaufsabsicht</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6178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8</a:t>
            </a:fld>
            <a:endParaRPr lang="de-DE" dirty="0"/>
          </a:p>
        </p:txBody>
      </p:sp>
      <p:sp>
        <p:nvSpPr>
          <p:cNvPr id="5" name="Textfeld 4">
            <a:extLst>
              <a:ext uri="{FF2B5EF4-FFF2-40B4-BE49-F238E27FC236}">
                <a16:creationId xmlns:a16="http://schemas.microsoft.com/office/drawing/2014/main" id="{822168B7-A235-4915-838D-762445FAFF72}"/>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Erklärung der Wirkweise der drei Clips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49E70DD2-1E4E-42D1-B0C8-16D46853DDA8}"/>
              </a:ext>
            </a:extLst>
          </p:cNvPr>
          <p:cNvSpPr txBox="1"/>
          <p:nvPr/>
        </p:nvSpPr>
        <p:spPr>
          <a:xfrm>
            <a:off x="4828376" y="3893170"/>
            <a:ext cx="1836000" cy="5816977"/>
          </a:xfrm>
          <a:prstGeom prst="rect">
            <a:avLst/>
          </a:prstGeom>
          <a:noFill/>
        </p:spPr>
        <p:txBody>
          <a:bodyPr wrap="square" rtlCol="0">
            <a:spAutoFit/>
          </a:bodyPr>
          <a:lstStyle/>
          <a:p>
            <a:r>
              <a:rPr lang="de-DE" sz="1100" b="1" dirty="0"/>
              <a:t>Persuasion …</a:t>
            </a:r>
          </a:p>
          <a:p>
            <a:endParaRPr lang="de-DE" sz="600" dirty="0"/>
          </a:p>
          <a:p>
            <a:r>
              <a:rPr lang="de-DE" sz="1100" dirty="0"/>
              <a:t>…nannten die Römer die Kunst des Redners, mit rhetorischen Mitteln die Zuhörer zu überreden oder zu überzeugen. Von daher soll die </a:t>
            </a:r>
            <a:r>
              <a:rPr lang="de-DE" sz="1100" i="1" dirty="0"/>
              <a:t>persuasive Rede </a:t>
            </a:r>
            <a:r>
              <a:rPr lang="de-DE" sz="1100" dirty="0"/>
              <a:t>auch manipulieren.</a:t>
            </a:r>
          </a:p>
          <a:p>
            <a:r>
              <a:rPr lang="de-DE" sz="1100" dirty="0"/>
              <a:t>Die sächsische Landes-zentrale für politische Bildung schreibt hierzu:</a:t>
            </a:r>
          </a:p>
          <a:p>
            <a:r>
              <a:rPr lang="de-DE" sz="1100" dirty="0"/>
              <a:t>„Für </a:t>
            </a:r>
            <a:r>
              <a:rPr lang="de-DE" sz="1100" dirty="0" err="1"/>
              <a:t>Manipulationsver</a:t>
            </a:r>
            <a:r>
              <a:rPr lang="de-DE" sz="1100" dirty="0"/>
              <a:t>-suche gibt es potenzielle </a:t>
            </a:r>
            <a:r>
              <a:rPr lang="de-DE" sz="1100" dirty="0">
                <a:hlinkClick r:id="rId3"/>
              </a:rPr>
              <a:t>Einfallstore im mensch-</a:t>
            </a:r>
            <a:r>
              <a:rPr lang="de-DE" sz="1100" dirty="0" err="1">
                <a:hlinkClick r:id="rId3"/>
              </a:rPr>
              <a:t>lichen</a:t>
            </a:r>
            <a:r>
              <a:rPr lang="de-DE" sz="1100" dirty="0">
                <a:hlinkClick r:id="rId3"/>
              </a:rPr>
              <a:t> Denken</a:t>
            </a:r>
            <a:r>
              <a:rPr lang="de-DE" sz="1100" dirty="0"/>
              <a:t> und Urteilen, die unabhängig von Intelligenz bestehen.</a:t>
            </a:r>
          </a:p>
          <a:p>
            <a:r>
              <a:rPr lang="de-DE" sz="1100" dirty="0"/>
              <a:t>Um sich gegen </a:t>
            </a:r>
            <a:r>
              <a:rPr lang="de-DE" sz="1100" dirty="0" err="1"/>
              <a:t>Manipula-tionsversuche</a:t>
            </a:r>
            <a:r>
              <a:rPr lang="de-DE" sz="1100" dirty="0"/>
              <a:t> zu schützen, sollte man die Techniken und die menschlichen Schwach-stellen kennen, die anfällig für irreführende </a:t>
            </a:r>
            <a:r>
              <a:rPr lang="de-DE" sz="1100" dirty="0" err="1"/>
              <a:t>Erzäh</a:t>
            </a:r>
            <a:r>
              <a:rPr lang="de-DE" sz="1100" dirty="0"/>
              <a:t>-lungen machen.“ </a:t>
            </a:r>
          </a:p>
          <a:p>
            <a:r>
              <a:rPr lang="de-DE" sz="1100" dirty="0"/>
              <a:t>Quelle: </a:t>
            </a:r>
            <a:r>
              <a:rPr lang="de-DE" sz="1050" dirty="0">
                <a:hlinkClick r:id="rId4"/>
              </a:rPr>
              <a:t>https://www.slpb.de/themen/gesellschaft/desinformation/die-welt-der-desinformation/wie-werden-informationen-manipuliert</a:t>
            </a:r>
            <a:r>
              <a:rPr lang="de-DE" sz="1050" dirty="0"/>
              <a:t> </a:t>
            </a:r>
            <a:br>
              <a:rPr lang="de-DE" sz="1050" dirty="0"/>
            </a:br>
            <a:r>
              <a:rPr lang="de-DE" sz="1050" dirty="0"/>
              <a:t>(Abruf 26.08.26)</a:t>
            </a:r>
            <a:endParaRPr lang="de-DE" sz="1100" dirty="0"/>
          </a:p>
          <a:p>
            <a:r>
              <a:rPr lang="de-DE" sz="1200" dirty="0">
                <a:sym typeface="Wingdings" panose="05000000000000000000" pitchFamily="2" charset="2"/>
              </a:rPr>
              <a:t> Forts.</a:t>
            </a:r>
            <a:endParaRPr lang="de-DE" sz="1200" b="1" dirty="0"/>
          </a:p>
        </p:txBody>
      </p:sp>
      <p:sp>
        <p:nvSpPr>
          <p:cNvPr id="9" name="Notizenplatzhalter 2">
            <a:extLst>
              <a:ext uri="{FF2B5EF4-FFF2-40B4-BE49-F238E27FC236}">
                <a16:creationId xmlns:a16="http://schemas.microsoft.com/office/drawing/2014/main" id="{C3F77AC3-CE08-42B9-914F-AA2653B22D7F}"/>
              </a:ext>
            </a:extLst>
          </p:cNvPr>
          <p:cNvSpPr txBox="1">
            <a:spLocks/>
          </p:cNvSpPr>
          <p:nvPr/>
        </p:nvSpPr>
        <p:spPr>
          <a:xfrm>
            <a:off x="309300" y="3821162"/>
            <a:ext cx="4464485" cy="6192688"/>
          </a:xfrm>
          <a:prstGeom prst="rect">
            <a:avLst/>
          </a:prstGeom>
          <a:noFill/>
        </p:spPr>
        <p:txBody>
          <a:bodyPr vert="horz" lIns="99048" tIns="49524" rIns="99048" bIns="49524" rtlCol="0">
            <a:normAutofit fontScale="925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5"/>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b="1" dirty="0"/>
          </a:p>
          <a:p>
            <a:pPr>
              <a:lnSpc>
                <a:spcPct val="150000"/>
              </a:lnSpc>
            </a:pPr>
            <a:endParaRPr lang="de-DE" b="1" dirty="0"/>
          </a:p>
          <a:p>
            <a:pPr>
              <a:lnSpc>
                <a:spcPct val="150000"/>
              </a:lnSpc>
            </a:pPr>
            <a:endParaRPr lang="de-DE" b="1" dirty="0"/>
          </a:p>
          <a:p>
            <a:pPr>
              <a:lnSpc>
                <a:spcPct val="150000"/>
              </a:lnSpc>
            </a:pPr>
            <a:endParaRPr lang="de-DE" sz="900" b="1" dirty="0"/>
          </a:p>
          <a:p>
            <a:pPr>
              <a:lnSpc>
                <a:spcPct val="150000"/>
              </a:lnSpc>
            </a:pPr>
            <a:r>
              <a:rPr lang="de-DE" sz="1300" dirty="0"/>
              <a:t>Jeden Clip ansprechen und dann –</a:t>
            </a:r>
            <a:r>
              <a:rPr lang="de-DE" sz="1300" b="1" dirty="0"/>
              <a:t>Klick! </a:t>
            </a:r>
            <a:r>
              <a:rPr lang="de-DE" sz="1300" dirty="0"/>
              <a:t>– die Antworten zeigen.</a:t>
            </a:r>
          </a:p>
          <a:p>
            <a:pPr>
              <a:lnSpc>
                <a:spcPct val="150000"/>
              </a:lnSpc>
            </a:pPr>
            <a:endParaRPr lang="de-DE" sz="800" b="1" dirty="0"/>
          </a:p>
          <a:p>
            <a:pPr>
              <a:lnSpc>
                <a:spcPct val="150000"/>
              </a:lnSpc>
            </a:pPr>
            <a:r>
              <a:rPr lang="de-DE" b="1" dirty="0"/>
              <a:t>An die </a:t>
            </a:r>
            <a:r>
              <a:rPr lang="de-DE" b="1" dirty="0" err="1"/>
              <a:t>LuL</a:t>
            </a:r>
            <a:r>
              <a:rPr lang="de-DE" b="1" dirty="0"/>
              <a:t>:</a:t>
            </a:r>
          </a:p>
          <a:p>
            <a:pPr>
              <a:lnSpc>
                <a:spcPct val="150000"/>
              </a:lnSpc>
            </a:pPr>
            <a:endParaRPr lang="de-DE" sz="300" dirty="0"/>
          </a:p>
          <a:p>
            <a:pPr>
              <a:lnSpc>
                <a:spcPct val="150000"/>
              </a:lnSpc>
            </a:pPr>
            <a:r>
              <a:rPr lang="de-DE" sz="1300" dirty="0"/>
              <a:t>Die Videos sollen zeigen, dass manipulierende Techniken zwar Aussagen „verbiegen“, aber meist keine Fakes, auch keine Desinformationen sind. Sie erzeugen Stimmungen, erfinden Kontexte, aktivieren Vorurteile oder Emotionen, um die Botschaft im Kopf des Betrachters „zu verankern.“</a:t>
            </a:r>
          </a:p>
          <a:p>
            <a:pPr>
              <a:lnSpc>
                <a:spcPct val="150000"/>
              </a:lnSpc>
            </a:pPr>
            <a:r>
              <a:rPr lang="de-DE" sz="1300" dirty="0"/>
              <a:t>Der diese Einheit leitende Begriff „Manipulation“ ist eine verkürzte Bezeichnung für Präsentationen, die  darauf abzielen, bei den Benutzern „etwas“ zu bewirken (siehe „Hintergrund“). Diese Absicht nutzt verschiedene Techniken. Wir werden im Folgenden einige dieser Techniken als „Trickkiste der </a:t>
            </a:r>
            <a:r>
              <a:rPr lang="de-DE" sz="1300" dirty="0" err="1"/>
              <a:t>Manipulateure</a:t>
            </a:r>
            <a:r>
              <a:rPr lang="de-DE" sz="1300" dirty="0"/>
              <a:t>“ zeigen. </a:t>
            </a:r>
          </a:p>
          <a:p>
            <a:pPr>
              <a:lnSpc>
                <a:spcPct val="150000"/>
              </a:lnSpc>
            </a:pPr>
            <a:endParaRPr lang="de-DE" sz="1100" dirty="0"/>
          </a:p>
          <a:p>
            <a:pPr>
              <a:lnSpc>
                <a:spcPct val="150000"/>
              </a:lnSpc>
            </a:pPr>
            <a:r>
              <a:rPr lang="de-DE" sz="1300" b="1" dirty="0"/>
              <a:t>Hinweis: </a:t>
            </a:r>
            <a:r>
              <a:rPr lang="de-DE" sz="1300" dirty="0"/>
              <a:t>Die Sächsische Landeszentrale für politische Bildung (</a:t>
            </a:r>
            <a:r>
              <a:rPr lang="de-DE" sz="1300" dirty="0" err="1"/>
              <a:t>sLpB</a:t>
            </a:r>
            <a:r>
              <a:rPr lang="de-DE" sz="1300" dirty="0"/>
              <a:t>) hat mehrere Instrumente der </a:t>
            </a:r>
            <a:r>
              <a:rPr lang="de-DE" sz="1300" i="1" dirty="0"/>
              <a:t>Desinformation</a:t>
            </a:r>
            <a:r>
              <a:rPr lang="de-DE" sz="1300" dirty="0"/>
              <a:t> und </a:t>
            </a:r>
            <a:r>
              <a:rPr lang="de-DE" sz="1300" i="1" dirty="0"/>
              <a:t>Manipulation</a:t>
            </a:r>
            <a:r>
              <a:rPr lang="de-DE" sz="1300" dirty="0"/>
              <a:t> anschaulich beschrieben unter: </a:t>
            </a:r>
            <a:r>
              <a:rPr lang="de-DE" dirty="0">
                <a:hlinkClick r:id="rId6"/>
              </a:rPr>
              <a:t>https://www.slpb.de/themen/gesellschaft/desinformation/die-welt-der-desinformation/was-ist-desinformation</a:t>
            </a:r>
            <a:endParaRPr lang="de-DE" dirty="0"/>
          </a:p>
          <a:p>
            <a:pPr>
              <a:lnSpc>
                <a:spcPct val="150000"/>
              </a:lnSpc>
            </a:pPr>
            <a:r>
              <a:rPr lang="de-DE" dirty="0"/>
              <a:t>Mehr hierzu siehe „Hintergrund“ auf der folgende Seite.</a:t>
            </a:r>
          </a:p>
        </p:txBody>
      </p:sp>
      <p:sp>
        <p:nvSpPr>
          <p:cNvPr id="10" name="Notizenplatzhalter 2">
            <a:extLst>
              <a:ext uri="{FF2B5EF4-FFF2-40B4-BE49-F238E27FC236}">
                <a16:creationId xmlns:a16="http://schemas.microsoft.com/office/drawing/2014/main" id="{AA1F40B1-72B9-4EEF-977A-214265D27D72}"/>
              </a:ext>
            </a:extLst>
          </p:cNvPr>
          <p:cNvSpPr txBox="1">
            <a:spLocks/>
          </p:cNvSpPr>
          <p:nvPr/>
        </p:nvSpPr>
        <p:spPr>
          <a:xfrm>
            <a:off x="309290" y="3677146"/>
            <a:ext cx="4392485" cy="93379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5"/>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11" name="Rechteck 10">
            <a:extLst>
              <a:ext uri="{FF2B5EF4-FFF2-40B4-BE49-F238E27FC236}">
                <a16:creationId xmlns:a16="http://schemas.microsoft.com/office/drawing/2014/main" id="{8309E6AA-3803-4D59-B015-0C1584A0EC3C}"/>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Besprechung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12" name="Grafik 11" descr="Ein Bild, das Uhr enthält.&#10;&#10;Automatisch generierte Beschreibung">
            <a:extLst>
              <a:ext uri="{FF2B5EF4-FFF2-40B4-BE49-F238E27FC236}">
                <a16:creationId xmlns:a16="http://schemas.microsoft.com/office/drawing/2014/main" id="{B964E7DD-DAFA-41D4-8F9B-159903EB1E16}"/>
              </a:ext>
            </a:extLst>
          </p:cNvPr>
          <p:cNvPicPr>
            <a:picLocks noChangeAspect="1"/>
          </p:cNvPicPr>
          <p:nvPr/>
        </p:nvPicPr>
        <p:blipFill rotWithShape="1">
          <a:blip r:embed="rId7">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3" name="Rechteck 12">
            <a:extLst>
              <a:ext uri="{FF2B5EF4-FFF2-40B4-BE49-F238E27FC236}">
                <a16:creationId xmlns:a16="http://schemas.microsoft.com/office/drawing/2014/main" id="{F40A53BC-6A10-4680-A32A-98B994C7B0E8}"/>
              </a:ext>
            </a:extLst>
          </p:cNvPr>
          <p:cNvSpPr/>
          <p:nvPr/>
        </p:nvSpPr>
        <p:spPr>
          <a:xfrm>
            <a:off x="404346" y="4224536"/>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Was lernen wir aus diesen zwei Video-Clips?</a:t>
            </a:r>
          </a:p>
        </p:txBody>
      </p:sp>
    </p:spTree>
    <p:extLst>
      <p:ext uri="{BB962C8B-B14F-4D97-AF65-F5344CB8AC3E}">
        <p14:creationId xmlns:p14="http://schemas.microsoft.com/office/powerpoint/2010/main" val="59518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pPr>
              <a:lnSpc>
                <a:spcPct val="150000"/>
              </a:lnSpc>
            </a:pPr>
            <a:r>
              <a:rPr lang="de-DE" dirty="0"/>
              <a:t>Die Texte auf der Folie Nacheinander entsprechend der Animation </a:t>
            </a:r>
            <a:r>
              <a:rPr lang="de-DE" b="1" dirty="0"/>
              <a:t>(keine Klicks)</a:t>
            </a:r>
            <a:r>
              <a:rPr lang="de-DE" dirty="0"/>
              <a:t> vorlesen!</a:t>
            </a:r>
          </a:p>
          <a:p>
            <a:pPr>
              <a:lnSpc>
                <a:spcPct val="150000"/>
              </a:lnSpc>
            </a:pPr>
            <a:endParaRPr lang="de-DE" dirty="0"/>
          </a:p>
          <a:p>
            <a:pPr>
              <a:lnSpc>
                <a:spcPct val="150000"/>
              </a:lnSpc>
            </a:pPr>
            <a:r>
              <a:rPr lang="de-DE" b="1" dirty="0"/>
              <a:t>Leitfragen für die „Trickkiste“</a:t>
            </a:r>
          </a:p>
          <a:p>
            <a:pPr>
              <a:lnSpc>
                <a:spcPct val="150000"/>
              </a:lnSpc>
            </a:pPr>
            <a:r>
              <a:rPr lang="de-DE" dirty="0"/>
              <a:t>Wir empfehlen, jeder der 4 folgenden Manipulationstechniken eine Leitfrage voranzustellen. Damit geben Sie den </a:t>
            </a:r>
            <a:r>
              <a:rPr lang="de-DE" dirty="0" err="1"/>
              <a:t>SuS</a:t>
            </a:r>
            <a:r>
              <a:rPr lang="de-DE" dirty="0"/>
              <a:t> die Möglichkeit, fokussiert nachzudenken, was gemeint sein könnte und ob sie diese Formen der Manipulation kennen. </a:t>
            </a:r>
          </a:p>
          <a:p>
            <a:pPr>
              <a:lnSpc>
                <a:spcPct val="150000"/>
              </a:lnSpc>
            </a:pPr>
            <a:r>
              <a:rPr lang="de-DE" dirty="0"/>
              <a:t>Die Leitfragen können für alle 4 Techniken vorausgestellt werden, d. h. wenn noch keine Elemente außer der jeweiligen Überschrift eingeblendet wurden. </a:t>
            </a:r>
          </a:p>
          <a:p>
            <a:pPr>
              <a:lnSpc>
                <a:spcPct val="150000"/>
              </a:lnSpc>
            </a:pPr>
            <a:endParaRPr lang="de-DE" dirty="0"/>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9</a:t>
            </a:fld>
            <a:endParaRPr lang="de-DE" dirty="0"/>
          </a:p>
        </p:txBody>
      </p:sp>
      <p:sp>
        <p:nvSpPr>
          <p:cNvPr id="6" name="Textfeld 5">
            <a:extLst>
              <a:ext uri="{FF2B5EF4-FFF2-40B4-BE49-F238E27FC236}">
                <a16:creationId xmlns:a16="http://schemas.microsoft.com/office/drawing/2014/main" id="{6E00D4F8-DC31-498D-8A16-4C833D42ACEC}"/>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 Trickkiste der </a:t>
            </a:r>
            <a:r>
              <a:rPr lang="de-DE" sz="1200" dirty="0" err="1">
                <a:latin typeface="Arial" panose="020B0604020202020204" pitchFamily="34" charset="0"/>
                <a:cs typeface="Arial" panose="020B0604020202020204" pitchFamily="34" charset="0"/>
              </a:rPr>
              <a:t>Manipulateure</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A4766E81-ADDF-4E5C-B987-A2B7420812DB}"/>
              </a:ext>
            </a:extLst>
          </p:cNvPr>
          <p:cNvSpPr txBox="1"/>
          <p:nvPr/>
        </p:nvSpPr>
        <p:spPr>
          <a:xfrm>
            <a:off x="5133826" y="2555050"/>
            <a:ext cx="1008112"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FD453D2A-9DA0-4F28-8873-0C69A8CB8693}"/>
              </a:ext>
            </a:extLst>
          </p:cNvPr>
          <p:cNvSpPr txBox="1"/>
          <p:nvPr/>
        </p:nvSpPr>
        <p:spPr>
          <a:xfrm>
            <a:off x="4845794" y="3874120"/>
            <a:ext cx="1836000" cy="6140142"/>
          </a:xfrm>
          <a:prstGeom prst="rect">
            <a:avLst/>
          </a:prstGeom>
          <a:noFill/>
        </p:spPr>
        <p:txBody>
          <a:bodyPr wrap="square" rtlCol="0">
            <a:spAutoFit/>
          </a:bodyPr>
          <a:lstStyle/>
          <a:p>
            <a:pPr algn="l"/>
            <a:r>
              <a:rPr lang="de-DE" sz="1100" dirty="0">
                <a:latin typeface="Arial" panose="020B0604020202020204" pitchFamily="34" charset="0"/>
                <a:cs typeface="Arial" panose="020B0604020202020204" pitchFamily="34" charset="0"/>
              </a:rPr>
              <a:t>Die </a:t>
            </a:r>
            <a:r>
              <a:rPr lang="de-DE" sz="1100" b="1" i="1" dirty="0">
                <a:latin typeface="Arial" panose="020B0604020202020204" pitchFamily="34" charset="0"/>
                <a:cs typeface="Arial" panose="020B0604020202020204" pitchFamily="34" charset="0"/>
              </a:rPr>
              <a:t>Sächsische Landes-zentrale für politische Bildung </a:t>
            </a:r>
            <a:r>
              <a:rPr lang="de-DE" sz="1100" dirty="0">
                <a:latin typeface="Arial" panose="020B0604020202020204" pitchFamily="34" charset="0"/>
                <a:cs typeface="Arial" panose="020B0604020202020204" pitchFamily="34" charset="0"/>
              </a:rPr>
              <a:t>listet ihrerseits fünf Manipulier-Techniken auf, die sich von den hier beschriebenen unter-scheiden. Es handelt sich um (Zitat):</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schiefe Bilder durch manipulative Sprache,</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Verzerrte Realität durch verzerrende Konstruktionen,</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Falsches zu </a:t>
            </a:r>
            <a:r>
              <a:rPr lang="de-DE" sz="1100" dirty="0" err="1">
                <a:latin typeface="Arial" panose="020B0604020202020204" pitchFamily="34" charset="0"/>
                <a:cs typeface="Arial" panose="020B0604020202020204" pitchFamily="34" charset="0"/>
              </a:rPr>
              <a:t>behaup-ten</a:t>
            </a:r>
            <a:r>
              <a:rPr lang="de-DE" sz="1100" dirty="0">
                <a:latin typeface="Arial" panose="020B0604020202020204" pitchFamily="34" charset="0"/>
                <a:cs typeface="Arial" panose="020B0604020202020204" pitchFamily="34" charset="0"/>
              </a:rPr>
              <a:t> ist einfach,</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Halbwahrheiten </a:t>
            </a:r>
            <a:r>
              <a:rPr lang="de-DE" sz="1100" dirty="0" err="1">
                <a:latin typeface="Arial" panose="020B0604020202020204" pitchFamily="34" charset="0"/>
                <a:cs typeface="Arial" panose="020B0604020202020204" pitchFamily="34" charset="0"/>
              </a:rPr>
              <a:t>ver</a:t>
            </a:r>
            <a:r>
              <a:rPr lang="de-DE" sz="1100" dirty="0">
                <a:latin typeface="Arial" panose="020B0604020202020204" pitchFamily="34" charset="0"/>
                <a:cs typeface="Arial" panose="020B0604020202020204" pitchFamily="34" charset="0"/>
              </a:rPr>
              <a:t>-fangen leichter,</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Verwirrung ist das Ziel.</a:t>
            </a:r>
          </a:p>
          <a:p>
            <a:r>
              <a:rPr lang="de-DE" sz="1100" dirty="0">
                <a:latin typeface="Arial" panose="020B0604020202020204" pitchFamily="34" charset="0"/>
                <a:cs typeface="Arial" panose="020B0604020202020204" pitchFamily="34" charset="0"/>
              </a:rPr>
              <a:t>Die </a:t>
            </a:r>
            <a:r>
              <a:rPr lang="de-DE" sz="1100" dirty="0" err="1">
                <a:latin typeface="Arial" panose="020B0604020202020204" pitchFamily="34" charset="0"/>
                <a:cs typeface="Arial" panose="020B0604020202020204" pitchFamily="34" charset="0"/>
              </a:rPr>
              <a:t>SLpB</a:t>
            </a:r>
            <a:r>
              <a:rPr lang="de-DE" sz="1100" dirty="0">
                <a:latin typeface="Arial" panose="020B0604020202020204" pitchFamily="34" charset="0"/>
                <a:cs typeface="Arial" panose="020B0604020202020204" pitchFamily="34" charset="0"/>
              </a:rPr>
              <a:t> schreibt weiter: „</a:t>
            </a:r>
            <a:r>
              <a:rPr lang="de-DE" sz="1100" dirty="0"/>
              <a:t>Die Manipulationsmittel und </a:t>
            </a:r>
            <a:r>
              <a:rPr lang="de-DE" sz="1100" dirty="0" err="1"/>
              <a:t>Desinformationstech-niken</a:t>
            </a:r>
            <a:r>
              <a:rPr lang="de-DE" sz="1100" dirty="0"/>
              <a:t> können miteinander kombiniert und über einen längeren Zeitraum </a:t>
            </a:r>
            <a:r>
              <a:rPr lang="de-DE" sz="1100" dirty="0" err="1"/>
              <a:t>strate</a:t>
            </a:r>
            <a:r>
              <a:rPr lang="de-DE" sz="1100" dirty="0"/>
              <a:t>-gisch eingesetzt werden, um eine demokratische Gesellschaft in ihren Grundfesten anzugreifen und zu zersetzen.“</a:t>
            </a:r>
          </a:p>
          <a:p>
            <a:r>
              <a:rPr lang="de-DE" sz="1050" dirty="0">
                <a:latin typeface="Arial" panose="020B0604020202020204" pitchFamily="34" charset="0"/>
                <a:cs typeface="Arial" panose="020B0604020202020204" pitchFamily="34" charset="0"/>
              </a:rPr>
              <a:t>Näheres unter: </a:t>
            </a:r>
            <a:r>
              <a:rPr lang="de-DE" sz="1050" dirty="0">
                <a:latin typeface="Arial" panose="020B0604020202020204" pitchFamily="34" charset="0"/>
                <a:cs typeface="Arial" panose="020B0604020202020204" pitchFamily="34" charset="0"/>
                <a:hlinkClick r:id="rId3"/>
              </a:rPr>
              <a:t>https://www.slpb.de/themen/gesellschaft/desinformation/die-welt-der-desinformation/wie-werden-informationen-manipuliert</a:t>
            </a:r>
            <a:endParaRPr lang="de-DE" sz="1050" dirty="0">
              <a:latin typeface="Arial" panose="020B0604020202020204" pitchFamily="34" charset="0"/>
              <a:cs typeface="Arial" panose="020B0604020202020204" pitchFamily="34" charset="0"/>
            </a:endParaRPr>
          </a:p>
        </p:txBody>
      </p:sp>
      <p:sp>
        <p:nvSpPr>
          <p:cNvPr id="5" name="Notizenplatzhalter 2">
            <a:extLst>
              <a:ext uri="{FF2B5EF4-FFF2-40B4-BE49-F238E27FC236}">
                <a16:creationId xmlns:a16="http://schemas.microsoft.com/office/drawing/2014/main" id="{E2A7E0E2-DFFE-6E9D-866C-C166977F5CB7}"/>
              </a:ext>
            </a:extLst>
          </p:cNvPr>
          <p:cNvSpPr txBox="1">
            <a:spLocks/>
          </p:cNvSpPr>
          <p:nvPr/>
        </p:nvSpPr>
        <p:spPr>
          <a:xfrm>
            <a:off x="309290" y="7361384"/>
            <a:ext cx="4392485" cy="2117051"/>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7" name="Rechteck 6">
            <a:extLst>
              <a:ext uri="{FF2B5EF4-FFF2-40B4-BE49-F238E27FC236}">
                <a16:creationId xmlns:a16="http://schemas.microsoft.com/office/drawing/2014/main" id="{FCA8F298-060C-62ED-8639-8030577A5B2E}"/>
              </a:ext>
            </a:extLst>
          </p:cNvPr>
          <p:cNvSpPr/>
          <p:nvPr/>
        </p:nvSpPr>
        <p:spPr>
          <a:xfrm>
            <a:off x="764153" y="7548808"/>
            <a:ext cx="4006685" cy="276999"/>
          </a:xfrm>
          <a:prstGeom prst="rect">
            <a:avLst/>
          </a:prstGeom>
        </p:spPr>
        <p:txBody>
          <a:bodyPr wrap="square">
            <a:spAutoFit/>
          </a:bodyPr>
          <a:lstStyle/>
          <a:p>
            <a:r>
              <a:rPr lang="en-GB" sz="1200" b="1" dirty="0" err="1">
                <a:solidFill>
                  <a:srgbClr val="FF0000"/>
                </a:solidFill>
              </a:rPr>
              <a:t>Leitfrage</a:t>
            </a:r>
            <a:r>
              <a:rPr lang="en-GB" sz="1200" b="1" dirty="0">
                <a:solidFill>
                  <a:srgbClr val="FF0000"/>
                </a:solidFill>
              </a:rPr>
              <a:t> an </a:t>
            </a:r>
            <a:r>
              <a:rPr lang="en-GB" sz="1200" b="1" dirty="0" err="1">
                <a:solidFill>
                  <a:srgbClr val="FF0000"/>
                </a:solidFill>
              </a:rPr>
              <a:t>SuS</a:t>
            </a:r>
            <a:r>
              <a:rPr lang="en-GB" sz="1200" b="1" dirty="0">
                <a:solidFill>
                  <a:srgbClr val="FF0000"/>
                </a:solidFill>
              </a:rPr>
              <a:t> </a:t>
            </a:r>
            <a:r>
              <a:rPr lang="en-GB" sz="1200" b="1" dirty="0" err="1">
                <a:solidFill>
                  <a:srgbClr val="FF0000"/>
                </a:solidFill>
              </a:rPr>
              <a:t>anhand</a:t>
            </a:r>
            <a:r>
              <a:rPr lang="en-GB" sz="1200" b="1" dirty="0">
                <a:solidFill>
                  <a:srgbClr val="FF0000"/>
                </a:solidFill>
              </a:rPr>
              <a:t> </a:t>
            </a:r>
            <a:r>
              <a:rPr lang="en-GB" sz="1200" b="1" dirty="0" err="1">
                <a:solidFill>
                  <a:srgbClr val="FF0000"/>
                </a:solidFill>
              </a:rPr>
              <a:t>Beispiel</a:t>
            </a:r>
            <a:r>
              <a:rPr lang="en-GB" sz="1200" b="1" dirty="0">
                <a:solidFill>
                  <a:srgbClr val="FF0000"/>
                </a:solidFill>
              </a:rPr>
              <a:t> “</a:t>
            </a:r>
            <a:r>
              <a:rPr lang="en-GB" sz="1200" b="1" dirty="0" err="1">
                <a:solidFill>
                  <a:srgbClr val="FF0000"/>
                </a:solidFill>
              </a:rPr>
              <a:t>Verkleiden</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8EC6E8FB-4694-634C-785D-F717984BA27B}"/>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7466078"/>
            <a:ext cx="395047" cy="275034"/>
          </a:xfrm>
          <a:prstGeom prst="rect">
            <a:avLst/>
          </a:prstGeom>
        </p:spPr>
      </p:pic>
      <p:sp>
        <p:nvSpPr>
          <p:cNvPr id="11" name="Rechteck 10">
            <a:extLst>
              <a:ext uri="{FF2B5EF4-FFF2-40B4-BE49-F238E27FC236}">
                <a16:creationId xmlns:a16="http://schemas.microsoft.com/office/drawing/2014/main" id="{99914362-AB01-4277-3FF0-335DF780F6FD}"/>
              </a:ext>
            </a:extLst>
          </p:cNvPr>
          <p:cNvSpPr/>
          <p:nvPr/>
        </p:nvSpPr>
        <p:spPr>
          <a:xfrm>
            <a:off x="404346" y="7908775"/>
            <a:ext cx="4006686" cy="1569660"/>
          </a:xfrm>
          <a:prstGeom prst="rect">
            <a:avLst/>
          </a:prstGeom>
        </p:spPr>
        <p:txBody>
          <a:bodyPr wrap="square">
            <a:spAutoFit/>
          </a:bodyPr>
          <a:lstStyle/>
          <a:p>
            <a:pPr marL="180975" lvl="0" indent="-180975">
              <a:tabLst>
                <a:tab pos="355600" algn="l"/>
              </a:tabLst>
              <a:defRPr/>
            </a:pPr>
            <a:r>
              <a:rPr lang="de-DE" sz="1200" i="1" dirty="0">
                <a:latin typeface="Arial" pitchFamily="34" charset="0"/>
                <a:cs typeface="Arial" pitchFamily="34" charset="0"/>
              </a:rPr>
              <a:t>Was glaubt ihr, ist mit „Verkleiden“ im</a:t>
            </a:r>
          </a:p>
          <a:p>
            <a:pPr marL="180975" lvl="0" indent="-180975">
              <a:tabLst>
                <a:tab pos="355600" algn="l"/>
              </a:tabLst>
              <a:defRPr/>
            </a:pPr>
            <a:r>
              <a:rPr lang="de-DE" sz="1200" i="1" dirty="0">
                <a:latin typeface="Arial" pitchFamily="34" charset="0"/>
                <a:cs typeface="Arial" pitchFamily="34" charset="0"/>
              </a:rPr>
              <a:t>Zusammenhang mit Sprache und Medien gemeint?</a:t>
            </a:r>
          </a:p>
          <a:p>
            <a:pPr marL="180975" lvl="0" indent="-180975">
              <a:tabLst>
                <a:tab pos="355600" algn="l"/>
              </a:tabLst>
              <a:defRPr/>
            </a:pPr>
            <a:endParaRPr lang="de-DE" sz="1200" i="1" dirty="0">
              <a:latin typeface="Arial" pitchFamily="34" charset="0"/>
              <a:cs typeface="Arial" pitchFamily="34" charset="0"/>
            </a:endParaRPr>
          </a:p>
          <a:p>
            <a:pPr marL="180975" lvl="0" indent="-180975">
              <a:tabLst>
                <a:tab pos="355600" algn="l"/>
              </a:tabLst>
              <a:defRPr/>
            </a:pPr>
            <a:r>
              <a:rPr lang="de-DE" sz="1200" dirty="0">
                <a:latin typeface="Arial" pitchFamily="34" charset="0"/>
                <a:cs typeface="Arial" pitchFamily="34" charset="0"/>
              </a:rPr>
              <a:t>Davon ausgehend, dass die </a:t>
            </a:r>
            <a:r>
              <a:rPr lang="de-DE" sz="1200" dirty="0" err="1">
                <a:latin typeface="Arial" pitchFamily="34" charset="0"/>
                <a:cs typeface="Arial" pitchFamily="34" charset="0"/>
              </a:rPr>
              <a:t>SuS</a:t>
            </a:r>
            <a:r>
              <a:rPr lang="de-DE" sz="1200" dirty="0">
                <a:latin typeface="Arial" pitchFamily="34" charset="0"/>
                <a:cs typeface="Arial" pitchFamily="34" charset="0"/>
              </a:rPr>
              <a:t> sich eine ungefähre</a:t>
            </a:r>
          </a:p>
          <a:p>
            <a:pPr marL="180975" lvl="0" indent="-180975">
              <a:tabLst>
                <a:tab pos="355600" algn="l"/>
              </a:tabLst>
              <a:defRPr/>
            </a:pPr>
            <a:r>
              <a:rPr lang="de-DE" sz="1200" dirty="0">
                <a:latin typeface="Arial" pitchFamily="34" charset="0"/>
                <a:cs typeface="Arial" pitchFamily="34" charset="0"/>
              </a:rPr>
              <a:t>Vorstellung machen können, fragen Sie anschließend:</a:t>
            </a:r>
          </a:p>
          <a:p>
            <a:pPr marL="180975" lvl="0" indent="-180975">
              <a:tabLst>
                <a:tab pos="355600" algn="l"/>
              </a:tabLst>
              <a:defRPr/>
            </a:pPr>
            <a:r>
              <a:rPr lang="de-DE" sz="1200" dirty="0">
                <a:latin typeface="Arial" pitchFamily="34" charset="0"/>
                <a:cs typeface="Arial" pitchFamily="34" charset="0"/>
              </a:rPr>
              <a:t> </a:t>
            </a:r>
          </a:p>
          <a:p>
            <a:pPr marL="180975" lvl="0" indent="-180975">
              <a:tabLst>
                <a:tab pos="355600" algn="l"/>
              </a:tabLst>
              <a:defRPr/>
            </a:pPr>
            <a:r>
              <a:rPr lang="de-DE" sz="1200" i="1" dirty="0">
                <a:latin typeface="Arial" pitchFamily="34" charset="0"/>
                <a:cs typeface="Arial" pitchFamily="34" charset="0"/>
              </a:rPr>
              <a:t>Und habt ihr das auch schon so gesehen oder erlebt,</a:t>
            </a:r>
          </a:p>
          <a:p>
            <a:pPr marL="180975" lvl="0" indent="-180975">
              <a:tabLst>
                <a:tab pos="355600" algn="l"/>
              </a:tabLst>
              <a:defRPr/>
            </a:pPr>
            <a:r>
              <a:rPr lang="de-DE" sz="1200" i="1" dirty="0">
                <a:latin typeface="Arial" pitchFamily="34" charset="0"/>
                <a:cs typeface="Arial" pitchFamily="34" charset="0"/>
              </a:rPr>
              <a:t>fallen euch Beispiel ein?</a:t>
            </a:r>
          </a:p>
        </p:txBody>
      </p:sp>
    </p:spTree>
    <p:extLst>
      <p:ext uri="{BB962C8B-B14F-4D97-AF65-F5344CB8AC3E}">
        <p14:creationId xmlns:p14="http://schemas.microsoft.com/office/powerpoint/2010/main" val="2202630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10</a:t>
            </a:fld>
            <a:endParaRPr lang="de-DE" dirty="0"/>
          </a:p>
        </p:txBody>
      </p:sp>
      <p:sp>
        <p:nvSpPr>
          <p:cNvPr id="5" name="Textfeld 4">
            <a:extLst>
              <a:ext uri="{FF2B5EF4-FFF2-40B4-BE49-F238E27FC236}">
                <a16:creationId xmlns:a16="http://schemas.microsoft.com/office/drawing/2014/main" id="{B331B819-C95A-4188-80DB-11E3A0A196D8}"/>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1: Sprachliche Verkleidung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Notizenplatzhalter 2">
            <a:extLst>
              <a:ext uri="{FF2B5EF4-FFF2-40B4-BE49-F238E27FC236}">
                <a16:creationId xmlns:a16="http://schemas.microsoft.com/office/drawing/2014/main" id="{F9E606E0-7740-4128-89CA-31B6654E59F8}"/>
              </a:ext>
            </a:extLst>
          </p:cNvPr>
          <p:cNvSpPr>
            <a:spLocks noGrp="1"/>
          </p:cNvSpPr>
          <p:nvPr>
            <p:ph type="body" idx="1"/>
          </p:nvPr>
        </p:nvSpPr>
        <p:spPr>
          <a:xfrm>
            <a:off x="309563" y="3676650"/>
            <a:ext cx="4392612" cy="6192838"/>
          </a:xfrm>
        </p:spPr>
        <p:txBody>
          <a:bodyPr>
            <a:normAutofit/>
          </a:bodyPr>
          <a:lstStyle/>
          <a:p>
            <a:pPr>
              <a:lnSpc>
                <a:spcPct val="150000"/>
              </a:lnSpc>
              <a:spcAft>
                <a:spcPts val="600"/>
              </a:spcAft>
            </a:pPr>
            <a:endParaRPr lang="de-DE" sz="1500" b="1" dirty="0"/>
          </a:p>
          <a:p>
            <a:pPr>
              <a:lnSpc>
                <a:spcPct val="150000"/>
              </a:lnSpc>
              <a:spcAft>
                <a:spcPts val="600"/>
              </a:spcAft>
            </a:pPr>
            <a:endParaRPr lang="de-DE" b="1" dirty="0"/>
          </a:p>
          <a:p>
            <a:pPr>
              <a:lnSpc>
                <a:spcPct val="150000"/>
              </a:lnSpc>
              <a:spcAft>
                <a:spcPts val="600"/>
              </a:spcAft>
            </a:pPr>
            <a:endParaRPr lang="de-DE" dirty="0"/>
          </a:p>
          <a:p>
            <a:pPr>
              <a:lnSpc>
                <a:spcPct val="150000"/>
              </a:lnSpc>
              <a:spcAft>
                <a:spcPts val="600"/>
              </a:spcAft>
            </a:pPr>
            <a:r>
              <a:rPr lang="de-DE" dirty="0"/>
              <a:t>Die im Folgenden gezeigten vier Instrumente sind – unserer Beobachtung zufolge – auf den Plattformen der </a:t>
            </a:r>
            <a:r>
              <a:rPr lang="de-DE" dirty="0" err="1"/>
              <a:t>Social</a:t>
            </a:r>
            <a:r>
              <a:rPr lang="de-DE" dirty="0"/>
              <a:t> Media sehr häufig anzutreffen. Beschreibungen weiterer Manipulationstechniken siehe „Hintergrund“.</a:t>
            </a:r>
          </a:p>
          <a:p>
            <a:pPr>
              <a:lnSpc>
                <a:spcPct val="150000"/>
              </a:lnSpc>
              <a:spcAft>
                <a:spcPts val="600"/>
              </a:spcAft>
            </a:pPr>
            <a:endParaRPr lang="de-DE" dirty="0"/>
          </a:p>
        </p:txBody>
      </p:sp>
      <p:sp>
        <p:nvSpPr>
          <p:cNvPr id="8" name="Notizenplatzhalter 2">
            <a:extLst>
              <a:ext uri="{FF2B5EF4-FFF2-40B4-BE49-F238E27FC236}">
                <a16:creationId xmlns:a16="http://schemas.microsoft.com/office/drawing/2014/main" id="{EF5E9F63-BDD3-4205-AA27-006EA416CF3C}"/>
              </a:ext>
            </a:extLst>
          </p:cNvPr>
          <p:cNvSpPr txBox="1">
            <a:spLocks/>
          </p:cNvSpPr>
          <p:nvPr/>
        </p:nvSpPr>
        <p:spPr>
          <a:xfrm>
            <a:off x="309290" y="3677146"/>
            <a:ext cx="4392485" cy="93379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9" name="Rechteck 8">
            <a:extLst>
              <a:ext uri="{FF2B5EF4-FFF2-40B4-BE49-F238E27FC236}">
                <a16:creationId xmlns:a16="http://schemas.microsoft.com/office/drawing/2014/main" id="{878D6B40-9D8D-4004-9BDF-A688535178DE}"/>
              </a:ext>
            </a:extLst>
          </p:cNvPr>
          <p:cNvSpPr/>
          <p:nvPr/>
        </p:nvSpPr>
        <p:spPr>
          <a:xfrm>
            <a:off x="764153" y="3864569"/>
            <a:ext cx="4006685" cy="276999"/>
          </a:xfrm>
          <a:prstGeom prst="rect">
            <a:avLst/>
          </a:prstGeom>
        </p:spPr>
        <p:txBody>
          <a:bodyPr wrap="square">
            <a:spAutoFit/>
          </a:bodyPr>
          <a:lstStyle/>
          <a:p>
            <a:r>
              <a:rPr lang="en-GB" sz="1200" b="1" dirty="0">
                <a:solidFill>
                  <a:srgbClr val="FF0000"/>
                </a:solidFill>
              </a:rPr>
              <a:t>Die </a:t>
            </a:r>
            <a:r>
              <a:rPr lang="en-GB" sz="1200" b="1" dirty="0" err="1">
                <a:solidFill>
                  <a:srgbClr val="FF0000"/>
                </a:solidFill>
              </a:rPr>
              <a:t>SuS</a:t>
            </a:r>
            <a:r>
              <a:rPr lang="en-GB" sz="1200" b="1" dirty="0">
                <a:solidFill>
                  <a:srgbClr val="FF0000"/>
                </a:solidFill>
              </a:rPr>
              <a:t> </a:t>
            </a:r>
            <a:r>
              <a:rPr lang="en-GB" sz="1200" b="1" dirty="0" err="1">
                <a:solidFill>
                  <a:srgbClr val="FF0000"/>
                </a:solidFill>
              </a:rPr>
              <a:t>zur</a:t>
            </a:r>
            <a:r>
              <a:rPr lang="en-GB" sz="1200" b="1" dirty="0">
                <a:solidFill>
                  <a:srgbClr val="FF0000"/>
                </a:solidFill>
              </a:rPr>
              <a:t> </a:t>
            </a:r>
            <a:r>
              <a:rPr lang="en-GB" sz="1200" b="1" dirty="0" err="1">
                <a:solidFill>
                  <a:srgbClr val="FF0000"/>
                </a:solidFill>
              </a:rPr>
              <a:t>Aussage</a:t>
            </a:r>
            <a:r>
              <a:rPr lang="en-GB" sz="1200" b="1" dirty="0">
                <a:solidFill>
                  <a:srgbClr val="FF0000"/>
                </a:solidFill>
              </a:rPr>
              <a:t> der </a:t>
            </a:r>
            <a:r>
              <a:rPr lang="en-GB" sz="1200" b="1" dirty="0" err="1">
                <a:solidFill>
                  <a:srgbClr val="FF0000"/>
                </a:solidFill>
              </a:rPr>
              <a:t>Folie</a:t>
            </a:r>
            <a:r>
              <a:rPr lang="en-GB" sz="1200" b="1" dirty="0">
                <a:solidFill>
                  <a:srgbClr val="FF0000"/>
                </a:solidFill>
              </a:rPr>
              <a:t> </a:t>
            </a:r>
            <a:r>
              <a:rPr lang="en-GB" sz="1200" b="1" dirty="0" err="1">
                <a:solidFill>
                  <a:srgbClr val="FF0000"/>
                </a:solidFill>
              </a:rPr>
              <a:t>sprechen</a:t>
            </a:r>
            <a:r>
              <a:rPr lang="en-GB" sz="1200" b="1" dirty="0">
                <a:solidFill>
                  <a:srgbClr val="FF0000"/>
                </a:solidFill>
              </a:rPr>
              <a:t> </a:t>
            </a:r>
            <a:r>
              <a:rPr lang="en-GB" sz="1200" b="1" dirty="0" err="1">
                <a:solidFill>
                  <a:srgbClr val="FF0000"/>
                </a:solidFill>
              </a:rPr>
              <a:t>lassen</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150E5C9B-D7D0-4BF3-B64A-4C23F404DD7E}"/>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1" name="Rechteck 10">
            <a:extLst>
              <a:ext uri="{FF2B5EF4-FFF2-40B4-BE49-F238E27FC236}">
                <a16:creationId xmlns:a16="http://schemas.microsoft.com/office/drawing/2014/main" id="{238F8DD0-9336-4B99-AC74-C34BF1CC4B0B}"/>
              </a:ext>
            </a:extLst>
          </p:cNvPr>
          <p:cNvSpPr/>
          <p:nvPr/>
        </p:nvSpPr>
        <p:spPr>
          <a:xfrm>
            <a:off x="404346" y="4224536"/>
            <a:ext cx="4225424" cy="276999"/>
          </a:xfrm>
          <a:prstGeom prst="rect">
            <a:avLst/>
          </a:prstGeom>
        </p:spPr>
        <p:txBody>
          <a:bodyPr wrap="square">
            <a:spAutoFit/>
          </a:bodyPr>
          <a:lstStyle/>
          <a:p>
            <a:pPr marL="180975" lvl="0" indent="-180975">
              <a:tabLst>
                <a:tab pos="355600" algn="l"/>
              </a:tabLst>
              <a:defRPr/>
            </a:pPr>
            <a:r>
              <a:rPr lang="de-DE" sz="1200" i="1" dirty="0">
                <a:latin typeface="Arial" pitchFamily="34" charset="0"/>
                <a:cs typeface="Arial" pitchFamily="34" charset="0"/>
              </a:rPr>
              <a:t>Dieselbe Sache kann unterschiedlich erzählt werden</a:t>
            </a:r>
          </a:p>
        </p:txBody>
      </p:sp>
      <p:sp>
        <p:nvSpPr>
          <p:cNvPr id="12" name="Textfeld 11">
            <a:extLst>
              <a:ext uri="{FF2B5EF4-FFF2-40B4-BE49-F238E27FC236}">
                <a16:creationId xmlns:a16="http://schemas.microsoft.com/office/drawing/2014/main" id="{EEBF8113-D136-4403-80EF-E6D81AC0FEFB}"/>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1422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11</a:t>
            </a:fld>
            <a:endParaRPr lang="de-DE" dirty="0"/>
          </a:p>
        </p:txBody>
      </p:sp>
      <p:sp>
        <p:nvSpPr>
          <p:cNvPr id="5" name="Textfeld 4">
            <a:extLst>
              <a:ext uri="{FF2B5EF4-FFF2-40B4-BE49-F238E27FC236}">
                <a16:creationId xmlns:a16="http://schemas.microsoft.com/office/drawing/2014/main" id="{58049F8D-DA84-4A59-AD8E-907F7EB8E115}"/>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2:</a:t>
            </a:r>
          </a:p>
          <a:p>
            <a:pPr algn="l"/>
            <a:r>
              <a:rPr lang="de-DE" sz="1200" dirty="0">
                <a:latin typeface="Arial" panose="020B0604020202020204" pitchFamily="34" charset="0"/>
                <a:cs typeface="Arial" panose="020B0604020202020204" pitchFamily="34" charset="0"/>
              </a:rPr>
              <a:t>Mit Bildern tricksen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Notizenplatzhalter 2">
            <a:extLst>
              <a:ext uri="{FF2B5EF4-FFF2-40B4-BE49-F238E27FC236}">
                <a16:creationId xmlns:a16="http://schemas.microsoft.com/office/drawing/2014/main" id="{3368D467-AE9B-493E-BBA7-BB45F485C623}"/>
              </a:ext>
            </a:extLst>
          </p:cNvPr>
          <p:cNvSpPr>
            <a:spLocks noGrp="1"/>
          </p:cNvSpPr>
          <p:nvPr>
            <p:ph type="body" idx="1"/>
          </p:nvPr>
        </p:nvSpPr>
        <p:spPr>
          <a:xfrm>
            <a:off x="309563" y="3965028"/>
            <a:ext cx="4392612" cy="6192838"/>
          </a:xfrm>
        </p:spPr>
        <p:txBody>
          <a:bodyPr>
            <a:normAutofit/>
          </a:bodyPr>
          <a:lstStyle/>
          <a:p>
            <a:endParaRPr lang="de-DE" b="1" dirty="0"/>
          </a:p>
          <a:p>
            <a:endParaRPr lang="de-DE" b="1" dirty="0"/>
          </a:p>
          <a:p>
            <a:endParaRPr lang="de-DE" b="1" dirty="0"/>
          </a:p>
          <a:p>
            <a:endParaRPr lang="de-DE" b="1" dirty="0"/>
          </a:p>
          <a:p>
            <a:endParaRPr lang="de-DE" b="1" dirty="0"/>
          </a:p>
          <a:p>
            <a:endParaRPr lang="de-DE" b="1" dirty="0"/>
          </a:p>
          <a:p>
            <a:endParaRPr lang="de-DE" b="1" dirty="0"/>
          </a:p>
          <a:p>
            <a:r>
              <a:rPr lang="de-DE" b="1" dirty="0"/>
              <a:t>An die </a:t>
            </a:r>
            <a:r>
              <a:rPr lang="de-DE" b="1" dirty="0" err="1"/>
              <a:t>LuL</a:t>
            </a:r>
            <a:r>
              <a:rPr lang="de-DE" b="1" dirty="0"/>
              <a:t>:</a:t>
            </a:r>
          </a:p>
          <a:p>
            <a:pPr>
              <a:lnSpc>
                <a:spcPct val="150000"/>
              </a:lnSpc>
            </a:pPr>
            <a:r>
              <a:rPr lang="de-DE" dirty="0"/>
              <a:t>Zum Medienalltag Jugendlicher gehört bekanntlich auch die routinierte Verwendung KI-basierter Software für die Veränderung oder Erfindung von Bildern und Videos (bei den meisten KI-Chatbots kostenlos enthalten). Viele zeigen erfundene Szenen, die aber wie Fotos/Videoaufnahmen wirken – man sollte sie „fiktive Fotos/Videos“ nennen. </a:t>
            </a:r>
          </a:p>
          <a:p>
            <a:pPr>
              <a:lnSpc>
                <a:spcPct val="150000"/>
              </a:lnSpc>
            </a:pPr>
            <a:r>
              <a:rPr lang="de-DE" dirty="0"/>
              <a:t>Zum Nachrichtengeschäft vieler Newsanbieter auf den Plattformen gehört auch, dass echte Fotos zu Nachrichten gestellt werden, die über einen anderen Vorgang berichten. </a:t>
            </a:r>
          </a:p>
          <a:p>
            <a:pPr marL="171450" indent="-171450">
              <a:lnSpc>
                <a:spcPct val="150000"/>
              </a:lnSpc>
              <a:buFont typeface="Wingdings" panose="05000000000000000000" pitchFamily="2" charset="2"/>
              <a:buChar char="§"/>
            </a:pPr>
            <a:r>
              <a:rPr lang="de-DE" dirty="0"/>
              <a:t>Die abgebildete Szene zeigt also eine andere Situation (Ort, Zeit, Personen). Bei unserem Beispiel geht es um die vergleichsweise harmlose Umdeutung einer Bus-Panne. </a:t>
            </a:r>
          </a:p>
          <a:p>
            <a:pPr>
              <a:lnSpc>
                <a:spcPct val="150000"/>
              </a:lnSpc>
            </a:pPr>
            <a:r>
              <a:rPr lang="de-DE" dirty="0"/>
              <a:t>Demnach sind die Übergänge von der nachrichtlichen Information über die Illustration (Veranschaulichung) zur desinformierenden Manipulation durchaus fließend. </a:t>
            </a:r>
          </a:p>
        </p:txBody>
      </p:sp>
      <p:sp>
        <p:nvSpPr>
          <p:cNvPr id="9" name="Notizenplatzhalter 2">
            <a:extLst>
              <a:ext uri="{FF2B5EF4-FFF2-40B4-BE49-F238E27FC236}">
                <a16:creationId xmlns:a16="http://schemas.microsoft.com/office/drawing/2014/main" id="{49046726-6054-4294-A2A9-5B8C68448F50}"/>
              </a:ext>
            </a:extLst>
          </p:cNvPr>
          <p:cNvSpPr txBox="1">
            <a:spLocks/>
          </p:cNvSpPr>
          <p:nvPr/>
        </p:nvSpPr>
        <p:spPr>
          <a:xfrm>
            <a:off x="309290" y="3677146"/>
            <a:ext cx="4392485" cy="1512168"/>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10" name="Rechteck 9">
            <a:extLst>
              <a:ext uri="{FF2B5EF4-FFF2-40B4-BE49-F238E27FC236}">
                <a16:creationId xmlns:a16="http://schemas.microsoft.com/office/drawing/2014/main" id="{45D6516C-8BEF-4E73-A3FB-E3342B5D214C}"/>
              </a:ext>
            </a:extLst>
          </p:cNvPr>
          <p:cNvSpPr/>
          <p:nvPr/>
        </p:nvSpPr>
        <p:spPr>
          <a:xfrm>
            <a:off x="669330" y="4530092"/>
            <a:ext cx="4006685" cy="515206"/>
          </a:xfrm>
          <a:prstGeom prst="rect">
            <a:avLst/>
          </a:prstGeom>
        </p:spPr>
        <p:txBody>
          <a:bodyPr wrap="square">
            <a:spAutoFit/>
          </a:bodyPr>
          <a:lstStyle/>
          <a:p>
            <a:pPr>
              <a:lnSpc>
                <a:spcPct val="120000"/>
              </a:lnSpc>
            </a:pPr>
            <a:r>
              <a:rPr lang="en-GB" sz="1200" dirty="0"/>
              <a:t>Die </a:t>
            </a:r>
            <a:r>
              <a:rPr lang="en-GB" sz="1200" dirty="0" err="1"/>
              <a:t>SuS</a:t>
            </a:r>
            <a:r>
              <a:rPr lang="en-GB" sz="1200" dirty="0"/>
              <a:t> </a:t>
            </a:r>
            <a:r>
              <a:rPr lang="en-GB" sz="1200" dirty="0" err="1"/>
              <a:t>über</a:t>
            </a:r>
            <a:r>
              <a:rPr lang="en-GB" sz="1200" dirty="0"/>
              <a:t> </a:t>
            </a:r>
            <a:r>
              <a:rPr lang="en-GB" sz="1200" dirty="0" err="1"/>
              <a:t>ihre</a:t>
            </a:r>
            <a:r>
              <a:rPr lang="en-GB" sz="1200" dirty="0"/>
              <a:t> </a:t>
            </a:r>
            <a:r>
              <a:rPr lang="en-GB" sz="1200" dirty="0" err="1"/>
              <a:t>persönlichen</a:t>
            </a:r>
            <a:r>
              <a:rPr lang="en-GB" sz="1200" dirty="0"/>
              <a:t> </a:t>
            </a:r>
            <a:r>
              <a:rPr lang="en-GB" sz="1200" dirty="0" err="1"/>
              <a:t>Erfahrungen</a:t>
            </a:r>
            <a:r>
              <a:rPr lang="en-GB" sz="1200" dirty="0"/>
              <a:t> </a:t>
            </a:r>
            <a:r>
              <a:rPr lang="en-GB" sz="1200" dirty="0" err="1"/>
              <a:t>mit</a:t>
            </a:r>
            <a:r>
              <a:rPr lang="en-GB" sz="1200" dirty="0"/>
              <a:t> </a:t>
            </a:r>
            <a:r>
              <a:rPr lang="en-GB" sz="1200" dirty="0" err="1"/>
              <a:t>Bildfälschungen</a:t>
            </a:r>
            <a:r>
              <a:rPr lang="en-GB" sz="1200" dirty="0"/>
              <a:t> </a:t>
            </a:r>
            <a:r>
              <a:rPr lang="en-GB" sz="1200" dirty="0" err="1"/>
              <a:t>sprechen</a:t>
            </a:r>
            <a:r>
              <a:rPr lang="en-GB" sz="1200" dirty="0"/>
              <a:t> </a:t>
            </a:r>
            <a:r>
              <a:rPr lang="en-GB" sz="1200" dirty="0" err="1"/>
              <a:t>lassen</a:t>
            </a:r>
            <a:r>
              <a:rPr lang="en-GB" sz="1200" dirty="0"/>
              <a:t>! </a:t>
            </a:r>
          </a:p>
        </p:txBody>
      </p:sp>
      <p:pic>
        <p:nvPicPr>
          <p:cNvPr id="11" name="Grafik 10" descr="Ein Bild, das Uhr enthält.&#10;&#10;Automatisch generierte Beschreibung">
            <a:extLst>
              <a:ext uri="{FF2B5EF4-FFF2-40B4-BE49-F238E27FC236}">
                <a16:creationId xmlns:a16="http://schemas.microsoft.com/office/drawing/2014/main" id="{ABCBF5C0-6442-4F26-9F91-A958F401F4A7}"/>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2" name="Rechteck 11">
            <a:extLst>
              <a:ext uri="{FF2B5EF4-FFF2-40B4-BE49-F238E27FC236}">
                <a16:creationId xmlns:a16="http://schemas.microsoft.com/office/drawing/2014/main" id="{47F76AD4-3620-4C2E-A043-9260020E06A6}"/>
              </a:ext>
            </a:extLst>
          </p:cNvPr>
          <p:cNvSpPr/>
          <p:nvPr/>
        </p:nvSpPr>
        <p:spPr>
          <a:xfrm>
            <a:off x="792619" y="3801408"/>
            <a:ext cx="3621127" cy="652551"/>
          </a:xfrm>
          <a:prstGeom prst="rect">
            <a:avLst/>
          </a:prstGeom>
        </p:spPr>
        <p:txBody>
          <a:bodyPr wrap="square">
            <a:spAutoFit/>
          </a:bodyPr>
          <a:lstStyle/>
          <a:p>
            <a:pPr lvl="0">
              <a:lnSpc>
                <a:spcPct val="150000"/>
              </a:lnSpc>
              <a:spcBef>
                <a:spcPts val="800"/>
              </a:spcBef>
              <a:tabLst>
                <a:tab pos="355600" algn="l"/>
              </a:tabLst>
              <a:defRPr/>
            </a:pPr>
            <a:r>
              <a:rPr lang="de-DE" sz="1200" b="1" dirty="0">
                <a:solidFill>
                  <a:srgbClr val="FF0000"/>
                </a:solidFill>
                <a:latin typeface="Arial" pitchFamily="34" charset="0"/>
                <a:cs typeface="Arial" pitchFamily="34" charset="0"/>
              </a:rPr>
              <a:t>Einstiegsfrage an die </a:t>
            </a:r>
            <a:r>
              <a:rPr lang="de-DE" sz="1200" b="1" dirty="0" err="1">
                <a:solidFill>
                  <a:srgbClr val="FF0000"/>
                </a:solidFill>
                <a:latin typeface="Arial" pitchFamily="34" charset="0"/>
                <a:cs typeface="Arial" pitchFamily="34" charset="0"/>
              </a:rPr>
              <a:t>SuS</a:t>
            </a:r>
            <a:r>
              <a:rPr lang="de-DE" sz="1200" dirty="0">
                <a:latin typeface="Arial" pitchFamily="34" charset="0"/>
                <a:cs typeface="Arial" pitchFamily="34" charset="0"/>
              </a:rPr>
              <a:t>: </a:t>
            </a:r>
            <a:br>
              <a:rPr lang="de-DE" sz="1200" b="1" i="1" dirty="0">
                <a:latin typeface="Arial" pitchFamily="34" charset="0"/>
                <a:cs typeface="Arial" pitchFamily="34" charset="0"/>
              </a:rPr>
            </a:br>
            <a:r>
              <a:rPr lang="de-DE" sz="1400" b="1" i="1" dirty="0">
                <a:latin typeface="Arial" pitchFamily="34" charset="0"/>
                <a:cs typeface="Arial" pitchFamily="34" charset="0"/>
              </a:rPr>
              <a:t>Findet Ihr Bildmontagen in Ordnung?</a:t>
            </a:r>
            <a:endParaRPr lang="de-DE" sz="1200" b="1" i="1" dirty="0">
              <a:latin typeface="Arial" pitchFamily="34" charset="0"/>
              <a:cs typeface="Arial" pitchFamily="34" charset="0"/>
            </a:endParaRPr>
          </a:p>
        </p:txBody>
      </p:sp>
      <p:sp>
        <p:nvSpPr>
          <p:cNvPr id="13" name="Textfeld 12">
            <a:extLst>
              <a:ext uri="{FF2B5EF4-FFF2-40B4-BE49-F238E27FC236}">
                <a16:creationId xmlns:a16="http://schemas.microsoft.com/office/drawing/2014/main" id="{90CAA299-34AF-4E14-8A5D-3810E26A4511}"/>
              </a:ext>
            </a:extLst>
          </p:cNvPr>
          <p:cNvSpPr txBox="1"/>
          <p:nvPr/>
        </p:nvSpPr>
        <p:spPr>
          <a:xfrm>
            <a:off x="4851335" y="3908844"/>
            <a:ext cx="1944000" cy="5909310"/>
          </a:xfrm>
          <a:prstGeom prst="rect">
            <a:avLst/>
          </a:prstGeom>
          <a:noFill/>
        </p:spPr>
        <p:txBody>
          <a:bodyPr wrap="square" rtlCol="0">
            <a:spAutoFit/>
          </a:bodyPr>
          <a:lstStyle/>
          <a:p>
            <a:pPr>
              <a:spcAft>
                <a:spcPts val="600"/>
              </a:spcAft>
            </a:pPr>
            <a:r>
              <a:rPr lang="de-DE" sz="1200" b="1" kern="100" dirty="0">
                <a:effectLst/>
                <a:ea typeface="Calibri" panose="020F0502020204030204" pitchFamily="34" charset="0"/>
                <a:cs typeface="Calibri" panose="020F0502020204030204" pitchFamily="34" charset="0"/>
              </a:rPr>
              <a:t>Urheberrecht</a:t>
            </a:r>
          </a:p>
          <a:p>
            <a:r>
              <a:rPr lang="de-DE" sz="1100" kern="100" dirty="0">
                <a:effectLst/>
                <a:ea typeface="Calibri" panose="020F0502020204030204" pitchFamily="34" charset="0"/>
                <a:cs typeface="Calibri" panose="020F0502020204030204" pitchFamily="34" charset="0"/>
              </a:rPr>
              <a:t>Das deutsche Urheber-</a:t>
            </a:r>
            <a:r>
              <a:rPr lang="de-DE" sz="1100" kern="100" dirty="0" err="1">
                <a:effectLst/>
                <a:ea typeface="Calibri" panose="020F0502020204030204" pitchFamily="34" charset="0"/>
                <a:cs typeface="Calibri" panose="020F0502020204030204" pitchFamily="34" charset="0"/>
              </a:rPr>
              <a:t>rechtsgesetz</a:t>
            </a:r>
            <a:r>
              <a:rPr lang="de-DE" sz="1100" kern="100" dirty="0">
                <a:effectLst/>
                <a:ea typeface="Calibri" panose="020F0502020204030204" pitchFamily="34" charset="0"/>
                <a:cs typeface="Calibri" panose="020F0502020204030204" pitchFamily="34" charset="0"/>
              </a:rPr>
              <a:t> (UrhG) schützt geistige und persönliche Leistungen von Urhebern (Künstler, Musiker, Filme-macher, Verleger). Diese haben das alleinige Recht zur Entscheidung über Nutzung und Verbreitung ihrer Werke. Bei Fremd-bildern ist die Erlaubnis des Urhebers wichtig, um rechtlichen Konsequenzen zu </a:t>
            </a:r>
            <a:r>
              <a:rPr lang="de-DE" sz="1100" kern="100" dirty="0">
                <a:ea typeface="Calibri" panose="020F0502020204030204" pitchFamily="34" charset="0"/>
                <a:cs typeface="Calibri" panose="020F0502020204030204" pitchFamily="34" charset="0"/>
              </a:rPr>
              <a:t>entgehen (anders bei freien Lizenzbedingungen) . </a:t>
            </a:r>
            <a:r>
              <a:rPr lang="de-DE" sz="1100" kern="100" dirty="0">
                <a:effectLst/>
                <a:ea typeface="Calibri" panose="020F0502020204030204" pitchFamily="34" charset="0"/>
                <a:cs typeface="Calibri" panose="020F0502020204030204" pitchFamily="34" charset="0"/>
              </a:rPr>
              <a:t>Strafbarkeit und Schadens-</a:t>
            </a:r>
            <a:r>
              <a:rPr lang="de-DE" sz="1100" kern="100" dirty="0" err="1">
                <a:effectLst/>
                <a:ea typeface="Calibri" panose="020F0502020204030204" pitchFamily="34" charset="0"/>
                <a:cs typeface="Calibri" panose="020F0502020204030204" pitchFamily="34" charset="0"/>
              </a:rPr>
              <a:t>ersatzforderungen</a:t>
            </a:r>
            <a:r>
              <a:rPr lang="de-DE" sz="1100" kern="100" dirty="0">
                <a:effectLst/>
                <a:ea typeface="Calibri" panose="020F0502020204030204" pitchFamily="34" charset="0"/>
                <a:cs typeface="Calibri" panose="020F0502020204030204" pitchFamily="34" charset="0"/>
              </a:rPr>
              <a:t> können auch bei der Nutzung im Internet drohen. Beim Kopieren oder Teilen von Bildern aus Webseiten oder sozialen Netzwerken ist die Angabe der </a:t>
            </a:r>
            <a:r>
              <a:rPr lang="de-DE" sz="1100" b="1" kern="100" dirty="0">
                <a:effectLst/>
                <a:ea typeface="Calibri" panose="020F0502020204030204" pitchFamily="34" charset="0"/>
                <a:cs typeface="Calibri" panose="020F0502020204030204" pitchFamily="34" charset="0"/>
              </a:rPr>
              <a:t>Quelle</a:t>
            </a:r>
            <a:r>
              <a:rPr lang="de-DE" sz="1100" kern="100" dirty="0">
                <a:effectLst/>
                <a:ea typeface="Calibri" panose="020F0502020204030204" pitchFamily="34" charset="0"/>
                <a:cs typeface="Calibri" panose="020F0502020204030204" pitchFamily="34" charset="0"/>
              </a:rPr>
              <a:t> und die Beachtung der </a:t>
            </a:r>
            <a:r>
              <a:rPr lang="de-DE" sz="1100" b="1" kern="100" dirty="0">
                <a:effectLst/>
                <a:ea typeface="Calibri" panose="020F0502020204030204" pitchFamily="34" charset="0"/>
                <a:cs typeface="Calibri" panose="020F0502020204030204" pitchFamily="34" charset="0"/>
              </a:rPr>
              <a:t>Nutzungs-bedingung</a:t>
            </a:r>
            <a:r>
              <a:rPr lang="de-DE" sz="1100" u="sng" kern="100" dirty="0">
                <a:effectLst/>
                <a:ea typeface="Calibri" panose="020F0502020204030204" pitchFamily="34" charset="0"/>
                <a:cs typeface="Calibri" panose="020F0502020204030204" pitchFamily="34" charset="0"/>
              </a:rPr>
              <a:t> </a:t>
            </a:r>
            <a:r>
              <a:rPr lang="de-DE" sz="1100" kern="100" dirty="0">
                <a:effectLst/>
                <a:ea typeface="Calibri" panose="020F0502020204030204" pitchFamily="34" charset="0"/>
                <a:cs typeface="Calibri" panose="020F0502020204030204" pitchFamily="34" charset="0"/>
              </a:rPr>
              <a:t>entscheidend.</a:t>
            </a:r>
          </a:p>
          <a:p>
            <a:r>
              <a:rPr lang="de-DE" sz="1100" kern="100" dirty="0">
                <a:ea typeface="Calibri" panose="020F0502020204030204" pitchFamily="34" charset="0"/>
                <a:cs typeface="Calibri" panose="020F0502020204030204" pitchFamily="34" charset="0"/>
              </a:rPr>
              <a:t>Bislang ungeklärt ist das Urheberrecht bei Bildern, die mit einem KI-Programm</a:t>
            </a:r>
            <a:endParaRPr lang="de-DE" sz="1100" kern="100" dirty="0">
              <a:effectLst/>
              <a:ea typeface="Calibri" panose="020F0502020204030204" pitchFamily="34" charset="0"/>
              <a:cs typeface="Calibri" panose="020F0502020204030204" pitchFamily="34" charset="0"/>
            </a:endParaRPr>
          </a:p>
          <a:p>
            <a:r>
              <a:rPr lang="de-DE" sz="1050" kern="100" dirty="0">
                <a:ea typeface="Calibri" panose="020F0502020204030204" pitchFamily="34" charset="0"/>
                <a:cs typeface="Calibri" panose="020F0502020204030204" pitchFamily="34" charset="0"/>
              </a:rPr>
              <a:t>e</a:t>
            </a:r>
            <a:r>
              <a:rPr lang="de-DE" sz="1050" kern="100" dirty="0">
                <a:effectLst/>
                <a:ea typeface="Calibri" panose="020F0502020204030204" pitchFamily="34" charset="0"/>
                <a:cs typeface="Calibri" panose="020F0502020204030204" pitchFamily="34" charset="0"/>
              </a:rPr>
              <a:t>rstellt wurden. Mehr dazu: </a:t>
            </a:r>
            <a:r>
              <a:rPr lang="de-DE" sz="1050" kern="100" dirty="0">
                <a:effectLst/>
                <a:ea typeface="Calibri" panose="020F0502020204030204" pitchFamily="34" charset="0"/>
                <a:cs typeface="Calibri" panose="020F0502020204030204" pitchFamily="34" charset="0"/>
                <a:hlinkClick r:id="rId5"/>
              </a:rPr>
              <a:t>https://www.urheberrecht.de/bilder/</a:t>
            </a:r>
            <a:r>
              <a:rPr lang="de-DE" sz="1050" kern="100" dirty="0">
                <a:effectLst/>
                <a:ea typeface="Calibri" panose="020F0502020204030204" pitchFamily="34" charset="0"/>
                <a:cs typeface="Times New Roman" panose="02020603050405020304" pitchFamily="18" charset="0"/>
              </a:rPr>
              <a:t> (Abruf: 26.08.26).</a:t>
            </a:r>
          </a:p>
          <a:p>
            <a:endParaRPr lang="de-DE" sz="1050" kern="100" dirty="0">
              <a:effectLs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1094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280AB-7AD1-D0BE-45A9-A91DB5B0508F}"/>
            </a:ext>
          </a:extLst>
        </p:cNvPr>
        <p:cNvGrpSpPr/>
        <p:nvPr/>
      </p:nvGrpSpPr>
      <p:grpSpPr>
        <a:xfrm>
          <a:off x="0" y="0"/>
          <a:ext cx="0" cy="0"/>
          <a:chOff x="0" y="0"/>
          <a:chExt cx="0" cy="0"/>
        </a:xfrm>
      </p:grpSpPr>
      <p:sp>
        <p:nvSpPr>
          <p:cNvPr id="2" name="Notizenplatzhalter 2">
            <a:extLst>
              <a:ext uri="{FF2B5EF4-FFF2-40B4-BE49-F238E27FC236}">
                <a16:creationId xmlns:a16="http://schemas.microsoft.com/office/drawing/2014/main" id="{58E16F11-C27A-FCE0-0022-553B9A6A2B02}"/>
              </a:ext>
            </a:extLst>
          </p:cNvPr>
          <p:cNvSpPr txBox="1">
            <a:spLocks/>
          </p:cNvSpPr>
          <p:nvPr/>
        </p:nvSpPr>
        <p:spPr>
          <a:xfrm>
            <a:off x="318709" y="6269434"/>
            <a:ext cx="4311062" cy="1822453"/>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3" name="Notizenplatzhalter 2">
            <a:extLst>
              <a:ext uri="{FF2B5EF4-FFF2-40B4-BE49-F238E27FC236}">
                <a16:creationId xmlns:a16="http://schemas.microsoft.com/office/drawing/2014/main" id="{0998693A-B8D5-362D-20F6-C64AF46BFD33}"/>
              </a:ext>
            </a:extLst>
          </p:cNvPr>
          <p:cNvSpPr>
            <a:spLocks noGrp="1"/>
          </p:cNvSpPr>
          <p:nvPr>
            <p:ph type="body" idx="1"/>
          </p:nvPr>
        </p:nvSpPr>
        <p:spPr>
          <a:xfrm>
            <a:off x="395857" y="3626717"/>
            <a:ext cx="4305921" cy="6094389"/>
          </a:xfrm>
        </p:spPr>
        <p:txBody>
          <a:bodyPr>
            <a:normAutofit/>
          </a:bodyPr>
          <a:lstStyle/>
          <a:p>
            <a:pPr>
              <a:lnSpc>
                <a:spcPct val="150000"/>
              </a:lnSpc>
            </a:pPr>
            <a:r>
              <a:rPr lang="de-DE" b="1" dirty="0">
                <a:sym typeface="Wingdings" panose="05000000000000000000" pitchFamily="2" charset="2"/>
              </a:rPr>
              <a:t> </a:t>
            </a:r>
            <a:r>
              <a:rPr lang="de-DE" b="1" dirty="0"/>
              <a:t>Die Bildüberprüfung ergab: </a:t>
            </a:r>
          </a:p>
          <a:p>
            <a:pPr>
              <a:lnSpc>
                <a:spcPct val="150000"/>
              </a:lnSpc>
            </a:pPr>
            <a:r>
              <a:rPr lang="de-DE" dirty="0"/>
              <a:t>Das Bild stammt vom TikTok Kanal </a:t>
            </a:r>
            <a:r>
              <a:rPr lang="de-DE" dirty="0" err="1"/>
              <a:t>cano_yldr</a:t>
            </a:r>
            <a:r>
              <a:rPr lang="de-DE" dirty="0"/>
              <a:t>. Der Kanal wird von einem Busfahrer betrieben, der regelmäßig Videos aus seinem Alltag postet. Diesem Video zufolge ist der Bus zwar tatsächlich mit einer Panne liegengeblieben; dies hat aber nichts damit zu tun, dass es sich um einen E-Bus handelt.</a:t>
            </a:r>
          </a:p>
          <a:p>
            <a:pPr>
              <a:lnSpc>
                <a:spcPct val="150000"/>
              </a:lnSpc>
            </a:pPr>
            <a:r>
              <a:rPr lang="de-DE" sz="1100" dirty="0"/>
              <a:t>Quelle: </a:t>
            </a:r>
            <a:r>
              <a:rPr lang="de-DE" sz="1100" dirty="0">
                <a:hlinkClick r:id="rId4"/>
              </a:rPr>
              <a:t>https://www.br.de/nachrichten/wirtschaft/faktenfuchs-e-busse-auch-bei-hitze-zuverlaessig,UsVsR8g</a:t>
            </a:r>
            <a:endParaRPr lang="de-DE" sz="1100" dirty="0"/>
          </a:p>
          <a:p>
            <a:pPr>
              <a:lnSpc>
                <a:spcPct val="150000"/>
              </a:lnSpc>
            </a:pPr>
            <a:endParaRPr lang="de-DE" dirty="0"/>
          </a:p>
          <a:p>
            <a:pPr>
              <a:lnSpc>
                <a:spcPct val="150000"/>
              </a:lnSpc>
            </a:pPr>
            <a:endParaRPr lang="de-DE" dirty="0"/>
          </a:p>
          <a:p>
            <a:pPr marL="85725">
              <a:lnSpc>
                <a:spcPct val="150000"/>
              </a:lnSpc>
            </a:pPr>
            <a:endParaRPr lang="de-DE" i="1" u="sng" dirty="0"/>
          </a:p>
          <a:p>
            <a:pPr marL="85725">
              <a:lnSpc>
                <a:spcPct val="150000"/>
              </a:lnSpc>
            </a:pPr>
            <a:r>
              <a:rPr lang="de-DE" i="1" u="sng" dirty="0"/>
              <a:t>Antwort:</a:t>
            </a:r>
            <a:r>
              <a:rPr lang="de-DE" i="1" dirty="0"/>
              <a:t> Nicht immer, aber oft kommt man einer Fälschung über die Quellensuche auf die Spur. Bei diesem Beispiel findet man das Original Video durch das TikTok-Wasserzeichen und den Namen des Kanals. </a:t>
            </a:r>
          </a:p>
          <a:p>
            <a:pPr marL="85725">
              <a:lnSpc>
                <a:spcPct val="150000"/>
              </a:lnSpc>
            </a:pPr>
            <a:endParaRPr lang="de-DE" i="1" dirty="0"/>
          </a:p>
          <a:p>
            <a:pPr marL="85725">
              <a:lnSpc>
                <a:spcPct val="150000"/>
              </a:lnSpc>
            </a:pPr>
            <a:r>
              <a:rPr lang="de-DE" b="1" dirty="0"/>
              <a:t>Hinweis: </a:t>
            </a:r>
            <a:r>
              <a:rPr lang="de-DE" dirty="0"/>
              <a:t>Wenn die Einheit in zwei Unterrichtsstunden aufgeteilt werden soll, eignet sich diese Stelle, vor dem Übergang </a:t>
            </a:r>
            <a:r>
              <a:rPr lang="de-DE"/>
              <a:t>zu Trick </a:t>
            </a:r>
            <a:r>
              <a:rPr lang="de-DE" dirty="0"/>
              <a:t>3.</a:t>
            </a:r>
          </a:p>
          <a:p>
            <a:pPr>
              <a:lnSpc>
                <a:spcPct val="150000"/>
              </a:lnSpc>
            </a:pPr>
            <a:endParaRPr lang="de-DE" dirty="0"/>
          </a:p>
        </p:txBody>
      </p:sp>
      <p:sp>
        <p:nvSpPr>
          <p:cNvPr id="4" name="Foliennummernplatzhalter 3">
            <a:extLst>
              <a:ext uri="{FF2B5EF4-FFF2-40B4-BE49-F238E27FC236}">
                <a16:creationId xmlns:a16="http://schemas.microsoft.com/office/drawing/2014/main" id="{7EF6562B-8704-2032-12DD-FF1CD66F6C40}"/>
              </a:ext>
            </a:extLst>
          </p:cNvPr>
          <p:cNvSpPr>
            <a:spLocks noGrp="1"/>
          </p:cNvSpPr>
          <p:nvPr>
            <p:ph type="sldNum" sz="quarter" idx="10"/>
          </p:nvPr>
        </p:nvSpPr>
        <p:spPr/>
        <p:txBody>
          <a:bodyPr/>
          <a:lstStyle/>
          <a:p>
            <a:fld id="{A2A61CC0-4B0B-4395-B916-EE71BB03C9A7}" type="slidenum">
              <a:rPr lang="de-DE" smtClean="0"/>
              <a:pPr/>
              <a:t>12</a:t>
            </a:fld>
            <a:endParaRPr lang="de-DE" dirty="0"/>
          </a:p>
        </p:txBody>
      </p:sp>
      <p:sp>
        <p:nvSpPr>
          <p:cNvPr id="8" name="Rechteck 7">
            <a:extLst>
              <a:ext uri="{FF2B5EF4-FFF2-40B4-BE49-F238E27FC236}">
                <a16:creationId xmlns:a16="http://schemas.microsoft.com/office/drawing/2014/main" id="{1DADF4D2-81C1-A3FF-3CBC-505A424EB373}"/>
              </a:ext>
            </a:extLst>
          </p:cNvPr>
          <p:cNvSpPr/>
          <p:nvPr/>
        </p:nvSpPr>
        <p:spPr>
          <a:xfrm>
            <a:off x="764153" y="6429927"/>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6DDE3432-003C-2890-DCB6-573734109970}"/>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6347197"/>
            <a:ext cx="395047" cy="275034"/>
          </a:xfrm>
          <a:prstGeom prst="rect">
            <a:avLst/>
          </a:prstGeom>
        </p:spPr>
      </p:pic>
      <p:sp>
        <p:nvSpPr>
          <p:cNvPr id="10" name="Rechteck 9">
            <a:extLst>
              <a:ext uri="{FF2B5EF4-FFF2-40B4-BE49-F238E27FC236}">
                <a16:creationId xmlns:a16="http://schemas.microsoft.com/office/drawing/2014/main" id="{0634B69D-3284-95EC-83A0-C0A320B7557E}"/>
              </a:ext>
            </a:extLst>
          </p:cNvPr>
          <p:cNvSpPr/>
          <p:nvPr/>
        </p:nvSpPr>
        <p:spPr>
          <a:xfrm>
            <a:off x="525314" y="6712515"/>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Wie kann man solche Irreführungen merken?</a:t>
            </a:r>
          </a:p>
        </p:txBody>
      </p:sp>
      <p:sp>
        <p:nvSpPr>
          <p:cNvPr id="13" name="Folienbildplatzhalter 12">
            <a:extLst>
              <a:ext uri="{FF2B5EF4-FFF2-40B4-BE49-F238E27FC236}">
                <a16:creationId xmlns:a16="http://schemas.microsoft.com/office/drawing/2014/main" id="{037C53FE-64A3-5766-63B6-812DC25452C4}"/>
              </a:ext>
            </a:extLst>
          </p:cNvPr>
          <p:cNvSpPr>
            <a:spLocks noGrp="1" noRot="1" noChangeAspect="1"/>
          </p:cNvSpPr>
          <p:nvPr>
            <p:ph type="sldImg"/>
          </p:nvPr>
        </p:nvSpPr>
        <p:spPr>
          <a:xfrm>
            <a:off x="479425" y="990600"/>
            <a:ext cx="3263900" cy="1836738"/>
          </a:xfrm>
        </p:spPr>
      </p:sp>
      <p:sp>
        <p:nvSpPr>
          <p:cNvPr id="11" name="Textfeld 10">
            <a:extLst>
              <a:ext uri="{FF2B5EF4-FFF2-40B4-BE49-F238E27FC236}">
                <a16:creationId xmlns:a16="http://schemas.microsoft.com/office/drawing/2014/main" id="{7866941F-B57C-4EA6-8FEF-A4F6252DBA95}"/>
              </a:ext>
            </a:extLst>
          </p:cNvPr>
          <p:cNvSpPr txBox="1"/>
          <p:nvPr/>
        </p:nvSpPr>
        <p:spPr>
          <a:xfrm>
            <a:off x="4819667" y="3893170"/>
            <a:ext cx="1889612" cy="5909310"/>
          </a:xfrm>
          <a:prstGeom prst="rect">
            <a:avLst/>
          </a:prstGeom>
          <a:noFill/>
        </p:spPr>
        <p:txBody>
          <a:bodyPr wrap="square" rtlCol="0">
            <a:spAutoFit/>
          </a:bodyPr>
          <a:lstStyle/>
          <a:p>
            <a:pPr>
              <a:spcAft>
                <a:spcPts val="600"/>
              </a:spcAft>
            </a:pPr>
            <a:r>
              <a:rPr lang="de-DE" sz="1100" b="1" dirty="0"/>
              <a:t>Halbwahrheiten </a:t>
            </a:r>
          </a:p>
          <a:p>
            <a:pPr>
              <a:spcAft>
                <a:spcPts val="600"/>
              </a:spcAft>
            </a:pPr>
            <a:r>
              <a:rPr lang="de-DE" sz="1100" dirty="0"/>
              <a:t>Zu den Instrumenten der Manipulation gehören auch sogenannte Halbwahr-</a:t>
            </a:r>
            <a:r>
              <a:rPr lang="de-DE" sz="1100" dirty="0" err="1"/>
              <a:t>heiten</a:t>
            </a:r>
            <a:r>
              <a:rPr lang="de-DE" sz="1100" dirty="0"/>
              <a:t>. Im Essay „Halbwahrheiten“ (2023) schreibt die Bundes-zentrale für politische Bildung: „Halbwahrheiten sind Falschaussagen, die zu einem Teil auf tat-sächlichen Ereignissen, zu einem anderen auf fiktiven oder spekulativen Inhalten basieren, oder die reale Sachverhalte übertreiben, umdeuten oder in falsche Zusammenhänge stellen. Als Instrument eines postfaktischen politischen Diskurses sind sie sehr erfolgreich und schwerer zu entlarven als offensicht-</a:t>
            </a:r>
            <a:r>
              <a:rPr lang="de-DE" sz="1100" dirty="0" err="1"/>
              <a:t>liche</a:t>
            </a:r>
            <a:r>
              <a:rPr lang="de-DE" sz="1100" dirty="0"/>
              <a:t> Lügen.“ </a:t>
            </a:r>
          </a:p>
          <a:p>
            <a:pPr>
              <a:spcAft>
                <a:spcPts val="600"/>
              </a:spcAft>
            </a:pPr>
            <a:r>
              <a:rPr lang="de-DE" sz="1100" dirty="0"/>
              <a:t>Diese Definition findet sich in: </a:t>
            </a:r>
            <a:r>
              <a:rPr lang="de-DE" sz="1100" i="1" dirty="0"/>
              <a:t>Vincent F. Hendricks, </a:t>
            </a:r>
            <a:r>
              <a:rPr lang="de-DE" sz="1100" i="1" dirty="0" err="1"/>
              <a:t>Mads</a:t>
            </a:r>
            <a:r>
              <a:rPr lang="de-DE" sz="1100" i="1" dirty="0"/>
              <a:t> Vestergaard: Postfaktisch. Die neue Wirklichkeit in Zeiten von Bullshit, Fake News und Verschwörungstheorien.</a:t>
            </a:r>
            <a:r>
              <a:rPr lang="de-DE" sz="1100" dirty="0"/>
              <a:t> </a:t>
            </a:r>
            <a:r>
              <a:rPr lang="de-DE" sz="1100" i="1" dirty="0"/>
              <a:t>München 2018, S. 12.</a:t>
            </a:r>
          </a:p>
          <a:p>
            <a:pPr algn="l"/>
            <a:endParaRPr lang="de-DE" sz="1100" dirty="0">
              <a:latin typeface="Arial" panose="020B0604020202020204" pitchFamily="34" charset="0"/>
              <a:cs typeface="Arial" panose="020B0604020202020204" pitchFamily="34" charset="0"/>
            </a:endParaRPr>
          </a:p>
        </p:txBody>
      </p:sp>
      <p:sp>
        <p:nvSpPr>
          <p:cNvPr id="12" name="Textfeld 11">
            <a:extLst>
              <a:ext uri="{FF2B5EF4-FFF2-40B4-BE49-F238E27FC236}">
                <a16:creationId xmlns:a16="http://schemas.microsoft.com/office/drawing/2014/main" id="{9712C446-5C46-4176-B7C7-72F2A01B0E19}"/>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2: </a:t>
            </a:r>
          </a:p>
          <a:p>
            <a:pPr algn="l"/>
            <a:r>
              <a:rPr lang="de-DE" sz="1200" dirty="0">
                <a:latin typeface="Arial" panose="020B0604020202020204" pitchFamily="34" charset="0"/>
                <a:cs typeface="Arial" panose="020B0604020202020204" pitchFamily="34" charset="0"/>
              </a:rPr>
              <a:t>Mit Bildern tricksen – Beispiel</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1276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13</a:t>
            </a:fld>
            <a:endParaRPr lang="de-DE" dirty="0"/>
          </a:p>
        </p:txBody>
      </p:sp>
      <p:sp>
        <p:nvSpPr>
          <p:cNvPr id="7" name="Textfeld 6">
            <a:extLst>
              <a:ext uri="{FF2B5EF4-FFF2-40B4-BE49-F238E27FC236}">
                <a16:creationId xmlns:a16="http://schemas.microsoft.com/office/drawing/2014/main" id="{A3A1FFD0-4A68-4CD9-8B9E-99E245D08CC8}"/>
              </a:ext>
            </a:extLst>
          </p:cNvPr>
          <p:cNvSpPr txBox="1"/>
          <p:nvPr/>
        </p:nvSpPr>
        <p:spPr>
          <a:xfrm>
            <a:off x="4845794" y="3893170"/>
            <a:ext cx="1900671" cy="5955476"/>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Transparenzpflichten</a:t>
            </a:r>
          </a:p>
          <a:p>
            <a:pPr algn="l"/>
            <a:endParaRPr lang="de-DE" sz="8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Anbieter und Betreiber von KI-erzeugten Inhalten müssen insgesamt 50 von der  Bundesnetzagentur festgesetzte Anforderungen erfüllen. Hier die für die Produktion und Nutzung von KI-Inhalten wichtigsten:</a:t>
            </a:r>
          </a:p>
          <a:p>
            <a:pPr marL="87313" indent="-87313" algn="l">
              <a:buFont typeface="Arial" panose="020B0604020202020204" pitchFamily="34" charset="0"/>
              <a:buChar char="•"/>
            </a:pPr>
            <a:r>
              <a:rPr lang="de-DE" sz="1100" dirty="0">
                <a:latin typeface="Arial" panose="020B0604020202020204" pitchFamily="34" charset="0"/>
                <a:cs typeface="Arial" panose="020B0604020202020204" pitchFamily="34" charset="0"/>
              </a:rPr>
              <a:t>Anbieter von Inhalten müssen die im Bild </a:t>
            </a:r>
            <a:r>
              <a:rPr lang="de-DE" sz="1100" dirty="0" err="1">
                <a:latin typeface="Arial" panose="020B0604020202020204" pitchFamily="34" charset="0"/>
                <a:cs typeface="Arial" panose="020B0604020202020204" pitchFamily="34" charset="0"/>
              </a:rPr>
              <a:t>ge</a:t>
            </a:r>
            <a:r>
              <a:rPr lang="de-DE" sz="1100" dirty="0">
                <a:latin typeface="Arial" panose="020B0604020202020204" pitchFamily="34" charset="0"/>
                <a:cs typeface="Arial" panose="020B0604020202020204" pitchFamily="34" charset="0"/>
              </a:rPr>
              <a:t>-zeigten Personen vorab informieren;</a:t>
            </a:r>
          </a:p>
          <a:p>
            <a:pPr marL="87313" indent="-87313" algn="l">
              <a:buFont typeface="Arial" panose="020B0604020202020204" pitchFamily="34" charset="0"/>
              <a:buChar char="•"/>
            </a:pPr>
            <a:r>
              <a:rPr lang="de-DE" sz="1100" dirty="0">
                <a:latin typeface="Arial" panose="020B0604020202020204" pitchFamily="34" charset="0"/>
                <a:cs typeface="Arial" panose="020B0604020202020204" pitchFamily="34" charset="0"/>
              </a:rPr>
              <a:t>Anbieter müssen </a:t>
            </a:r>
            <a:r>
              <a:rPr lang="de-DE" sz="1100" dirty="0" err="1">
                <a:latin typeface="Arial" panose="020B0604020202020204" pitchFamily="34" charset="0"/>
                <a:cs typeface="Arial" panose="020B0604020202020204" pitchFamily="34" charset="0"/>
              </a:rPr>
              <a:t>künst-lich</a:t>
            </a:r>
            <a:r>
              <a:rPr lang="de-DE" sz="1100" dirty="0">
                <a:latin typeface="Arial" panose="020B0604020202020204" pitchFamily="34" charset="0"/>
                <a:cs typeface="Arial" panose="020B0604020202020204" pitchFamily="34" charset="0"/>
              </a:rPr>
              <a:t> erzeugte Inhalte als solche kennzeichnen;</a:t>
            </a:r>
          </a:p>
          <a:p>
            <a:pPr marL="87313" indent="-87313">
              <a:buFont typeface="Arial" panose="020B0604020202020204" pitchFamily="34" charset="0"/>
              <a:buChar char="•"/>
            </a:pPr>
            <a:r>
              <a:rPr lang="de-DE" sz="1100" dirty="0">
                <a:latin typeface="Arial" panose="020B0604020202020204" pitchFamily="34" charset="0"/>
                <a:cs typeface="Arial" panose="020B0604020202020204" pitchFamily="34" charset="0"/>
              </a:rPr>
              <a:t>Betreiber von Apps, deren KI-Inhalte über reale Vor-gänge informieren sollen,  „</a:t>
            </a:r>
            <a:r>
              <a:rPr lang="de-DE" sz="1100" dirty="0"/>
              <a:t>müssen offenlegen, dass die Inhalte künstlich erzeugt oder manipuliert wurden“.</a:t>
            </a:r>
          </a:p>
          <a:p>
            <a:r>
              <a:rPr lang="de-DE" sz="1100" dirty="0"/>
              <a:t>Diese Transparenzregel sollte auch für alle </a:t>
            </a:r>
            <a:r>
              <a:rPr lang="de-DE" sz="1100" dirty="0" err="1"/>
              <a:t>Perso-nen</a:t>
            </a:r>
            <a:r>
              <a:rPr lang="de-DE" sz="1100" dirty="0"/>
              <a:t> gelten, die manipulierte Bilder und/oder mit KI-erzeugte Texte ins Netz stellen. Quelle: </a:t>
            </a:r>
            <a:r>
              <a:rPr lang="de-DE" sz="1050" dirty="0">
                <a:hlinkClick r:id="rId3"/>
              </a:rPr>
              <a:t>https://www.bundesnetzagentur.de/DE/Fachthemen/Digitales/KI/4_Transparenzpflichten/start.html</a:t>
            </a:r>
            <a:r>
              <a:rPr lang="de-DE" sz="1050" dirty="0"/>
              <a:t> (Abruf: 26.08.26)</a:t>
            </a:r>
            <a:endParaRPr lang="de-DE" sz="1100" dirty="0">
              <a:latin typeface="Arial" panose="020B0604020202020204" pitchFamily="34" charset="0"/>
              <a:cs typeface="Arial" panose="020B0604020202020204" pitchFamily="34" charset="0"/>
            </a:endParaRPr>
          </a:p>
        </p:txBody>
      </p:sp>
      <p:sp>
        <p:nvSpPr>
          <p:cNvPr id="8" name="Notizenplatzhalter 2">
            <a:extLst>
              <a:ext uri="{FF2B5EF4-FFF2-40B4-BE49-F238E27FC236}">
                <a16:creationId xmlns:a16="http://schemas.microsoft.com/office/drawing/2014/main" id="{82661700-1327-4F4F-8EF4-A19E506D97ED}"/>
              </a:ext>
            </a:extLst>
          </p:cNvPr>
          <p:cNvSpPr txBox="1">
            <a:spLocks/>
          </p:cNvSpPr>
          <p:nvPr/>
        </p:nvSpPr>
        <p:spPr>
          <a:xfrm>
            <a:off x="309290" y="3677145"/>
            <a:ext cx="4392485" cy="1208137"/>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9" name="Rechteck 8">
            <a:extLst>
              <a:ext uri="{FF2B5EF4-FFF2-40B4-BE49-F238E27FC236}">
                <a16:creationId xmlns:a16="http://schemas.microsoft.com/office/drawing/2014/main" id="{147CEFC2-ACEF-4C3F-83B1-5697E51841DD}"/>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76826650-0087-4693-BE10-9EEF8A69688F}"/>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1" name="Rechteck 10">
            <a:extLst>
              <a:ext uri="{FF2B5EF4-FFF2-40B4-BE49-F238E27FC236}">
                <a16:creationId xmlns:a16="http://schemas.microsoft.com/office/drawing/2014/main" id="{6A44A280-FCE4-4FE3-BF3D-94471D67A46B}"/>
              </a:ext>
            </a:extLst>
          </p:cNvPr>
          <p:cNvSpPr/>
          <p:nvPr/>
        </p:nvSpPr>
        <p:spPr>
          <a:xfrm>
            <a:off x="404346" y="4224536"/>
            <a:ext cx="4006686" cy="461665"/>
          </a:xfrm>
          <a:prstGeom prst="rect">
            <a:avLst/>
          </a:prstGeom>
        </p:spPr>
        <p:txBody>
          <a:bodyPr wrap="square">
            <a:spAutoFit/>
          </a:bodyPr>
          <a:lstStyle/>
          <a:p>
            <a:pPr marL="180975" lvl="0">
              <a:tabLst>
                <a:tab pos="355600" algn="l"/>
              </a:tabLst>
              <a:defRPr/>
            </a:pPr>
            <a:r>
              <a:rPr lang="de-DE" sz="1200" b="1" i="1" dirty="0">
                <a:latin typeface="Arial" pitchFamily="34" charset="0"/>
                <a:cs typeface="Arial" pitchFamily="34" charset="0"/>
              </a:rPr>
              <a:t>Habt ihr solche Schwarz-Weiß-Geschichten schon erlebt oder gesehen?</a:t>
            </a:r>
          </a:p>
        </p:txBody>
      </p:sp>
      <p:sp>
        <p:nvSpPr>
          <p:cNvPr id="12" name="Notizenplatzhalter 2">
            <a:extLst>
              <a:ext uri="{FF2B5EF4-FFF2-40B4-BE49-F238E27FC236}">
                <a16:creationId xmlns:a16="http://schemas.microsoft.com/office/drawing/2014/main" id="{C64A5BED-320C-4B44-B2E4-77394140074E}"/>
              </a:ext>
            </a:extLst>
          </p:cNvPr>
          <p:cNvSpPr>
            <a:spLocks noGrp="1"/>
          </p:cNvSpPr>
          <p:nvPr>
            <p:ph type="body" idx="1"/>
          </p:nvPr>
        </p:nvSpPr>
        <p:spPr>
          <a:xfrm>
            <a:off x="303327" y="3678299"/>
            <a:ext cx="4392612" cy="6192838"/>
          </a:xfrm>
        </p:spPr>
        <p:txBody>
          <a:bodyPr/>
          <a:lstStyle/>
          <a:p>
            <a:endParaRPr lang="de-DE" dirty="0"/>
          </a:p>
          <a:p>
            <a:endParaRPr lang="de-DE" dirty="0"/>
          </a:p>
          <a:p>
            <a:endParaRPr lang="de-DE" dirty="0"/>
          </a:p>
          <a:p>
            <a:endParaRPr lang="de-DE" dirty="0"/>
          </a:p>
          <a:p>
            <a:endParaRPr lang="de-DE" dirty="0"/>
          </a:p>
          <a:p>
            <a:endParaRPr lang="de-DE" dirty="0"/>
          </a:p>
          <a:p>
            <a:pPr>
              <a:lnSpc>
                <a:spcPct val="150000"/>
              </a:lnSpc>
            </a:pPr>
            <a:endParaRPr lang="de-DE" b="1" dirty="0"/>
          </a:p>
          <a:p>
            <a:pPr>
              <a:lnSpc>
                <a:spcPct val="150000"/>
              </a:lnSpc>
            </a:pPr>
            <a:r>
              <a:rPr lang="de-DE" b="1" dirty="0"/>
              <a:t>Für das Gespräch mit den </a:t>
            </a:r>
            <a:r>
              <a:rPr lang="de-DE" b="1" dirty="0" err="1"/>
              <a:t>SuS</a:t>
            </a:r>
            <a:r>
              <a:rPr lang="de-DE" b="1" dirty="0"/>
              <a:t>:</a:t>
            </a:r>
          </a:p>
          <a:p>
            <a:pPr>
              <a:lnSpc>
                <a:spcPct val="150000"/>
              </a:lnSpc>
            </a:pPr>
            <a:r>
              <a:rPr lang="de-DE" dirty="0"/>
              <a:t>Hier ein paar von uns gebaute Muster aus der Welt der Plattform-Apps (auf </a:t>
            </a:r>
            <a:r>
              <a:rPr lang="de-DE" dirty="0" err="1"/>
              <a:t>TikTok</a:t>
            </a:r>
            <a:r>
              <a:rPr lang="de-DE" dirty="0"/>
              <a:t>, Instagram, YouTube u.a.). Dort geht es in vielen Video-Clips um die Verwandlung von Schwarz (schwach und klein und arm) zu Weiß (groß und stark und reich): </a:t>
            </a:r>
          </a:p>
          <a:p>
            <a:pPr marL="171450" indent="-171450">
              <a:lnSpc>
                <a:spcPct val="150000"/>
              </a:lnSpc>
              <a:buFont typeface="Wingdings" panose="05000000000000000000" pitchFamily="2" charset="2"/>
              <a:buChar char="§"/>
            </a:pPr>
            <a:r>
              <a:rPr lang="de-DE" dirty="0"/>
              <a:t>Ernährungs-Video: „Dir geht’s nicht gut? Du musst nur diese Kapseln zweimal am Tag schlucken, und schon fühlst Du dich super!“</a:t>
            </a:r>
          </a:p>
          <a:p>
            <a:pPr marL="171450" indent="-171450">
              <a:lnSpc>
                <a:spcPct val="150000"/>
              </a:lnSpc>
              <a:buFont typeface="Wingdings" panose="05000000000000000000" pitchFamily="2" charset="2"/>
              <a:buChar char="§"/>
            </a:pPr>
            <a:r>
              <a:rPr lang="de-DE" dirty="0"/>
              <a:t>Fitness-Video: „Mach diese fünf Übungen morgens und abends – und Du hast Kraft und Ausdauer wie noch nie!“</a:t>
            </a:r>
          </a:p>
          <a:p>
            <a:pPr marL="171450" indent="-171450">
              <a:lnSpc>
                <a:spcPct val="150000"/>
              </a:lnSpc>
              <a:buFont typeface="Wingdings" panose="05000000000000000000" pitchFamily="2" charset="2"/>
              <a:buChar char="§"/>
            </a:pPr>
            <a:r>
              <a:rPr lang="de-DE" dirty="0"/>
              <a:t>Geld-Video: „Du willst reich werden? Ich zeig Dir hier, wie es geht und schon bist du der King. Mach mit!“</a:t>
            </a:r>
          </a:p>
          <a:p>
            <a:pPr marL="171450" indent="-171450">
              <a:lnSpc>
                <a:spcPct val="150000"/>
              </a:lnSpc>
              <a:buFont typeface="Wingdings" panose="05000000000000000000" pitchFamily="2" charset="2"/>
              <a:buChar char="§"/>
            </a:pPr>
            <a:r>
              <a:rPr lang="de-DE" dirty="0"/>
              <a:t>Karriere-Video: „Du weißt nicht, was aus dir wird? Ich zeige dir, wie Du dein </a:t>
            </a:r>
            <a:r>
              <a:rPr lang="de-DE" dirty="0" err="1"/>
              <a:t>Mindset</a:t>
            </a:r>
            <a:r>
              <a:rPr lang="de-DE" dirty="0"/>
              <a:t> radikal umbaust und deinen Auftritt optimierst – und schon findest Du deinen Traumjob!“.</a:t>
            </a:r>
          </a:p>
        </p:txBody>
      </p:sp>
      <p:sp>
        <p:nvSpPr>
          <p:cNvPr id="13" name="Textfeld 12">
            <a:extLst>
              <a:ext uri="{FF2B5EF4-FFF2-40B4-BE49-F238E27FC236}">
                <a16:creationId xmlns:a16="http://schemas.microsoft.com/office/drawing/2014/main" id="{14259CF6-608E-4C06-A4A6-6F34A28D0663}"/>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3: </a:t>
            </a:r>
          </a:p>
          <a:p>
            <a:pPr algn="l"/>
            <a:r>
              <a:rPr lang="de-DE" sz="1200" dirty="0">
                <a:latin typeface="Arial" panose="020B0604020202020204" pitchFamily="34" charset="0"/>
                <a:cs typeface="Arial" panose="020B0604020202020204" pitchFamily="34" charset="0"/>
              </a:rPr>
              <a:t>Schwarz-Weiß-Malerei </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1005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18815" y="3893170"/>
            <a:ext cx="4392474" cy="6192688"/>
          </a:xfrm>
        </p:spPr>
        <p:txBody>
          <a:bodyPr>
            <a:normAutofit lnSpcReduction="10000"/>
          </a:bodyPr>
          <a:lstStyle/>
          <a:p>
            <a:endParaRPr lang="de-DE" dirty="0"/>
          </a:p>
          <a:p>
            <a:endParaRPr lang="de-DE" dirty="0"/>
          </a:p>
          <a:p>
            <a:endParaRPr lang="de-DE" dirty="0"/>
          </a:p>
          <a:p>
            <a:endParaRPr lang="de-DE" dirty="0"/>
          </a:p>
          <a:p>
            <a:endParaRPr lang="de-DE" dirty="0"/>
          </a:p>
          <a:p>
            <a:endParaRPr lang="de-DE" dirty="0">
              <a:highlight>
                <a:srgbClr val="FFFF00"/>
              </a:highlight>
            </a:endParaRPr>
          </a:p>
          <a:p>
            <a:pPr>
              <a:lnSpc>
                <a:spcPct val="150000"/>
              </a:lnSpc>
            </a:pPr>
            <a:r>
              <a:rPr lang="de-DE" b="1" dirty="0"/>
              <a:t>Anregung die </a:t>
            </a:r>
            <a:r>
              <a:rPr lang="de-DE" b="1" dirty="0" err="1"/>
              <a:t>LuL</a:t>
            </a:r>
            <a:r>
              <a:rPr lang="de-DE" b="1" dirty="0"/>
              <a:t>:</a:t>
            </a:r>
          </a:p>
          <a:p>
            <a:pPr>
              <a:lnSpc>
                <a:spcPct val="150000"/>
              </a:lnSpc>
            </a:pPr>
            <a:r>
              <a:rPr lang="de-DE" dirty="0"/>
              <a:t>Für beide Positionen gibt es gut begründete Argumente. </a:t>
            </a:r>
          </a:p>
          <a:p>
            <a:pPr>
              <a:lnSpc>
                <a:spcPct val="150000"/>
              </a:lnSpc>
            </a:pPr>
            <a:r>
              <a:rPr lang="de-DE" dirty="0"/>
              <a:t>Aber jede Seite benutzt eine eigenen Begründungszusammenhang. Damit beansprucht jede der beiden Seiten, das Ganze des Problems zu kennen – eine typische schwarzweiß-Malerei.</a:t>
            </a:r>
          </a:p>
          <a:p>
            <a:pPr>
              <a:lnSpc>
                <a:spcPct val="150000"/>
              </a:lnSpc>
            </a:pPr>
            <a:r>
              <a:rPr lang="de-DE" dirty="0"/>
              <a:t>Das tiefere Problem steckt in der Komplexität des Themas (siehe „Hintergrund“).</a:t>
            </a:r>
          </a:p>
          <a:p>
            <a:pPr>
              <a:lnSpc>
                <a:spcPct val="150000"/>
              </a:lnSpc>
            </a:pPr>
            <a:r>
              <a:rPr lang="de-DE" dirty="0"/>
              <a:t>Ein seröser Medienbericht würde hier die Positionen und Argumente jeder der beiden Seiten aufgreifen und miteinander vergleichen!</a:t>
            </a:r>
          </a:p>
          <a:p>
            <a:endParaRPr lang="de-DE" dirty="0">
              <a:highlight>
                <a:srgbClr val="FFFF00"/>
              </a:highlight>
            </a:endParaRPr>
          </a:p>
          <a:p>
            <a:pPr>
              <a:lnSpc>
                <a:spcPct val="150000"/>
              </a:lnSpc>
            </a:pPr>
            <a:r>
              <a:rPr lang="de-DE" dirty="0"/>
              <a:t>Um das Verständnis für die </a:t>
            </a:r>
            <a:r>
              <a:rPr lang="de-DE" dirty="0" err="1"/>
              <a:t>SuS</a:t>
            </a:r>
            <a:r>
              <a:rPr lang="de-DE" dirty="0"/>
              <a:t> zu erleichtern, haben wir die Posts selbst nachgebaut und vereinfacht. Die original Posts stammen von einem Instagram-Kanal, der sich mit Tierwohl auseinandersetzt und einem Kanal der Grünen in Lichtenau und Sachsen bei Ansbach.</a:t>
            </a:r>
          </a:p>
          <a:p>
            <a:endParaRPr lang="de-DE" dirty="0"/>
          </a:p>
          <a:p>
            <a:r>
              <a:rPr lang="de-DE" i="1" dirty="0"/>
              <a:t>Quellen: https://www.instagram.com/arche_tierwohl/</a:t>
            </a:r>
          </a:p>
          <a:p>
            <a:r>
              <a:rPr lang="de-DE" i="1" dirty="0"/>
              <a:t>https://www.instagram.com/gruene.lisa/</a:t>
            </a:r>
          </a:p>
          <a:p>
            <a:r>
              <a:rPr lang="de-DE" i="1" dirty="0"/>
              <a:t>(Abruf 08/26)</a:t>
            </a:r>
          </a:p>
        </p:txBody>
      </p:sp>
      <p:sp>
        <p:nvSpPr>
          <p:cNvPr id="4" name="Foliennummernplatzhalter 3"/>
          <p:cNvSpPr>
            <a:spLocks noGrp="1"/>
          </p:cNvSpPr>
          <p:nvPr>
            <p:ph type="sldNum" sz="quarter" idx="5"/>
          </p:nvPr>
        </p:nvSpPr>
        <p:spPr/>
        <p:txBody>
          <a:bodyPr/>
          <a:lstStyle/>
          <a:p>
            <a:fld id="{A2A61CC0-4B0B-4395-B916-EE71BB03C9A7}" type="slidenum">
              <a:rPr lang="de-DE" smtClean="0"/>
              <a:pPr/>
              <a:t>14</a:t>
            </a:fld>
            <a:endParaRPr lang="de-DE" dirty="0"/>
          </a:p>
        </p:txBody>
      </p:sp>
      <p:sp>
        <p:nvSpPr>
          <p:cNvPr id="6" name="Textfeld 5">
            <a:extLst>
              <a:ext uri="{FF2B5EF4-FFF2-40B4-BE49-F238E27FC236}">
                <a16:creationId xmlns:a16="http://schemas.microsoft.com/office/drawing/2014/main" id="{898B12DE-3BB1-43FA-868A-CDE0C5EFE0EC}"/>
              </a:ext>
            </a:extLst>
          </p:cNvPr>
          <p:cNvSpPr txBox="1"/>
          <p:nvPr/>
        </p:nvSpPr>
        <p:spPr>
          <a:xfrm>
            <a:off x="4845794" y="3893170"/>
            <a:ext cx="1944205" cy="5955476"/>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Komplexitätsreduktion</a:t>
            </a:r>
          </a:p>
          <a:p>
            <a:pPr algn="l"/>
            <a:endParaRPr lang="de-DE" sz="700" b="1"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Großereignisse (Epidemien, Kriege, Klimawandel) wie auch Strukturkrisen (Deut-</a:t>
            </a:r>
            <a:r>
              <a:rPr lang="de-DE" sz="1100" dirty="0" err="1">
                <a:latin typeface="Arial" panose="020B0604020202020204" pitchFamily="34" charset="0"/>
                <a:cs typeface="Arial" panose="020B0604020202020204" pitchFamily="34" charset="0"/>
              </a:rPr>
              <a:t>sche</a:t>
            </a:r>
            <a:r>
              <a:rPr lang="de-DE" sz="1100" dirty="0">
                <a:latin typeface="Arial" panose="020B0604020202020204" pitchFamily="34" charset="0"/>
                <a:cs typeface="Arial" panose="020B0604020202020204" pitchFamily="34" charset="0"/>
              </a:rPr>
              <a:t> Bahn, Rentensystem, Wohnungsnot u.a.) zeigen viele Einflussgrößen und  </a:t>
            </a:r>
          </a:p>
          <a:p>
            <a:pPr algn="l"/>
            <a:r>
              <a:rPr lang="de-DE" sz="1100" dirty="0">
                <a:latin typeface="Arial" panose="020B0604020202020204" pitchFamily="34" charset="0"/>
                <a:cs typeface="Arial" panose="020B0604020202020204" pitchFamily="34" charset="0"/>
              </a:rPr>
              <a:t>-faktoren. Dies macht sie undurchsichtig und nur schwer steuerbar.  Der Wunsch nach einer vereinfachten Beschreibung ist naheliegend, weil die Menschen Ursachen und Auswirkungen erfahren und verstehen wollen.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Professionelle Journalisten analysieren den Wirkungs-</a:t>
            </a:r>
            <a:r>
              <a:rPr lang="de-DE" sz="1100" dirty="0" err="1">
                <a:latin typeface="Arial" panose="020B0604020202020204" pitchFamily="34" charset="0"/>
                <a:cs typeface="Arial" panose="020B0604020202020204" pitchFamily="34" charset="0"/>
              </a:rPr>
              <a:t>zusammenhang</a:t>
            </a:r>
            <a:r>
              <a:rPr lang="de-DE" sz="1100" dirty="0">
                <a:latin typeface="Arial" panose="020B0604020202020204" pitchFamily="34" charset="0"/>
                <a:cs typeface="Arial" panose="020B0604020202020204" pitchFamily="34" charset="0"/>
              </a:rPr>
              <a:t> und liefern in ihren Berichten eine Reduktion der Komplexität, indem sie Hauptursachen herauslösen und aufzeigen. </a:t>
            </a:r>
          </a:p>
          <a:p>
            <a:pPr algn="l"/>
            <a:r>
              <a:rPr lang="de-DE" sz="1100" dirty="0">
                <a:latin typeface="Arial" panose="020B0604020202020204" pitchFamily="34" charset="0"/>
                <a:cs typeface="Arial" panose="020B0604020202020204" pitchFamily="34" charset="0"/>
              </a:rPr>
              <a:t>Manche „alternative“ Publizisten scheuen diese Arbeit und vereinfachen Komplexität nach Maßgabe ihrer Vorurteile, Denkmuster und Schuldzuschreibungen – wie es die Vertreter der beiden Positionen hier tun.</a:t>
            </a:r>
          </a:p>
          <a:p>
            <a:pPr algn="l"/>
            <a:endParaRPr lang="de-DE" sz="7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Zum </a:t>
            </a:r>
            <a:r>
              <a:rPr lang="de-DE" sz="1100" dirty="0" err="1">
                <a:latin typeface="Arial" panose="020B0604020202020204" pitchFamily="34" charset="0"/>
                <a:cs typeface="Arial" panose="020B0604020202020204" pitchFamily="34" charset="0"/>
              </a:rPr>
              <a:t>Begriff´„Komplexitäts</a:t>
            </a:r>
            <a:r>
              <a:rPr lang="de-DE" sz="1100" dirty="0">
                <a:latin typeface="Arial" panose="020B0604020202020204" pitchFamily="34" charset="0"/>
                <a:cs typeface="Arial" panose="020B0604020202020204" pitchFamily="34" charset="0"/>
              </a:rPr>
              <a:t>-reduktion“ siehe Wikipedia.</a:t>
            </a:r>
          </a:p>
        </p:txBody>
      </p:sp>
      <p:sp>
        <p:nvSpPr>
          <p:cNvPr id="7" name="Notizenplatzhalter 2">
            <a:extLst>
              <a:ext uri="{FF2B5EF4-FFF2-40B4-BE49-F238E27FC236}">
                <a16:creationId xmlns:a16="http://schemas.microsoft.com/office/drawing/2014/main" id="{26944D75-A7C8-486C-9339-05DC6E84E43C}"/>
              </a:ext>
            </a:extLst>
          </p:cNvPr>
          <p:cNvSpPr txBox="1">
            <a:spLocks/>
          </p:cNvSpPr>
          <p:nvPr/>
        </p:nvSpPr>
        <p:spPr>
          <a:xfrm>
            <a:off x="309290" y="3677146"/>
            <a:ext cx="4392485" cy="1224136"/>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FBB0B6BE-21D6-46C1-9752-4F28ED451DCE}"/>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D56FD0C6-DCF0-4C63-A60D-E67EC5E65434}"/>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4DCD07F2-3953-4DA7-9570-927C718031F7}"/>
              </a:ext>
            </a:extLst>
          </p:cNvPr>
          <p:cNvSpPr/>
          <p:nvPr/>
        </p:nvSpPr>
        <p:spPr>
          <a:xfrm>
            <a:off x="404346" y="4109194"/>
            <a:ext cx="4006686" cy="612155"/>
          </a:xfrm>
          <a:prstGeom prst="rect">
            <a:avLst/>
          </a:prstGeom>
        </p:spPr>
        <p:txBody>
          <a:bodyPr wrap="square">
            <a:spAutoFit/>
          </a:bodyPr>
          <a:lstStyle/>
          <a:p>
            <a:pPr marL="180975" lvl="0">
              <a:lnSpc>
                <a:spcPct val="150000"/>
              </a:lnSpc>
              <a:tabLst>
                <a:tab pos="355600" algn="l"/>
              </a:tabLst>
              <a:defRPr/>
            </a:pPr>
            <a:r>
              <a:rPr lang="de-DE" sz="1200" b="1" i="1" dirty="0">
                <a:latin typeface="Arial" pitchFamily="34" charset="0"/>
                <a:cs typeface="Arial" pitchFamily="34" charset="0"/>
              </a:rPr>
              <a:t>Habt ihr solche Schwarz-Weiß-Geschichten auch schon auf euren Handys gesehen? </a:t>
            </a:r>
          </a:p>
        </p:txBody>
      </p:sp>
      <p:sp>
        <p:nvSpPr>
          <p:cNvPr id="11" name="Textfeld 10">
            <a:extLst>
              <a:ext uri="{FF2B5EF4-FFF2-40B4-BE49-F238E27FC236}">
                <a16:creationId xmlns:a16="http://schemas.microsoft.com/office/drawing/2014/main" id="{AE1409AC-4567-4874-958D-6EB56F1D3579}"/>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3: Beispiel für Schwarz-Weiß-Malerei I </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4118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pPr>
              <a:lnSpc>
                <a:spcPct val="150000"/>
              </a:lnSpc>
            </a:pPr>
            <a:endParaRPr lang="de-DE" dirty="0"/>
          </a:p>
          <a:p>
            <a:pPr>
              <a:lnSpc>
                <a:spcPct val="150000"/>
              </a:lnSpc>
            </a:pPr>
            <a:r>
              <a:rPr lang="de-DE" b="1" dirty="0"/>
              <a:t>Die Lösung: </a:t>
            </a:r>
            <a:r>
              <a:rPr lang="de-DE" dirty="0"/>
              <a:t>Wir sollten beide Positionen kennenlernen und deren Begründungen unter die Lupe nehmen – Wenn die </a:t>
            </a:r>
            <a:r>
              <a:rPr lang="de-DE" dirty="0" err="1"/>
              <a:t>SuS</a:t>
            </a:r>
            <a:r>
              <a:rPr lang="de-DE" dirty="0"/>
              <a:t> Journalisten wären, würden sie über </a:t>
            </a:r>
            <a:r>
              <a:rPr lang="de-DE" b="1" dirty="0"/>
              <a:t>beide</a:t>
            </a:r>
            <a:r>
              <a:rPr lang="de-DE" dirty="0"/>
              <a:t> Positionen und deren Wortführer berichten.</a:t>
            </a:r>
          </a:p>
        </p:txBody>
      </p:sp>
      <p:sp>
        <p:nvSpPr>
          <p:cNvPr id="4" name="Foliennummernplatzhalter 3"/>
          <p:cNvSpPr>
            <a:spLocks noGrp="1"/>
          </p:cNvSpPr>
          <p:nvPr>
            <p:ph type="sldNum" sz="quarter" idx="5"/>
          </p:nvPr>
        </p:nvSpPr>
        <p:spPr/>
        <p:txBody>
          <a:bodyPr/>
          <a:lstStyle/>
          <a:p>
            <a:fld id="{A2A61CC0-4B0B-4395-B916-EE71BB03C9A7}" type="slidenum">
              <a:rPr lang="de-DE" smtClean="0"/>
              <a:pPr/>
              <a:t>15</a:t>
            </a:fld>
            <a:endParaRPr lang="de-DE" dirty="0"/>
          </a:p>
        </p:txBody>
      </p:sp>
      <p:sp>
        <p:nvSpPr>
          <p:cNvPr id="5" name="Textfeld 4">
            <a:extLst>
              <a:ext uri="{FF2B5EF4-FFF2-40B4-BE49-F238E27FC236}">
                <a16:creationId xmlns:a16="http://schemas.microsoft.com/office/drawing/2014/main" id="{9EBA1B40-DE35-4B72-9DCE-F394272AEC77}"/>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3: Beispiel für Schwarz-Weiß-Malerei  II</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AC4B3367-25F9-41FA-B8E2-565ECDB6CE0F}"/>
              </a:ext>
            </a:extLst>
          </p:cNvPr>
          <p:cNvSpPr txBox="1">
            <a:spLocks/>
          </p:cNvSpPr>
          <p:nvPr/>
        </p:nvSpPr>
        <p:spPr>
          <a:xfrm>
            <a:off x="309290" y="3738525"/>
            <a:ext cx="4392485" cy="1378781"/>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C03D2ABD-C5B8-4C7B-91CE-7A5A7DC7AAFD}"/>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Diskussion</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9286E79E-4869-4A20-8AED-378D2BE21C5A}"/>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1B93F332-567C-4C8E-8CE2-B6948175A2D9}"/>
              </a:ext>
            </a:extLst>
          </p:cNvPr>
          <p:cNvSpPr/>
          <p:nvPr/>
        </p:nvSpPr>
        <p:spPr>
          <a:xfrm>
            <a:off x="404346" y="4224536"/>
            <a:ext cx="4006686" cy="612155"/>
          </a:xfrm>
          <a:prstGeom prst="rect">
            <a:avLst/>
          </a:prstGeom>
        </p:spPr>
        <p:txBody>
          <a:bodyPr wrap="square">
            <a:spAutoFit/>
          </a:bodyPr>
          <a:lstStyle/>
          <a:p>
            <a:pPr marL="180975" lvl="0" indent="-180975">
              <a:lnSpc>
                <a:spcPct val="150000"/>
              </a:lnSpc>
              <a:tabLst>
                <a:tab pos="355600" algn="l"/>
              </a:tabLst>
              <a:defRPr/>
            </a:pPr>
            <a:r>
              <a:rPr lang="de-DE" sz="1200" b="1" i="1" dirty="0">
                <a:latin typeface="Arial" pitchFamily="34" charset="0"/>
                <a:cs typeface="Arial" pitchFamily="34" charset="0"/>
              </a:rPr>
              <a:t>	Was meint ihr: Wenn keiner recht hat, wie soll man darüber berichten? </a:t>
            </a:r>
          </a:p>
        </p:txBody>
      </p:sp>
      <p:sp>
        <p:nvSpPr>
          <p:cNvPr id="11" name="Textfeld 10">
            <a:extLst>
              <a:ext uri="{FF2B5EF4-FFF2-40B4-BE49-F238E27FC236}">
                <a16:creationId xmlns:a16="http://schemas.microsoft.com/office/drawing/2014/main" id="{334F5B22-19F2-4BAF-822D-5B69FA11A52C}"/>
              </a:ext>
            </a:extLst>
          </p:cNvPr>
          <p:cNvSpPr txBox="1"/>
          <p:nvPr/>
        </p:nvSpPr>
        <p:spPr>
          <a:xfrm>
            <a:off x="4845794" y="3893170"/>
            <a:ext cx="1908000" cy="6347892"/>
          </a:xfrm>
          <a:prstGeom prst="rect">
            <a:avLst/>
          </a:prstGeom>
          <a:noFill/>
        </p:spPr>
        <p:txBody>
          <a:bodyPr wrap="square" rtlCol="0">
            <a:spAutoFit/>
          </a:bodyPr>
          <a:lstStyle/>
          <a:p>
            <a:r>
              <a:rPr lang="de-DE" sz="1100" b="1" dirty="0">
                <a:sym typeface="Wingdings" panose="05000000000000000000" pitchFamily="2" charset="2"/>
              </a:rPr>
              <a:t> Forts. </a:t>
            </a:r>
            <a:r>
              <a:rPr lang="de-DE" sz="1100" b="1" dirty="0"/>
              <a:t>Die </a:t>
            </a:r>
            <a:r>
              <a:rPr lang="de-DE" sz="1100" b="1" dirty="0" err="1"/>
              <a:t>Undurch</a:t>
            </a:r>
            <a:r>
              <a:rPr lang="de-DE" sz="1100" b="1" dirty="0"/>
              <a:t>-schaubarkeit </a:t>
            </a:r>
            <a:r>
              <a:rPr lang="de-DE" sz="1100" dirty="0"/>
              <a:t>Große-Ereignisse weckt das Bedürfnis, mit einfachen Erklärungen oder Schuld-zuweisungen (auch Verschwörungen)  Sicher-</a:t>
            </a:r>
            <a:r>
              <a:rPr lang="de-DE" sz="1100" dirty="0" err="1"/>
              <a:t>heit</a:t>
            </a:r>
            <a:r>
              <a:rPr lang="de-DE" sz="1100" dirty="0"/>
              <a:t> zurück zu gewinnen. </a:t>
            </a:r>
            <a:r>
              <a:rPr lang="de-DE" sz="1100" b="1" dirty="0"/>
              <a:t>Beispiel: </a:t>
            </a:r>
          </a:p>
          <a:p>
            <a:r>
              <a:rPr lang="de-DE" sz="1100" dirty="0"/>
              <a:t>Zum Komplex „Corona-Pandemie“ erschienen zahlreiche Bücher, die das schlichte Schwarz-Weiß-Schema  auf Ursachen-, Schuld- und </a:t>
            </a:r>
            <a:r>
              <a:rPr lang="de-DE" sz="1100" dirty="0" err="1"/>
              <a:t>Verantwort-ungsfragen</a:t>
            </a:r>
            <a:r>
              <a:rPr lang="de-DE" sz="1100" dirty="0"/>
              <a:t> übertrugen.</a:t>
            </a:r>
          </a:p>
          <a:p>
            <a:r>
              <a:rPr lang="de-DE" sz="1100" dirty="0"/>
              <a:t>Das Schema lautet: Ich, der Verfasser, durchschaue es (ich bin der Weiße), die  Politik bzw. die Pharma-industrie sind Versager oder Betrüger (das sind die Schwarzen).</a:t>
            </a:r>
          </a:p>
          <a:p>
            <a:r>
              <a:rPr lang="de-DE" sz="1100" dirty="0"/>
              <a:t>Mehrere Sachbücher folgen diesem Muster. Sie erschienen in dem 2023 gegründeten Rubikon-Verlag. Der Verleger Wernicke hatte zuvor das Online-Magazin „Rubikon – Das Magazin für die kritische Masse“ (heute </a:t>
            </a:r>
            <a:r>
              <a:rPr lang="de-DE" sz="1100" dirty="0" err="1"/>
              <a:t>Manova.news</a:t>
            </a:r>
            <a:r>
              <a:rPr lang="de-DE" sz="1100" dirty="0"/>
              <a:t>) ins Leben gerufen. Der Verlag vertritt eine systemkritische „alternative“ Publizistik. </a:t>
            </a:r>
          </a:p>
          <a:p>
            <a:pPr algn="l"/>
            <a:endParaRPr lang="de-DE"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1928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r>
              <a:rPr lang="de-DE" b="1" dirty="0"/>
              <a:t>Anregung für die </a:t>
            </a:r>
            <a:r>
              <a:rPr lang="de-DE" b="1" dirty="0" err="1"/>
              <a:t>LuL</a:t>
            </a:r>
            <a:r>
              <a:rPr lang="de-DE" b="1" dirty="0"/>
              <a:t>:</a:t>
            </a:r>
          </a:p>
          <a:p>
            <a:endParaRPr lang="de-DE" dirty="0"/>
          </a:p>
          <a:p>
            <a:pPr>
              <a:lnSpc>
                <a:spcPct val="150000"/>
              </a:lnSpc>
            </a:pPr>
            <a:r>
              <a:rPr lang="de-DE" dirty="0"/>
              <a:t>Im Gespräch mit den </a:t>
            </a:r>
            <a:r>
              <a:rPr lang="de-DE" dirty="0" err="1"/>
              <a:t>SuS</a:t>
            </a:r>
            <a:r>
              <a:rPr lang="de-DE" dirty="0"/>
              <a:t> kann darauf hingewiesen werden, dass Generalisierungen oft benutzt werden, um den Gegner in die Defensive zu drängen.</a:t>
            </a:r>
          </a:p>
          <a:p>
            <a:pPr>
              <a:lnSpc>
                <a:spcPct val="150000"/>
              </a:lnSpc>
            </a:pPr>
            <a:r>
              <a:rPr lang="de-DE" dirty="0"/>
              <a:t>Man kennt das, wenn zwei sich streiten: „Immer sagst du….“ oder  „Überall finde ich Abfallpapier von Dir …“  oder „Jedes mal schlägst Du die Türe …“ oder „Nie hast Du Zeit für mich …“ – usw.</a:t>
            </a:r>
          </a:p>
          <a:p>
            <a:pPr>
              <a:lnSpc>
                <a:spcPct val="150000"/>
              </a:lnSpc>
            </a:pPr>
            <a:r>
              <a:rPr lang="de-DE" dirty="0"/>
              <a:t>Dies ist manipulierendes Reden, weil es den Sprecher groß und den Beschuldigten klein macht.</a:t>
            </a:r>
          </a:p>
          <a:p>
            <a:pPr>
              <a:lnSpc>
                <a:spcPct val="150000"/>
              </a:lnSpc>
            </a:pPr>
            <a:r>
              <a:rPr lang="de-DE" dirty="0"/>
              <a:t>Dieselbe Technik findet sich in vielen Videos, Mitteilungen und Berichten auf den Plattformen der </a:t>
            </a:r>
            <a:r>
              <a:rPr lang="de-DE" dirty="0" err="1"/>
              <a:t>Social</a:t>
            </a:r>
            <a:r>
              <a:rPr lang="de-DE" dirty="0"/>
              <a:t> Media.</a:t>
            </a:r>
          </a:p>
          <a:p>
            <a:pPr>
              <a:lnSpc>
                <a:spcPct val="150000"/>
              </a:lnSpc>
            </a:pPr>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16</a:t>
            </a:fld>
            <a:endParaRPr lang="de-DE" dirty="0"/>
          </a:p>
        </p:txBody>
      </p:sp>
      <p:sp>
        <p:nvSpPr>
          <p:cNvPr id="5" name="Textfeld 4">
            <a:extLst>
              <a:ext uri="{FF2B5EF4-FFF2-40B4-BE49-F238E27FC236}">
                <a16:creationId xmlns:a16="http://schemas.microsoft.com/office/drawing/2014/main" id="{477AD04E-784E-4542-A2C0-1092FD07F5D9}"/>
              </a:ext>
            </a:extLst>
          </p:cNvPr>
          <p:cNvSpPr txBox="1"/>
          <p:nvPr/>
        </p:nvSpPr>
        <p:spPr>
          <a:xfrm>
            <a:off x="4053706" y="1432954"/>
            <a:ext cx="2160240"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4: Generalisieren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Rechteck 5">
            <a:extLst>
              <a:ext uri="{FF2B5EF4-FFF2-40B4-BE49-F238E27FC236}">
                <a16:creationId xmlns:a16="http://schemas.microsoft.com/office/drawing/2014/main" id="{0399F461-911D-419F-B057-EA717DD5027F}"/>
              </a:ext>
            </a:extLst>
          </p:cNvPr>
          <p:cNvSpPr/>
          <p:nvPr/>
        </p:nvSpPr>
        <p:spPr>
          <a:xfrm>
            <a:off x="4845032" y="3884461"/>
            <a:ext cx="1918840" cy="5924699"/>
          </a:xfrm>
          <a:prstGeom prst="rect">
            <a:avLst/>
          </a:prstGeom>
        </p:spPr>
        <p:txBody>
          <a:bodyPr wrap="square">
            <a:spAutoFit/>
          </a:bodyPr>
          <a:lstStyle/>
          <a:p>
            <a:r>
              <a:rPr lang="de-DE" sz="1200" b="1" dirty="0"/>
              <a:t>Anekdotische Evidenz</a:t>
            </a:r>
          </a:p>
          <a:p>
            <a:endParaRPr lang="de-DE" sz="700" dirty="0"/>
          </a:p>
          <a:p>
            <a:r>
              <a:rPr lang="de-DE" sz="1100" dirty="0"/>
              <a:t>Das Verallgemeinern von singulären Ereignissen ist eine in den Medien verbreitete Methode, um einem Thema größere Bedeutung, d.h. mehr Relevanz zu verleihen. Das Manipulative besteht darin, dass Unwichtiges für sehr wichtig erklärt und das Publikum zum Objekt dieser Entstellung gemacht wird. Die </a:t>
            </a:r>
            <a:r>
              <a:rPr lang="de-DE" sz="1100" dirty="0" err="1"/>
              <a:t>SLpB</a:t>
            </a:r>
            <a:r>
              <a:rPr lang="de-DE" sz="1100" dirty="0"/>
              <a:t> schreibt hierzu: </a:t>
            </a:r>
          </a:p>
          <a:p>
            <a:r>
              <a:rPr lang="de-DE" sz="1100" dirty="0"/>
              <a:t> „Ein Beispiel ist die rassistische und falsche Behauptung, dass Menschen mit Migrations-hintergrund kriminell seien, wofür als Beweis die Straftat eines einzelnen Menschen herangezogen wird. Das Heranziehen eines Einzelfalls als Beleg für etwas Allgemeines nennt man anekdotische Evidenz“ Quelle:</a:t>
            </a:r>
          </a:p>
          <a:p>
            <a:r>
              <a:rPr lang="de-DE" sz="1050" dirty="0">
                <a:hlinkClick r:id="rId3"/>
              </a:rPr>
              <a:t>https://www.slpb.de/themen/gesellschaft/desinformation/die-welt-der-desinformation/wie-werden-informationen-manipuliert</a:t>
            </a:r>
            <a:r>
              <a:rPr lang="de-DE" sz="1050" dirty="0"/>
              <a:t> (Abruf: 26.08.26)</a:t>
            </a:r>
          </a:p>
        </p:txBody>
      </p:sp>
      <p:sp>
        <p:nvSpPr>
          <p:cNvPr id="7" name="Notizenplatzhalter 2">
            <a:extLst>
              <a:ext uri="{FF2B5EF4-FFF2-40B4-BE49-F238E27FC236}">
                <a16:creationId xmlns:a16="http://schemas.microsoft.com/office/drawing/2014/main" id="{677B9C80-FECD-491C-9492-096DFEEEF344}"/>
              </a:ext>
            </a:extLst>
          </p:cNvPr>
          <p:cNvSpPr txBox="1">
            <a:spLocks/>
          </p:cNvSpPr>
          <p:nvPr/>
        </p:nvSpPr>
        <p:spPr>
          <a:xfrm>
            <a:off x="326711" y="3677146"/>
            <a:ext cx="4392485" cy="1368152"/>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7B37F344-1250-4585-981E-D2E6E0235B3E}"/>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BCF57981-3614-4D70-8AF8-72D79A370CC7}"/>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D2B78B78-E796-43A6-A0B9-A7484F73EFF9}"/>
              </a:ext>
            </a:extLst>
          </p:cNvPr>
          <p:cNvSpPr/>
          <p:nvPr/>
        </p:nvSpPr>
        <p:spPr>
          <a:xfrm>
            <a:off x="551076" y="4181202"/>
            <a:ext cx="4006686" cy="612155"/>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glaubt ihr: Warum wird so oft und gern verallgemeinert? („schon immer“, „überall“ usw.)? </a:t>
            </a:r>
          </a:p>
        </p:txBody>
      </p:sp>
    </p:spTree>
    <p:extLst>
      <p:ext uri="{BB962C8B-B14F-4D97-AF65-F5344CB8AC3E}">
        <p14:creationId xmlns:p14="http://schemas.microsoft.com/office/powerpoint/2010/main" val="1034933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17</a:t>
            </a:fld>
            <a:endParaRPr lang="de-DE" dirty="0"/>
          </a:p>
        </p:txBody>
      </p:sp>
      <p:sp>
        <p:nvSpPr>
          <p:cNvPr id="5" name="Textfeld 4">
            <a:extLst>
              <a:ext uri="{FF2B5EF4-FFF2-40B4-BE49-F238E27FC236}">
                <a16:creationId xmlns:a16="http://schemas.microsoft.com/office/drawing/2014/main" id="{E92866BD-5084-41C5-B881-AD596B79CE9D}"/>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4: Beispiele fürs Generalisieren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Notizenplatzhalter 2">
            <a:extLst>
              <a:ext uri="{FF2B5EF4-FFF2-40B4-BE49-F238E27FC236}">
                <a16:creationId xmlns:a16="http://schemas.microsoft.com/office/drawing/2014/main" id="{C7639688-A510-4560-9B21-517E960B814F}"/>
              </a:ext>
            </a:extLst>
          </p:cNvPr>
          <p:cNvSpPr txBox="1">
            <a:spLocks/>
          </p:cNvSpPr>
          <p:nvPr/>
        </p:nvSpPr>
        <p:spPr>
          <a:xfrm>
            <a:off x="309290" y="3677145"/>
            <a:ext cx="4392485" cy="2415899"/>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7" name="Rechteck 6">
            <a:extLst>
              <a:ext uri="{FF2B5EF4-FFF2-40B4-BE49-F238E27FC236}">
                <a16:creationId xmlns:a16="http://schemas.microsoft.com/office/drawing/2014/main" id="{398406DF-738B-4A54-A7C0-BB44FE9783FF}"/>
              </a:ext>
            </a:extLst>
          </p:cNvPr>
          <p:cNvSpPr/>
          <p:nvPr/>
        </p:nvSpPr>
        <p:spPr>
          <a:xfrm>
            <a:off x="764153" y="3864569"/>
            <a:ext cx="4006685" cy="276999"/>
          </a:xfrm>
          <a:prstGeom prst="rect">
            <a:avLst/>
          </a:prstGeom>
        </p:spPr>
        <p:txBody>
          <a:bodyPr wrap="square">
            <a:spAutoFit/>
          </a:bodyPr>
          <a:lstStyle/>
          <a:p>
            <a:r>
              <a:rPr lang="en-GB" sz="1200" b="1" dirty="0">
                <a:solidFill>
                  <a:srgbClr val="FF0000"/>
                </a:solidFill>
              </a:rPr>
              <a:t>An die </a:t>
            </a:r>
            <a:r>
              <a:rPr lang="en-GB" sz="1200" b="1" dirty="0" err="1">
                <a:solidFill>
                  <a:srgbClr val="FF0000"/>
                </a:solidFill>
              </a:rPr>
              <a:t>SuS</a:t>
            </a:r>
            <a:r>
              <a:rPr lang="en-GB" sz="1200" b="1" dirty="0">
                <a:solidFill>
                  <a:srgbClr val="FF0000"/>
                </a:solidFill>
              </a:rPr>
              <a:t>: </a:t>
            </a:r>
          </a:p>
        </p:txBody>
      </p:sp>
      <p:pic>
        <p:nvPicPr>
          <p:cNvPr id="8" name="Grafik 7" descr="Ein Bild, das Uhr enthält.&#10;&#10;Automatisch generierte Beschreibung">
            <a:extLst>
              <a:ext uri="{FF2B5EF4-FFF2-40B4-BE49-F238E27FC236}">
                <a16:creationId xmlns:a16="http://schemas.microsoft.com/office/drawing/2014/main" id="{C72B7FF0-47F0-4BBA-BE69-EE4009829BCD}"/>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9" name="Rechteck 8">
            <a:extLst>
              <a:ext uri="{FF2B5EF4-FFF2-40B4-BE49-F238E27FC236}">
                <a16:creationId xmlns:a16="http://schemas.microsoft.com/office/drawing/2014/main" id="{F2237156-9593-400F-AAB7-19D7C9E0C116}"/>
              </a:ext>
            </a:extLst>
          </p:cNvPr>
          <p:cNvSpPr/>
          <p:nvPr/>
        </p:nvSpPr>
        <p:spPr>
          <a:xfrm>
            <a:off x="406212" y="4193916"/>
            <a:ext cx="4006686" cy="1720151"/>
          </a:xfrm>
          <a:prstGeom prst="rect">
            <a:avLst/>
          </a:prstGeom>
        </p:spPr>
        <p:txBody>
          <a:bodyPr wrap="square">
            <a:spAutoFit/>
          </a:bodyPr>
          <a:lstStyle/>
          <a:p>
            <a:pPr>
              <a:lnSpc>
                <a:spcPct val="150000"/>
              </a:lnSpc>
            </a:pPr>
            <a:r>
              <a:rPr lang="de-DE" sz="1200" b="1" i="1" dirty="0"/>
              <a:t>Auf dieser Folie sehen wir beliebige Beispiele aus der Herbst-/Winterzeit 2025/26.</a:t>
            </a:r>
          </a:p>
          <a:p>
            <a:pPr>
              <a:lnSpc>
                <a:spcPct val="150000"/>
              </a:lnSpc>
            </a:pPr>
            <a:r>
              <a:rPr lang="de-DE" sz="1200" b="1" dirty="0"/>
              <a:t>Durchklicken!</a:t>
            </a:r>
          </a:p>
          <a:p>
            <a:pPr>
              <a:lnSpc>
                <a:spcPct val="150000"/>
              </a:lnSpc>
            </a:pPr>
            <a:r>
              <a:rPr lang="de-DE" sz="1200" i="1" dirty="0"/>
              <a:t>Und dieser Kacheltext ist ein Hinweis, dass die Medienmacher mit solchen Verallgemeinerungen eine Absicht verfolgen …</a:t>
            </a:r>
          </a:p>
        </p:txBody>
      </p:sp>
      <p:sp>
        <p:nvSpPr>
          <p:cNvPr id="10" name="Textfeld 9">
            <a:extLst>
              <a:ext uri="{FF2B5EF4-FFF2-40B4-BE49-F238E27FC236}">
                <a16:creationId xmlns:a16="http://schemas.microsoft.com/office/drawing/2014/main" id="{17691DDA-0324-48D1-BF78-5960A5461118}"/>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8395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b="1" dirty="0"/>
          </a:p>
          <a:p>
            <a:endParaRPr lang="de-DE" b="1"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18</a:t>
            </a:fld>
            <a:endParaRPr lang="de-DE" dirty="0"/>
          </a:p>
        </p:txBody>
      </p:sp>
      <p:sp>
        <p:nvSpPr>
          <p:cNvPr id="6" name="Notizenplatzhalter 2">
            <a:extLst>
              <a:ext uri="{FF2B5EF4-FFF2-40B4-BE49-F238E27FC236}">
                <a16:creationId xmlns:a16="http://schemas.microsoft.com/office/drawing/2014/main" id="{E2BFFEC0-2023-4EEF-9C0D-BB7A234F47D6}"/>
              </a:ext>
            </a:extLst>
          </p:cNvPr>
          <p:cNvSpPr txBox="1">
            <a:spLocks/>
          </p:cNvSpPr>
          <p:nvPr/>
        </p:nvSpPr>
        <p:spPr>
          <a:xfrm>
            <a:off x="309290" y="3677146"/>
            <a:ext cx="4392485" cy="1296144"/>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7" name="Rechteck 6">
            <a:extLst>
              <a:ext uri="{FF2B5EF4-FFF2-40B4-BE49-F238E27FC236}">
                <a16:creationId xmlns:a16="http://schemas.microsoft.com/office/drawing/2014/main" id="{A4AFE97B-2F75-4A03-90B8-B77AED2A7E39}"/>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Besprechung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8" name="Grafik 7" descr="Ein Bild, das Uhr enthält.&#10;&#10;Automatisch generierte Beschreibung">
            <a:extLst>
              <a:ext uri="{FF2B5EF4-FFF2-40B4-BE49-F238E27FC236}">
                <a16:creationId xmlns:a16="http://schemas.microsoft.com/office/drawing/2014/main" id="{15F4F087-3C20-40C0-A838-FF7B5198E15E}"/>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9" name="Rechteck 8">
            <a:extLst>
              <a:ext uri="{FF2B5EF4-FFF2-40B4-BE49-F238E27FC236}">
                <a16:creationId xmlns:a16="http://schemas.microsoft.com/office/drawing/2014/main" id="{351161E1-49F5-407C-98F4-7ACCCD239A8F}"/>
              </a:ext>
            </a:extLst>
          </p:cNvPr>
          <p:cNvSpPr/>
          <p:nvPr/>
        </p:nvSpPr>
        <p:spPr>
          <a:xfrm>
            <a:off x="404345" y="4224536"/>
            <a:ext cx="4127391" cy="612155"/>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bewirken diese vier Werkzeuge? Welchen Zielen und Zwecken dienen sie? Nennt die drei wichtigsten!</a:t>
            </a:r>
          </a:p>
        </p:txBody>
      </p:sp>
      <p:sp>
        <p:nvSpPr>
          <p:cNvPr id="10" name="Rechteck 9">
            <a:extLst>
              <a:ext uri="{FF2B5EF4-FFF2-40B4-BE49-F238E27FC236}">
                <a16:creationId xmlns:a16="http://schemas.microsoft.com/office/drawing/2014/main" id="{282A1161-F5BD-42E9-8D1E-993E12029CA1}"/>
              </a:ext>
            </a:extLst>
          </p:cNvPr>
          <p:cNvSpPr/>
          <p:nvPr/>
        </p:nvSpPr>
        <p:spPr>
          <a:xfrm>
            <a:off x="4839395" y="3859846"/>
            <a:ext cx="1950604" cy="6031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1100" dirty="0">
                <a:solidFill>
                  <a:schemeClr val="tx1"/>
                </a:solidFill>
              </a:rPr>
              <a:t>Journalistische Medien können zu den oft krassen Erzählungen der Apps auf den Plattformen der Sozialen Medien </a:t>
            </a:r>
            <a:r>
              <a:rPr lang="de-DE" sz="1100" b="1" dirty="0">
                <a:solidFill>
                  <a:schemeClr val="tx1"/>
                </a:solidFill>
              </a:rPr>
              <a:t>als Korrektiv </a:t>
            </a:r>
            <a:r>
              <a:rPr lang="de-DE" sz="1100" dirty="0">
                <a:solidFill>
                  <a:schemeClr val="tx1"/>
                </a:solidFill>
              </a:rPr>
              <a:t>funktionieren. </a:t>
            </a:r>
          </a:p>
          <a:p>
            <a:endParaRPr lang="de-DE" sz="1100" dirty="0">
              <a:solidFill>
                <a:schemeClr val="tx1"/>
              </a:solidFill>
            </a:endParaRPr>
          </a:p>
          <a:p>
            <a:r>
              <a:rPr lang="de-DE" sz="1100" dirty="0">
                <a:solidFill>
                  <a:schemeClr val="tx1"/>
                </a:solidFill>
              </a:rPr>
              <a:t>Allerdings steht auch der Journalismus im Span-</a:t>
            </a:r>
            <a:r>
              <a:rPr lang="de-DE" sz="1100" dirty="0" err="1">
                <a:solidFill>
                  <a:schemeClr val="tx1"/>
                </a:solidFill>
              </a:rPr>
              <a:t>nungsfeld</a:t>
            </a:r>
            <a:r>
              <a:rPr lang="de-DE" sz="1100" dirty="0">
                <a:solidFill>
                  <a:schemeClr val="tx1"/>
                </a:solidFill>
              </a:rPr>
              <a:t> zwischen Sachbericht und bunten „Stories“. Zudem: Krasse Überschriften und Bilder funktionieren oft als </a:t>
            </a:r>
            <a:r>
              <a:rPr lang="de-DE" sz="1100" dirty="0" err="1">
                <a:solidFill>
                  <a:schemeClr val="tx1"/>
                </a:solidFill>
              </a:rPr>
              <a:t>Klickbait</a:t>
            </a:r>
            <a:r>
              <a:rPr lang="de-DE" sz="1100" dirty="0">
                <a:solidFill>
                  <a:schemeClr val="tx1"/>
                </a:solidFill>
              </a:rPr>
              <a:t>: je mehr Klicks, desto mehr Einnahmen bringt die Werbung auf den Newsseiten. </a:t>
            </a:r>
          </a:p>
          <a:p>
            <a:r>
              <a:rPr lang="de-DE" sz="1100" dirty="0">
                <a:solidFill>
                  <a:schemeClr val="tx1"/>
                </a:solidFill>
              </a:rPr>
              <a:t>Wie gehen die Journalisten damit um?</a:t>
            </a:r>
          </a:p>
          <a:p>
            <a:r>
              <a:rPr lang="de-DE" sz="1100" dirty="0">
                <a:solidFill>
                  <a:schemeClr val="tx1"/>
                </a:solidFill>
              </a:rPr>
              <a:t>Aus dieser Einheit ergeben sich weitere Fragen für den Journalistenbesuch. Zum Beispiel: </a:t>
            </a:r>
          </a:p>
          <a:p>
            <a:pPr marL="85725" indent="-85725">
              <a:buFont typeface="Arial" panose="020B0604020202020204" pitchFamily="34" charset="0"/>
              <a:buChar char="•"/>
            </a:pPr>
            <a:r>
              <a:rPr lang="de-DE" sz="1100" dirty="0">
                <a:solidFill>
                  <a:schemeClr val="tx1"/>
                </a:solidFill>
              </a:rPr>
              <a:t>Was bedeutet Trans-</a:t>
            </a:r>
            <a:r>
              <a:rPr lang="de-DE" sz="1100" dirty="0" err="1">
                <a:solidFill>
                  <a:schemeClr val="tx1"/>
                </a:solidFill>
              </a:rPr>
              <a:t>parenz</a:t>
            </a:r>
            <a:r>
              <a:rPr lang="de-DE" sz="1100" dirty="0">
                <a:solidFill>
                  <a:schemeClr val="tx1"/>
                </a:solidFill>
              </a:rPr>
              <a:t> für die Glaub-würdigkeit des Mediums?</a:t>
            </a:r>
          </a:p>
          <a:p>
            <a:pPr marL="85725" indent="-85725">
              <a:buFont typeface="Arial" panose="020B0604020202020204" pitchFamily="34" charset="0"/>
              <a:buChar char="•"/>
            </a:pPr>
            <a:r>
              <a:rPr lang="de-DE" sz="1100" dirty="0">
                <a:solidFill>
                  <a:schemeClr val="tx1"/>
                </a:solidFill>
              </a:rPr>
              <a:t>Faktencheck finden viele junge Leute langweilig. Was könnten die Journalisten der News-medien der Flut an Manipulationen sonst noch entgegensetzen?</a:t>
            </a:r>
          </a:p>
        </p:txBody>
      </p:sp>
      <p:sp>
        <p:nvSpPr>
          <p:cNvPr id="11" name="Textfeld 10">
            <a:extLst>
              <a:ext uri="{FF2B5EF4-FFF2-40B4-BE49-F238E27FC236}">
                <a16:creationId xmlns:a16="http://schemas.microsoft.com/office/drawing/2014/main" id="{F8FDC7E3-D9A3-4827-BE8A-E98CFB1B8EC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Aufschluss über Gründe für Manipulationen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B7667F45-8CDD-446B-B510-9680D4C1CD11}"/>
              </a:ext>
            </a:extLst>
          </p:cNvPr>
          <p:cNvSpPr txBox="1"/>
          <p:nvPr/>
        </p:nvSpPr>
        <p:spPr>
          <a:xfrm>
            <a:off x="404345" y="5405338"/>
            <a:ext cx="4127391" cy="1200329"/>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Wenn es die Unterrichtszeit erlaubt und unter den </a:t>
            </a:r>
            <a:r>
              <a:rPr lang="de-DE" sz="1200" dirty="0" err="1">
                <a:latin typeface="Arial" panose="020B0604020202020204" pitchFamily="34" charset="0"/>
                <a:cs typeface="Arial" panose="020B0604020202020204" pitchFamily="34" charset="0"/>
              </a:rPr>
              <a:t>SuS</a:t>
            </a:r>
            <a:r>
              <a:rPr lang="de-DE" sz="1200" dirty="0">
                <a:latin typeface="Arial" panose="020B0604020202020204" pitchFamily="34" charset="0"/>
                <a:cs typeface="Arial" panose="020B0604020202020204" pitchFamily="34" charset="0"/>
              </a:rPr>
              <a:t> Interesse besteht, kann die Diskussion mit dieser Frage erweitert werden:</a:t>
            </a:r>
            <a:br>
              <a:rPr lang="de-DE" sz="1200" dirty="0">
                <a:latin typeface="Arial" panose="020B0604020202020204" pitchFamily="34" charset="0"/>
                <a:cs typeface="Arial" panose="020B0604020202020204" pitchFamily="34" charset="0"/>
              </a:rPr>
            </a:br>
            <a:endParaRPr lang="de-DE" sz="1200" dirty="0">
              <a:latin typeface="Arial" panose="020B0604020202020204" pitchFamily="34" charset="0"/>
              <a:cs typeface="Arial" panose="020B0604020202020204" pitchFamily="34" charset="0"/>
            </a:endParaRPr>
          </a:p>
          <a:p>
            <a:pPr algn="l"/>
            <a:r>
              <a:rPr lang="de-DE" sz="1200" b="1" i="1" dirty="0">
                <a:latin typeface="Arial" panose="020B0604020202020204" pitchFamily="34" charset="0"/>
                <a:cs typeface="Arial" panose="020B0604020202020204" pitchFamily="34" charset="0"/>
              </a:rPr>
              <a:t>Kennt Ihr auch andere Formen der Manipulation? Hat jemand unter euch solche schon erlebt? </a:t>
            </a:r>
          </a:p>
        </p:txBody>
      </p:sp>
    </p:spTree>
    <p:extLst>
      <p:ext uri="{BB962C8B-B14F-4D97-AF65-F5344CB8AC3E}">
        <p14:creationId xmlns:p14="http://schemas.microsoft.com/office/powerpoint/2010/main" val="2223978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pPr>
              <a:lnSpc>
                <a:spcPct val="150000"/>
              </a:lnSpc>
            </a:pPr>
            <a:endParaRPr lang="de-DE" b="1"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19</a:t>
            </a:fld>
            <a:endParaRPr lang="de-DE" dirty="0"/>
          </a:p>
        </p:txBody>
      </p:sp>
      <p:sp>
        <p:nvSpPr>
          <p:cNvPr id="9" name="Rechteck 8">
            <a:extLst>
              <a:ext uri="{FF2B5EF4-FFF2-40B4-BE49-F238E27FC236}">
                <a16:creationId xmlns:a16="http://schemas.microsoft.com/office/drawing/2014/main" id="{351161E1-49F5-407C-98F4-7ACCCD239A8F}"/>
              </a:ext>
            </a:extLst>
          </p:cNvPr>
          <p:cNvSpPr/>
          <p:nvPr/>
        </p:nvSpPr>
        <p:spPr>
          <a:xfrm>
            <a:off x="404345" y="3594595"/>
            <a:ext cx="4127391" cy="2458815"/>
          </a:xfrm>
          <a:prstGeom prst="rect">
            <a:avLst/>
          </a:prstGeom>
        </p:spPr>
        <p:txBody>
          <a:bodyPr wrap="square">
            <a:spAutoFit/>
          </a:bodyPr>
          <a:lstStyle/>
          <a:p>
            <a:pPr>
              <a:lnSpc>
                <a:spcPct val="150000"/>
              </a:lnSpc>
            </a:pPr>
            <a:r>
              <a:rPr lang="de-DE" sz="1200" dirty="0"/>
              <a:t>Nun können die schon erarbeiteten Hauptgründe kurz genannt und besprochen werden.</a:t>
            </a:r>
          </a:p>
          <a:p>
            <a:pPr>
              <a:lnSpc>
                <a:spcPct val="150000"/>
              </a:lnSpc>
            </a:pPr>
            <a:r>
              <a:rPr lang="de-DE" sz="1200" dirty="0"/>
              <a:t>Hier haben wir sie abstrakt formuliert:</a:t>
            </a:r>
          </a:p>
          <a:p>
            <a:pPr marL="171450" indent="-171450">
              <a:lnSpc>
                <a:spcPct val="150000"/>
              </a:lnSpc>
              <a:buFont typeface="Wingdings" panose="05000000000000000000" pitchFamily="2" charset="2"/>
              <a:buChar char="Ø"/>
            </a:pPr>
            <a:r>
              <a:rPr lang="de-DE" sz="1200" dirty="0"/>
              <a:t>Ökonomie (Generierung von Aufmerksamkeit)</a:t>
            </a:r>
          </a:p>
          <a:p>
            <a:pPr marL="171450" indent="-171450">
              <a:lnSpc>
                <a:spcPct val="150000"/>
              </a:lnSpc>
              <a:buFont typeface="Wingdings" panose="05000000000000000000" pitchFamily="2" charset="2"/>
              <a:buChar char="Ø"/>
            </a:pPr>
            <a:r>
              <a:rPr lang="de-DE" sz="1200" dirty="0"/>
              <a:t>Ausübung von sozialer, politischer, kultureller Macht</a:t>
            </a:r>
          </a:p>
          <a:p>
            <a:pPr marL="171450" indent="-171450">
              <a:lnSpc>
                <a:spcPct val="150000"/>
              </a:lnSpc>
              <a:buFont typeface="Wingdings" panose="05000000000000000000" pitchFamily="2" charset="2"/>
              <a:buChar char="Ø"/>
            </a:pPr>
            <a:r>
              <a:rPr lang="de-DE" sz="1200" dirty="0"/>
              <a:t>Psychologisch zu erklärende Bedürfnisse der Akteure (Geltung) und Follower (Idolisierung).</a:t>
            </a:r>
          </a:p>
          <a:p>
            <a:endParaRPr lang="de-DE" sz="1200" b="1" dirty="0"/>
          </a:p>
          <a:p>
            <a:pPr lvl="0">
              <a:lnSpc>
                <a:spcPct val="150000"/>
              </a:lnSpc>
              <a:tabLst>
                <a:tab pos="355600" algn="l"/>
              </a:tabLst>
              <a:defRPr/>
            </a:pPr>
            <a:endParaRPr lang="de-DE" sz="1200" b="1" i="1" dirty="0">
              <a:latin typeface="Arial" pitchFamily="34" charset="0"/>
              <a:cs typeface="Arial" pitchFamily="34" charset="0"/>
            </a:endParaRPr>
          </a:p>
        </p:txBody>
      </p:sp>
      <p:sp>
        <p:nvSpPr>
          <p:cNvPr id="11" name="Textfeld 10">
            <a:extLst>
              <a:ext uri="{FF2B5EF4-FFF2-40B4-BE49-F238E27FC236}">
                <a16:creationId xmlns:a16="http://schemas.microsoft.com/office/drawing/2014/main" id="{F8FDC7E3-D9A3-4827-BE8A-E98CFB1B8EC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Aufschluss über Gründe für Manipulationen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2BD914B3-7E24-0BE6-5DB2-8A10DD669CD9}"/>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2364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20</a:t>
            </a:fld>
            <a:endParaRPr lang="de-DE" dirty="0"/>
          </a:p>
        </p:txBody>
      </p:sp>
      <p:sp>
        <p:nvSpPr>
          <p:cNvPr id="5" name="Textfeld 4">
            <a:extLst>
              <a:ext uri="{FF2B5EF4-FFF2-40B4-BE49-F238E27FC236}">
                <a16:creationId xmlns:a16="http://schemas.microsoft.com/office/drawing/2014/main" id="{1C5A4626-F28E-468F-9577-F762C8B1445C}"/>
              </a:ext>
            </a:extLst>
          </p:cNvPr>
          <p:cNvSpPr txBox="1"/>
          <p:nvPr/>
        </p:nvSpPr>
        <p:spPr>
          <a:xfrm>
            <a:off x="4858687" y="3877769"/>
            <a:ext cx="2003331" cy="6170908"/>
          </a:xfrm>
          <a:prstGeom prst="rect">
            <a:avLst/>
          </a:prstGeom>
          <a:noFill/>
        </p:spPr>
        <p:txBody>
          <a:bodyPr wrap="square" lIns="91428" tIns="45714" rIns="91428" bIns="45714" rtlCol="0">
            <a:spAutoFit/>
          </a:bodyPr>
          <a:lstStyle/>
          <a:p>
            <a:pPr>
              <a:spcAft>
                <a:spcPts val="600"/>
              </a:spcAft>
            </a:pPr>
            <a:r>
              <a:rPr lang="de-DE" sz="1100" b="1" i="1" dirty="0"/>
              <a:t>Zum Schluss: Demo-</a:t>
            </a:r>
            <a:r>
              <a:rPr lang="de-DE" sz="1100" b="1" i="1" dirty="0" err="1"/>
              <a:t>kratische</a:t>
            </a:r>
            <a:r>
              <a:rPr lang="de-DE" sz="1100" b="1" i="1" dirty="0"/>
              <a:t> Verfahren…</a:t>
            </a:r>
          </a:p>
          <a:p>
            <a:r>
              <a:rPr lang="de-DE" sz="1100" dirty="0"/>
              <a:t>...setzen zutreffende </a:t>
            </a:r>
            <a:r>
              <a:rPr lang="de-DE" sz="1100" dirty="0" err="1"/>
              <a:t>Infor-mationen</a:t>
            </a:r>
            <a:r>
              <a:rPr lang="de-DE" sz="1100" dirty="0"/>
              <a:t> und den offenen Meinungsaustausch unter Bürgerinnen und Bürgern voraus, damit sie sich am Willensbildungsprozess beteiligen können. </a:t>
            </a:r>
            <a:br>
              <a:rPr lang="de-DE" sz="1100" dirty="0"/>
            </a:br>
            <a:r>
              <a:rPr lang="de-DE" sz="1100" dirty="0"/>
              <a:t>Denn das demokratische System baut darauf, dass die Wahlberechtigten sich breit informieren und sich auch mit anderen Sichtweisen und  Meinungen befassen.</a:t>
            </a:r>
          </a:p>
          <a:p>
            <a:endParaRPr lang="de-DE" sz="500" dirty="0"/>
          </a:p>
          <a:p>
            <a:r>
              <a:rPr lang="de-DE" sz="1100" dirty="0"/>
              <a:t>Darum ist „publizistische Vielfalt“ ein schützenswertes Gut. Und umgekehrt: Auch diejenigen, deren Ansichten vielleicht nicht von der Mehrheit geteilt werden, haben das Recht, sich öffentlich zu äußern und als Gruppe oder Partei von den Medien wahrgenommen zu werden. </a:t>
            </a:r>
          </a:p>
          <a:p>
            <a:pPr>
              <a:spcAft>
                <a:spcPts val="600"/>
              </a:spcAft>
            </a:pPr>
            <a:r>
              <a:rPr lang="de-DE" sz="1100" dirty="0"/>
              <a:t>Übrigens: Der Medienstaats-vertrag für den Rundfunk (vom 27. Dezember 2025) enthält entsprechende Be-stimmungen „zur Sicherung der Meinungsvielfalt“ (§§ 59, 60). </a:t>
            </a:r>
          </a:p>
          <a:p>
            <a:endParaRPr lang="de-DE" sz="1100" dirty="0"/>
          </a:p>
          <a:p>
            <a:endParaRPr lang="de-DE" sz="600" dirty="0">
              <a:cs typeface="Arial" panose="020B0604020202020204" pitchFamily="34" charset="0"/>
            </a:endParaRPr>
          </a:p>
        </p:txBody>
      </p:sp>
      <p:sp>
        <p:nvSpPr>
          <p:cNvPr id="6" name="Notizenplatzhalter 2">
            <a:extLst>
              <a:ext uri="{FF2B5EF4-FFF2-40B4-BE49-F238E27FC236}">
                <a16:creationId xmlns:a16="http://schemas.microsoft.com/office/drawing/2014/main" id="{C10129F5-5339-44E5-8F31-041FFB1141A3}"/>
              </a:ext>
            </a:extLst>
          </p:cNvPr>
          <p:cNvSpPr txBox="1">
            <a:spLocks/>
          </p:cNvSpPr>
          <p:nvPr/>
        </p:nvSpPr>
        <p:spPr>
          <a:xfrm>
            <a:off x="309290" y="3677146"/>
            <a:ext cx="4392485" cy="1728192"/>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7" name="Rechteck 6">
            <a:extLst>
              <a:ext uri="{FF2B5EF4-FFF2-40B4-BE49-F238E27FC236}">
                <a16:creationId xmlns:a16="http://schemas.microsoft.com/office/drawing/2014/main" id="{30B90DD4-B56D-4E5E-A88A-AB338734D7FB}"/>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Gruppenarbeit</a:t>
            </a:r>
            <a:r>
              <a:rPr lang="en-GB" sz="1200" b="1" dirty="0">
                <a:solidFill>
                  <a:srgbClr val="FF0000"/>
                </a:solidFill>
              </a:rPr>
              <a:t> der </a:t>
            </a:r>
            <a:r>
              <a:rPr lang="en-GB" sz="1200" b="1" dirty="0" err="1">
                <a:solidFill>
                  <a:srgbClr val="FF0000"/>
                </a:solidFill>
              </a:rPr>
              <a:t>SuS</a:t>
            </a:r>
            <a:r>
              <a:rPr lang="en-GB" sz="1200" b="1" dirty="0">
                <a:solidFill>
                  <a:srgbClr val="FF0000"/>
                </a:solidFill>
              </a:rPr>
              <a:t>: </a:t>
            </a:r>
          </a:p>
        </p:txBody>
      </p:sp>
      <p:pic>
        <p:nvPicPr>
          <p:cNvPr id="8" name="Grafik 7" descr="Ein Bild, das Uhr enthält.&#10;&#10;Automatisch generierte Beschreibung">
            <a:extLst>
              <a:ext uri="{FF2B5EF4-FFF2-40B4-BE49-F238E27FC236}">
                <a16:creationId xmlns:a16="http://schemas.microsoft.com/office/drawing/2014/main" id="{390A4797-03D1-4F3F-B9FE-2345F019917F}"/>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9" name="Rechteck 8">
            <a:extLst>
              <a:ext uri="{FF2B5EF4-FFF2-40B4-BE49-F238E27FC236}">
                <a16:creationId xmlns:a16="http://schemas.microsoft.com/office/drawing/2014/main" id="{0C3DFE93-16DB-40CF-9A9A-DCFB35E76A77}"/>
              </a:ext>
            </a:extLst>
          </p:cNvPr>
          <p:cNvSpPr/>
          <p:nvPr/>
        </p:nvSpPr>
        <p:spPr>
          <a:xfrm>
            <a:off x="502189" y="4164855"/>
            <a:ext cx="4006686" cy="1166153"/>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Woran erkennt ihr seriösen Journalismus?</a:t>
            </a:r>
          </a:p>
          <a:p>
            <a:pPr lvl="0">
              <a:lnSpc>
                <a:spcPct val="150000"/>
              </a:lnSpc>
              <a:tabLst>
                <a:tab pos="355600" algn="l"/>
              </a:tabLst>
              <a:defRPr/>
            </a:pPr>
            <a:r>
              <a:rPr lang="de-DE" sz="1200" b="1" i="1" dirty="0">
                <a:latin typeface="Arial" pitchFamily="34" charset="0"/>
                <a:cs typeface="Arial" pitchFamily="34" charset="0"/>
              </a:rPr>
              <a:t>Klick!</a:t>
            </a:r>
          </a:p>
          <a:p>
            <a:pPr lvl="0">
              <a:lnSpc>
                <a:spcPct val="150000"/>
              </a:lnSpc>
              <a:tabLst>
                <a:tab pos="355600" algn="l"/>
              </a:tabLst>
              <a:defRPr/>
            </a:pPr>
            <a:r>
              <a:rPr lang="de-DE" sz="1200" b="1" i="1" dirty="0">
                <a:latin typeface="Arial" pitchFamily="34" charset="0"/>
                <a:cs typeface="Arial" pitchFamily="34" charset="0"/>
              </a:rPr>
              <a:t>Hier kommen zwei Anregungen für die Gruppenarbeit!</a:t>
            </a:r>
          </a:p>
        </p:txBody>
      </p:sp>
      <p:sp>
        <p:nvSpPr>
          <p:cNvPr id="10" name="Textfeld 9">
            <a:extLst>
              <a:ext uri="{FF2B5EF4-FFF2-40B4-BE49-F238E27FC236}">
                <a16:creationId xmlns:a16="http://schemas.microsoft.com/office/drawing/2014/main" id="{8F25F097-0446-4C02-A51A-CE33B48DC4DD}"/>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Maßnahmen gegen Manipulationen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C1DDBA6D-CF43-4EFB-AFF3-467C7C668453}"/>
              </a:ext>
            </a:extLst>
          </p:cNvPr>
          <p:cNvSpPr txBox="1"/>
          <p:nvPr/>
        </p:nvSpPr>
        <p:spPr>
          <a:xfrm>
            <a:off x="343833" y="5438990"/>
            <a:ext cx="4392474" cy="4493538"/>
          </a:xfrm>
          <a:prstGeom prst="rect">
            <a:avLst/>
          </a:prstGeom>
          <a:noFill/>
        </p:spPr>
        <p:txBody>
          <a:bodyPr wrap="square" rtlCol="0">
            <a:spAutoFit/>
          </a:bodyPr>
          <a:lstStyle/>
          <a:p>
            <a:pPr algn="l"/>
            <a:r>
              <a:rPr lang="de-DE" sz="1200" b="1" i="1" dirty="0">
                <a:latin typeface="Arial" panose="020B0604020202020204" pitchFamily="34" charset="0"/>
                <a:cs typeface="Arial" panose="020B0604020202020204" pitchFamily="34" charset="0"/>
              </a:rPr>
              <a:t>Für die </a:t>
            </a:r>
            <a:r>
              <a:rPr lang="de-DE" sz="1200" b="1" i="1" dirty="0" err="1">
                <a:latin typeface="Arial" panose="020B0604020202020204" pitchFamily="34" charset="0"/>
                <a:cs typeface="Arial" panose="020B0604020202020204" pitchFamily="34" charset="0"/>
              </a:rPr>
              <a:t>LuL</a:t>
            </a:r>
            <a:r>
              <a:rPr lang="de-DE" sz="1200" b="1" i="1" dirty="0">
                <a:latin typeface="Arial" panose="020B0604020202020204" pitchFamily="34" charset="0"/>
                <a:cs typeface="Arial" panose="020B0604020202020204" pitchFamily="34" charset="0"/>
              </a:rPr>
              <a:t>: </a:t>
            </a:r>
          </a:p>
          <a:p>
            <a:pPr algn="l"/>
            <a:r>
              <a:rPr lang="de-DE" sz="1200" dirty="0">
                <a:latin typeface="Arial" panose="020B0604020202020204" pitchFamily="34" charset="0"/>
                <a:cs typeface="Arial" panose="020B0604020202020204" pitchFamily="34" charset="0"/>
              </a:rPr>
              <a:t>Zur Vorbereitung des Journalistenbesuchs ist es zweckmäßig, den </a:t>
            </a:r>
            <a:r>
              <a:rPr lang="de-DE" sz="1200" dirty="0" err="1">
                <a:latin typeface="Arial" panose="020B0604020202020204" pitchFamily="34" charset="0"/>
                <a:cs typeface="Arial" panose="020B0604020202020204" pitchFamily="34" charset="0"/>
              </a:rPr>
              <a:t>SuS</a:t>
            </a:r>
            <a:r>
              <a:rPr lang="de-DE" sz="1200" dirty="0">
                <a:latin typeface="Arial" panose="020B0604020202020204" pitchFamily="34" charset="0"/>
                <a:cs typeface="Arial" panose="020B0604020202020204" pitchFamily="34" charset="0"/>
              </a:rPr>
              <a:t> das journalistische Handwerk in Erinnerung zu rufen.</a:t>
            </a:r>
          </a:p>
          <a:p>
            <a:pPr algn="l"/>
            <a:endParaRPr lang="de-DE" sz="1000" dirty="0">
              <a:latin typeface="Arial" panose="020B0604020202020204" pitchFamily="34" charset="0"/>
              <a:cs typeface="Arial" panose="020B0604020202020204" pitchFamily="34" charset="0"/>
            </a:endParaRPr>
          </a:p>
          <a:p>
            <a:pPr algn="l"/>
            <a:r>
              <a:rPr lang="de-DE" sz="1200" b="1" dirty="0">
                <a:latin typeface="Arial" panose="020B0604020202020204" pitchFamily="34" charset="0"/>
                <a:cs typeface="Arial" panose="020B0604020202020204" pitchFamily="34" charset="0"/>
              </a:rPr>
              <a:t>1.) Was eigentlich ist Journalismus? </a:t>
            </a:r>
          </a:p>
          <a:p>
            <a:pPr algn="l"/>
            <a:r>
              <a:rPr lang="de-DE" sz="1200" dirty="0">
                <a:latin typeface="Arial" panose="020B0604020202020204" pitchFamily="34" charset="0"/>
                <a:cs typeface="Arial" panose="020B0604020202020204" pitchFamily="34" charset="0"/>
              </a:rPr>
              <a:t>Die Antwort ist nicht einfach, weil es sehr unterschiedliche Medien gibt, die unterschiedliche Themen auf unterschiedliche Weise aufgreifen, bearbeiten und präsentieren.</a:t>
            </a:r>
          </a:p>
          <a:p>
            <a:pPr algn="l"/>
            <a:r>
              <a:rPr lang="de-DE" sz="1200" dirty="0">
                <a:latin typeface="Arial" panose="020B0604020202020204" pitchFamily="34" charset="0"/>
                <a:cs typeface="Arial" panose="020B0604020202020204" pitchFamily="34" charset="0"/>
              </a:rPr>
              <a:t>Hier geht es um den </a:t>
            </a:r>
            <a:r>
              <a:rPr lang="de-DE" sz="1200" i="1" dirty="0">
                <a:latin typeface="Arial" panose="020B0604020202020204" pitchFamily="34" charset="0"/>
                <a:cs typeface="Arial" panose="020B0604020202020204" pitchFamily="34" charset="0"/>
              </a:rPr>
              <a:t>Informationsjournalismus</a:t>
            </a:r>
            <a:r>
              <a:rPr lang="de-DE" sz="1200" dirty="0">
                <a:latin typeface="Arial" panose="020B0604020202020204" pitchFamily="34" charset="0"/>
                <a:cs typeface="Arial" panose="020B0604020202020204" pitchFamily="34" charset="0"/>
              </a:rPr>
              <a:t>, wie wir ihn aus den tagesaktuellen Medien kennen. </a:t>
            </a:r>
          </a:p>
          <a:p>
            <a:pPr algn="l"/>
            <a:r>
              <a:rPr lang="de-DE" sz="1200" dirty="0">
                <a:latin typeface="Arial" panose="020B0604020202020204" pitchFamily="34" charset="0"/>
                <a:cs typeface="Arial" panose="020B0604020202020204" pitchFamily="34" charset="0"/>
              </a:rPr>
              <a:t>2.) </a:t>
            </a:r>
            <a:r>
              <a:rPr lang="de-DE" sz="1200" b="1" dirty="0">
                <a:latin typeface="Arial" panose="020B0604020202020204" pitchFamily="34" charset="0"/>
                <a:cs typeface="Arial" panose="020B0604020202020204" pitchFamily="34" charset="0"/>
              </a:rPr>
              <a:t>Das sind die handwerklichen Grundsätze </a:t>
            </a:r>
            <a:r>
              <a:rPr lang="de-DE" sz="1200" dirty="0">
                <a:latin typeface="Arial" panose="020B0604020202020204" pitchFamily="34" charset="0"/>
                <a:cs typeface="Arial" panose="020B0604020202020204" pitchFamily="34" charset="0"/>
              </a:rPr>
              <a:t>des Informationsjournalismus: </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Bemerkenswerte („wichtige“) Ereignisse und Vorgänge von unwichtigen unterscheiden; die wichtigen groß und die unwichtigen klein machen (=Gate-Keeper-Rolle);</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Zutreffend berichten, also prüfen, ob die Informationen stimmen (=den Sachverhalt  korrekt wiedergeben);</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So vollständig wie nötig berichten (= die vier W-Fragen beantworten. Wer, was, wann, wo)</a:t>
            </a:r>
          </a:p>
          <a:p>
            <a:pPr marL="171450" indent="-171450">
              <a:buFont typeface="Wingdings" panose="05000000000000000000" pitchFamily="2" charset="2"/>
              <a:buChar char="Ø"/>
            </a:pPr>
            <a:r>
              <a:rPr lang="de-DE" sz="1200" dirty="0">
                <a:latin typeface="Arial" panose="020B0604020202020204" pitchFamily="34" charset="0"/>
                <a:cs typeface="Arial" panose="020B0604020202020204" pitchFamily="34" charset="0"/>
              </a:rPr>
              <a:t>Das Geschehene „einordnen“, d.h. in den </a:t>
            </a:r>
            <a:r>
              <a:rPr lang="de-DE" sz="1200" dirty="0" err="1">
                <a:latin typeface="Arial" panose="020B0604020202020204" pitchFamily="34" charset="0"/>
                <a:cs typeface="Arial" panose="020B0604020202020204" pitchFamily="34" charset="0"/>
              </a:rPr>
              <a:t>Ereigniszusam-menhang</a:t>
            </a:r>
            <a:r>
              <a:rPr lang="de-DE" sz="1200" dirty="0">
                <a:latin typeface="Arial" panose="020B0604020202020204" pitchFamily="34" charset="0"/>
                <a:cs typeface="Arial" panose="020B0604020202020204" pitchFamily="34" charset="0"/>
              </a:rPr>
              <a:t> stellen (fünfte und sechste W-Frage: wie, warum?) und dabei „neutral“ (unparteiisch) bleiben.</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Die Meinung (des Journalisten) vom Bericht getrennt halten (=Tatsachen sind keine Meinung und umgekehrt).</a:t>
            </a:r>
          </a:p>
        </p:txBody>
      </p:sp>
    </p:spTree>
    <p:extLst>
      <p:ext uri="{BB962C8B-B14F-4D97-AF65-F5344CB8AC3E}">
        <p14:creationId xmlns:p14="http://schemas.microsoft.com/office/powerpoint/2010/main" val="874779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21</a:t>
            </a:fld>
            <a:endParaRPr lang="de-DE" dirty="0"/>
          </a:p>
        </p:txBody>
      </p:sp>
      <p:sp>
        <p:nvSpPr>
          <p:cNvPr id="5" name="Notizenplatzhalter 2">
            <a:extLst>
              <a:ext uri="{FF2B5EF4-FFF2-40B4-BE49-F238E27FC236}">
                <a16:creationId xmlns:a16="http://schemas.microsoft.com/office/drawing/2014/main" id="{B1B0B1C1-609B-4689-9B1F-0C6FC2E97872}"/>
              </a:ext>
            </a:extLst>
          </p:cNvPr>
          <p:cNvSpPr txBox="1">
            <a:spLocks noGrp="1"/>
          </p:cNvSpPr>
          <p:nvPr>
            <p:ph type="body" idx="1"/>
          </p:nvPr>
        </p:nvSpPr>
        <p:spPr>
          <a:xfrm>
            <a:off x="309563" y="3676650"/>
            <a:ext cx="4428000" cy="619283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b="1" dirty="0"/>
              <a:t>An die </a:t>
            </a:r>
            <a:r>
              <a:rPr lang="de-DE" b="1" dirty="0" err="1"/>
              <a:t>LuL</a:t>
            </a:r>
            <a:r>
              <a:rPr lang="de-DE" b="1" dirty="0"/>
              <a:t>:</a:t>
            </a:r>
          </a:p>
          <a:p>
            <a:pPr>
              <a:lnSpc>
                <a:spcPct val="150000"/>
              </a:lnSpc>
            </a:pPr>
            <a:endParaRPr lang="de-DE" sz="800" dirty="0"/>
          </a:p>
          <a:p>
            <a:pPr>
              <a:lnSpc>
                <a:spcPct val="150000"/>
              </a:lnSpc>
            </a:pPr>
            <a:r>
              <a:rPr lang="de-DE" dirty="0"/>
              <a:t>Unser Vorschlag für die organisatorische Vorbereitung des Journalistenbesuchs</a:t>
            </a:r>
          </a:p>
          <a:p>
            <a:pPr marL="171450" indent="-171450">
              <a:lnSpc>
                <a:spcPct val="150000"/>
              </a:lnSpc>
              <a:buFont typeface="Wingdings" panose="05000000000000000000" pitchFamily="2" charset="2"/>
              <a:buChar char="§"/>
            </a:pPr>
            <a:r>
              <a:rPr lang="de-DE" dirty="0"/>
              <a:t>Zuerst anhand unserer Kurzbeschreibung des Journalismus (vorige Folie) mit den </a:t>
            </a:r>
            <a:r>
              <a:rPr lang="de-DE" dirty="0" err="1"/>
              <a:t>SuS</a:t>
            </a:r>
            <a:r>
              <a:rPr lang="de-DE" dirty="0"/>
              <a:t> das Besondere, auch Kitzlige des Journalistenberufs herausstellen. </a:t>
            </a:r>
          </a:p>
          <a:p>
            <a:pPr marL="171450" indent="-171450">
              <a:lnSpc>
                <a:spcPct val="150000"/>
              </a:lnSpc>
              <a:buFont typeface="Wingdings" panose="05000000000000000000" pitchFamily="2" charset="2"/>
              <a:buChar char="§"/>
            </a:pPr>
            <a:r>
              <a:rPr lang="de-DE" dirty="0"/>
              <a:t>Anschließend wählt jede Schülergruppe ein Thema und bereitet sich entsprechend vor.</a:t>
            </a:r>
          </a:p>
          <a:p>
            <a:pPr>
              <a:lnSpc>
                <a:spcPct val="150000"/>
              </a:lnSpc>
            </a:pPr>
            <a:r>
              <a:rPr lang="de-DE" dirty="0"/>
              <a:t>Als Hausaufgabe denkbar: Jede Schülergruppe schaut sich im Internet eine Rubrik des Newsmediums an, für den der/die Journalist/in arbeitet, der/die zu Besuch kommen wird.</a:t>
            </a:r>
          </a:p>
          <a:p>
            <a:pPr>
              <a:lnSpc>
                <a:spcPct val="150000"/>
              </a:lnSpc>
            </a:pPr>
            <a:r>
              <a:rPr lang="de-DE" dirty="0"/>
              <a:t>Die Vorbereitungsarbeit kann zu solchen Fragen führen:</a:t>
            </a:r>
          </a:p>
          <a:p>
            <a:pPr marL="171450" indent="-171450">
              <a:lnSpc>
                <a:spcPct val="150000"/>
              </a:lnSpc>
              <a:buFont typeface="Wingdings" panose="05000000000000000000" pitchFamily="2" charset="2"/>
              <a:buChar char="Ø"/>
            </a:pPr>
            <a:r>
              <a:rPr lang="de-DE" dirty="0"/>
              <a:t>Wie erreicht es die Medienredaktion, dass ihre Geschichten keine manipulierende Wirkung haben? (Beispiele: Mehrere Positionen kommen im Bericht zu Wort; die Quellen werden genannt; auf Angstmache in Überschriften und Bildern wird verzichtet).</a:t>
            </a:r>
          </a:p>
          <a:p>
            <a:pPr marL="171450" indent="-171450">
              <a:lnSpc>
                <a:spcPct val="150000"/>
              </a:lnSpc>
              <a:buFont typeface="Wingdings" panose="05000000000000000000" pitchFamily="2" charset="2"/>
              <a:buChar char="Ø"/>
            </a:pPr>
            <a:r>
              <a:rPr lang="de-DE" dirty="0"/>
              <a:t>Können Journalisten, wenn sie recherchieren und berichten, überhaupt neutral sein? (Stichworte: persönliche politische Haltung, persönliche Vorlieben und Vorurteile, Zeitdruck u.a.m.).</a:t>
            </a:r>
          </a:p>
          <a:p>
            <a:pPr marL="171450" indent="-171450">
              <a:lnSpc>
                <a:spcPct val="150000"/>
              </a:lnSpc>
              <a:buFont typeface="Wingdings" panose="05000000000000000000" pitchFamily="2" charset="2"/>
              <a:buChar char="Ø"/>
            </a:pPr>
            <a:endParaRPr lang="de-DE" dirty="0"/>
          </a:p>
        </p:txBody>
      </p:sp>
      <p:sp>
        <p:nvSpPr>
          <p:cNvPr id="6" name="Textfeld 5">
            <a:extLst>
              <a:ext uri="{FF2B5EF4-FFF2-40B4-BE49-F238E27FC236}">
                <a16:creationId xmlns:a16="http://schemas.microsoft.com/office/drawing/2014/main" id="{DEE36943-2BBA-4656-83F1-15E818C776F9}"/>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A20FAE98-1DF7-4EEA-B86A-50D65529B73B}"/>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Vorbereitung Journalistenbesuch</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2706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2A61CC0-4B0B-4395-B916-EE71BB03C9A7}" type="slidenum">
              <a:rPr lang="de-DE" smtClean="0"/>
              <a:pPr/>
              <a:t>22</a:t>
            </a:fld>
            <a:endParaRPr lang="de-DE" dirty="0"/>
          </a:p>
        </p:txBody>
      </p:sp>
      <p:sp>
        <p:nvSpPr>
          <p:cNvPr id="5" name="Textfeld 4">
            <a:extLst>
              <a:ext uri="{FF2B5EF4-FFF2-40B4-BE49-F238E27FC236}">
                <a16:creationId xmlns:a16="http://schemas.microsoft.com/office/drawing/2014/main" id="{0CD442E5-A2B2-4774-9B31-BAE93209E7A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9A407DCC-75FE-4C4F-A72A-2B99AAB70FDA}"/>
              </a:ext>
            </a:extLst>
          </p:cNvPr>
          <p:cNvSpPr txBox="1"/>
          <p:nvPr/>
        </p:nvSpPr>
        <p:spPr>
          <a:xfrm>
            <a:off x="4053706" y="1432954"/>
            <a:ext cx="2160240"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Verabschiedung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1950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23</a:t>
            </a:fld>
            <a:endParaRPr lang="de-DE" dirty="0"/>
          </a:p>
        </p:txBody>
      </p:sp>
      <p:sp>
        <p:nvSpPr>
          <p:cNvPr id="5" name="Textfeld 4">
            <a:extLst>
              <a:ext uri="{FF2B5EF4-FFF2-40B4-BE49-F238E27FC236}">
                <a16:creationId xmlns:a16="http://schemas.microsoft.com/office/drawing/2014/main" id="{F65285E7-3C64-4D53-B12F-2CC32B76623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8F809D4-1ABA-4E02-BC69-19AD04055F53}"/>
              </a:ext>
            </a:extLst>
          </p:cNvPr>
          <p:cNvSpPr txBox="1"/>
          <p:nvPr/>
        </p:nvSpPr>
        <p:spPr>
          <a:xfrm>
            <a:off x="3945632" y="912168"/>
            <a:ext cx="2304256"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0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3" name="Foliennummernplatzhalter 5">
            <a:extLst>
              <a:ext uri="{FF2B5EF4-FFF2-40B4-BE49-F238E27FC236}">
                <a16:creationId xmlns:a16="http://schemas.microsoft.com/office/drawing/2014/main" id="{E1F3207F-E7F8-4119-BCF9-BACBCB06FC1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05117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487488" y="378015"/>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D2CBE2A-CB4B-496A-B9F0-869CE625416B}"/>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164792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8359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77374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09600" y="6356351"/>
            <a:ext cx="2844800" cy="365125"/>
          </a:xfrm>
          <a:prstGeom prst="rect">
            <a:avLst/>
          </a:prstGeom>
        </p:spPr>
        <p:txBody>
          <a:bodyPr/>
          <a:lstStyle/>
          <a:p>
            <a:endParaRPr lang="de-DE" dirty="0"/>
          </a:p>
        </p:txBody>
      </p:sp>
      <p:sp>
        <p:nvSpPr>
          <p:cNvPr id="8" name="Fußzeilenplatzhalter 7"/>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9" name="Foliennummernplatzhalter 8"/>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6597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09600" y="6356351"/>
            <a:ext cx="2844800" cy="365125"/>
          </a:xfrm>
          <a:prstGeom prst="rect">
            <a:avLst/>
          </a:prstGeom>
        </p:spPr>
        <p:txBody>
          <a:bodyPr/>
          <a:lstStyle/>
          <a:p>
            <a:endParaRPr lang="de-DE" dirty="0"/>
          </a:p>
        </p:txBody>
      </p:sp>
      <p:sp>
        <p:nvSpPr>
          <p:cNvPr id="4" name="Fußzeilenplatzhalter 3"/>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5" name="Foliennummernplatzhalter 4"/>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1969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endParaRPr lang="de-DE" dirty="0"/>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40044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29190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6424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1"/>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0299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111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5" name="Foliennummernplatzhalter 5">
            <a:extLst>
              <a:ext uri="{FF2B5EF4-FFF2-40B4-BE49-F238E27FC236}">
                <a16:creationId xmlns:a16="http://schemas.microsoft.com/office/drawing/2014/main" id="{5D7AE750-48BC-4A66-8C7E-5CDFD680E95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27052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3A0318-23CE-49AF-A65C-7D662E8ACB13}"/>
              </a:ext>
            </a:extLst>
          </p:cNvPr>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627583A-DBE5-4AC7-931C-F08D90D42B09}"/>
              </a:ext>
            </a:extLst>
          </p:cNvPr>
          <p:cNvSpPr>
            <a:spLocks noGrp="1"/>
          </p:cNvSpPr>
          <p:nvPr>
            <p:ph type="dt" sz="half" idx="10"/>
          </p:nvPr>
        </p:nvSpPr>
        <p:spPr/>
        <p:txBody>
          <a:bodyPr/>
          <a:lstStyle/>
          <a:p>
            <a:endParaRPr lang="de-DE" dirty="0"/>
          </a:p>
        </p:txBody>
      </p:sp>
      <p:sp>
        <p:nvSpPr>
          <p:cNvPr id="5" name="Fußzeilenplatzhalter 4">
            <a:extLst>
              <a:ext uri="{FF2B5EF4-FFF2-40B4-BE49-F238E27FC236}">
                <a16:creationId xmlns:a16="http://schemas.microsoft.com/office/drawing/2014/main" id="{8AF9BBAE-DA4B-43A3-8707-8BB9B8F94F8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1C8B68-B2E3-47C1-B557-8618A6433A79}"/>
              </a:ext>
            </a:extLst>
          </p:cNvPr>
          <p:cNvSpPr>
            <a:spLocks noGrp="1"/>
          </p:cNvSpPr>
          <p:nvPr>
            <p:ph type="sldNum" sz="quarter" idx="12"/>
          </p:nvPr>
        </p:nvSpPr>
        <p:spPr/>
        <p:txBody>
          <a:bodyPr/>
          <a:lstStyle/>
          <a:p>
            <a:fld id="{995B83AF-091C-4368-ABDB-DF7FEF1A6B80}" type="slidenum">
              <a:rPr lang="de-DE" smtClean="0"/>
              <a:pPr/>
              <a:t>‹Nr.›</a:t>
            </a:fld>
            <a:endParaRPr lang="de-DE" dirty="0"/>
          </a:p>
        </p:txBody>
      </p:sp>
    </p:spTree>
    <p:extLst>
      <p:ext uri="{BB962C8B-B14F-4D97-AF65-F5344CB8AC3E}">
        <p14:creationId xmlns:p14="http://schemas.microsoft.com/office/powerpoint/2010/main" val="1025776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188640"/>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06B563F-ABE7-480D-8510-C325AA902D6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3547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6ADC16-51EA-415D-9C65-08C79063426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F16A03C-F333-4EE5-B83D-EEF9C30390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CE7C0F7-009E-48C8-9106-239E85B74EEE}"/>
              </a:ext>
            </a:extLst>
          </p:cNvPr>
          <p:cNvSpPr>
            <a:spLocks noGrp="1"/>
          </p:cNvSpPr>
          <p:nvPr>
            <p:ph type="dt" sz="half" idx="10"/>
          </p:nvPr>
        </p:nvSpPr>
        <p:spPr/>
        <p:txBody>
          <a:bodyPr/>
          <a:lstStyle/>
          <a:p>
            <a:pPr>
              <a:defRPr/>
            </a:pPr>
            <a:fld id="{99E93E04-D430-4EE3-ACF5-A47FEB8C9348}" type="datetimeFigureOut">
              <a:rPr lang="de-DE" smtClean="0">
                <a:solidFill>
                  <a:prstClr val="black">
                    <a:tint val="75000"/>
                  </a:prstClr>
                </a:solidFill>
              </a:rPr>
              <a:pPr>
                <a:defRPr/>
              </a:pPr>
              <a:t>29.09.2026</a:t>
            </a:fld>
            <a:endParaRPr lang="de-DE">
              <a:solidFill>
                <a:prstClr val="black">
                  <a:tint val="75000"/>
                </a:prstClr>
              </a:solidFill>
            </a:endParaRPr>
          </a:p>
        </p:txBody>
      </p:sp>
      <p:sp>
        <p:nvSpPr>
          <p:cNvPr id="5" name="Fußzeilenplatzhalter 4">
            <a:extLst>
              <a:ext uri="{FF2B5EF4-FFF2-40B4-BE49-F238E27FC236}">
                <a16:creationId xmlns:a16="http://schemas.microsoft.com/office/drawing/2014/main" id="{BCD13B9D-30C2-4A21-8C82-EF813270971D}"/>
              </a:ext>
            </a:extLst>
          </p:cNvPr>
          <p:cNvSpPr>
            <a:spLocks noGrp="1"/>
          </p:cNvSpPr>
          <p:nvPr>
            <p:ph type="ftr" sz="quarter" idx="11"/>
          </p:nvPr>
        </p:nvSpPr>
        <p:spPr/>
        <p:txBody>
          <a:bodyPr/>
          <a:lstStyle/>
          <a:p>
            <a:pPr>
              <a:defRPr/>
            </a:pPr>
            <a:endParaRPr lang="de-DE">
              <a:solidFill>
                <a:prstClr val="black">
                  <a:tint val="75000"/>
                </a:prstClr>
              </a:solidFill>
            </a:endParaRPr>
          </a:p>
        </p:txBody>
      </p:sp>
      <p:sp>
        <p:nvSpPr>
          <p:cNvPr id="6" name="Foliennummernplatzhalter 5">
            <a:extLst>
              <a:ext uri="{FF2B5EF4-FFF2-40B4-BE49-F238E27FC236}">
                <a16:creationId xmlns:a16="http://schemas.microsoft.com/office/drawing/2014/main" id="{44CE0939-99EA-401D-9DA8-887438D50C41}"/>
              </a:ext>
            </a:extLst>
          </p:cNvPr>
          <p:cNvSpPr>
            <a:spLocks noGrp="1"/>
          </p:cNvSpPr>
          <p:nvPr>
            <p:ph type="sldNum" sz="quarter" idx="12"/>
          </p:nvPr>
        </p:nvSpPr>
        <p:spPr/>
        <p:txBody>
          <a:bodyPr/>
          <a:lstStyle/>
          <a:p>
            <a:pPr>
              <a:defRPr/>
            </a:pPr>
            <a:fld id="{7A046622-AE15-4CB4-835C-C72CDD488B5F}" type="slidenum">
              <a:rPr lang="de-DE" smtClean="0">
                <a:solidFill>
                  <a:prstClr val="black">
                    <a:tint val="75000"/>
                  </a:prstClr>
                </a:solidFill>
              </a:rPr>
              <a:pPr>
                <a:defRPr/>
              </a:pPr>
              <a:t>‹Nr.›</a:t>
            </a:fld>
            <a:endParaRPr lang="de-DE">
              <a:solidFill>
                <a:prstClr val="black">
                  <a:tint val="75000"/>
                </a:prstClr>
              </a:solidFill>
            </a:endParaRPr>
          </a:p>
        </p:txBody>
      </p:sp>
      <p:sp>
        <p:nvSpPr>
          <p:cNvPr id="7" name="Foliennummernplatzhalter 5">
            <a:extLst>
              <a:ext uri="{FF2B5EF4-FFF2-40B4-BE49-F238E27FC236}">
                <a16:creationId xmlns:a16="http://schemas.microsoft.com/office/drawing/2014/main" id="{1E9B232B-A06A-4BCF-89BD-64E588A6497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93B557-C5D9-488F-ABF8-3B4B976721B8}" type="slidenum">
              <a:rPr lang="de-DE" smtClean="0">
                <a:solidFill>
                  <a:prstClr val="black"/>
                </a:solidFill>
              </a:rPr>
              <a:pPr>
                <a:defRPr/>
              </a:pPr>
              <a:t>‹Nr.›</a:t>
            </a:fld>
            <a:endParaRPr lang="de-DE">
              <a:solidFill>
                <a:prstClr val="black"/>
              </a:solidFill>
            </a:endParaRPr>
          </a:p>
        </p:txBody>
      </p:sp>
    </p:spTree>
    <p:extLst>
      <p:ext uri="{BB962C8B-B14F-4D97-AF65-F5344CB8AC3E}">
        <p14:creationId xmlns:p14="http://schemas.microsoft.com/office/powerpoint/2010/main" val="185397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el 1"/>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Untertitel 2"/>
          <p:cNvSpPr txBox="1">
            <a:spLocks/>
          </p:cNvSpPr>
          <p:nvPr userDrawn="1"/>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18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13" name="Rechteck 12">
            <a:extLst>
              <a:ext uri="{FF2B5EF4-FFF2-40B4-BE49-F238E27FC236}">
                <a16:creationId xmlns:a16="http://schemas.microsoft.com/office/drawing/2014/main" id="{F1B9DE57-DD8B-402A-B6CC-8D9566ECF9DE}"/>
              </a:ext>
            </a:extLst>
          </p:cNvPr>
          <p:cNvSpPr/>
          <p:nvPr userDrawn="1"/>
        </p:nvSpPr>
        <p:spPr>
          <a:xfrm>
            <a:off x="0" y="1094850"/>
            <a:ext cx="7392144" cy="45719"/>
          </a:xfrm>
          <a:prstGeom prst="rect">
            <a:avLst/>
          </a:prstGeom>
          <a:gradFill>
            <a:gsLst>
              <a:gs pos="21000">
                <a:schemeClr val="bg1">
                  <a:alpha val="0"/>
                </a:schemeClr>
              </a:gs>
              <a:gs pos="100000">
                <a:schemeClr val="bg1">
                  <a:lumMod val="0"/>
                  <a:lumOff val="100000"/>
                </a:schemeClr>
              </a:gs>
              <a:gs pos="88000">
                <a:schemeClr val="bg1"/>
              </a:gs>
              <a:gs pos="8400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8BFBC58C-0559-44AD-9E52-8253B46338C1}"/>
              </a:ext>
            </a:extLst>
          </p:cNvPr>
          <p:cNvSpPr/>
          <p:nvPr userDrawn="1"/>
        </p:nvSpPr>
        <p:spPr>
          <a:xfrm>
            <a:off x="0" y="1"/>
            <a:ext cx="12192000" cy="548680"/>
          </a:xfrm>
          <a:prstGeom prst="rect">
            <a:avLst/>
          </a:prstGeom>
          <a:gradFill flip="none" rotWithShape="1">
            <a:gsLst>
              <a:gs pos="0">
                <a:srgbClr val="9BBBCE"/>
              </a:gs>
              <a:gs pos="0">
                <a:srgbClr val="2193B0"/>
              </a:gs>
              <a:gs pos="100000">
                <a:srgbClr val="005AA7"/>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el 1">
            <a:extLst>
              <a:ext uri="{FF2B5EF4-FFF2-40B4-BE49-F238E27FC236}">
                <a16:creationId xmlns:a16="http://schemas.microsoft.com/office/drawing/2014/main" id="{39117B3E-B6BE-47F7-99D9-473225F4E3E1}"/>
              </a:ext>
            </a:extLst>
          </p:cNvPr>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4" name="Titel 1">
            <a:extLst>
              <a:ext uri="{FF2B5EF4-FFF2-40B4-BE49-F238E27FC236}">
                <a16:creationId xmlns:a16="http://schemas.microsoft.com/office/drawing/2014/main" id="{56FC7A12-D6E1-46B4-881D-108B5BCE41F7}"/>
              </a:ext>
            </a:extLst>
          </p:cNvPr>
          <p:cNvSpPr txBox="1">
            <a:spLocks/>
          </p:cNvSpPr>
          <p:nvPr userDrawn="1"/>
        </p:nvSpPr>
        <p:spPr>
          <a:xfrm>
            <a:off x="-744760" y="6719"/>
            <a:ext cx="10538456" cy="541961"/>
          </a:xfrm>
          <a:prstGeom prst="rect">
            <a:avLst/>
          </a:prstGeom>
          <a:effectLst/>
        </p:spPr>
        <p:txBody>
          <a:bodyPr anchor="ctr"/>
          <a:lstStyle>
            <a:lvl1pPr algn="l" defTabSz="914400" rtl="0" eaLnBrk="1" latinLnBrk="0" hangingPunct="1">
              <a:spcBef>
                <a:spcPct val="0"/>
              </a:spcBef>
              <a:buNone/>
              <a:defRPr sz="3600" b="0" kern="1200">
                <a:ln>
                  <a:noFill/>
                </a:ln>
                <a:solidFill>
                  <a:schemeClr val="tx1"/>
                </a:solidFill>
                <a:latin typeface="Arial" pitchFamily="34" charset="0"/>
                <a:ea typeface="+mj-ea"/>
                <a:cs typeface="Arial" pitchFamily="34" charset="0"/>
              </a:defRPr>
            </a:lvl1pPr>
          </a:lstStyle>
          <a:p>
            <a:pPr algn="r"/>
            <a:r>
              <a:rPr lang="de-DE" sz="2000" b="0" dirty="0">
                <a:solidFill>
                  <a:schemeClr val="accent1">
                    <a:lumMod val="20000"/>
                    <a:lumOff val="80000"/>
                  </a:schemeClr>
                </a:solidFill>
                <a:latin typeface="Roboto Slab Light" pitchFamily="2" charset="0"/>
                <a:ea typeface="Roboto Slab Light" pitchFamily="2" charset="0"/>
              </a:rPr>
              <a:t>Manipulationen erkennen</a:t>
            </a:r>
            <a:endParaRPr lang="de-DE" sz="2800" b="0" cap="none" baseline="0" dirty="0">
              <a:solidFill>
                <a:schemeClr val="accent1">
                  <a:lumMod val="20000"/>
                  <a:lumOff val="80000"/>
                </a:schemeClr>
              </a:solidFill>
              <a:effectLst/>
              <a:latin typeface="Roboto Slab Light" pitchFamily="2" charset="0"/>
            </a:endParaRPr>
          </a:p>
        </p:txBody>
      </p:sp>
      <p:sp>
        <p:nvSpPr>
          <p:cNvPr id="17" name="Foliennummernplatzhalter 5">
            <a:extLst>
              <a:ext uri="{FF2B5EF4-FFF2-40B4-BE49-F238E27FC236}">
                <a16:creationId xmlns:a16="http://schemas.microsoft.com/office/drawing/2014/main" id="{43517813-0800-459C-A6AA-A3938C24267B}"/>
              </a:ext>
            </a:extLst>
          </p:cNvPr>
          <p:cNvSpPr>
            <a:spLocks noGrp="1"/>
          </p:cNvSpPr>
          <p:nvPr>
            <p:ph type="sldNum" sz="quarter" idx="4"/>
          </p:nvPr>
        </p:nvSpPr>
        <p:spPr>
          <a:xfrm>
            <a:off x="239350" y="6339627"/>
            <a:ext cx="2844800" cy="365125"/>
          </a:xfrm>
          <a:prstGeom prst="rect">
            <a:avLst/>
          </a:prstGeom>
        </p:spPr>
        <p:txBody>
          <a:bodyPr/>
          <a:lstStyle/>
          <a:p>
            <a:fld id="{0793B557-C5D9-488F-ABF8-3B4B976721B8}" type="slidenum">
              <a:rPr lang="de-DE" smtClean="0"/>
              <a:pPr/>
              <a:t>‹Nr.›</a:t>
            </a:fld>
            <a:endParaRPr lang="de-DE" dirty="0"/>
          </a:p>
        </p:txBody>
      </p:sp>
      <p:pic>
        <p:nvPicPr>
          <p:cNvPr id="10" name="Picture 2">
            <a:extLst>
              <a:ext uri="{FF2B5EF4-FFF2-40B4-BE49-F238E27FC236}">
                <a16:creationId xmlns:a16="http://schemas.microsoft.com/office/drawing/2014/main" id="{B2349D5A-C400-48F7-ABD4-356113B386DD}"/>
              </a:ext>
            </a:extLst>
          </p:cNvPr>
          <p:cNvPicPr>
            <a:picLocks noChangeAspect="1"/>
          </p:cNvPicPr>
          <p:nvPr userDrawn="1"/>
        </p:nvPicPr>
        <p:blipFill>
          <a:blip r:embed="rId17" cstate="email">
            <a:alphaModFix amt="70000"/>
            <a:extLst>
              <a:ext uri="{28A0092B-C50C-407E-A947-70E740481C1C}">
                <a14:useLocalDpi xmlns:a14="http://schemas.microsoft.com/office/drawing/2010/main"/>
              </a:ext>
            </a:extLst>
          </a:blip>
          <a:stretch>
            <a:fillRect/>
          </a:stretch>
        </p:blipFill>
        <p:spPr>
          <a:xfrm>
            <a:off x="10891834" y="108422"/>
            <a:ext cx="976172" cy="324000"/>
          </a:xfrm>
          <a:prstGeom prst="rect">
            <a:avLst/>
          </a:prstGeom>
        </p:spPr>
      </p:pic>
      <p:pic>
        <p:nvPicPr>
          <p:cNvPr id="3" name="Grafik 2">
            <a:extLst>
              <a:ext uri="{FF2B5EF4-FFF2-40B4-BE49-F238E27FC236}">
                <a16:creationId xmlns:a16="http://schemas.microsoft.com/office/drawing/2014/main" id="{C56FFC6F-B9C7-D820-6E1E-3BF4C7E90125}"/>
              </a:ext>
            </a:extLst>
          </p:cNvPr>
          <p:cNvPicPr>
            <a:picLocks noChangeAspect="1"/>
          </p:cNvPicPr>
          <p:nvPr userDrawn="1"/>
        </p:nvPicPr>
        <p:blipFill>
          <a:blip r:embed="rId18">
            <a:alphaModFix amt="70000"/>
            <a:extLst>
              <a:ext uri="{28A0092B-C50C-407E-A947-70E740481C1C}">
                <a14:useLocalDpi xmlns:a14="http://schemas.microsoft.com/office/drawing/2010/main" val="0"/>
              </a:ext>
            </a:extLst>
          </a:blip>
          <a:stretch>
            <a:fillRect/>
          </a:stretch>
        </p:blipFill>
        <p:spPr>
          <a:xfrm>
            <a:off x="9801635" y="86620"/>
            <a:ext cx="1074170" cy="396602"/>
          </a:xfrm>
          <a:prstGeom prst="rect">
            <a:avLst/>
          </a:prstGeom>
        </p:spPr>
      </p:pic>
    </p:spTree>
    <p:extLst>
      <p:ext uri="{BB962C8B-B14F-4D97-AF65-F5344CB8AC3E}">
        <p14:creationId xmlns:p14="http://schemas.microsoft.com/office/powerpoint/2010/main" val="963192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16.sv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6.xml"/><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13.xml"/><Relationship Id="rId7" Type="http://schemas.openxmlformats.org/officeDocument/2006/relationships/image" Target="../media/image16.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www.eijc.eu/" TargetMode="External"/><Relationship Id="rId7" Type="http://schemas.openxmlformats.org/officeDocument/2006/relationships/hyperlink" Target="mailto:info@eijc.eu"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www.fitfornews.de/" TargetMode="External"/><Relationship Id="rId5" Type="http://schemas.openxmlformats.org/officeDocument/2006/relationships/image" Target="../media/image45.gif"/><Relationship Id="rId4" Type="http://schemas.openxmlformats.org/officeDocument/2006/relationships/hyperlink" Target="http://creativecommons.org/licenses/by-nc-nd/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4695D3E-C8CA-48D1-8391-B1862D04C7FB}"/>
              </a:ext>
            </a:extLst>
          </p:cNvPr>
          <p:cNvSpPr/>
          <p:nvPr/>
        </p:nvSpPr>
        <p:spPr>
          <a:xfrm>
            <a:off x="0" y="-27384"/>
            <a:ext cx="12193200" cy="6885384"/>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Titel 1">
            <a:extLst>
              <a:ext uri="{FF2B5EF4-FFF2-40B4-BE49-F238E27FC236}">
                <a16:creationId xmlns:a16="http://schemas.microsoft.com/office/drawing/2014/main" id="{2F49023C-7677-4EE9-98D2-67C56029AC92}"/>
              </a:ext>
            </a:extLst>
          </p:cNvPr>
          <p:cNvSpPr txBox="1">
            <a:spLocks/>
          </p:cNvSpPr>
          <p:nvPr/>
        </p:nvSpPr>
        <p:spPr>
          <a:xfrm>
            <a:off x="609600" y="1484784"/>
            <a:ext cx="10972800" cy="4032448"/>
          </a:xfrm>
          <a:prstGeom prst="rect">
            <a:avLst/>
          </a:prstGeom>
        </p:spPr>
        <p:txBody>
          <a:bodyPr>
            <a:normAutofit fontScale="92500" lnSpcReduction="20000"/>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de-DE" sz="7700" b="1" dirty="0">
                <a:solidFill>
                  <a:schemeClr val="bg1"/>
                </a:solidFill>
                <a:latin typeface="Roboto Slab Light" pitchFamily="2" charset="0"/>
                <a:ea typeface="Roboto Slab Light" pitchFamily="2" charset="0"/>
              </a:rPr>
              <a:t>W</a:t>
            </a:r>
            <a:r>
              <a:rPr lang="de-DE" sz="7700" b="1">
                <a:solidFill>
                  <a:schemeClr val="bg1"/>
                </a:solidFill>
                <a:latin typeface="Roboto Slab Light" pitchFamily="2" charset="0"/>
                <a:ea typeface="Roboto Slab Light" pitchFamily="2" charset="0"/>
              </a:rPr>
              <a:t>as </a:t>
            </a:r>
            <a:r>
              <a:rPr lang="de-DE" sz="7700" b="1" dirty="0">
                <a:solidFill>
                  <a:schemeClr val="bg1"/>
                </a:solidFill>
                <a:latin typeface="Roboto Slab Light" pitchFamily="2" charset="0"/>
                <a:ea typeface="Roboto Slab Light" pitchFamily="2" charset="0"/>
              </a:rPr>
              <a:t>macht das mit mir?</a:t>
            </a:r>
          </a:p>
          <a:p>
            <a:endParaRPr lang="de-DE" sz="5800" b="1" dirty="0">
              <a:solidFill>
                <a:schemeClr val="bg1"/>
              </a:solidFill>
              <a:latin typeface="Roboto Slab Light" pitchFamily="2" charset="0"/>
              <a:ea typeface="Roboto Slab Light" pitchFamily="2" charset="0"/>
            </a:endParaRPr>
          </a:p>
          <a:p>
            <a:r>
              <a:rPr lang="de-DE" sz="5200" b="1" dirty="0">
                <a:solidFill>
                  <a:schemeClr val="bg1"/>
                </a:solidFill>
                <a:latin typeface="Roboto Slab Light" pitchFamily="2" charset="0"/>
                <a:ea typeface="Roboto Slab Light" pitchFamily="2" charset="0"/>
              </a:rPr>
              <a:t>Manipulationen in den Sozialen Medien erkennen</a:t>
            </a:r>
          </a:p>
          <a:p>
            <a:endParaRPr lang="de-DE" sz="4400" dirty="0">
              <a:solidFill>
                <a:schemeClr val="bg1"/>
              </a:solidFill>
              <a:latin typeface="Roboto Slab Light" pitchFamily="2" charset="0"/>
              <a:ea typeface="Roboto Slab Light" pitchFamily="2" charset="0"/>
            </a:endParaRPr>
          </a:p>
          <a:p>
            <a:r>
              <a:rPr lang="de-DE" sz="4400" dirty="0">
                <a:solidFill>
                  <a:schemeClr val="bg1"/>
                </a:solidFill>
                <a:latin typeface="Roboto Slab Light" pitchFamily="2" charset="0"/>
                <a:ea typeface="Roboto Slab Light" pitchFamily="2" charset="0"/>
              </a:rPr>
              <a:t>Mittelstufe (Basisversion)</a:t>
            </a:r>
          </a:p>
        </p:txBody>
      </p:sp>
    </p:spTree>
    <p:extLst>
      <p:ext uri="{BB962C8B-B14F-4D97-AF65-F5344CB8AC3E}">
        <p14:creationId xmlns:p14="http://schemas.microsoft.com/office/powerpoint/2010/main" val="151304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882CD-ECD4-434F-4811-307EF6BDB6D2}"/>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E4E031F7-FA8C-3AFA-6743-190F9F19AFD7}"/>
              </a:ext>
            </a:extLst>
          </p:cNvPr>
          <p:cNvSpPr>
            <a:spLocks noGrp="1"/>
          </p:cNvSpPr>
          <p:nvPr>
            <p:ph idx="1"/>
          </p:nvPr>
        </p:nvSpPr>
        <p:spPr>
          <a:xfrm>
            <a:off x="263352" y="2276872"/>
            <a:ext cx="5447928" cy="3024336"/>
          </a:xfrm>
        </p:spPr>
        <p:txBody>
          <a:bodyPr/>
          <a:lstStyle/>
          <a:p>
            <a:pPr marL="0" indent="0" algn="ctr">
              <a:buNone/>
            </a:pPr>
            <a:r>
              <a:rPr lang="de-DE" sz="3600" b="1" dirty="0"/>
              <a:t>Über Manipulation in den Sozialen Medien</a:t>
            </a:r>
          </a:p>
          <a:p>
            <a:pPr marL="0" indent="0" algn="ctr">
              <a:buNone/>
            </a:pPr>
            <a:r>
              <a:rPr lang="de-DE" sz="3600" b="1" dirty="0"/>
              <a:t>und wie ihr euch wehren könnt!</a:t>
            </a:r>
          </a:p>
        </p:txBody>
      </p:sp>
      <p:sp>
        <p:nvSpPr>
          <p:cNvPr id="3" name="Foliennummernplatzhalter 2">
            <a:extLst>
              <a:ext uri="{FF2B5EF4-FFF2-40B4-BE49-F238E27FC236}">
                <a16:creationId xmlns:a16="http://schemas.microsoft.com/office/drawing/2014/main" id="{D9D3DF1D-D45A-FFC6-FF55-B0EB369BD402}"/>
              </a:ext>
            </a:extLst>
          </p:cNvPr>
          <p:cNvSpPr>
            <a:spLocks noGrp="1"/>
          </p:cNvSpPr>
          <p:nvPr>
            <p:ph type="sldNum" sz="quarter" idx="12"/>
          </p:nvPr>
        </p:nvSpPr>
        <p:spPr/>
        <p:txBody>
          <a:bodyPr/>
          <a:lstStyle/>
          <a:p>
            <a:fld id="{995B83AF-091C-4368-ABDB-DF7FEF1A6B80}" type="slidenum">
              <a:rPr lang="de-DE" smtClean="0"/>
              <a:pPr/>
              <a:t>2</a:t>
            </a:fld>
            <a:endParaRPr lang="de-DE" dirty="0"/>
          </a:p>
        </p:txBody>
      </p:sp>
      <p:sp>
        <p:nvSpPr>
          <p:cNvPr id="5" name="Rechteck: abgerundete Ecken 4">
            <a:extLst>
              <a:ext uri="{FF2B5EF4-FFF2-40B4-BE49-F238E27FC236}">
                <a16:creationId xmlns:a16="http://schemas.microsoft.com/office/drawing/2014/main" id="{EB06D71B-3E8C-014C-B3CB-10F13CD61D93}"/>
              </a:ext>
            </a:extLst>
          </p:cNvPr>
          <p:cNvSpPr/>
          <p:nvPr/>
        </p:nvSpPr>
        <p:spPr>
          <a:xfrm>
            <a:off x="6168008" y="1484784"/>
            <a:ext cx="6530306" cy="467423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r Verbinder 9">
            <a:extLst>
              <a:ext uri="{FF2B5EF4-FFF2-40B4-BE49-F238E27FC236}">
                <a16:creationId xmlns:a16="http://schemas.microsoft.com/office/drawing/2014/main" id="{08F65A1F-5513-C780-017D-7ADDEE45338E}"/>
              </a:ext>
            </a:extLst>
          </p:cNvPr>
          <p:cNvCxnSpPr>
            <a:cxnSpLocks/>
          </p:cNvCxnSpPr>
          <p:nvPr/>
        </p:nvCxnSpPr>
        <p:spPr>
          <a:xfrm>
            <a:off x="0" y="3501008"/>
            <a:ext cx="6096000" cy="0"/>
          </a:xfrm>
          <a:prstGeom prst="line">
            <a:avLst/>
          </a:prstGeom>
        </p:spPr>
        <p:style>
          <a:lnRef idx="3">
            <a:schemeClr val="accent1"/>
          </a:lnRef>
          <a:fillRef idx="0">
            <a:schemeClr val="accent1"/>
          </a:fillRef>
          <a:effectRef idx="2">
            <a:schemeClr val="accent1"/>
          </a:effectRef>
          <a:fontRef idx="minor">
            <a:schemeClr val="tx1"/>
          </a:fontRef>
        </p:style>
      </p:cxnSp>
      <p:pic>
        <p:nvPicPr>
          <p:cNvPr id="4" name="Grafik 3" descr="Ein Bild, das Kleidung, Menschliches Gesicht, Animation, Animierter Cartoon enthält.&#10;&#10;KI-generierte Inhalte können fehlerhaft sein." hidden="1">
            <a:extLst>
              <a:ext uri="{FF2B5EF4-FFF2-40B4-BE49-F238E27FC236}">
                <a16:creationId xmlns:a16="http://schemas.microsoft.com/office/drawing/2014/main" id="{34C93BE5-0F6E-F14B-376D-4F5D3BAD4B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9536" y="1408048"/>
            <a:ext cx="6406702" cy="4750972"/>
          </a:xfrm>
          <a:prstGeom prst="rect">
            <a:avLst/>
          </a:prstGeom>
        </p:spPr>
      </p:pic>
      <p:pic>
        <p:nvPicPr>
          <p:cNvPr id="7" name="Grafik 6" descr="Ein Bild, das Kleidung, Menschliches Gesicht, Animation, Animierter Cartoon enthält.&#10;&#10;KI-generierte Inhalte können fehlerhaft sein.">
            <a:extLst>
              <a:ext uri="{FF2B5EF4-FFF2-40B4-BE49-F238E27FC236}">
                <a16:creationId xmlns:a16="http://schemas.microsoft.com/office/drawing/2014/main" id="{F755E3D6-A075-F16B-2D34-CFBD0AD7ED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4032" y="2060848"/>
            <a:ext cx="6149659" cy="4098172"/>
          </a:xfrm>
          <a:prstGeom prst="roundRect">
            <a:avLst>
              <a:gd name="adj" fmla="val 14738"/>
            </a:avLst>
          </a:prstGeom>
        </p:spPr>
      </p:pic>
      <p:sp>
        <p:nvSpPr>
          <p:cNvPr id="6" name="Ellipse 5">
            <a:extLst>
              <a:ext uri="{FF2B5EF4-FFF2-40B4-BE49-F238E27FC236}">
                <a16:creationId xmlns:a16="http://schemas.microsoft.com/office/drawing/2014/main" id="{521D1C2C-5E11-A7C9-EB15-78C0E0E29CF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9" name="Textfeld 8">
            <a:extLst>
              <a:ext uri="{FF2B5EF4-FFF2-40B4-BE49-F238E27FC236}">
                <a16:creationId xmlns:a16="http://schemas.microsoft.com/office/drawing/2014/main" id="{B5547BA9-A294-36AA-5663-33261B65636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547992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69EB324-C467-4150-B06E-98C49A29BCF7}"/>
              </a:ext>
            </a:extLst>
          </p:cNvPr>
          <p:cNvSpPr>
            <a:spLocks noGrp="1"/>
          </p:cNvSpPr>
          <p:nvPr>
            <p:ph type="sldNum" sz="quarter" idx="12"/>
          </p:nvPr>
        </p:nvSpPr>
        <p:spPr/>
        <p:txBody>
          <a:bodyPr/>
          <a:lstStyle/>
          <a:p>
            <a:fld id="{995B83AF-091C-4368-ABDB-DF7FEF1A6B80}" type="slidenum">
              <a:rPr lang="de-DE" smtClean="0"/>
              <a:pPr/>
              <a:t>3</a:t>
            </a:fld>
            <a:endParaRPr lang="de-DE" dirty="0"/>
          </a:p>
        </p:txBody>
      </p:sp>
      <p:sp>
        <p:nvSpPr>
          <p:cNvPr id="6" name="Textfeld 5">
            <a:extLst>
              <a:ext uri="{FF2B5EF4-FFF2-40B4-BE49-F238E27FC236}">
                <a16:creationId xmlns:a16="http://schemas.microsoft.com/office/drawing/2014/main" id="{94E51944-76AF-4004-BB16-821255598257}"/>
              </a:ext>
            </a:extLst>
          </p:cNvPr>
          <p:cNvSpPr txBox="1"/>
          <p:nvPr/>
        </p:nvSpPr>
        <p:spPr>
          <a:xfrm>
            <a:off x="329804" y="1332057"/>
            <a:ext cx="8030358" cy="523220"/>
          </a:xfrm>
          <a:prstGeom prst="rect">
            <a:avLst/>
          </a:prstGeom>
          <a:noFill/>
        </p:spPr>
        <p:txBody>
          <a:bodyPr wrap="square" rtlCol="0">
            <a:spAutoFit/>
          </a:bodyPr>
          <a:lstStyle/>
          <a:p>
            <a:r>
              <a:rPr lang="de-DE" sz="2800" b="1" dirty="0"/>
              <a:t>Habt ihr sowas auch schon erlebt? </a:t>
            </a:r>
          </a:p>
        </p:txBody>
      </p:sp>
      <p:sp>
        <p:nvSpPr>
          <p:cNvPr id="2" name="Textfeld 1">
            <a:extLst>
              <a:ext uri="{FF2B5EF4-FFF2-40B4-BE49-F238E27FC236}">
                <a16:creationId xmlns:a16="http://schemas.microsoft.com/office/drawing/2014/main" id="{8FA0229A-813B-454B-B7E7-3A0E38BEAE67}"/>
              </a:ext>
            </a:extLst>
          </p:cNvPr>
          <p:cNvSpPr txBox="1"/>
          <p:nvPr/>
        </p:nvSpPr>
        <p:spPr>
          <a:xfrm>
            <a:off x="8328248" y="6429464"/>
            <a:ext cx="3532710" cy="307777"/>
          </a:xfrm>
          <a:prstGeom prst="rect">
            <a:avLst/>
          </a:prstGeom>
          <a:noFill/>
        </p:spPr>
        <p:txBody>
          <a:bodyPr wrap="square" rtlCol="0">
            <a:spAutoFit/>
          </a:bodyPr>
          <a:lstStyle/>
          <a:p>
            <a:r>
              <a:rPr lang="de-DE" sz="1400" i="1" dirty="0"/>
              <a:t>Die Comics sind mit Gemini generiert</a:t>
            </a:r>
          </a:p>
        </p:txBody>
      </p:sp>
      <p:sp>
        <p:nvSpPr>
          <p:cNvPr id="5" name="Textfeld 4">
            <a:extLst>
              <a:ext uri="{FF2B5EF4-FFF2-40B4-BE49-F238E27FC236}">
                <a16:creationId xmlns:a16="http://schemas.microsoft.com/office/drawing/2014/main" id="{ACE26878-DD88-4D9C-9D62-C1892967FF21}"/>
              </a:ext>
            </a:extLst>
          </p:cNvPr>
          <p:cNvSpPr txBox="1"/>
          <p:nvPr/>
        </p:nvSpPr>
        <p:spPr>
          <a:xfrm>
            <a:off x="6600056" y="2893732"/>
            <a:ext cx="1368152" cy="369332"/>
          </a:xfrm>
          <a:prstGeom prst="rect">
            <a:avLst/>
          </a:prstGeom>
          <a:noFill/>
        </p:spPr>
        <p:txBody>
          <a:bodyPr wrap="square" rtlCol="0">
            <a:spAutoFit/>
          </a:bodyPr>
          <a:lstStyle/>
          <a:p>
            <a:r>
              <a:rPr lang="de-DE" b="1" dirty="0"/>
              <a:t>1. Comic</a:t>
            </a:r>
          </a:p>
        </p:txBody>
      </p:sp>
      <p:sp>
        <p:nvSpPr>
          <p:cNvPr id="17" name="Textfeld 16">
            <a:extLst>
              <a:ext uri="{FF2B5EF4-FFF2-40B4-BE49-F238E27FC236}">
                <a16:creationId xmlns:a16="http://schemas.microsoft.com/office/drawing/2014/main" id="{BF3EF435-1D5E-4617-A742-7143FDD3A581}"/>
              </a:ext>
            </a:extLst>
          </p:cNvPr>
          <p:cNvSpPr txBox="1"/>
          <p:nvPr/>
        </p:nvSpPr>
        <p:spPr>
          <a:xfrm>
            <a:off x="681538" y="5192392"/>
            <a:ext cx="1368152" cy="369332"/>
          </a:xfrm>
          <a:prstGeom prst="rect">
            <a:avLst/>
          </a:prstGeom>
          <a:noFill/>
        </p:spPr>
        <p:txBody>
          <a:bodyPr wrap="square" rtlCol="0">
            <a:spAutoFit/>
          </a:bodyPr>
          <a:lstStyle/>
          <a:p>
            <a:r>
              <a:rPr lang="de-DE" b="1" dirty="0"/>
              <a:t>2. Comic</a:t>
            </a:r>
          </a:p>
        </p:txBody>
      </p:sp>
      <p:pic>
        <p:nvPicPr>
          <p:cNvPr id="7" name="Grafik 6">
            <a:extLst>
              <a:ext uri="{FF2B5EF4-FFF2-40B4-BE49-F238E27FC236}">
                <a16:creationId xmlns:a16="http://schemas.microsoft.com/office/drawing/2014/main" id="{646F0BC7-7B4D-01F3-088E-AEF179495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262" y="2082468"/>
            <a:ext cx="5321177" cy="2384997"/>
          </a:xfrm>
          <a:prstGeom prst="rect">
            <a:avLst/>
          </a:prstGeom>
        </p:spPr>
      </p:pic>
      <p:pic>
        <p:nvPicPr>
          <p:cNvPr id="11" name="Grafik 10">
            <a:extLst>
              <a:ext uri="{FF2B5EF4-FFF2-40B4-BE49-F238E27FC236}">
                <a16:creationId xmlns:a16="http://schemas.microsoft.com/office/drawing/2014/main" id="{FF3717A0-EFF3-D6A2-51B3-AA8E636CFF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9730" y="4366642"/>
            <a:ext cx="5558478" cy="2491357"/>
          </a:xfrm>
          <a:prstGeom prst="rect">
            <a:avLst/>
          </a:prstGeom>
        </p:spPr>
      </p:pic>
      <p:sp>
        <p:nvSpPr>
          <p:cNvPr id="9" name="Rechteck 8">
            <a:extLst>
              <a:ext uri="{FF2B5EF4-FFF2-40B4-BE49-F238E27FC236}">
                <a16:creationId xmlns:a16="http://schemas.microsoft.com/office/drawing/2014/main" id="{D152E86D-2D94-BA9B-8053-64724FF38C5D}"/>
              </a:ext>
            </a:extLst>
          </p:cNvPr>
          <p:cNvSpPr/>
          <p:nvPr/>
        </p:nvSpPr>
        <p:spPr>
          <a:xfrm>
            <a:off x="119336" y="1853534"/>
            <a:ext cx="11934798" cy="48512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obere Ecken abgerundet 3">
            <a:extLst>
              <a:ext uri="{FF2B5EF4-FFF2-40B4-BE49-F238E27FC236}">
                <a16:creationId xmlns:a16="http://schemas.microsoft.com/office/drawing/2014/main" id="{7C9594BC-927A-2F60-9CD3-9BF8B7B4F4AE}"/>
              </a:ext>
            </a:extLst>
          </p:cNvPr>
          <p:cNvSpPr/>
          <p:nvPr/>
        </p:nvSpPr>
        <p:spPr>
          <a:xfrm>
            <a:off x="-16702" y="3230397"/>
            <a:ext cx="12206874" cy="3629512"/>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5600" algn="ctr">
              <a:lnSpc>
                <a:spcPct val="150000"/>
              </a:lnSpc>
            </a:pPr>
            <a:r>
              <a:rPr lang="de-DE" sz="2800" b="1" dirty="0"/>
              <a:t>Setzt euch in Gruppen zusammen.</a:t>
            </a:r>
            <a:br>
              <a:rPr lang="de-DE" sz="2800" b="1" dirty="0"/>
            </a:br>
            <a:r>
              <a:rPr lang="de-DE" sz="2800" b="1" dirty="0"/>
              <a:t>Kein Handy, kein Tablet!</a:t>
            </a:r>
          </a:p>
          <a:p>
            <a:pPr marL="355600" algn="ctr">
              <a:lnSpc>
                <a:spcPct val="150000"/>
              </a:lnSpc>
            </a:pPr>
            <a:r>
              <a:rPr lang="de-DE" sz="3200" b="1" dirty="0"/>
              <a:t>1.</a:t>
            </a:r>
            <a:r>
              <a:rPr lang="de-DE" sz="3200" dirty="0"/>
              <a:t> Besprecht die in den Comics gezeigte Situation: </a:t>
            </a:r>
            <a:br>
              <a:rPr lang="de-DE" sz="3200" dirty="0"/>
            </a:br>
            <a:r>
              <a:rPr lang="de-DE" sz="3600" b="1" dirty="0"/>
              <a:t>Wie</a:t>
            </a:r>
            <a:r>
              <a:rPr lang="de-DE" sz="3200" dirty="0"/>
              <a:t> </a:t>
            </a:r>
            <a:r>
              <a:rPr lang="de-DE" sz="3200" b="1" dirty="0"/>
              <a:t>wurden die beiden beeinflusst</a:t>
            </a:r>
            <a:r>
              <a:rPr lang="de-DE" sz="3200" dirty="0"/>
              <a:t>? </a:t>
            </a:r>
          </a:p>
        </p:txBody>
      </p:sp>
      <p:grpSp>
        <p:nvGrpSpPr>
          <p:cNvPr id="14" name="Gruppieren 13">
            <a:extLst>
              <a:ext uri="{FF2B5EF4-FFF2-40B4-BE49-F238E27FC236}">
                <a16:creationId xmlns:a16="http://schemas.microsoft.com/office/drawing/2014/main" id="{50303CB9-50B4-4001-8053-9294CA8318AC}"/>
              </a:ext>
            </a:extLst>
          </p:cNvPr>
          <p:cNvGrpSpPr/>
          <p:nvPr/>
        </p:nvGrpSpPr>
        <p:grpSpPr>
          <a:xfrm>
            <a:off x="8544272" y="926698"/>
            <a:ext cx="3437854" cy="1998246"/>
            <a:chOff x="7558047" y="764704"/>
            <a:chExt cx="5090681" cy="2664296"/>
          </a:xfrm>
        </p:grpSpPr>
        <p:sp>
          <p:nvSpPr>
            <p:cNvPr id="10" name="Rechteck: abgerundete Ecken 9">
              <a:extLst>
                <a:ext uri="{FF2B5EF4-FFF2-40B4-BE49-F238E27FC236}">
                  <a16:creationId xmlns:a16="http://schemas.microsoft.com/office/drawing/2014/main" id="{C10B6F81-FB5D-DD27-D72B-0D696EEA80CD}"/>
                </a:ext>
              </a:extLst>
            </p:cNvPr>
            <p:cNvSpPr/>
            <p:nvPr/>
          </p:nvSpPr>
          <p:spPr>
            <a:xfrm>
              <a:off x="7558047" y="764704"/>
              <a:ext cx="5090681" cy="266429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descr="Ein Bild, das Kleidung, Cartoon enthält.&#10;&#10;KI-generierte Inhalte können fehlerhaft sein.">
              <a:extLst>
                <a:ext uri="{FF2B5EF4-FFF2-40B4-BE49-F238E27FC236}">
                  <a16:creationId xmlns:a16="http://schemas.microsoft.com/office/drawing/2014/main" id="{9E3770A8-D4B4-5961-19FC-4E874DC8EA6E}"/>
                </a:ext>
              </a:extLst>
            </p:cNvPr>
            <p:cNvPicPr>
              <a:picLocks noChangeAspect="1"/>
            </p:cNvPicPr>
            <p:nvPr/>
          </p:nvPicPr>
          <p:blipFill>
            <a:blip r:embed="rId5" cstate="print">
              <a:extLst>
                <a:ext uri="{28A0092B-C50C-407E-A947-70E740481C1C}">
                  <a14:useLocalDpi xmlns:a14="http://schemas.microsoft.com/office/drawing/2010/main" val="0"/>
                </a:ext>
              </a:extLst>
            </a:blip>
            <a:srcRect b="22549"/>
            <a:stretch>
              <a:fillRect/>
            </a:stretch>
          </p:blipFill>
          <p:spPr>
            <a:xfrm>
              <a:off x="7851989" y="1093034"/>
              <a:ext cx="4524114" cy="2335966"/>
            </a:xfrm>
            <a:prstGeom prst="rect">
              <a:avLst/>
            </a:prstGeom>
          </p:spPr>
        </p:pic>
      </p:grpSp>
      <p:sp>
        <p:nvSpPr>
          <p:cNvPr id="12" name="Ellipse 11">
            <a:extLst>
              <a:ext uri="{FF2B5EF4-FFF2-40B4-BE49-F238E27FC236}">
                <a16:creationId xmlns:a16="http://schemas.microsoft.com/office/drawing/2014/main" id="{9DC4C488-DA1D-A119-F0FD-6FA43E34002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5" name="Textfeld 14">
            <a:extLst>
              <a:ext uri="{FF2B5EF4-FFF2-40B4-BE49-F238E27FC236}">
                <a16:creationId xmlns:a16="http://schemas.microsoft.com/office/drawing/2014/main" id="{75094591-47D0-43E5-8A1E-BBBC8E570A2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
        <p:nvSpPr>
          <p:cNvPr id="16" name="Rechteck: obere Ecken abgerundet 15">
            <a:extLst>
              <a:ext uri="{FF2B5EF4-FFF2-40B4-BE49-F238E27FC236}">
                <a16:creationId xmlns:a16="http://schemas.microsoft.com/office/drawing/2014/main" id="{5AF1C781-5D80-441B-845E-595AA213362C}"/>
              </a:ext>
            </a:extLst>
          </p:cNvPr>
          <p:cNvSpPr/>
          <p:nvPr/>
        </p:nvSpPr>
        <p:spPr>
          <a:xfrm>
            <a:off x="11984" y="3393344"/>
            <a:ext cx="12206874" cy="3132000"/>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8775" algn="ctr">
              <a:lnSpc>
                <a:spcPct val="150000"/>
              </a:lnSpc>
            </a:pPr>
            <a:r>
              <a:rPr lang="de-DE" sz="3200" b="1" dirty="0"/>
              <a:t>2. Hattet ihr schon Erlebnisse</a:t>
            </a:r>
            <a:r>
              <a:rPr lang="de-DE" sz="3200" dirty="0"/>
              <a:t>, </a:t>
            </a:r>
            <a:br>
              <a:rPr lang="de-DE" sz="3200" dirty="0"/>
            </a:br>
            <a:r>
              <a:rPr lang="de-DE" sz="3200" dirty="0"/>
              <a:t>bei denen sich </a:t>
            </a:r>
            <a:r>
              <a:rPr lang="de-DE" sz="3200" b="1" dirty="0"/>
              <a:t>jemand von euch </a:t>
            </a:r>
            <a:r>
              <a:rPr lang="de-DE" sz="3200" dirty="0"/>
              <a:t>manipuliert fühlte? </a:t>
            </a:r>
            <a:br>
              <a:rPr lang="de-DE" sz="3200" dirty="0"/>
            </a:br>
            <a:r>
              <a:rPr lang="de-DE" sz="3200" b="1" dirty="0"/>
              <a:t>Wenn ja: </a:t>
            </a:r>
            <a:r>
              <a:rPr lang="de-DE" sz="3200" dirty="0"/>
              <a:t>Wie kam es dazu?</a:t>
            </a:r>
          </a:p>
        </p:txBody>
      </p:sp>
    </p:spTree>
    <p:extLst>
      <p:ext uri="{BB962C8B-B14F-4D97-AF65-F5344CB8AC3E}">
        <p14:creationId xmlns:p14="http://schemas.microsoft.com/office/powerpoint/2010/main" val="1187681890"/>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xit" presetSubtype="0" fill="hold" grpId="0" nodeType="withEffect">
                                  <p:stCondLst>
                                    <p:cond delay="0"/>
                                  </p:stCondLst>
                                  <p:childTnLst>
                                    <p:animEffect transition="out" filter="fad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9" grpId="0" animBg="1"/>
      <p:bldP spid="4"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rechteckig mit abgerundeten Ecken 4">
            <a:extLst>
              <a:ext uri="{FF2B5EF4-FFF2-40B4-BE49-F238E27FC236}">
                <a16:creationId xmlns:a16="http://schemas.microsoft.com/office/drawing/2014/main" id="{EED5DDF6-8E44-E960-1B1F-D856586CC013}"/>
              </a:ext>
            </a:extLst>
          </p:cNvPr>
          <p:cNvSpPr/>
          <p:nvPr/>
        </p:nvSpPr>
        <p:spPr>
          <a:xfrm>
            <a:off x="407368" y="3429000"/>
            <a:ext cx="11545282" cy="2141660"/>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A69EB324-C467-4150-B06E-98C49A29BCF7}"/>
              </a:ext>
            </a:extLst>
          </p:cNvPr>
          <p:cNvSpPr>
            <a:spLocks noGrp="1"/>
          </p:cNvSpPr>
          <p:nvPr>
            <p:ph type="sldNum" sz="quarter" idx="12"/>
          </p:nvPr>
        </p:nvSpPr>
        <p:spPr/>
        <p:txBody>
          <a:bodyPr/>
          <a:lstStyle/>
          <a:p>
            <a:fld id="{995B83AF-091C-4368-ABDB-DF7FEF1A6B80}" type="slidenum">
              <a:rPr lang="de-DE" smtClean="0"/>
              <a:pPr/>
              <a:t>4</a:t>
            </a:fld>
            <a:endParaRPr lang="de-DE" dirty="0"/>
          </a:p>
        </p:txBody>
      </p:sp>
      <p:sp>
        <p:nvSpPr>
          <p:cNvPr id="6" name="Textfeld 5">
            <a:extLst>
              <a:ext uri="{FF2B5EF4-FFF2-40B4-BE49-F238E27FC236}">
                <a16:creationId xmlns:a16="http://schemas.microsoft.com/office/drawing/2014/main" id="{94E51944-76AF-4004-BB16-821255598257}"/>
              </a:ext>
            </a:extLst>
          </p:cNvPr>
          <p:cNvSpPr txBox="1"/>
          <p:nvPr/>
        </p:nvSpPr>
        <p:spPr>
          <a:xfrm>
            <a:off x="329804" y="1340768"/>
            <a:ext cx="8646516" cy="1938992"/>
          </a:xfrm>
          <a:prstGeom prst="rect">
            <a:avLst/>
          </a:prstGeom>
          <a:noFill/>
        </p:spPr>
        <p:txBody>
          <a:bodyPr wrap="square" rtlCol="0">
            <a:spAutoFit/>
          </a:bodyPr>
          <a:lstStyle/>
          <a:p>
            <a:r>
              <a:rPr lang="de-DE" sz="3600" b="1" dirty="0"/>
              <a:t>Was habt ihr herausgefunden? </a:t>
            </a:r>
          </a:p>
          <a:p>
            <a:endParaRPr lang="de-DE" sz="2800" b="1" dirty="0"/>
          </a:p>
          <a:p>
            <a:r>
              <a:rPr lang="de-DE" sz="2800" b="1" dirty="0"/>
              <a:t>Manipulatoren nutzen vor allem diese</a:t>
            </a:r>
            <a:br>
              <a:rPr lang="de-DE" sz="2800" b="1" dirty="0"/>
            </a:br>
            <a:r>
              <a:rPr lang="de-DE" sz="2800" b="1" dirty="0"/>
              <a:t>Wünsche aus:</a:t>
            </a:r>
            <a:endParaRPr lang="de-DE" sz="3200" b="1" dirty="0">
              <a:solidFill>
                <a:srgbClr val="0070C0"/>
              </a:solidFill>
            </a:endParaRPr>
          </a:p>
        </p:txBody>
      </p:sp>
      <p:grpSp>
        <p:nvGrpSpPr>
          <p:cNvPr id="14" name="Gruppieren 13">
            <a:extLst>
              <a:ext uri="{FF2B5EF4-FFF2-40B4-BE49-F238E27FC236}">
                <a16:creationId xmlns:a16="http://schemas.microsoft.com/office/drawing/2014/main" id="{50303CB9-50B4-4001-8053-9294CA8318AC}"/>
              </a:ext>
            </a:extLst>
          </p:cNvPr>
          <p:cNvGrpSpPr/>
          <p:nvPr/>
        </p:nvGrpSpPr>
        <p:grpSpPr>
          <a:xfrm>
            <a:off x="8544272" y="710674"/>
            <a:ext cx="3437854" cy="1998246"/>
            <a:chOff x="7558047" y="764704"/>
            <a:chExt cx="5090681" cy="2664296"/>
          </a:xfrm>
        </p:grpSpPr>
        <p:sp>
          <p:nvSpPr>
            <p:cNvPr id="10" name="Rechteck: abgerundete Ecken 9">
              <a:extLst>
                <a:ext uri="{FF2B5EF4-FFF2-40B4-BE49-F238E27FC236}">
                  <a16:creationId xmlns:a16="http://schemas.microsoft.com/office/drawing/2014/main" id="{C10B6F81-FB5D-DD27-D72B-0D696EEA80CD}"/>
                </a:ext>
              </a:extLst>
            </p:cNvPr>
            <p:cNvSpPr/>
            <p:nvPr/>
          </p:nvSpPr>
          <p:spPr>
            <a:xfrm>
              <a:off x="7558047" y="764704"/>
              <a:ext cx="5090681" cy="266429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descr="Ein Bild, das Kleidung, Cartoon enthält.&#10;&#10;KI-generierte Inhalte können fehlerhaft sein.">
              <a:extLst>
                <a:ext uri="{FF2B5EF4-FFF2-40B4-BE49-F238E27FC236}">
                  <a16:creationId xmlns:a16="http://schemas.microsoft.com/office/drawing/2014/main" id="{9E3770A8-D4B4-5961-19FC-4E874DC8EA6E}"/>
                </a:ext>
              </a:extLst>
            </p:cNvPr>
            <p:cNvPicPr>
              <a:picLocks noChangeAspect="1"/>
            </p:cNvPicPr>
            <p:nvPr/>
          </p:nvPicPr>
          <p:blipFill>
            <a:blip r:embed="rId3" cstate="print">
              <a:extLst>
                <a:ext uri="{28A0092B-C50C-407E-A947-70E740481C1C}">
                  <a14:useLocalDpi xmlns:a14="http://schemas.microsoft.com/office/drawing/2010/main" val="0"/>
                </a:ext>
              </a:extLst>
            </a:blip>
            <a:srcRect b="22549"/>
            <a:stretch>
              <a:fillRect/>
            </a:stretch>
          </p:blipFill>
          <p:spPr>
            <a:xfrm>
              <a:off x="7851989" y="1093034"/>
              <a:ext cx="4524114" cy="2335966"/>
            </a:xfrm>
            <a:prstGeom prst="rect">
              <a:avLst/>
            </a:prstGeom>
          </p:spPr>
        </p:pic>
      </p:grpSp>
      <p:sp>
        <p:nvSpPr>
          <p:cNvPr id="8" name="Textfeld 7">
            <a:extLst>
              <a:ext uri="{FF2B5EF4-FFF2-40B4-BE49-F238E27FC236}">
                <a16:creationId xmlns:a16="http://schemas.microsoft.com/office/drawing/2014/main" id="{6DE88910-C50E-4C98-8F03-78B87EACFBA7}"/>
              </a:ext>
            </a:extLst>
          </p:cNvPr>
          <p:cNvSpPr txBox="1"/>
          <p:nvPr/>
        </p:nvSpPr>
        <p:spPr>
          <a:xfrm>
            <a:off x="239350" y="3429000"/>
            <a:ext cx="11280576" cy="1951496"/>
          </a:xfrm>
          <a:prstGeom prst="rect">
            <a:avLst/>
          </a:prstGeom>
          <a:noFill/>
        </p:spPr>
        <p:txBody>
          <a:bodyPr wrap="square" rtlCol="0">
            <a:spAutoFit/>
          </a:bodyPr>
          <a:lstStyle/>
          <a:p>
            <a:pPr marL="812800" indent="-457200">
              <a:lnSpc>
                <a:spcPct val="150000"/>
              </a:lnSpc>
              <a:buFont typeface="Wingdings" panose="05000000000000000000" pitchFamily="2" charset="2"/>
              <a:buChar char="§"/>
            </a:pPr>
            <a:r>
              <a:rPr lang="de-DE" sz="2800" b="1" dirty="0"/>
              <a:t>von der Gruppe akzeptiert werden (kein Außenseiter)</a:t>
            </a:r>
          </a:p>
          <a:p>
            <a:pPr marL="815975" indent="-457200">
              <a:lnSpc>
                <a:spcPct val="150000"/>
              </a:lnSpc>
              <a:buFont typeface="Wingdings" panose="05000000000000000000" pitchFamily="2" charset="2"/>
              <a:buChar char="§"/>
            </a:pPr>
            <a:r>
              <a:rPr lang="de-DE" sz="2800" b="1" dirty="0"/>
              <a:t>das machen, was angesagt ist (Mode, Stil, Sprache usw.)</a:t>
            </a:r>
          </a:p>
          <a:p>
            <a:pPr marL="815975" indent="-457200">
              <a:lnSpc>
                <a:spcPct val="150000"/>
              </a:lnSpc>
              <a:buFont typeface="Wingdings" panose="05000000000000000000" pitchFamily="2" charset="2"/>
              <a:buChar char="§"/>
            </a:pPr>
            <a:r>
              <a:rPr lang="de-DE" sz="2800" b="1" dirty="0"/>
              <a:t>bewundert werden (mutiger, schöner, toller, schlauer als…)</a:t>
            </a:r>
          </a:p>
        </p:txBody>
      </p:sp>
      <p:sp>
        <p:nvSpPr>
          <p:cNvPr id="5" name="Ellipse 4">
            <a:extLst>
              <a:ext uri="{FF2B5EF4-FFF2-40B4-BE49-F238E27FC236}">
                <a16:creationId xmlns:a16="http://schemas.microsoft.com/office/drawing/2014/main" id="{72DA68C7-A9DA-63B3-BF8F-51A73D46F50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1" name="Textfeld 10">
            <a:extLst>
              <a:ext uri="{FF2B5EF4-FFF2-40B4-BE49-F238E27FC236}">
                <a16:creationId xmlns:a16="http://schemas.microsoft.com/office/drawing/2014/main" id="{89369E6A-1234-45FD-B9B4-BEEB1358D97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919473327"/>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par>
                                <p:cTn id="9" presetID="21"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 calcmode="lin" valueType="num">
                                      <p:cBhvr additive="base">
                                        <p:cTn id="16"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 calcmode="lin" valueType="num">
                                      <p:cBhvr additive="base">
                                        <p:cTn id="22"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F4250458-A9E2-E8E2-F8EF-A1D765DB26A4}"/>
              </a:ext>
            </a:extLst>
          </p:cNvPr>
          <p:cNvSpPr>
            <a:spLocks noGrp="1"/>
          </p:cNvSpPr>
          <p:nvPr>
            <p:ph type="sldNum" sz="quarter" idx="12"/>
          </p:nvPr>
        </p:nvSpPr>
        <p:spPr/>
        <p:txBody>
          <a:bodyPr/>
          <a:lstStyle/>
          <a:p>
            <a:fld id="{995B83AF-091C-4368-ABDB-DF7FEF1A6B80}" type="slidenum">
              <a:rPr lang="de-DE" smtClean="0"/>
              <a:pPr/>
              <a:t>5</a:t>
            </a:fld>
            <a:endParaRPr lang="de-DE" dirty="0"/>
          </a:p>
        </p:txBody>
      </p:sp>
      <p:sp>
        <p:nvSpPr>
          <p:cNvPr id="4" name="Sprechblase: rechteckig mit abgerundeten Ecken 4">
            <a:extLst>
              <a:ext uri="{FF2B5EF4-FFF2-40B4-BE49-F238E27FC236}">
                <a16:creationId xmlns:a16="http://schemas.microsoft.com/office/drawing/2014/main" id="{A9F12782-7940-D17A-A7AC-86101A3CCD98}"/>
              </a:ext>
            </a:extLst>
          </p:cNvPr>
          <p:cNvSpPr/>
          <p:nvPr/>
        </p:nvSpPr>
        <p:spPr>
          <a:xfrm>
            <a:off x="582871" y="1340768"/>
            <a:ext cx="6502400" cy="4632515"/>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 name="Textfeld 1">
            <a:extLst>
              <a:ext uri="{FF2B5EF4-FFF2-40B4-BE49-F238E27FC236}">
                <a16:creationId xmlns:a16="http://schemas.microsoft.com/office/drawing/2014/main" id="{1413DE5E-51B8-416F-9076-EBFFB31B8335}"/>
              </a:ext>
            </a:extLst>
          </p:cNvPr>
          <p:cNvSpPr txBox="1"/>
          <p:nvPr/>
        </p:nvSpPr>
        <p:spPr>
          <a:xfrm>
            <a:off x="220509" y="1387993"/>
            <a:ext cx="6864762" cy="4308872"/>
          </a:xfrm>
          <a:prstGeom prst="rect">
            <a:avLst/>
          </a:prstGeom>
          <a:noFill/>
        </p:spPr>
        <p:txBody>
          <a:bodyPr wrap="square" rtlCol="0">
            <a:spAutoFit/>
          </a:bodyPr>
          <a:lstStyle/>
          <a:p>
            <a:pPr marL="723900" algn="ctr"/>
            <a:r>
              <a:rPr lang="de-DE" sz="3200" b="1" dirty="0"/>
              <a:t>Viele Arten der Manipulation gibt es auf Plattformen der Sozialen Medien.</a:t>
            </a:r>
          </a:p>
          <a:p>
            <a:pPr marL="723900" algn="ctr"/>
            <a:endParaRPr lang="de-DE" sz="3200" b="1" dirty="0"/>
          </a:p>
          <a:p>
            <a:pPr marL="723900" algn="ctr"/>
            <a:r>
              <a:rPr lang="de-DE" sz="3200" b="1" dirty="0"/>
              <a:t>Mit Bildern und Tönen werden Gefühle beeinflusst.</a:t>
            </a:r>
          </a:p>
          <a:p>
            <a:pPr marL="723900" algn="ctr"/>
            <a:endParaRPr lang="de-DE" sz="3200" b="1" dirty="0"/>
          </a:p>
          <a:p>
            <a:pPr marL="723900" algn="ctr"/>
            <a:r>
              <a:rPr lang="de-DE" sz="3200" b="1" dirty="0"/>
              <a:t>Hierzu seht ihr zwei Clips. </a:t>
            </a:r>
          </a:p>
          <a:p>
            <a:endParaRPr lang="de-DE" dirty="0"/>
          </a:p>
        </p:txBody>
      </p:sp>
      <p:pic>
        <p:nvPicPr>
          <p:cNvPr id="7" name="Grafik 6">
            <a:extLst>
              <a:ext uri="{FF2B5EF4-FFF2-40B4-BE49-F238E27FC236}">
                <a16:creationId xmlns:a16="http://schemas.microsoft.com/office/drawing/2014/main" id="{4D669D81-C41A-31C7-EA60-3BFAB785EF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3391" y="1340767"/>
            <a:ext cx="4266905" cy="4632516"/>
          </a:xfrm>
          <a:prstGeom prst="roundRect">
            <a:avLst>
              <a:gd name="adj" fmla="val 7068"/>
            </a:avLst>
          </a:prstGeom>
        </p:spPr>
      </p:pic>
      <p:sp>
        <p:nvSpPr>
          <p:cNvPr id="9" name="Ellipse 8">
            <a:extLst>
              <a:ext uri="{FF2B5EF4-FFF2-40B4-BE49-F238E27FC236}">
                <a16:creationId xmlns:a16="http://schemas.microsoft.com/office/drawing/2014/main" id="{2DFB6D86-8B7B-3967-A802-D7A431054AF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1" name="Textfeld 10">
            <a:extLst>
              <a:ext uri="{FF2B5EF4-FFF2-40B4-BE49-F238E27FC236}">
                <a16:creationId xmlns:a16="http://schemas.microsoft.com/office/drawing/2014/main" id="{32DE8EE1-F0C0-7495-45C6-530DB40856D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4776850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3A456E1-58A2-4179-84FC-EDB4F7F60B32}"/>
              </a:ext>
            </a:extLst>
          </p:cNvPr>
          <p:cNvSpPr>
            <a:spLocks noGrp="1"/>
          </p:cNvSpPr>
          <p:nvPr>
            <p:ph idx="1"/>
          </p:nvPr>
        </p:nvSpPr>
        <p:spPr>
          <a:xfrm>
            <a:off x="620960" y="2348880"/>
            <a:ext cx="10515600" cy="4680520"/>
          </a:xfrm>
        </p:spPr>
        <p:txBody>
          <a:bodyPr/>
          <a:lstStyle/>
          <a:p>
            <a:pPr marL="0" indent="0">
              <a:buNone/>
            </a:pPr>
            <a:endParaRPr lang="de-DE" dirty="0"/>
          </a:p>
          <a:p>
            <a:pPr marL="0" indent="0">
              <a:buNone/>
            </a:pPr>
            <a:r>
              <a:rPr lang="de-DE" b="1" dirty="0"/>
              <a:t>Clip 1: Was erzählen die Bilder, </a:t>
            </a:r>
            <a:br>
              <a:rPr lang="de-DE" b="1" dirty="0"/>
            </a:br>
            <a:r>
              <a:rPr lang="de-DE" b="1" dirty="0"/>
              <a:t>was macht die Melodie?</a:t>
            </a:r>
          </a:p>
          <a:p>
            <a:pPr marL="0" indent="0">
              <a:buNone/>
            </a:pPr>
            <a:r>
              <a:rPr lang="de-DE" dirty="0"/>
              <a:t>	</a:t>
            </a:r>
          </a:p>
        </p:txBody>
      </p:sp>
      <p:sp>
        <p:nvSpPr>
          <p:cNvPr id="3" name="Foliennummernplatzhalter 2">
            <a:extLst>
              <a:ext uri="{FF2B5EF4-FFF2-40B4-BE49-F238E27FC236}">
                <a16:creationId xmlns:a16="http://schemas.microsoft.com/office/drawing/2014/main" id="{E2CEE1EC-2370-4141-A529-86E0AD6702A8}"/>
              </a:ext>
            </a:extLst>
          </p:cNvPr>
          <p:cNvSpPr>
            <a:spLocks noGrp="1"/>
          </p:cNvSpPr>
          <p:nvPr>
            <p:ph type="sldNum" sz="quarter" idx="12"/>
          </p:nvPr>
        </p:nvSpPr>
        <p:spPr/>
        <p:txBody>
          <a:bodyPr/>
          <a:lstStyle/>
          <a:p>
            <a:fld id="{995B83AF-091C-4368-ABDB-DF7FEF1A6B80}" type="slidenum">
              <a:rPr lang="de-DE" smtClean="0"/>
              <a:pPr/>
              <a:t>6</a:t>
            </a:fld>
            <a:endParaRPr lang="de-DE" dirty="0"/>
          </a:p>
        </p:txBody>
      </p:sp>
      <p:pic>
        <p:nvPicPr>
          <p:cNvPr id="7" name="Clip 3 niedriges Niveau (komp)">
            <a:hlinkClick r:id="" action="ppaction://media"/>
            <a:extLst>
              <a:ext uri="{FF2B5EF4-FFF2-40B4-BE49-F238E27FC236}">
                <a16:creationId xmlns:a16="http://schemas.microsoft.com/office/drawing/2014/main" id="{A6E0F89B-C442-C80D-5B98-FF431E4DC0EE}"/>
              </a:ext>
            </a:extLst>
          </p:cNvPr>
          <p:cNvPicPr>
            <a:picLocks noChangeAspect="1"/>
          </p:cNvPicPr>
          <p:nvPr>
            <a:videoFile r:link="rId1"/>
            <p:extLst>
              <p:ext uri="{DAA4B4D4-6D71-4841-9C94-3DE7FCFB9230}">
                <p14:media xmlns:p14="http://schemas.microsoft.com/office/powerpoint/2010/main" r:embed="rId2">
                  <p14:trim st="12392"/>
                </p14:media>
              </p:ext>
            </p:extLst>
          </p:nvPr>
        </p:nvPicPr>
        <p:blipFill>
          <a:blip r:embed="rId5"/>
          <a:srcRect b="4988"/>
          <a:stretch>
            <a:fillRect/>
          </a:stretch>
        </p:blipFill>
        <p:spPr>
          <a:xfrm>
            <a:off x="7896200" y="1196753"/>
            <a:ext cx="3351612" cy="5661248"/>
          </a:xfrm>
          <a:prstGeom prst="rect">
            <a:avLst/>
          </a:prstGeom>
        </p:spPr>
      </p:pic>
      <p:cxnSp>
        <p:nvCxnSpPr>
          <p:cNvPr id="4" name="Gerader Verbinder 3">
            <a:extLst>
              <a:ext uri="{FF2B5EF4-FFF2-40B4-BE49-F238E27FC236}">
                <a16:creationId xmlns:a16="http://schemas.microsoft.com/office/drawing/2014/main" id="{85A9EFAC-A4A5-63AD-07DC-F24D501E919A}"/>
              </a:ext>
            </a:extLst>
          </p:cNvPr>
          <p:cNvCxnSpPr>
            <a:cxnSpLocks/>
          </p:cNvCxnSpPr>
          <p:nvPr/>
        </p:nvCxnSpPr>
        <p:spPr>
          <a:xfrm>
            <a:off x="0" y="4005064"/>
            <a:ext cx="6816080" cy="0"/>
          </a:xfrm>
          <a:prstGeom prst="line">
            <a:avLst/>
          </a:prstGeom>
        </p:spPr>
        <p:style>
          <a:lnRef idx="3">
            <a:schemeClr val="accent1"/>
          </a:lnRef>
          <a:fillRef idx="0">
            <a:schemeClr val="accent1"/>
          </a:fillRef>
          <a:effectRef idx="2">
            <a:schemeClr val="accent1"/>
          </a:effectRef>
          <a:fontRef idx="minor">
            <a:schemeClr val="tx1"/>
          </a:fontRef>
        </p:style>
      </p:cxnSp>
      <p:pic>
        <p:nvPicPr>
          <p:cNvPr id="10" name="Grafik 9" descr="Ein Bild, das Schwarz, Dunkelheit enthält.&#10;&#10;KI-generierte Inhalte können fehlerhaft sein.">
            <a:extLst>
              <a:ext uri="{FF2B5EF4-FFF2-40B4-BE49-F238E27FC236}">
                <a16:creationId xmlns:a16="http://schemas.microsoft.com/office/drawing/2014/main" id="{07B80AC2-1F85-F636-9E1D-B2A876FEBA0E}"/>
              </a:ext>
            </a:extLst>
          </p:cNvPr>
          <p:cNvPicPr>
            <a:picLocks noChangeAspect="1"/>
          </p:cNvPicPr>
          <p:nvPr/>
        </p:nvPicPr>
        <p:blipFill>
          <a:blip r:embed="rId6" cstate="print">
            <a:extLst>
              <a:ext uri="{28A0092B-C50C-407E-A947-70E740481C1C}">
                <a14:useLocalDpi xmlns:a14="http://schemas.microsoft.com/office/drawing/2010/main" val="0"/>
              </a:ext>
            </a:extLst>
          </a:blip>
          <a:srcRect b="25474"/>
          <a:stretch>
            <a:fillRect/>
          </a:stretch>
        </p:blipFill>
        <p:spPr>
          <a:xfrm>
            <a:off x="4566105" y="-603448"/>
            <a:ext cx="10011802" cy="7461448"/>
          </a:xfrm>
          <a:prstGeom prst="rect">
            <a:avLst/>
          </a:prstGeom>
        </p:spPr>
      </p:pic>
      <p:grpSp>
        <p:nvGrpSpPr>
          <p:cNvPr id="9" name="Gruppieren 8" hidden="1">
            <a:extLst>
              <a:ext uri="{FF2B5EF4-FFF2-40B4-BE49-F238E27FC236}">
                <a16:creationId xmlns:a16="http://schemas.microsoft.com/office/drawing/2014/main" id="{5AF2C7AA-3AD7-1AE4-DB73-71B1A6830FBA}"/>
              </a:ext>
            </a:extLst>
          </p:cNvPr>
          <p:cNvGrpSpPr/>
          <p:nvPr/>
        </p:nvGrpSpPr>
        <p:grpSpPr>
          <a:xfrm>
            <a:off x="7896200" y="1196753"/>
            <a:ext cx="3351612" cy="5661247"/>
            <a:chOff x="7896200" y="1196753"/>
            <a:chExt cx="3351612" cy="5661247"/>
          </a:xfrm>
        </p:grpSpPr>
        <p:sp>
          <p:nvSpPr>
            <p:cNvPr id="5" name="Rechteck 4">
              <a:extLst>
                <a:ext uri="{FF2B5EF4-FFF2-40B4-BE49-F238E27FC236}">
                  <a16:creationId xmlns:a16="http://schemas.microsoft.com/office/drawing/2014/main" id="{0E1D0CA8-220D-DD0A-6EDD-DE550A6A6620}"/>
                </a:ext>
              </a:extLst>
            </p:cNvPr>
            <p:cNvSpPr/>
            <p:nvPr/>
          </p:nvSpPr>
          <p:spPr>
            <a:xfrm>
              <a:off x="7896200" y="1196753"/>
              <a:ext cx="3351612" cy="5661247"/>
            </a:xfrm>
            <a:prstGeom prst="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descr="Wiedergabe mit einfarbiger Füllung">
              <a:extLst>
                <a:ext uri="{FF2B5EF4-FFF2-40B4-BE49-F238E27FC236}">
                  <a16:creationId xmlns:a16="http://schemas.microsoft.com/office/drawing/2014/main" id="{547C6266-224E-9910-622F-EA1AF5F24E2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45759" y="2708920"/>
              <a:ext cx="2115466" cy="2115466"/>
            </a:xfrm>
            <a:prstGeom prst="rect">
              <a:avLst/>
            </a:prstGeom>
          </p:spPr>
        </p:pic>
      </p:grpSp>
      <p:pic>
        <p:nvPicPr>
          <p:cNvPr id="11" name="Grafik 10" descr="Ein Bild, das Kleidung, Person, Menschliches Gesicht, Im Haus enthält.&#10;&#10;KI-generierte Inhalte können fehlerhaft sein." hidden="1">
            <a:extLst>
              <a:ext uri="{FF2B5EF4-FFF2-40B4-BE49-F238E27FC236}">
                <a16:creationId xmlns:a16="http://schemas.microsoft.com/office/drawing/2014/main" id="{150F0C78-A28B-4803-BA49-43DA2DD2A6CE}"/>
              </a:ext>
            </a:extLst>
          </p:cNvPr>
          <p:cNvPicPr>
            <a:picLocks noChangeAspect="1"/>
          </p:cNvPicPr>
          <p:nvPr/>
        </p:nvPicPr>
        <p:blipFill>
          <a:blip r:embed="rId8"/>
          <a:srcRect l="20049" r="39571"/>
          <a:stretch>
            <a:fillRect/>
          </a:stretch>
        </p:blipFill>
        <p:spPr>
          <a:xfrm>
            <a:off x="3492685" y="924873"/>
            <a:ext cx="3351612" cy="5683560"/>
          </a:xfrm>
          <a:prstGeom prst="rect">
            <a:avLst/>
          </a:prstGeom>
          <a:ln w="38100">
            <a:noFill/>
          </a:ln>
        </p:spPr>
      </p:pic>
      <p:sp>
        <p:nvSpPr>
          <p:cNvPr id="12" name="Textfeld 11" hidden="1">
            <a:extLst>
              <a:ext uri="{FF2B5EF4-FFF2-40B4-BE49-F238E27FC236}">
                <a16:creationId xmlns:a16="http://schemas.microsoft.com/office/drawing/2014/main" id="{E526DDBA-C0AD-4B1D-ACE7-31F4768EB14A}"/>
              </a:ext>
            </a:extLst>
          </p:cNvPr>
          <p:cNvSpPr txBox="1"/>
          <p:nvPr/>
        </p:nvSpPr>
        <p:spPr>
          <a:xfrm>
            <a:off x="674503" y="1196753"/>
            <a:ext cx="4320480" cy="1477328"/>
          </a:xfrm>
          <a:prstGeom prst="rect">
            <a:avLst/>
          </a:prstGeom>
          <a:solidFill>
            <a:srgbClr val="FFFF00"/>
          </a:solidFill>
        </p:spPr>
        <p:txBody>
          <a:bodyPr wrap="square" rtlCol="0">
            <a:spAutoFit/>
          </a:bodyPr>
          <a:lstStyle/>
          <a:p>
            <a:r>
              <a:rPr lang="de-DE" dirty="0">
                <a:highlight>
                  <a:srgbClr val="FFFF00"/>
                </a:highlight>
              </a:rPr>
              <a:t>Bitte nur 2. Teil mit Single-Musik als Video, besser mit Coverbild</a:t>
            </a:r>
          </a:p>
          <a:p>
            <a:r>
              <a:rPr lang="de-DE" dirty="0">
                <a:highlight>
                  <a:srgbClr val="FFFF00"/>
                </a:highlight>
              </a:rPr>
              <a:t>Dies auch auf dem folgenden Video-Screen</a:t>
            </a:r>
          </a:p>
          <a:p>
            <a:r>
              <a:rPr lang="de-DE" dirty="0">
                <a:highlight>
                  <a:srgbClr val="FFFF00"/>
                </a:highlight>
              </a:rPr>
              <a:t>Auf der </a:t>
            </a:r>
            <a:r>
              <a:rPr lang="de-DE" dirty="0" err="1">
                <a:highlight>
                  <a:srgbClr val="FFFF00"/>
                </a:highlight>
              </a:rPr>
              <a:t>Manualeben</a:t>
            </a:r>
            <a:r>
              <a:rPr lang="de-DE" dirty="0">
                <a:highlight>
                  <a:srgbClr val="FFFF00"/>
                </a:highlight>
              </a:rPr>
              <a:t> Quellen angeben</a:t>
            </a:r>
          </a:p>
        </p:txBody>
      </p:sp>
      <p:pic>
        <p:nvPicPr>
          <p:cNvPr id="13" name="Grafik 12">
            <a:extLst>
              <a:ext uri="{FF2B5EF4-FFF2-40B4-BE49-F238E27FC236}">
                <a16:creationId xmlns:a16="http://schemas.microsoft.com/office/drawing/2014/main" id="{3AF661E7-BB06-12BE-939C-C879F350839D}"/>
              </a:ext>
            </a:extLst>
          </p:cNvPr>
          <p:cNvPicPr>
            <a:picLocks noChangeAspect="1"/>
          </p:cNvPicPr>
          <p:nvPr/>
        </p:nvPicPr>
        <p:blipFill>
          <a:blip r:embed="rId9"/>
          <a:stretch>
            <a:fillRect/>
          </a:stretch>
        </p:blipFill>
        <p:spPr>
          <a:xfrm>
            <a:off x="7837027" y="1210485"/>
            <a:ext cx="3469957" cy="5661248"/>
          </a:xfrm>
          <a:prstGeom prst="rect">
            <a:avLst/>
          </a:prstGeom>
        </p:spPr>
      </p:pic>
      <p:sp>
        <p:nvSpPr>
          <p:cNvPr id="14" name="Ellipse 13">
            <a:extLst>
              <a:ext uri="{FF2B5EF4-FFF2-40B4-BE49-F238E27FC236}">
                <a16:creationId xmlns:a16="http://schemas.microsoft.com/office/drawing/2014/main" id="{FDB3313E-6979-EF60-89FD-A06E416A5CC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5" name="Textfeld 14">
            <a:extLst>
              <a:ext uri="{FF2B5EF4-FFF2-40B4-BE49-F238E27FC236}">
                <a16:creationId xmlns:a16="http://schemas.microsoft.com/office/drawing/2014/main" id="{28C7A0E8-4E19-4B65-948B-0E80B096E4A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31328251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302" fill="hold"/>
                                        <p:tgtEl>
                                          <p:spTgt spid="7"/>
                                        </p:tgtEl>
                                      </p:cBhvr>
                                    </p:cmd>
                                  </p:childTnLst>
                                </p:cTn>
                              </p:par>
                              <p:par>
                                <p:cTn id="17" presetID="10" presetClass="exit" presetSubtype="0" fill="hold" nodeType="withEffect">
                                  <p:stCondLst>
                                    <p:cond delay="0"/>
                                  </p:stCondLst>
                                  <p:childTnLst>
                                    <p:animEffect transition="out" filter="fade">
                                      <p:cBhvr>
                                        <p:cTn id="18" dur="300"/>
                                        <p:tgtEl>
                                          <p:spTgt spid="9"/>
                                        </p:tgtEl>
                                      </p:cBhvr>
                                    </p:animEffect>
                                    <p:set>
                                      <p:cBhvr>
                                        <p:cTn id="19" dur="1" fill="hold">
                                          <p:stCondLst>
                                            <p:cond delay="2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11"/>
                                        </p:tgtEl>
                                      </p:cBhvr>
                                    </p:animEffect>
                                    <p:set>
                                      <p:cBhvr>
                                        <p:cTn id="24" dur="1" fill="hold">
                                          <p:stCondLst>
                                            <p:cond delay="499"/>
                                          </p:stCondLst>
                                        </p:cTn>
                                        <p:tgtEl>
                                          <p:spTgt spid="11"/>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7"/>
                                        </p:tgtEl>
                                      </p:cBhvr>
                                    </p:cmd>
                                  </p:childTnLst>
                                </p:cTn>
                              </p:par>
                            </p:childTnLst>
                          </p:cTn>
                        </p:par>
                      </p:childTnLst>
                    </p:cTn>
                  </p:par>
                </p:childTnLst>
              </p:cTn>
              <p:nextCondLst>
                <p:cond evt="onClick" delay="0">
                  <p:tgtEl>
                    <p:spTgt spid="7"/>
                  </p:tgtEl>
                </p:cond>
              </p:nextCondLst>
            </p:seq>
            <p:video>
              <p:cMediaNode vol="80000">
                <p:cTn id="33"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3A456E1-58A2-4179-84FC-EDB4F7F60B32}"/>
              </a:ext>
            </a:extLst>
          </p:cNvPr>
          <p:cNvSpPr>
            <a:spLocks noGrp="1"/>
          </p:cNvSpPr>
          <p:nvPr>
            <p:ph idx="1"/>
          </p:nvPr>
        </p:nvSpPr>
        <p:spPr>
          <a:xfrm>
            <a:off x="258893" y="1196752"/>
            <a:ext cx="6579743" cy="4968552"/>
          </a:xfrm>
        </p:spPr>
        <p:txBody>
          <a:bodyPr/>
          <a:lstStyle/>
          <a:p>
            <a:pPr marL="0" indent="0">
              <a:buNone/>
            </a:pPr>
            <a:endParaRPr lang="de-DE" dirty="0"/>
          </a:p>
          <a:p>
            <a:pPr marL="0" indent="0">
              <a:buNone/>
            </a:pPr>
            <a:endParaRPr lang="de-DE" dirty="0"/>
          </a:p>
          <a:p>
            <a:pPr marL="0" indent="0">
              <a:buNone/>
            </a:pPr>
            <a:endParaRPr lang="de-DE" sz="2800" b="1" dirty="0">
              <a:solidFill>
                <a:srgbClr val="FF0000"/>
              </a:solidFill>
            </a:endParaRPr>
          </a:p>
          <a:p>
            <a:pPr marL="0" indent="0" algn="ctr">
              <a:buNone/>
            </a:pPr>
            <a:r>
              <a:rPr lang="de-DE" b="1" dirty="0"/>
              <a:t>Clip 2: Sie fühlt sich super. </a:t>
            </a:r>
            <a:br>
              <a:rPr lang="de-DE" b="1" dirty="0"/>
            </a:br>
            <a:r>
              <a:rPr lang="de-DE" b="1" dirty="0"/>
              <a:t>Und das sollen wir auch!</a:t>
            </a:r>
          </a:p>
          <a:p>
            <a:pPr marL="0" indent="0">
              <a:buNone/>
            </a:pPr>
            <a:r>
              <a:rPr lang="de-DE" b="1" dirty="0">
                <a:solidFill>
                  <a:srgbClr val="FF0000"/>
                </a:solidFill>
              </a:rPr>
              <a:t>	</a:t>
            </a:r>
            <a:endParaRPr lang="de-DE" dirty="0"/>
          </a:p>
        </p:txBody>
      </p:sp>
      <p:sp>
        <p:nvSpPr>
          <p:cNvPr id="3" name="Foliennummernplatzhalter 2">
            <a:extLst>
              <a:ext uri="{FF2B5EF4-FFF2-40B4-BE49-F238E27FC236}">
                <a16:creationId xmlns:a16="http://schemas.microsoft.com/office/drawing/2014/main" id="{E2CEE1EC-2370-4141-A529-86E0AD6702A8}"/>
              </a:ext>
            </a:extLst>
          </p:cNvPr>
          <p:cNvSpPr>
            <a:spLocks noGrp="1"/>
          </p:cNvSpPr>
          <p:nvPr>
            <p:ph type="sldNum" sz="quarter" idx="12"/>
          </p:nvPr>
        </p:nvSpPr>
        <p:spPr/>
        <p:txBody>
          <a:bodyPr/>
          <a:lstStyle/>
          <a:p>
            <a:fld id="{995B83AF-091C-4368-ABDB-DF7FEF1A6B80}" type="slidenum">
              <a:rPr lang="de-DE" smtClean="0"/>
              <a:pPr/>
              <a:t>7</a:t>
            </a:fld>
            <a:endParaRPr lang="de-DE" dirty="0"/>
          </a:p>
        </p:txBody>
      </p:sp>
      <p:pic>
        <p:nvPicPr>
          <p:cNvPr id="6" name="CLIP 2-2">
            <a:hlinkClick r:id="" action="ppaction://media"/>
            <a:extLst>
              <a:ext uri="{FF2B5EF4-FFF2-40B4-BE49-F238E27FC236}">
                <a16:creationId xmlns:a16="http://schemas.microsoft.com/office/drawing/2014/main" id="{93A70A7F-12E9-416B-A333-4C2B0D536A41}"/>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2409" b="9169"/>
          <a:stretch>
            <a:fillRect/>
          </a:stretch>
        </p:blipFill>
        <p:spPr>
          <a:xfrm>
            <a:off x="7783108" y="1052736"/>
            <a:ext cx="3569476" cy="5805264"/>
          </a:xfrm>
          <a:prstGeom prst="rect">
            <a:avLst/>
          </a:prstGeom>
        </p:spPr>
      </p:pic>
      <p:cxnSp>
        <p:nvCxnSpPr>
          <p:cNvPr id="4" name="Gerader Verbinder 3">
            <a:extLst>
              <a:ext uri="{FF2B5EF4-FFF2-40B4-BE49-F238E27FC236}">
                <a16:creationId xmlns:a16="http://schemas.microsoft.com/office/drawing/2014/main" id="{BF7A6597-2E56-D5DE-A489-EBCC17685CA9}"/>
              </a:ext>
            </a:extLst>
          </p:cNvPr>
          <p:cNvCxnSpPr>
            <a:cxnSpLocks/>
          </p:cNvCxnSpPr>
          <p:nvPr/>
        </p:nvCxnSpPr>
        <p:spPr>
          <a:xfrm>
            <a:off x="0" y="3933056"/>
            <a:ext cx="6816080" cy="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Grafik 4" descr="Ein Bild, das Schwarz, Dunkelheit enthält.&#10;&#10;KI-generierte Inhalte können fehlerhaft sein.">
            <a:extLst>
              <a:ext uri="{FF2B5EF4-FFF2-40B4-BE49-F238E27FC236}">
                <a16:creationId xmlns:a16="http://schemas.microsoft.com/office/drawing/2014/main" id="{5A88914F-BD79-2A88-A87B-33586C454ADB}"/>
              </a:ext>
            </a:extLst>
          </p:cNvPr>
          <p:cNvPicPr>
            <a:picLocks noChangeAspect="1"/>
          </p:cNvPicPr>
          <p:nvPr/>
        </p:nvPicPr>
        <p:blipFill>
          <a:blip r:embed="rId6" cstate="print">
            <a:extLst>
              <a:ext uri="{28A0092B-C50C-407E-A947-70E740481C1C}">
                <a14:useLocalDpi xmlns:a14="http://schemas.microsoft.com/office/drawing/2010/main" val="0"/>
              </a:ext>
            </a:extLst>
          </a:blip>
          <a:srcRect b="25474"/>
          <a:stretch>
            <a:fillRect/>
          </a:stretch>
        </p:blipFill>
        <p:spPr>
          <a:xfrm>
            <a:off x="4566105" y="-603448"/>
            <a:ext cx="10011802" cy="7461448"/>
          </a:xfrm>
          <a:prstGeom prst="rect">
            <a:avLst/>
          </a:prstGeom>
        </p:spPr>
      </p:pic>
      <p:sp>
        <p:nvSpPr>
          <p:cNvPr id="7" name="Rechteck 6" hidden="1">
            <a:extLst>
              <a:ext uri="{FF2B5EF4-FFF2-40B4-BE49-F238E27FC236}">
                <a16:creationId xmlns:a16="http://schemas.microsoft.com/office/drawing/2014/main" id="{473437A5-C42F-CFA6-13E4-845BB047857A}"/>
              </a:ext>
            </a:extLst>
          </p:cNvPr>
          <p:cNvSpPr/>
          <p:nvPr/>
        </p:nvSpPr>
        <p:spPr>
          <a:xfrm>
            <a:off x="7873644" y="1168240"/>
            <a:ext cx="3406931" cy="56897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8" name="Gruppieren 7" hidden="1">
            <a:extLst>
              <a:ext uri="{FF2B5EF4-FFF2-40B4-BE49-F238E27FC236}">
                <a16:creationId xmlns:a16="http://schemas.microsoft.com/office/drawing/2014/main" id="{22703908-D98F-F1E4-C81F-6E108E0E9DDA}"/>
              </a:ext>
            </a:extLst>
          </p:cNvPr>
          <p:cNvGrpSpPr/>
          <p:nvPr/>
        </p:nvGrpSpPr>
        <p:grpSpPr>
          <a:xfrm>
            <a:off x="7896200" y="1196753"/>
            <a:ext cx="3351612" cy="5661247"/>
            <a:chOff x="7896200" y="1196753"/>
            <a:chExt cx="3351612" cy="5661247"/>
          </a:xfrm>
        </p:grpSpPr>
        <p:sp>
          <p:nvSpPr>
            <p:cNvPr id="9" name="Rechteck 8">
              <a:extLst>
                <a:ext uri="{FF2B5EF4-FFF2-40B4-BE49-F238E27FC236}">
                  <a16:creationId xmlns:a16="http://schemas.microsoft.com/office/drawing/2014/main" id="{E6AE4C77-F577-08F8-77B4-F2C9C71E617F}"/>
                </a:ext>
              </a:extLst>
            </p:cNvPr>
            <p:cNvSpPr/>
            <p:nvPr/>
          </p:nvSpPr>
          <p:spPr>
            <a:xfrm>
              <a:off x="7896200" y="1196753"/>
              <a:ext cx="3351612" cy="5661247"/>
            </a:xfrm>
            <a:prstGeom prst="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Wiedergabe mit einfarbiger Füllung">
              <a:extLst>
                <a:ext uri="{FF2B5EF4-FFF2-40B4-BE49-F238E27FC236}">
                  <a16:creationId xmlns:a16="http://schemas.microsoft.com/office/drawing/2014/main" id="{3CDB85BD-1157-3009-6713-8B96622B23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45759" y="2708920"/>
              <a:ext cx="2115466" cy="2115466"/>
            </a:xfrm>
            <a:prstGeom prst="rect">
              <a:avLst/>
            </a:prstGeom>
          </p:spPr>
        </p:pic>
      </p:grpSp>
      <p:pic>
        <p:nvPicPr>
          <p:cNvPr id="11" name="Grafik 10" descr="Ein Bild, das Person, Menschliches Gesicht, Lächeln, Lippe enthält.&#10;&#10;KI-generierte Inhalte können fehlerhaft sein." hidden="1">
            <a:extLst>
              <a:ext uri="{FF2B5EF4-FFF2-40B4-BE49-F238E27FC236}">
                <a16:creationId xmlns:a16="http://schemas.microsoft.com/office/drawing/2014/main" id="{4D3DBFE4-F975-4432-8632-263F270C6050}"/>
              </a:ext>
            </a:extLst>
          </p:cNvPr>
          <p:cNvPicPr>
            <a:picLocks noChangeAspect="1"/>
          </p:cNvPicPr>
          <p:nvPr/>
        </p:nvPicPr>
        <p:blipFill>
          <a:blip r:embed="rId8"/>
          <a:stretch>
            <a:fillRect/>
          </a:stretch>
        </p:blipFill>
        <p:spPr>
          <a:xfrm>
            <a:off x="5230590" y="1206384"/>
            <a:ext cx="2333941" cy="1502536"/>
          </a:xfrm>
          <a:prstGeom prst="rect">
            <a:avLst/>
          </a:prstGeom>
          <a:ln w="38100">
            <a:solidFill>
              <a:srgbClr val="0070C0"/>
            </a:solidFill>
          </a:ln>
        </p:spPr>
      </p:pic>
      <p:sp>
        <p:nvSpPr>
          <p:cNvPr id="13" name="Ellipse 12">
            <a:extLst>
              <a:ext uri="{FF2B5EF4-FFF2-40B4-BE49-F238E27FC236}">
                <a16:creationId xmlns:a16="http://schemas.microsoft.com/office/drawing/2014/main" id="{5B6D9112-9F02-A30E-EF1D-8139F5F5D5D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4" name="Textfeld 13">
            <a:extLst>
              <a:ext uri="{FF2B5EF4-FFF2-40B4-BE49-F238E27FC236}">
                <a16:creationId xmlns:a16="http://schemas.microsoft.com/office/drawing/2014/main" id="{18C88262-66D7-4FE0-B2CC-DCB81EC153E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10779918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2294" fill="hold"/>
                                        <p:tgtEl>
                                          <p:spTgt spid="6"/>
                                        </p:tgtEl>
                                      </p:cBhvr>
                                    </p:cmd>
                                  </p:childTnLst>
                                </p:cTn>
                              </p:par>
                              <p:par>
                                <p:cTn id="20" presetID="10" presetClass="exit" presetSubtype="0" fill="hold" grpId="0" nodeType="with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300"/>
                                        <p:tgtEl>
                                          <p:spTgt spid="8"/>
                                        </p:tgtEl>
                                      </p:cBhvr>
                                    </p:animEffect>
                                    <p:set>
                                      <p:cBhvr>
                                        <p:cTn id="25" dur="1" fill="hold">
                                          <p:stCondLst>
                                            <p:cond delay="2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6"/>
                                        </p:tgtEl>
                                      </p:cBhvr>
                                    </p:cmd>
                                  </p:childTnLst>
                                </p:cTn>
                              </p:par>
                            </p:childTnLst>
                          </p:cTn>
                        </p:par>
                      </p:childTnLst>
                    </p:cTn>
                  </p:par>
                </p:childTnLst>
              </p:cTn>
              <p:nextCondLst>
                <p:cond evt="onClick" delay="0">
                  <p:tgtEl>
                    <p:spTgt spid="6"/>
                  </p:tgtEl>
                </p:cond>
              </p:nextCondLst>
            </p:seq>
            <p:video>
              <p:cMediaNode vol="80000">
                <p:cTn id="31" fill="hold" display="0">
                  <p:stCondLst>
                    <p:cond delay="indefinite"/>
                  </p:stCondLst>
                </p:cTn>
                <p:tgtEl>
                  <p:spTgt spid="6"/>
                </p:tgtEl>
              </p:cMediaNode>
            </p:video>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rechblase: rechteckig mit abgerundeten Ecken 4">
            <a:extLst>
              <a:ext uri="{FF2B5EF4-FFF2-40B4-BE49-F238E27FC236}">
                <a16:creationId xmlns:a16="http://schemas.microsoft.com/office/drawing/2014/main" id="{C0816E73-EFCB-FC6F-448D-E005D8A39CEE}"/>
              </a:ext>
            </a:extLst>
          </p:cNvPr>
          <p:cNvSpPr/>
          <p:nvPr/>
        </p:nvSpPr>
        <p:spPr>
          <a:xfrm>
            <a:off x="2927649" y="1124744"/>
            <a:ext cx="9073008" cy="1728191"/>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6" name="Sprechblase: rechteckig mit abgerundeten Ecken 4">
            <a:extLst>
              <a:ext uri="{FF2B5EF4-FFF2-40B4-BE49-F238E27FC236}">
                <a16:creationId xmlns:a16="http://schemas.microsoft.com/office/drawing/2014/main" id="{889A89C1-2807-F76A-42A3-4E8F11B89E8C}"/>
              </a:ext>
            </a:extLst>
          </p:cNvPr>
          <p:cNvSpPr/>
          <p:nvPr/>
        </p:nvSpPr>
        <p:spPr>
          <a:xfrm>
            <a:off x="2926086" y="3573016"/>
            <a:ext cx="9073008" cy="1728191"/>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 name="Inhaltsplatzhalter 1">
            <a:extLst>
              <a:ext uri="{FF2B5EF4-FFF2-40B4-BE49-F238E27FC236}">
                <a16:creationId xmlns:a16="http://schemas.microsoft.com/office/drawing/2014/main" id="{96370702-4A7D-413D-B3A9-1A8E5CD251C9}"/>
              </a:ext>
            </a:extLst>
          </p:cNvPr>
          <p:cNvSpPr>
            <a:spLocks noGrp="1"/>
          </p:cNvSpPr>
          <p:nvPr>
            <p:ph idx="1"/>
          </p:nvPr>
        </p:nvSpPr>
        <p:spPr>
          <a:xfrm>
            <a:off x="2999656" y="1196752"/>
            <a:ext cx="8424936" cy="4680520"/>
          </a:xfrm>
        </p:spPr>
        <p:txBody>
          <a:bodyPr/>
          <a:lstStyle/>
          <a:p>
            <a:pPr marL="57150" indent="0">
              <a:buNone/>
            </a:pPr>
            <a:r>
              <a:rPr lang="de-DE" sz="2800" b="1" dirty="0"/>
              <a:t>Zu Clip 1: Wie habt Ihr die Szene empfunden? </a:t>
            </a:r>
          </a:p>
          <a:p>
            <a:pPr marL="57150" indent="0">
              <a:buNone/>
            </a:pPr>
            <a:endParaRPr lang="de-DE" sz="1200" b="1" dirty="0">
              <a:solidFill>
                <a:srgbClr val="0070C0"/>
              </a:solidFill>
            </a:endParaRPr>
          </a:p>
          <a:p>
            <a:pPr marL="857250" lvl="1" indent="-342900">
              <a:buFont typeface="Wingdings" panose="05000000000000000000" pitchFamily="2" charset="2"/>
              <a:buChar char="à"/>
            </a:pPr>
            <a:r>
              <a:rPr lang="de-DE" sz="2400" dirty="0"/>
              <a:t>Bild-/Ton-Schwere: Der Sound weckt das Gefühl, die Szene sei komisch oder „witzig“ (Schadenfreude?).</a:t>
            </a:r>
          </a:p>
          <a:p>
            <a:pPr marL="857250" lvl="1" indent="-342900">
              <a:buFont typeface="Wingdings" panose="05000000000000000000" pitchFamily="2" charset="2"/>
              <a:buChar char="à"/>
            </a:pPr>
            <a:endParaRPr lang="de-DE" sz="2400" dirty="0"/>
          </a:p>
          <a:p>
            <a:pPr marL="857250" lvl="1" indent="-342900">
              <a:buFont typeface="Wingdings" panose="05000000000000000000" pitchFamily="2" charset="2"/>
              <a:buChar char="à"/>
            </a:pPr>
            <a:endParaRPr lang="de-DE" sz="2400" dirty="0"/>
          </a:p>
          <a:p>
            <a:pPr marL="57150" indent="0">
              <a:buNone/>
            </a:pPr>
            <a:r>
              <a:rPr lang="de-DE" sz="2800" b="1" dirty="0"/>
              <a:t>Zu Clip 2: Wie lautet die Botschaft?</a:t>
            </a:r>
          </a:p>
          <a:p>
            <a:pPr marL="514350" lvl="1" indent="0">
              <a:buNone/>
            </a:pPr>
            <a:endParaRPr lang="de-DE" sz="1400" dirty="0">
              <a:sym typeface="Wingdings" panose="05000000000000000000" pitchFamily="2" charset="2"/>
            </a:endParaRPr>
          </a:p>
          <a:p>
            <a:pPr marL="514350" lvl="1" indent="0">
              <a:buNone/>
            </a:pPr>
            <a:r>
              <a:rPr lang="de-DE" sz="2400" dirty="0">
                <a:sym typeface="Wingdings" panose="05000000000000000000" pitchFamily="2" charset="2"/>
              </a:rPr>
              <a:t> </a:t>
            </a:r>
            <a:r>
              <a:rPr lang="de-DE" sz="2400" dirty="0"/>
              <a:t>Die </a:t>
            </a:r>
            <a:r>
              <a:rPr lang="de-DE" sz="2400" dirty="0" err="1"/>
              <a:t>Influencerin</a:t>
            </a:r>
            <a:r>
              <a:rPr lang="de-DE" sz="2400" dirty="0"/>
              <a:t> spielt „natürlich“ und erzählt „echt“, </a:t>
            </a:r>
            <a:br>
              <a:rPr lang="de-DE" sz="2400" dirty="0"/>
            </a:br>
            <a:r>
              <a:rPr lang="de-DE" sz="2400" dirty="0"/>
              <a:t>    damit wir ihr vertrauen und ihrer Werbung glauben.</a:t>
            </a:r>
          </a:p>
        </p:txBody>
      </p:sp>
      <p:sp>
        <p:nvSpPr>
          <p:cNvPr id="3" name="Foliennummernplatzhalter 2">
            <a:extLst>
              <a:ext uri="{FF2B5EF4-FFF2-40B4-BE49-F238E27FC236}">
                <a16:creationId xmlns:a16="http://schemas.microsoft.com/office/drawing/2014/main" id="{124F3585-AEFD-4EAD-8414-E895D522A3CE}"/>
              </a:ext>
            </a:extLst>
          </p:cNvPr>
          <p:cNvSpPr>
            <a:spLocks noGrp="1"/>
          </p:cNvSpPr>
          <p:nvPr>
            <p:ph type="sldNum" sz="quarter" idx="12"/>
          </p:nvPr>
        </p:nvSpPr>
        <p:spPr/>
        <p:txBody>
          <a:bodyPr/>
          <a:lstStyle/>
          <a:p>
            <a:fld id="{995B83AF-091C-4368-ABDB-DF7FEF1A6B80}" type="slidenum">
              <a:rPr lang="de-DE" smtClean="0"/>
              <a:pPr/>
              <a:t>8</a:t>
            </a:fld>
            <a:endParaRPr lang="de-DE" dirty="0"/>
          </a:p>
        </p:txBody>
      </p:sp>
      <p:pic>
        <p:nvPicPr>
          <p:cNvPr id="8" name="Grafik 7" descr="Ein Bild, das Kleidung, Person, Menschliches Gesicht, Im Haus enthält.&#10;&#10;KI-generierte Inhalte können fehlerhaft sein.">
            <a:extLst>
              <a:ext uri="{FF2B5EF4-FFF2-40B4-BE49-F238E27FC236}">
                <a16:creationId xmlns:a16="http://schemas.microsoft.com/office/drawing/2014/main" id="{C84510DE-FCB8-7B5A-4C6F-0879BC0BFB8F}"/>
              </a:ext>
            </a:extLst>
          </p:cNvPr>
          <p:cNvPicPr>
            <a:picLocks noChangeAspect="1"/>
          </p:cNvPicPr>
          <p:nvPr/>
        </p:nvPicPr>
        <p:blipFill>
          <a:blip r:embed="rId3"/>
          <a:stretch>
            <a:fillRect/>
          </a:stretch>
        </p:blipFill>
        <p:spPr>
          <a:xfrm>
            <a:off x="653638" y="1340768"/>
            <a:ext cx="2016224" cy="1344150"/>
          </a:xfrm>
          <a:prstGeom prst="rect">
            <a:avLst/>
          </a:prstGeom>
          <a:ln w="38100">
            <a:solidFill>
              <a:srgbClr val="0070C0"/>
            </a:solidFill>
          </a:ln>
        </p:spPr>
      </p:pic>
      <p:pic>
        <p:nvPicPr>
          <p:cNvPr id="10" name="Grafik 9" descr="Ein Bild, das Person, Menschliches Gesicht, Lächeln, Lippe enthält.&#10;&#10;KI-generierte Inhalte können fehlerhaft sein.">
            <a:extLst>
              <a:ext uri="{FF2B5EF4-FFF2-40B4-BE49-F238E27FC236}">
                <a16:creationId xmlns:a16="http://schemas.microsoft.com/office/drawing/2014/main" id="{29261C34-4074-05E5-B955-146D7DD6DCAC}"/>
              </a:ext>
            </a:extLst>
          </p:cNvPr>
          <p:cNvPicPr>
            <a:picLocks noChangeAspect="1"/>
          </p:cNvPicPr>
          <p:nvPr/>
        </p:nvPicPr>
        <p:blipFill>
          <a:blip r:embed="rId4"/>
          <a:stretch>
            <a:fillRect/>
          </a:stretch>
        </p:blipFill>
        <p:spPr>
          <a:xfrm>
            <a:off x="545626" y="3828506"/>
            <a:ext cx="2124236" cy="1367533"/>
          </a:xfrm>
          <a:prstGeom prst="rect">
            <a:avLst/>
          </a:prstGeom>
          <a:ln w="38100">
            <a:solidFill>
              <a:srgbClr val="0070C0"/>
            </a:solidFill>
          </a:ln>
        </p:spPr>
      </p:pic>
      <p:sp>
        <p:nvSpPr>
          <p:cNvPr id="4" name="Rechteck: obere Ecken abgerundet 3">
            <a:extLst>
              <a:ext uri="{FF2B5EF4-FFF2-40B4-BE49-F238E27FC236}">
                <a16:creationId xmlns:a16="http://schemas.microsoft.com/office/drawing/2014/main" id="{5437F517-D493-1B55-F0BE-E58B5BE9041C}"/>
              </a:ext>
            </a:extLst>
          </p:cNvPr>
          <p:cNvSpPr/>
          <p:nvPr/>
        </p:nvSpPr>
        <p:spPr>
          <a:xfrm>
            <a:off x="0" y="5640365"/>
            <a:ext cx="12192000" cy="121763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t>Habt Ihr auf </a:t>
            </a:r>
            <a:r>
              <a:rPr lang="de-DE" sz="2400" dirty="0" err="1"/>
              <a:t>auf</a:t>
            </a:r>
            <a:r>
              <a:rPr lang="de-DE" sz="2400" dirty="0"/>
              <a:t> TikTok, Instagram &amp; Co. solche Clips schon gesehen?</a:t>
            </a:r>
          </a:p>
        </p:txBody>
      </p:sp>
      <p:sp>
        <p:nvSpPr>
          <p:cNvPr id="9" name="Ellipse 8">
            <a:extLst>
              <a:ext uri="{FF2B5EF4-FFF2-40B4-BE49-F238E27FC236}">
                <a16:creationId xmlns:a16="http://schemas.microsoft.com/office/drawing/2014/main" id="{28570789-8D6A-9D2F-1A17-8B8F11BA354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1" name="Textfeld 10">
            <a:extLst>
              <a:ext uri="{FF2B5EF4-FFF2-40B4-BE49-F238E27FC236}">
                <a16:creationId xmlns:a16="http://schemas.microsoft.com/office/drawing/2014/main" id="{86681C0B-AD33-4B9A-14C7-CE70B0E2D48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8599021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50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fade">
                                      <p:cBhvr>
                                        <p:cTn id="16" dur="500"/>
                                        <p:tgtEl>
                                          <p:spTgt spid="2">
                                            <p:txEl>
                                              <p:pRg st="2" end="2"/>
                                            </p:txEl>
                                          </p:spTgt>
                                        </p:tgtEl>
                                      </p:cBhvr>
                                    </p:animEffect>
                                  </p:childTnLst>
                                </p:cTn>
                              </p:par>
                              <p:par>
                                <p:cTn id="17" presetID="21"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nodeType="afterEffect">
                                  <p:stCondLst>
                                    <p:cond delay="50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500"/>
                                  </p:stCondLst>
                                  <p:childTnLst>
                                    <p:set>
                                      <p:cBhvr>
                                        <p:cTn id="32" dur="1" fill="hold">
                                          <p:stCondLst>
                                            <p:cond delay="0"/>
                                          </p:stCondLst>
                                        </p:cTn>
                                        <p:tgtEl>
                                          <p:spTgt spid="2">
                                            <p:txEl>
                                              <p:pRg st="7" end="7"/>
                                            </p:txEl>
                                          </p:spTgt>
                                        </p:tgtEl>
                                        <p:attrNameLst>
                                          <p:attrName>style.visibility</p:attrName>
                                        </p:attrNameLst>
                                      </p:cBhvr>
                                      <p:to>
                                        <p:strVal val="visible"/>
                                      </p:to>
                                    </p:set>
                                    <p:animEffect transition="in" filter="fade">
                                      <p:cBhvr>
                                        <p:cTn id="33" dur="500"/>
                                        <p:tgtEl>
                                          <p:spTgt spid="2">
                                            <p:txEl>
                                              <p:pRg st="7" end="7"/>
                                            </p:txEl>
                                          </p:spTgt>
                                        </p:tgtEl>
                                      </p:cBhvr>
                                    </p:animEffect>
                                  </p:childTnLst>
                                </p:cTn>
                              </p:par>
                              <p:par>
                                <p:cTn id="34" presetID="21" presetClass="entr" presetSubtype="1" fill="hold" grpId="0" nodeType="withEffect">
                                  <p:stCondLst>
                                    <p:cond delay="500"/>
                                  </p:stCondLst>
                                  <p:childTnLst>
                                    <p:set>
                                      <p:cBhvr>
                                        <p:cTn id="35" dur="1" fill="hold">
                                          <p:stCondLst>
                                            <p:cond delay="0"/>
                                          </p:stCondLst>
                                        </p:cTn>
                                        <p:tgtEl>
                                          <p:spTgt spid="6"/>
                                        </p:tgtEl>
                                        <p:attrNameLst>
                                          <p:attrName>style.visibility</p:attrName>
                                        </p:attrNameLst>
                                      </p:cBhvr>
                                      <p:to>
                                        <p:strVal val="visible"/>
                                      </p:to>
                                    </p:set>
                                    <p:animEffect transition="in" filter="wheel(1)">
                                      <p:cBhvr>
                                        <p:cTn id="36" dur="2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1000" fill="hold"/>
                                        <p:tgtEl>
                                          <p:spTgt spid="4"/>
                                        </p:tgtEl>
                                        <p:attrNameLst>
                                          <p:attrName>ppt_x</p:attrName>
                                        </p:attrNameLst>
                                      </p:cBhvr>
                                      <p:tavLst>
                                        <p:tav tm="0">
                                          <p:val>
                                            <p:strVal val="#ppt_x"/>
                                          </p:val>
                                        </p:tav>
                                        <p:tav tm="100000">
                                          <p:val>
                                            <p:strVal val="#ppt_x"/>
                                          </p:val>
                                        </p:tav>
                                      </p:tavLst>
                                    </p:anim>
                                    <p:anim calcmode="lin" valueType="num">
                                      <p:cBhvr additive="base">
                                        <p:cTn id="4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prechblase: rechteckig mit abgerundeten Ecken 4">
            <a:extLst>
              <a:ext uri="{FF2B5EF4-FFF2-40B4-BE49-F238E27FC236}">
                <a16:creationId xmlns:a16="http://schemas.microsoft.com/office/drawing/2014/main" id="{FE6A1B96-F272-1E7C-B890-C9F2E94B6563}"/>
              </a:ext>
            </a:extLst>
          </p:cNvPr>
          <p:cNvSpPr/>
          <p:nvPr/>
        </p:nvSpPr>
        <p:spPr>
          <a:xfrm>
            <a:off x="3719735" y="1700808"/>
            <a:ext cx="8064897" cy="4248472"/>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951284CA-E77A-3665-C3CF-E1E6BB85EDE7}"/>
              </a:ext>
            </a:extLst>
          </p:cNvPr>
          <p:cNvSpPr>
            <a:spLocks noGrp="1"/>
          </p:cNvSpPr>
          <p:nvPr>
            <p:ph type="sldNum" sz="quarter" idx="12"/>
          </p:nvPr>
        </p:nvSpPr>
        <p:spPr/>
        <p:txBody>
          <a:bodyPr/>
          <a:lstStyle/>
          <a:p>
            <a:fld id="{995B83AF-091C-4368-ABDB-DF7FEF1A6B80}" type="slidenum">
              <a:rPr lang="de-DE" smtClean="0"/>
              <a:pPr/>
              <a:t>9</a:t>
            </a:fld>
            <a:endParaRPr lang="de-DE" dirty="0"/>
          </a:p>
        </p:txBody>
      </p:sp>
      <p:pic>
        <p:nvPicPr>
          <p:cNvPr id="4" name="Grafik 3" descr="Ein Bild, das Mülleimer, Behälter, Abfallcontainer, gelb enthält.&#10;&#10;KI-generierte Inhalte können fehlerhaft sein.">
            <a:extLst>
              <a:ext uri="{FF2B5EF4-FFF2-40B4-BE49-F238E27FC236}">
                <a16:creationId xmlns:a16="http://schemas.microsoft.com/office/drawing/2014/main" id="{167248DD-D4D6-F67A-4193-C548BCE7C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109" y="3117437"/>
            <a:ext cx="2886571" cy="2418947"/>
          </a:xfrm>
          <a:prstGeom prst="rect">
            <a:avLst/>
          </a:prstGeom>
        </p:spPr>
      </p:pic>
      <p:sp>
        <p:nvSpPr>
          <p:cNvPr id="2" name="Textfeld 1">
            <a:extLst>
              <a:ext uri="{FF2B5EF4-FFF2-40B4-BE49-F238E27FC236}">
                <a16:creationId xmlns:a16="http://schemas.microsoft.com/office/drawing/2014/main" id="{A871F56E-CA63-45C4-A85D-AB30D8CDA29F}"/>
              </a:ext>
            </a:extLst>
          </p:cNvPr>
          <p:cNvSpPr txBox="1"/>
          <p:nvPr/>
        </p:nvSpPr>
        <p:spPr>
          <a:xfrm>
            <a:off x="3791744" y="2049810"/>
            <a:ext cx="7920880" cy="3539430"/>
          </a:xfrm>
          <a:prstGeom prst="rect">
            <a:avLst/>
          </a:prstGeom>
          <a:noFill/>
        </p:spPr>
        <p:txBody>
          <a:bodyPr wrap="square" rtlCol="0">
            <a:spAutoFit/>
          </a:bodyPr>
          <a:lstStyle/>
          <a:p>
            <a:pPr algn="ctr"/>
            <a:r>
              <a:rPr lang="de-DE" sz="3200" b="1" dirty="0"/>
              <a:t>Die Medienmacher nutzen viele </a:t>
            </a:r>
            <a:br>
              <a:rPr lang="de-DE" sz="3200" b="1" dirty="0"/>
            </a:br>
            <a:r>
              <a:rPr lang="de-DE" sz="3200" b="1" dirty="0"/>
              <a:t>Mittel und Methoden, </a:t>
            </a:r>
            <a:br>
              <a:rPr lang="de-DE" sz="3200" b="1" dirty="0"/>
            </a:br>
            <a:r>
              <a:rPr lang="de-DE" sz="3200" b="1" dirty="0"/>
              <a:t>um zu manipulieren.</a:t>
            </a:r>
          </a:p>
          <a:p>
            <a:pPr algn="ctr"/>
            <a:endParaRPr lang="de-DE" sz="3200" b="1" dirty="0"/>
          </a:p>
          <a:p>
            <a:pPr algn="ctr"/>
            <a:r>
              <a:rPr lang="de-DE" sz="3200" b="1" dirty="0"/>
              <a:t>Sie besitzen eine ‚Trickkiste‘. </a:t>
            </a:r>
          </a:p>
          <a:p>
            <a:pPr algn="ctr"/>
            <a:r>
              <a:rPr lang="de-DE" sz="3200" b="1" dirty="0"/>
              <a:t>Die packen wir jetzt aus und zeigen </a:t>
            </a:r>
            <a:br>
              <a:rPr lang="de-DE" sz="3200" b="1" dirty="0"/>
            </a:br>
            <a:r>
              <a:rPr lang="de-DE" sz="3200" b="1" dirty="0"/>
              <a:t>4 oft benutzte Tricks.</a:t>
            </a:r>
            <a:endParaRPr lang="de-DE" sz="3200" dirty="0"/>
          </a:p>
        </p:txBody>
      </p:sp>
      <p:sp>
        <p:nvSpPr>
          <p:cNvPr id="8" name="Ellipse 7">
            <a:extLst>
              <a:ext uri="{FF2B5EF4-FFF2-40B4-BE49-F238E27FC236}">
                <a16:creationId xmlns:a16="http://schemas.microsoft.com/office/drawing/2014/main" id="{4690343D-3C8F-0AA5-E3B8-E26C7EBDD0C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22005289-7B17-7CE6-F6C2-E02F86154C5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40737446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1000"/>
                                        <p:tgtEl>
                                          <p:spTgt spid="2"/>
                                        </p:tgtEl>
                                      </p:cBhvr>
                                    </p:animEffect>
                                  </p:childTnLst>
                                </p:cTn>
                              </p:par>
                            </p:childTnLst>
                          </p:cTn>
                        </p:par>
                        <p:par>
                          <p:cTn id="8" fill="hold">
                            <p:stCondLst>
                              <p:cond delay="1000"/>
                            </p:stCondLst>
                            <p:childTnLst>
                              <p:par>
                                <p:cTn id="9" presetID="3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par>
                                <p:cTn id="15" presetID="21" presetClass="entr" presetSubtype="1"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10</a:t>
            </a:fld>
            <a:endParaRPr lang="de-DE" dirty="0"/>
          </a:p>
        </p:txBody>
      </p:sp>
      <p:sp>
        <p:nvSpPr>
          <p:cNvPr id="6" name="Textfeld 5">
            <a:extLst>
              <a:ext uri="{FF2B5EF4-FFF2-40B4-BE49-F238E27FC236}">
                <a16:creationId xmlns:a16="http://schemas.microsoft.com/office/drawing/2014/main" id="{DD7FB54A-FB24-4757-9929-C66D393A8F96}"/>
              </a:ext>
            </a:extLst>
          </p:cNvPr>
          <p:cNvSpPr txBox="1"/>
          <p:nvPr/>
        </p:nvSpPr>
        <p:spPr>
          <a:xfrm>
            <a:off x="5602637" y="2975674"/>
            <a:ext cx="914400" cy="914400"/>
          </a:xfrm>
          <a:prstGeom prst="rect">
            <a:avLst/>
          </a:prstGeom>
          <a:noFill/>
        </p:spPr>
        <p:txBody>
          <a:bodyPr wrap="square" rtlCol="0">
            <a:spAutoFit/>
          </a:bodyPr>
          <a:lstStyle/>
          <a:p>
            <a:endParaRPr lang="de-DE" dirty="0"/>
          </a:p>
        </p:txBody>
      </p:sp>
      <p:sp>
        <p:nvSpPr>
          <p:cNvPr id="9" name="Textfeld 8">
            <a:extLst>
              <a:ext uri="{FF2B5EF4-FFF2-40B4-BE49-F238E27FC236}">
                <a16:creationId xmlns:a16="http://schemas.microsoft.com/office/drawing/2014/main" id="{F82D661F-D4E6-4FED-8935-7B1FCF353EEA}"/>
              </a:ext>
            </a:extLst>
          </p:cNvPr>
          <p:cNvSpPr txBox="1"/>
          <p:nvPr/>
        </p:nvSpPr>
        <p:spPr>
          <a:xfrm>
            <a:off x="5602637" y="2975674"/>
            <a:ext cx="914400" cy="914400"/>
          </a:xfrm>
          <a:prstGeom prst="rect">
            <a:avLst/>
          </a:prstGeom>
          <a:noFill/>
        </p:spPr>
        <p:txBody>
          <a:bodyPr wrap="square" rtlCol="0">
            <a:spAutoFit/>
          </a:bodyPr>
          <a:lstStyle/>
          <a:p>
            <a:endParaRPr lang="de-DE" dirty="0"/>
          </a:p>
        </p:txBody>
      </p:sp>
      <p:sp>
        <p:nvSpPr>
          <p:cNvPr id="2" name="Inhaltsplatzhalter 1">
            <a:extLst>
              <a:ext uri="{FF2B5EF4-FFF2-40B4-BE49-F238E27FC236}">
                <a16:creationId xmlns:a16="http://schemas.microsoft.com/office/drawing/2014/main" id="{90C30C1B-E8A8-4750-8D9F-53423C8A4179}"/>
              </a:ext>
            </a:extLst>
          </p:cNvPr>
          <p:cNvSpPr>
            <a:spLocks noGrp="1"/>
          </p:cNvSpPr>
          <p:nvPr>
            <p:ph idx="1"/>
          </p:nvPr>
        </p:nvSpPr>
        <p:spPr>
          <a:xfrm>
            <a:off x="479376" y="1124744"/>
            <a:ext cx="11377264" cy="4351338"/>
          </a:xfrm>
          <a:solidFill>
            <a:schemeClr val="bg1"/>
          </a:solidFill>
        </p:spPr>
        <p:txBody>
          <a:bodyPr/>
          <a:lstStyle/>
          <a:p>
            <a:pPr marL="0" indent="0">
              <a:buNone/>
            </a:pPr>
            <a:r>
              <a:rPr lang="de-DE" sz="3600" b="1" dirty="0"/>
              <a:t>1. Das Verkleiden</a:t>
            </a:r>
          </a:p>
          <a:p>
            <a:pPr marL="0" indent="0">
              <a:buNone/>
            </a:pPr>
            <a:endParaRPr lang="de-DE" dirty="0"/>
          </a:p>
          <a:p>
            <a:pPr marL="0" indent="0">
              <a:buNone/>
            </a:pPr>
            <a:endParaRPr lang="de-DE" dirty="0"/>
          </a:p>
          <a:p>
            <a:pPr marL="0" indent="0">
              <a:buNone/>
            </a:pPr>
            <a:r>
              <a:rPr lang="de-DE" dirty="0"/>
              <a:t>Die Sprache dient als Kleiderschrank. Denn mit Wörtern </a:t>
            </a:r>
            <a:br>
              <a:rPr lang="de-DE" dirty="0"/>
            </a:br>
            <a:r>
              <a:rPr lang="de-DE" dirty="0"/>
              <a:t>kann man Ereignisse ganz unterschiedlich einkleiden:</a:t>
            </a:r>
          </a:p>
          <a:p>
            <a:r>
              <a:rPr lang="de-DE" dirty="0"/>
              <a:t>Der </a:t>
            </a:r>
            <a:r>
              <a:rPr lang="de-DE" dirty="0">
                <a:solidFill>
                  <a:srgbClr val="00B050"/>
                </a:solidFill>
              </a:rPr>
              <a:t>nette</a:t>
            </a:r>
            <a:r>
              <a:rPr lang="de-DE" dirty="0"/>
              <a:t> Taxifahrer</a:t>
            </a:r>
            <a:endParaRPr lang="de-DE" b="1" dirty="0">
              <a:solidFill>
                <a:srgbClr val="C00000"/>
              </a:solidFill>
            </a:endParaRPr>
          </a:p>
          <a:p>
            <a:r>
              <a:rPr lang="de-DE" dirty="0"/>
              <a:t>Der </a:t>
            </a:r>
            <a:r>
              <a:rPr lang="de-DE" dirty="0">
                <a:solidFill>
                  <a:srgbClr val="00B050"/>
                </a:solidFill>
              </a:rPr>
              <a:t>freundliche</a:t>
            </a:r>
            <a:r>
              <a:rPr lang="de-DE" dirty="0"/>
              <a:t> Junge</a:t>
            </a:r>
            <a:endParaRPr lang="de-DE" b="1" dirty="0">
              <a:solidFill>
                <a:srgbClr val="0070C0"/>
              </a:solidFill>
            </a:endParaRPr>
          </a:p>
          <a:p>
            <a:r>
              <a:rPr lang="de-DE" dirty="0"/>
              <a:t>Der </a:t>
            </a:r>
            <a:r>
              <a:rPr lang="de-DE" dirty="0">
                <a:solidFill>
                  <a:srgbClr val="0070C0"/>
                </a:solidFill>
              </a:rPr>
              <a:t>stille</a:t>
            </a:r>
            <a:r>
              <a:rPr lang="de-DE" dirty="0"/>
              <a:t> Angeklagte</a:t>
            </a:r>
          </a:p>
          <a:p>
            <a:pPr marL="0" indent="0">
              <a:buNone/>
            </a:pPr>
            <a:endParaRPr lang="de-DE" dirty="0"/>
          </a:p>
        </p:txBody>
      </p:sp>
      <p:sp>
        <p:nvSpPr>
          <p:cNvPr id="5" name="Inhaltsplatzhalter 1">
            <a:extLst>
              <a:ext uri="{FF2B5EF4-FFF2-40B4-BE49-F238E27FC236}">
                <a16:creationId xmlns:a16="http://schemas.microsoft.com/office/drawing/2014/main" id="{5065EE51-515D-44A5-9065-85CA4BE002E9}"/>
              </a:ext>
            </a:extLst>
          </p:cNvPr>
          <p:cNvSpPr txBox="1">
            <a:spLocks/>
          </p:cNvSpPr>
          <p:nvPr/>
        </p:nvSpPr>
        <p:spPr>
          <a:xfrm>
            <a:off x="479376" y="1124743"/>
            <a:ext cx="11377264" cy="472387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Verkleiden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r>
              <a:rPr lang="de-DE" dirty="0"/>
              <a:t>Die Sprache dient als Kleiderschrank. Denn mit Wörtern </a:t>
            </a:r>
            <a:br>
              <a:rPr lang="de-DE" dirty="0"/>
            </a:br>
            <a:r>
              <a:rPr lang="de-DE" dirty="0"/>
              <a:t>kann man Ereignisse ganz unterschiedlich einkleiden:</a:t>
            </a:r>
          </a:p>
          <a:p>
            <a:r>
              <a:rPr lang="de-DE" dirty="0"/>
              <a:t>Der </a:t>
            </a:r>
            <a:r>
              <a:rPr lang="de-DE" b="1" dirty="0">
                <a:solidFill>
                  <a:srgbClr val="C00000"/>
                </a:solidFill>
              </a:rPr>
              <a:t>wütende</a:t>
            </a:r>
            <a:r>
              <a:rPr lang="de-DE" dirty="0"/>
              <a:t> Taxifahrer</a:t>
            </a:r>
            <a:endParaRPr lang="de-DE" b="1" dirty="0">
              <a:solidFill>
                <a:srgbClr val="C00000"/>
              </a:solidFill>
            </a:endParaRPr>
          </a:p>
          <a:p>
            <a:r>
              <a:rPr lang="de-DE" dirty="0"/>
              <a:t>Der </a:t>
            </a:r>
            <a:r>
              <a:rPr lang="de-DE" b="1" dirty="0">
                <a:solidFill>
                  <a:srgbClr val="0070C0"/>
                </a:solidFill>
              </a:rPr>
              <a:t>schluchzende</a:t>
            </a:r>
            <a:r>
              <a:rPr lang="de-DE" dirty="0">
                <a:solidFill>
                  <a:srgbClr val="0070C0"/>
                </a:solidFill>
              </a:rPr>
              <a:t> </a:t>
            </a:r>
            <a:r>
              <a:rPr lang="de-DE" dirty="0"/>
              <a:t>Junge</a:t>
            </a:r>
            <a:endParaRPr lang="de-DE" b="1" dirty="0">
              <a:solidFill>
                <a:srgbClr val="0070C0"/>
              </a:solidFill>
            </a:endParaRPr>
          </a:p>
          <a:p>
            <a:r>
              <a:rPr lang="de-DE" dirty="0"/>
              <a:t>Der </a:t>
            </a:r>
            <a:r>
              <a:rPr lang="de-DE" b="1" dirty="0">
                <a:solidFill>
                  <a:srgbClr val="77943C"/>
                </a:solidFill>
              </a:rPr>
              <a:t>ernst blickende </a:t>
            </a:r>
            <a:r>
              <a:rPr lang="de-DE" dirty="0"/>
              <a:t>Angeklagte</a:t>
            </a:r>
            <a:endParaRPr lang="de-DE" b="1" dirty="0">
              <a:solidFill>
                <a:srgbClr val="77943C"/>
              </a:solidFill>
            </a:endParaRPr>
          </a:p>
          <a:p>
            <a:endParaRPr lang="de-DE" dirty="0"/>
          </a:p>
          <a:p>
            <a:pPr marL="0" indent="0">
              <a:buFont typeface="Arial" pitchFamily="34" charset="0"/>
              <a:buNone/>
            </a:pPr>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89885" y="1124743"/>
            <a:ext cx="11377264" cy="472387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Verkleiden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r>
              <a:rPr lang="de-DE" dirty="0"/>
              <a:t>Die Sprache dient als Kleiderschrank. Denn mit Wörtern </a:t>
            </a:r>
            <a:br>
              <a:rPr lang="de-DE" dirty="0"/>
            </a:br>
            <a:r>
              <a:rPr lang="de-DE" dirty="0"/>
              <a:t>kann man Ereignisse ganz unterschiedlich einkleiden:</a:t>
            </a:r>
          </a:p>
          <a:p>
            <a:r>
              <a:rPr lang="de-DE" dirty="0"/>
              <a:t>Der </a:t>
            </a:r>
            <a:r>
              <a:rPr lang="de-DE" b="1" dirty="0">
                <a:solidFill>
                  <a:srgbClr val="C00000"/>
                </a:solidFill>
                <a:sym typeface="Wingdings" panose="05000000000000000000" pitchFamily="2" charset="2"/>
              </a:rPr>
              <a:t>brüllende </a:t>
            </a:r>
            <a:r>
              <a:rPr lang="de-DE" dirty="0">
                <a:sym typeface="Wingdings" panose="05000000000000000000" pitchFamily="2" charset="2"/>
              </a:rPr>
              <a:t>Taxifahrer</a:t>
            </a:r>
            <a:endParaRPr lang="de-DE" dirty="0"/>
          </a:p>
          <a:p>
            <a:r>
              <a:rPr lang="de-DE" dirty="0"/>
              <a:t>Der </a:t>
            </a:r>
            <a:r>
              <a:rPr lang="de-DE" b="1" dirty="0">
                <a:solidFill>
                  <a:srgbClr val="0070C0"/>
                </a:solidFill>
              </a:rPr>
              <a:t>heulende</a:t>
            </a:r>
            <a:r>
              <a:rPr lang="de-DE" dirty="0">
                <a:solidFill>
                  <a:srgbClr val="0070C0"/>
                </a:solidFill>
              </a:rPr>
              <a:t> </a:t>
            </a:r>
            <a:r>
              <a:rPr lang="de-DE" dirty="0"/>
              <a:t>Junge</a:t>
            </a:r>
            <a:endParaRPr lang="de-DE" b="1" dirty="0">
              <a:solidFill>
                <a:srgbClr val="0070C0"/>
              </a:solidFill>
            </a:endParaRPr>
          </a:p>
          <a:p>
            <a:r>
              <a:rPr lang="de-DE" dirty="0"/>
              <a:t>Der </a:t>
            </a:r>
            <a:r>
              <a:rPr lang="de-DE" b="1" dirty="0">
                <a:solidFill>
                  <a:srgbClr val="77943C"/>
                </a:solidFill>
              </a:rPr>
              <a:t>finster starrende </a:t>
            </a:r>
            <a:r>
              <a:rPr lang="de-DE" dirty="0"/>
              <a:t>Angeklagte</a:t>
            </a:r>
            <a:br>
              <a:rPr lang="de-DE" b="1" dirty="0">
                <a:solidFill>
                  <a:srgbClr val="77943C"/>
                </a:solidFill>
              </a:rPr>
            </a:br>
            <a:br>
              <a:rPr lang="de-DE" b="1" dirty="0">
                <a:solidFill>
                  <a:srgbClr val="77943C"/>
                </a:solidFill>
              </a:rPr>
            </a:br>
            <a:endParaRPr lang="de-DE" sz="3200" b="1" dirty="0"/>
          </a:p>
        </p:txBody>
      </p:sp>
      <p:sp>
        <p:nvSpPr>
          <p:cNvPr id="14" name="Inhaltsplatzhalter 1">
            <a:extLst>
              <a:ext uri="{FF2B5EF4-FFF2-40B4-BE49-F238E27FC236}">
                <a16:creationId xmlns:a16="http://schemas.microsoft.com/office/drawing/2014/main" id="{81B2F4B7-C68F-434C-3256-3434594767E2}"/>
              </a:ext>
            </a:extLst>
          </p:cNvPr>
          <p:cNvSpPr txBox="1">
            <a:spLocks/>
          </p:cNvSpPr>
          <p:nvPr/>
        </p:nvSpPr>
        <p:spPr>
          <a:xfrm>
            <a:off x="488324" y="1124744"/>
            <a:ext cx="11377264" cy="298556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Verkleiden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r>
              <a:rPr lang="de-DE" dirty="0"/>
              <a:t>Die Sprache dient als Kleiderschrank. Denn mit Wörtern </a:t>
            </a:r>
            <a:br>
              <a:rPr lang="de-DE" dirty="0"/>
            </a:br>
            <a:r>
              <a:rPr lang="de-DE" dirty="0"/>
              <a:t>kann man Ereignisse ganz unterschiedlich einkleiden:</a:t>
            </a:r>
            <a:br>
              <a:rPr lang="de-DE" b="1" dirty="0">
                <a:solidFill>
                  <a:srgbClr val="77943C"/>
                </a:solidFill>
              </a:rPr>
            </a:br>
            <a:endParaRPr lang="de-DE" sz="3200" b="1" dirty="0"/>
          </a:p>
        </p:txBody>
      </p:sp>
      <p:sp>
        <p:nvSpPr>
          <p:cNvPr id="10" name="Rechteck wat">
            <a:extLst>
              <a:ext uri="{FF2B5EF4-FFF2-40B4-BE49-F238E27FC236}">
                <a16:creationId xmlns:a16="http://schemas.microsoft.com/office/drawing/2014/main" id="{6755D3AB-5236-44D5-1CCD-4915E88FBBA8}"/>
              </a:ext>
            </a:extLst>
          </p:cNvPr>
          <p:cNvSpPr/>
          <p:nvPr/>
        </p:nvSpPr>
        <p:spPr>
          <a:xfrm>
            <a:off x="191344" y="4114741"/>
            <a:ext cx="10667693" cy="19065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Mülleimer, Behälter, Abfallcontainer, gelb enthält.&#10;&#10;KI-generierte Inhalte können fehlerhaft sein.">
            <a:extLst>
              <a:ext uri="{FF2B5EF4-FFF2-40B4-BE49-F238E27FC236}">
                <a16:creationId xmlns:a16="http://schemas.microsoft.com/office/drawing/2014/main" id="{EB0BD1B7-5A27-BD84-71F8-7DD6149559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6400" y="1009377"/>
            <a:ext cx="1663562" cy="1394065"/>
          </a:xfrm>
          <a:prstGeom prst="rect">
            <a:avLst/>
          </a:prstGeom>
        </p:spPr>
      </p:pic>
      <p:grpSp>
        <p:nvGrpSpPr>
          <p:cNvPr id="16" name="Gruppieren 15">
            <a:extLst>
              <a:ext uri="{FF2B5EF4-FFF2-40B4-BE49-F238E27FC236}">
                <a16:creationId xmlns:a16="http://schemas.microsoft.com/office/drawing/2014/main" id="{301438FE-2010-99CB-3B51-4AA6BC64FD0A}"/>
              </a:ext>
            </a:extLst>
          </p:cNvPr>
          <p:cNvGrpSpPr/>
          <p:nvPr/>
        </p:nvGrpSpPr>
        <p:grpSpPr>
          <a:xfrm>
            <a:off x="9336360" y="770305"/>
            <a:ext cx="2304256" cy="1872208"/>
            <a:chOff x="6672064" y="692696"/>
            <a:chExt cx="2304256" cy="1872208"/>
          </a:xfrm>
        </p:grpSpPr>
        <p:sp>
          <p:nvSpPr>
            <p:cNvPr id="15" name="Rechteck 14">
              <a:extLst>
                <a:ext uri="{FF2B5EF4-FFF2-40B4-BE49-F238E27FC236}">
                  <a16:creationId xmlns:a16="http://schemas.microsoft.com/office/drawing/2014/main" id="{A82AF64E-AAB0-99A8-E24B-9E1A9BE974B6}"/>
                </a:ext>
              </a:extLst>
            </p:cNvPr>
            <p:cNvSpPr/>
            <p:nvPr/>
          </p:nvSpPr>
          <p:spPr>
            <a:xfrm>
              <a:off x="6672064" y="692696"/>
              <a:ext cx="2304256" cy="1872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11" descr="Ein Bild, das Behälter, Cartoon, Box enthält.&#10;&#10;KI-generierte Inhalte können fehlerhaft sein.">
              <a:extLst>
                <a:ext uri="{FF2B5EF4-FFF2-40B4-BE49-F238E27FC236}">
                  <a16:creationId xmlns:a16="http://schemas.microsoft.com/office/drawing/2014/main" id="{028D651A-045D-C013-1A62-7C34613694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32104" y="825877"/>
              <a:ext cx="1636479" cy="1577565"/>
            </a:xfrm>
            <a:prstGeom prst="rect">
              <a:avLst/>
            </a:prstGeom>
          </p:spPr>
        </p:pic>
      </p:grpSp>
      <p:sp>
        <p:nvSpPr>
          <p:cNvPr id="17" name="Sprechblase: rechteckig mit abgerundeten Ecken 4">
            <a:extLst>
              <a:ext uri="{FF2B5EF4-FFF2-40B4-BE49-F238E27FC236}">
                <a16:creationId xmlns:a16="http://schemas.microsoft.com/office/drawing/2014/main" id="{250C778F-875D-D9F8-BC44-F6E862294D62}"/>
              </a:ext>
            </a:extLst>
          </p:cNvPr>
          <p:cNvSpPr/>
          <p:nvPr/>
        </p:nvSpPr>
        <p:spPr>
          <a:xfrm>
            <a:off x="324851" y="2831615"/>
            <a:ext cx="10667693" cy="3261681"/>
          </a:xfrm>
          <a:prstGeom prst="roundRect">
            <a:avLst>
              <a:gd name="adj" fmla="val 12832"/>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4" name="Rechteck: obere Ecken abgerundet 3" hidden="1">
            <a:extLst>
              <a:ext uri="{FF2B5EF4-FFF2-40B4-BE49-F238E27FC236}">
                <a16:creationId xmlns:a16="http://schemas.microsoft.com/office/drawing/2014/main" id="{A8D27135-B0D1-3441-5921-E96B7D6352D2}"/>
              </a:ext>
            </a:extLst>
          </p:cNvPr>
          <p:cNvSpPr/>
          <p:nvPr/>
        </p:nvSpPr>
        <p:spPr>
          <a:xfrm>
            <a:off x="0" y="5640365"/>
            <a:ext cx="12192000" cy="121763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Denkt Euch ein eigenes Beispiel aus!</a:t>
            </a:r>
          </a:p>
          <a:p>
            <a:pPr algn="ctr"/>
            <a:r>
              <a:rPr lang="de-DE" sz="2400" dirty="0"/>
              <a:t>Überlegt Euch einen Satz, bei dem ein Wort ausgetauscht werden kann, </a:t>
            </a:r>
            <a:br>
              <a:rPr lang="de-DE" sz="2400" dirty="0"/>
            </a:br>
            <a:r>
              <a:rPr lang="de-DE" sz="2400" dirty="0"/>
              <a:t>um die Aussage zu verändern!</a:t>
            </a:r>
          </a:p>
        </p:txBody>
      </p:sp>
      <p:sp>
        <p:nvSpPr>
          <p:cNvPr id="13" name="Ellipse 12">
            <a:extLst>
              <a:ext uri="{FF2B5EF4-FFF2-40B4-BE49-F238E27FC236}">
                <a16:creationId xmlns:a16="http://schemas.microsoft.com/office/drawing/2014/main" id="{60277778-879C-9D9D-3B32-13F40805655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8" name="Textfeld 17">
            <a:extLst>
              <a:ext uri="{FF2B5EF4-FFF2-40B4-BE49-F238E27FC236}">
                <a16:creationId xmlns:a16="http://schemas.microsoft.com/office/drawing/2014/main" id="{9D636C7F-3026-4DF7-B3FA-5DDC41D1C0A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84170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21"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10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xit" presetSubtype="0" fill="hold" grpId="0" nodeType="withEffect">
                                  <p:stCondLst>
                                    <p:cond delay="0"/>
                                  </p:stCondLst>
                                  <p:childTnLst>
                                    <p:animEffect transition="out" filter="fade">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1000" fill="hold"/>
                                        <p:tgtEl>
                                          <p:spTgt spid="4"/>
                                        </p:tgtEl>
                                        <p:attrNameLst>
                                          <p:attrName>ppt_x</p:attrName>
                                        </p:attrNameLst>
                                      </p:cBhvr>
                                      <p:tavLst>
                                        <p:tav tm="0">
                                          <p:val>
                                            <p:strVal val="#ppt_x"/>
                                          </p:val>
                                        </p:tav>
                                        <p:tav tm="100000">
                                          <p:val>
                                            <p:strVal val="#ppt_x"/>
                                          </p:val>
                                        </p:tav>
                                      </p:tavLst>
                                    </p:anim>
                                    <p:anim calcmode="lin" valueType="num">
                                      <p:cBhvr additive="base">
                                        <p:cTn id="3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4" grpId="0" animBg="1"/>
      <p:bldP spid="10" grpId="0" animBg="1"/>
      <p:bldP spid="17"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11</a:t>
            </a:fld>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41874" y="1124744"/>
            <a:ext cx="11750126" cy="4854842"/>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2. Falsche Bilder zeigen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br>
              <a:rPr lang="de-DE" dirty="0"/>
            </a:br>
            <a:r>
              <a:rPr lang="de-DE" dirty="0"/>
              <a:t>Manche nehmen einfach ein altes Bild oder Video und </a:t>
            </a:r>
            <a:br>
              <a:rPr lang="de-DE" dirty="0"/>
            </a:br>
            <a:r>
              <a:rPr lang="de-DE" dirty="0"/>
              <a:t>stellen es zu einem erfundenen Bericht. </a:t>
            </a:r>
          </a:p>
          <a:p>
            <a:pPr marL="0" indent="0">
              <a:buFont typeface="Arial" pitchFamily="34" charset="0"/>
              <a:buNone/>
            </a:pPr>
            <a:r>
              <a:rPr lang="de-DE" dirty="0"/>
              <a:t>Und schon glauben viele Leute die Geschichte.</a:t>
            </a:r>
          </a:p>
          <a:p>
            <a:pPr marL="0" indent="0">
              <a:buFont typeface="Arial" pitchFamily="34" charset="0"/>
              <a:buNone/>
            </a:pPr>
            <a:endParaRPr lang="de-DE" sz="1600" b="1" dirty="0"/>
          </a:p>
          <a:p>
            <a:pPr marL="0" indent="0">
              <a:buFont typeface="Arial" pitchFamily="34" charset="0"/>
              <a:buNone/>
            </a:pPr>
            <a:endParaRPr lang="de-DE" sz="1600" b="1" dirty="0"/>
          </a:p>
          <a:p>
            <a:pPr marL="0" indent="0">
              <a:buNone/>
            </a:pPr>
            <a:r>
              <a:rPr lang="de-DE" b="1" dirty="0"/>
              <a:t>Beispiel: überhitzte E-Busse </a:t>
            </a:r>
            <a:r>
              <a:rPr lang="de-DE" b="1" dirty="0">
                <a:sym typeface="Wingdings" panose="05000000000000000000" pitchFamily="2" charset="2"/>
              </a:rPr>
              <a:t></a:t>
            </a:r>
            <a:endParaRPr lang="de-DE" b="1" dirty="0"/>
          </a:p>
          <a:p>
            <a:pPr marL="0" indent="0">
              <a:buFont typeface="Arial" pitchFamily="34" charset="0"/>
              <a:buNone/>
            </a:pPr>
            <a:endParaRPr lang="de-DE" dirty="0"/>
          </a:p>
        </p:txBody>
      </p:sp>
      <p:sp>
        <p:nvSpPr>
          <p:cNvPr id="6" name="Textfeld 5">
            <a:extLst>
              <a:ext uri="{FF2B5EF4-FFF2-40B4-BE49-F238E27FC236}">
                <a16:creationId xmlns:a16="http://schemas.microsoft.com/office/drawing/2014/main" id="{343861B9-191A-0969-D232-B0082F3633C8}"/>
              </a:ext>
            </a:extLst>
          </p:cNvPr>
          <p:cNvSpPr txBox="1"/>
          <p:nvPr/>
        </p:nvSpPr>
        <p:spPr>
          <a:xfrm>
            <a:off x="456682" y="2780928"/>
            <a:ext cx="11759974" cy="1077218"/>
          </a:xfrm>
          <a:prstGeom prst="rect">
            <a:avLst/>
          </a:prstGeom>
          <a:noFill/>
        </p:spPr>
        <p:txBody>
          <a:bodyPr wrap="square">
            <a:spAutoFit/>
          </a:bodyPr>
          <a:lstStyle/>
          <a:p>
            <a:r>
              <a:rPr lang="de-DE" sz="3200" dirty="0"/>
              <a:t>Bilder machen Stimmung; sie wirken oft</a:t>
            </a:r>
            <a:r>
              <a:rPr lang="de-DE" sz="3200" b="1" dirty="0"/>
              <a:t> überzeugend</a:t>
            </a:r>
            <a:r>
              <a:rPr lang="de-DE" sz="3200" dirty="0"/>
              <a:t>. </a:t>
            </a:r>
            <a:br>
              <a:rPr lang="de-DE" sz="3200" dirty="0"/>
            </a:br>
            <a:endParaRPr lang="de-DE" sz="3200" dirty="0"/>
          </a:p>
        </p:txBody>
      </p:sp>
      <p:sp>
        <p:nvSpPr>
          <p:cNvPr id="16" name="Rechteck 15">
            <a:extLst>
              <a:ext uri="{FF2B5EF4-FFF2-40B4-BE49-F238E27FC236}">
                <a16:creationId xmlns:a16="http://schemas.microsoft.com/office/drawing/2014/main" id="{4299AB25-3194-B4A7-96D4-43D1E27FE18A}"/>
              </a:ext>
            </a:extLst>
          </p:cNvPr>
          <p:cNvSpPr/>
          <p:nvPr/>
        </p:nvSpPr>
        <p:spPr>
          <a:xfrm>
            <a:off x="9770158" y="600207"/>
            <a:ext cx="2446498" cy="19980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descr="Ein Bild, das Behälter, Box, Mülleimer, gelb enthält.&#10;&#10;KI-generierte Inhalte können fehlerhaft sein.">
            <a:extLst>
              <a:ext uri="{FF2B5EF4-FFF2-40B4-BE49-F238E27FC236}">
                <a16:creationId xmlns:a16="http://schemas.microsoft.com/office/drawing/2014/main" id="{1D427062-DB46-85A8-67DD-9F74B8AD0A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1925" y="884489"/>
            <a:ext cx="1656184" cy="1596562"/>
          </a:xfrm>
          <a:prstGeom prst="rect">
            <a:avLst/>
          </a:prstGeom>
        </p:spPr>
      </p:pic>
      <p:pic>
        <p:nvPicPr>
          <p:cNvPr id="12" name="Grafik 11" descr="Ein Bild, das Cartoon, Grafikdesign enthält.&#10;&#10;KI-generierte Inhalte können fehlerhaft sein.">
            <a:extLst>
              <a:ext uri="{FF2B5EF4-FFF2-40B4-BE49-F238E27FC236}">
                <a16:creationId xmlns:a16="http://schemas.microsoft.com/office/drawing/2014/main" id="{BEA8DA15-2126-6A55-4D95-B894F5AED5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159434">
            <a:off x="6723891" y="942205"/>
            <a:ext cx="1514165" cy="1332465"/>
          </a:xfrm>
          <a:prstGeom prst="rect">
            <a:avLst/>
          </a:prstGeom>
        </p:spPr>
      </p:pic>
      <p:grpSp>
        <p:nvGrpSpPr>
          <p:cNvPr id="19" name="Gruppieren 18">
            <a:extLst>
              <a:ext uri="{FF2B5EF4-FFF2-40B4-BE49-F238E27FC236}">
                <a16:creationId xmlns:a16="http://schemas.microsoft.com/office/drawing/2014/main" id="{835191CB-AA9B-2A16-F4FD-92EBF178B7BF}"/>
              </a:ext>
            </a:extLst>
          </p:cNvPr>
          <p:cNvGrpSpPr/>
          <p:nvPr/>
        </p:nvGrpSpPr>
        <p:grpSpPr>
          <a:xfrm>
            <a:off x="8146229" y="1078241"/>
            <a:ext cx="1314298" cy="420107"/>
            <a:chOff x="8297196" y="1009509"/>
            <a:chExt cx="1314298" cy="420107"/>
          </a:xfrm>
        </p:grpSpPr>
        <p:pic>
          <p:nvPicPr>
            <p:cNvPr id="15" name="Grafik 14" descr="Ein Bild, das Rechteck, Screenshot enthält.&#10;&#10;KI-generierte Inhalte können fehlerhaft sein.">
              <a:extLst>
                <a:ext uri="{FF2B5EF4-FFF2-40B4-BE49-F238E27FC236}">
                  <a16:creationId xmlns:a16="http://schemas.microsoft.com/office/drawing/2014/main" id="{7C2EC111-E192-92F1-6645-CB9BF73061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445135">
              <a:off x="8297196" y="1009509"/>
              <a:ext cx="1219203" cy="266701"/>
            </a:xfrm>
            <a:prstGeom prst="rect">
              <a:avLst/>
            </a:prstGeom>
          </p:spPr>
        </p:pic>
        <p:pic>
          <p:nvPicPr>
            <p:cNvPr id="18" name="Grafik 17" descr="Ein Bild, das Rechteck, Screenshot enthält.&#10;&#10;KI-generierte Inhalte können fehlerhaft sein.">
              <a:extLst>
                <a:ext uri="{FF2B5EF4-FFF2-40B4-BE49-F238E27FC236}">
                  <a16:creationId xmlns:a16="http://schemas.microsoft.com/office/drawing/2014/main" id="{C5F9BF06-8B5C-BEDE-3763-C3399DA5DC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374665">
              <a:off x="8392291" y="1162915"/>
              <a:ext cx="1219203" cy="266701"/>
            </a:xfrm>
            <a:prstGeom prst="rect">
              <a:avLst/>
            </a:prstGeom>
          </p:spPr>
        </p:pic>
      </p:grpSp>
      <p:pic>
        <p:nvPicPr>
          <p:cNvPr id="1026" name="Picture 2">
            <a:extLst>
              <a:ext uri="{FF2B5EF4-FFF2-40B4-BE49-F238E27FC236}">
                <a16:creationId xmlns:a16="http://schemas.microsoft.com/office/drawing/2014/main" id="{684E85CC-771C-E986-4EAE-32E6415016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1598" y="1868407"/>
            <a:ext cx="707065" cy="489421"/>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093A22BE-F3B0-E771-17CB-077962D5236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7" name="Sprechblase: rechteckig mit abgerundeten Ecken 4">
            <a:extLst>
              <a:ext uri="{FF2B5EF4-FFF2-40B4-BE49-F238E27FC236}">
                <a16:creationId xmlns:a16="http://schemas.microsoft.com/office/drawing/2014/main" id="{140DC7FD-E403-728F-0EE8-A0D76912E37C}"/>
              </a:ext>
            </a:extLst>
          </p:cNvPr>
          <p:cNvSpPr/>
          <p:nvPr/>
        </p:nvSpPr>
        <p:spPr>
          <a:xfrm>
            <a:off x="324851" y="2708920"/>
            <a:ext cx="10667693" cy="2486956"/>
          </a:xfrm>
          <a:prstGeom prst="roundRect">
            <a:avLst>
              <a:gd name="adj" fmla="val 12832"/>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14" name="Textfeld 13">
            <a:extLst>
              <a:ext uri="{FF2B5EF4-FFF2-40B4-BE49-F238E27FC236}">
                <a16:creationId xmlns:a16="http://schemas.microsoft.com/office/drawing/2014/main" id="{922E6D6E-7A47-4FC7-829C-B60C75F0E50B}"/>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38305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par>
                                <p:cTn id="12" presetID="32" presetClass="emph" presetSubtype="0" fill="hold" nodeType="withEffect">
                                  <p:stCondLst>
                                    <p:cond delay="0"/>
                                  </p:stCondLst>
                                  <p:childTnLst>
                                    <p:animRot by="120000">
                                      <p:cBhvr>
                                        <p:cTn id="13" dur="100" fill="hold">
                                          <p:stCondLst>
                                            <p:cond delay="0"/>
                                          </p:stCondLst>
                                        </p:cTn>
                                        <p:tgtEl>
                                          <p:spTgt spid="17"/>
                                        </p:tgtEl>
                                        <p:attrNameLst>
                                          <p:attrName>r</p:attrName>
                                        </p:attrNameLst>
                                      </p:cBhvr>
                                    </p:animRot>
                                    <p:animRot by="-240000">
                                      <p:cBhvr>
                                        <p:cTn id="14" dur="200" fill="hold">
                                          <p:stCondLst>
                                            <p:cond delay="200"/>
                                          </p:stCondLst>
                                        </p:cTn>
                                        <p:tgtEl>
                                          <p:spTgt spid="17"/>
                                        </p:tgtEl>
                                        <p:attrNameLst>
                                          <p:attrName>r</p:attrName>
                                        </p:attrNameLst>
                                      </p:cBhvr>
                                    </p:animRot>
                                    <p:animRot by="240000">
                                      <p:cBhvr>
                                        <p:cTn id="15" dur="200" fill="hold">
                                          <p:stCondLst>
                                            <p:cond delay="400"/>
                                          </p:stCondLst>
                                        </p:cTn>
                                        <p:tgtEl>
                                          <p:spTgt spid="17"/>
                                        </p:tgtEl>
                                        <p:attrNameLst>
                                          <p:attrName>r</p:attrName>
                                        </p:attrNameLst>
                                      </p:cBhvr>
                                    </p:animRot>
                                    <p:animRot by="-240000">
                                      <p:cBhvr>
                                        <p:cTn id="16" dur="200" fill="hold">
                                          <p:stCondLst>
                                            <p:cond delay="600"/>
                                          </p:stCondLst>
                                        </p:cTn>
                                        <p:tgtEl>
                                          <p:spTgt spid="17"/>
                                        </p:tgtEl>
                                        <p:attrNameLst>
                                          <p:attrName>r</p:attrName>
                                        </p:attrNameLst>
                                      </p:cBhvr>
                                    </p:animRot>
                                    <p:animRot by="120000">
                                      <p:cBhvr>
                                        <p:cTn id="17" dur="200" fill="hold">
                                          <p:stCondLst>
                                            <p:cond delay="800"/>
                                          </p:stCondLst>
                                        </p:cTn>
                                        <p:tgtEl>
                                          <p:spTgt spid="17"/>
                                        </p:tgtEl>
                                        <p:attrNameLst>
                                          <p:attrName>r</p:attrName>
                                        </p:attrNameLst>
                                      </p:cBhvr>
                                    </p:animRot>
                                  </p:childTnLst>
                                </p:cTn>
                              </p:par>
                              <p:par>
                                <p:cTn id="18" presetID="3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fltVal val="0"/>
                                          </p:val>
                                        </p:tav>
                                        <p:tav tm="100000">
                                          <p:val>
                                            <p:strVal val="#ppt_w"/>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style.rotation</p:attrName>
                                        </p:attrNameLst>
                                      </p:cBhvr>
                                      <p:tavLst>
                                        <p:tav tm="0">
                                          <p:val>
                                            <p:fltVal val="90"/>
                                          </p:val>
                                        </p:tav>
                                        <p:tav tm="100000">
                                          <p:val>
                                            <p:fltVal val="0"/>
                                          </p:val>
                                        </p:tav>
                                      </p:tavLst>
                                    </p:anim>
                                    <p:animEffect transition="in" filter="fade">
                                      <p:cBhvr>
                                        <p:cTn id="23" dur="1000"/>
                                        <p:tgtEl>
                                          <p:spTgt spid="12"/>
                                        </p:tgtEl>
                                      </p:cBhvr>
                                    </p:animEffect>
                                  </p:childTnLst>
                                </p:cTn>
                              </p:par>
                              <p:par>
                                <p:cTn id="24" presetID="42" presetClass="path" presetSubtype="0" accel="50000" decel="50000" fill="hold" nodeType="withEffect">
                                  <p:stCondLst>
                                    <p:cond delay="0"/>
                                  </p:stCondLst>
                                  <p:childTnLst>
                                    <p:animMotion origin="layout" path="M 0.24675 0.02986 L 4.16667E-7 -4.44444E-6 " pathEditMode="relative" rAng="0" ptsTypes="AA">
                                      <p:cBhvr>
                                        <p:cTn id="25" dur="2000" fill="hold"/>
                                        <p:tgtEl>
                                          <p:spTgt spid="12"/>
                                        </p:tgtEl>
                                        <p:attrNameLst>
                                          <p:attrName>ppt_x</p:attrName>
                                          <p:attrName>ppt_y</p:attrName>
                                        </p:attrNameLst>
                                      </p:cBhvr>
                                      <p:rCtr x="-12409" y="-995"/>
                                    </p:animMotion>
                                  </p:childTnLst>
                                </p:cTn>
                              </p:par>
                            </p:childTnLst>
                          </p:cTn>
                        </p:par>
                        <p:par>
                          <p:cTn id="26" fill="hold">
                            <p:stCondLst>
                              <p:cond delay="3000"/>
                            </p:stCondLst>
                            <p:childTnLst>
                              <p:par>
                                <p:cTn id="27" presetID="10" presetClass="entr" presetSubtype="0" fill="hold" nodeType="afterEffect">
                                  <p:stCondLst>
                                    <p:cond delay="1250"/>
                                  </p:stCondLst>
                                  <p:childTnLst>
                                    <p:set>
                                      <p:cBhvr>
                                        <p:cTn id="28" dur="1" fill="hold">
                                          <p:stCondLst>
                                            <p:cond delay="0"/>
                                          </p:stCondLst>
                                        </p:cTn>
                                        <p:tgtEl>
                                          <p:spTgt spid="8">
                                            <p:txEl>
                                              <p:pRg st="3" end="3"/>
                                            </p:txEl>
                                          </p:spTgt>
                                        </p:tgtEl>
                                        <p:attrNameLst>
                                          <p:attrName>style.visibility</p:attrName>
                                        </p:attrNameLst>
                                      </p:cBhvr>
                                      <p:to>
                                        <p:strVal val="visible"/>
                                      </p:to>
                                    </p:set>
                                    <p:animEffect transition="in" filter="fade">
                                      <p:cBhvr>
                                        <p:cTn id="29" dur="1000"/>
                                        <p:tgtEl>
                                          <p:spTgt spid="8">
                                            <p:txEl>
                                              <p:pRg st="3" end="3"/>
                                            </p:txEl>
                                          </p:spTgt>
                                        </p:tgtEl>
                                      </p:cBhvr>
                                    </p:animEffect>
                                  </p:childTnLst>
                                </p:cTn>
                              </p:par>
                              <p:par>
                                <p:cTn id="30" presetID="31"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1000" fill="hold"/>
                                        <p:tgtEl>
                                          <p:spTgt spid="19"/>
                                        </p:tgtEl>
                                        <p:attrNameLst>
                                          <p:attrName>ppt_w</p:attrName>
                                        </p:attrNameLst>
                                      </p:cBhvr>
                                      <p:tavLst>
                                        <p:tav tm="0">
                                          <p:val>
                                            <p:fltVal val="0"/>
                                          </p:val>
                                        </p:tav>
                                        <p:tav tm="100000">
                                          <p:val>
                                            <p:strVal val="#ppt_w"/>
                                          </p:val>
                                        </p:tav>
                                      </p:tavLst>
                                    </p:anim>
                                    <p:anim calcmode="lin" valueType="num">
                                      <p:cBhvr>
                                        <p:cTn id="33" dur="1000" fill="hold"/>
                                        <p:tgtEl>
                                          <p:spTgt spid="19"/>
                                        </p:tgtEl>
                                        <p:attrNameLst>
                                          <p:attrName>ppt_h</p:attrName>
                                        </p:attrNameLst>
                                      </p:cBhvr>
                                      <p:tavLst>
                                        <p:tav tm="0">
                                          <p:val>
                                            <p:fltVal val="0"/>
                                          </p:val>
                                        </p:tav>
                                        <p:tav tm="100000">
                                          <p:val>
                                            <p:strVal val="#ppt_h"/>
                                          </p:val>
                                        </p:tav>
                                      </p:tavLst>
                                    </p:anim>
                                    <p:anim calcmode="lin" valueType="num">
                                      <p:cBhvr>
                                        <p:cTn id="34" dur="1000" fill="hold"/>
                                        <p:tgtEl>
                                          <p:spTgt spid="19"/>
                                        </p:tgtEl>
                                        <p:attrNameLst>
                                          <p:attrName>style.rotation</p:attrName>
                                        </p:attrNameLst>
                                      </p:cBhvr>
                                      <p:tavLst>
                                        <p:tav tm="0">
                                          <p:val>
                                            <p:fltVal val="90"/>
                                          </p:val>
                                        </p:tav>
                                        <p:tav tm="100000">
                                          <p:val>
                                            <p:fltVal val="0"/>
                                          </p:val>
                                        </p:tav>
                                      </p:tavLst>
                                    </p:anim>
                                    <p:animEffect transition="in" filter="fade">
                                      <p:cBhvr>
                                        <p:cTn id="35" dur="1000"/>
                                        <p:tgtEl>
                                          <p:spTgt spid="19"/>
                                        </p:tgtEl>
                                      </p:cBhvr>
                                    </p:animEffect>
                                  </p:childTnLst>
                                </p:cTn>
                              </p:par>
                              <p:par>
                                <p:cTn id="36" presetID="42" presetClass="path" presetSubtype="0" accel="50000" decel="50000" fill="hold" nodeType="withEffect">
                                  <p:stCondLst>
                                    <p:cond delay="0"/>
                                  </p:stCondLst>
                                  <p:childTnLst>
                                    <p:animMotion origin="layout" path="M 0.1358 0.08033 L -4.58333E-6 -3.7037E-6 " pathEditMode="relative" rAng="0" ptsTypes="AA">
                                      <p:cBhvr>
                                        <p:cTn id="37" dur="2000" fill="hold"/>
                                        <p:tgtEl>
                                          <p:spTgt spid="19"/>
                                        </p:tgtEl>
                                        <p:attrNameLst>
                                          <p:attrName>ppt_x</p:attrName>
                                          <p:attrName>ppt_y</p:attrName>
                                        </p:attrNameLst>
                                      </p:cBhvr>
                                      <p:rCtr x="-6810" y="-4167"/>
                                    </p:animMotion>
                                  </p:childTnLst>
                                </p:cTn>
                              </p:par>
                              <p:par>
                                <p:cTn id="38" presetID="32" presetClass="emph" presetSubtype="0" fill="hold" nodeType="withEffect">
                                  <p:stCondLst>
                                    <p:cond delay="0"/>
                                  </p:stCondLst>
                                  <p:childTnLst>
                                    <p:animRot by="120000">
                                      <p:cBhvr>
                                        <p:cTn id="39" dur="100" fill="hold">
                                          <p:stCondLst>
                                            <p:cond delay="0"/>
                                          </p:stCondLst>
                                        </p:cTn>
                                        <p:tgtEl>
                                          <p:spTgt spid="17"/>
                                        </p:tgtEl>
                                        <p:attrNameLst>
                                          <p:attrName>r</p:attrName>
                                        </p:attrNameLst>
                                      </p:cBhvr>
                                    </p:animRot>
                                    <p:animRot by="-240000">
                                      <p:cBhvr>
                                        <p:cTn id="40" dur="200" fill="hold">
                                          <p:stCondLst>
                                            <p:cond delay="200"/>
                                          </p:stCondLst>
                                        </p:cTn>
                                        <p:tgtEl>
                                          <p:spTgt spid="17"/>
                                        </p:tgtEl>
                                        <p:attrNameLst>
                                          <p:attrName>r</p:attrName>
                                        </p:attrNameLst>
                                      </p:cBhvr>
                                    </p:animRot>
                                    <p:animRot by="240000">
                                      <p:cBhvr>
                                        <p:cTn id="41" dur="200" fill="hold">
                                          <p:stCondLst>
                                            <p:cond delay="400"/>
                                          </p:stCondLst>
                                        </p:cTn>
                                        <p:tgtEl>
                                          <p:spTgt spid="17"/>
                                        </p:tgtEl>
                                        <p:attrNameLst>
                                          <p:attrName>r</p:attrName>
                                        </p:attrNameLst>
                                      </p:cBhvr>
                                    </p:animRot>
                                    <p:animRot by="-240000">
                                      <p:cBhvr>
                                        <p:cTn id="42" dur="200" fill="hold">
                                          <p:stCondLst>
                                            <p:cond delay="600"/>
                                          </p:stCondLst>
                                        </p:cTn>
                                        <p:tgtEl>
                                          <p:spTgt spid="17"/>
                                        </p:tgtEl>
                                        <p:attrNameLst>
                                          <p:attrName>r</p:attrName>
                                        </p:attrNameLst>
                                      </p:cBhvr>
                                    </p:animRot>
                                    <p:animRot by="120000">
                                      <p:cBhvr>
                                        <p:cTn id="43" dur="200" fill="hold">
                                          <p:stCondLst>
                                            <p:cond delay="800"/>
                                          </p:stCondLst>
                                        </p:cTn>
                                        <p:tgtEl>
                                          <p:spTgt spid="17"/>
                                        </p:tgtEl>
                                        <p:attrNameLst>
                                          <p:attrName>r</p:attrName>
                                        </p:attrNameLst>
                                      </p:cBhvr>
                                    </p:animRot>
                                  </p:childTnLst>
                                </p:cTn>
                              </p:par>
                            </p:childTnLst>
                          </p:cTn>
                        </p:par>
                        <p:par>
                          <p:cTn id="44" fill="hold">
                            <p:stCondLst>
                              <p:cond delay="5250"/>
                            </p:stCondLst>
                            <p:childTnLst>
                              <p:par>
                                <p:cTn id="45" presetID="10" presetClass="entr" presetSubtype="0" fill="hold" nodeType="afterEffect">
                                  <p:stCondLst>
                                    <p:cond delay="1250"/>
                                  </p:stCondLst>
                                  <p:childTnLst>
                                    <p:set>
                                      <p:cBhvr>
                                        <p:cTn id="46" dur="1" fill="hold">
                                          <p:stCondLst>
                                            <p:cond delay="0"/>
                                          </p:stCondLst>
                                        </p:cTn>
                                        <p:tgtEl>
                                          <p:spTgt spid="8">
                                            <p:txEl>
                                              <p:pRg st="4" end="4"/>
                                            </p:txEl>
                                          </p:spTgt>
                                        </p:tgtEl>
                                        <p:attrNameLst>
                                          <p:attrName>style.visibility</p:attrName>
                                        </p:attrNameLst>
                                      </p:cBhvr>
                                      <p:to>
                                        <p:strVal val="visible"/>
                                      </p:to>
                                    </p:set>
                                    <p:animEffect transition="in" filter="fade">
                                      <p:cBhvr>
                                        <p:cTn id="47" dur="1000"/>
                                        <p:tgtEl>
                                          <p:spTgt spid="8">
                                            <p:txEl>
                                              <p:pRg st="4" end="4"/>
                                            </p:txEl>
                                          </p:spTgt>
                                        </p:tgtEl>
                                      </p:cBhvr>
                                    </p:animEffect>
                                  </p:childTnLst>
                                </p:cTn>
                              </p:par>
                              <p:par>
                                <p:cTn id="48" presetID="32" presetClass="emph" presetSubtype="0" fill="hold" nodeType="withEffect">
                                  <p:stCondLst>
                                    <p:cond delay="0"/>
                                  </p:stCondLst>
                                  <p:childTnLst>
                                    <p:animRot by="120000">
                                      <p:cBhvr>
                                        <p:cTn id="49" dur="100" fill="hold">
                                          <p:stCondLst>
                                            <p:cond delay="0"/>
                                          </p:stCondLst>
                                        </p:cTn>
                                        <p:tgtEl>
                                          <p:spTgt spid="17"/>
                                        </p:tgtEl>
                                        <p:attrNameLst>
                                          <p:attrName>r</p:attrName>
                                        </p:attrNameLst>
                                      </p:cBhvr>
                                    </p:animRot>
                                    <p:animRot by="-240000">
                                      <p:cBhvr>
                                        <p:cTn id="50" dur="200" fill="hold">
                                          <p:stCondLst>
                                            <p:cond delay="200"/>
                                          </p:stCondLst>
                                        </p:cTn>
                                        <p:tgtEl>
                                          <p:spTgt spid="17"/>
                                        </p:tgtEl>
                                        <p:attrNameLst>
                                          <p:attrName>r</p:attrName>
                                        </p:attrNameLst>
                                      </p:cBhvr>
                                    </p:animRot>
                                    <p:animRot by="240000">
                                      <p:cBhvr>
                                        <p:cTn id="51" dur="200" fill="hold">
                                          <p:stCondLst>
                                            <p:cond delay="400"/>
                                          </p:stCondLst>
                                        </p:cTn>
                                        <p:tgtEl>
                                          <p:spTgt spid="17"/>
                                        </p:tgtEl>
                                        <p:attrNameLst>
                                          <p:attrName>r</p:attrName>
                                        </p:attrNameLst>
                                      </p:cBhvr>
                                    </p:animRot>
                                    <p:animRot by="-240000">
                                      <p:cBhvr>
                                        <p:cTn id="52" dur="200" fill="hold">
                                          <p:stCondLst>
                                            <p:cond delay="600"/>
                                          </p:stCondLst>
                                        </p:cTn>
                                        <p:tgtEl>
                                          <p:spTgt spid="17"/>
                                        </p:tgtEl>
                                        <p:attrNameLst>
                                          <p:attrName>r</p:attrName>
                                        </p:attrNameLst>
                                      </p:cBhvr>
                                    </p:animRot>
                                    <p:animRot by="120000">
                                      <p:cBhvr>
                                        <p:cTn id="53" dur="200" fill="hold">
                                          <p:stCondLst>
                                            <p:cond delay="800"/>
                                          </p:stCondLst>
                                        </p:cTn>
                                        <p:tgtEl>
                                          <p:spTgt spid="17"/>
                                        </p:tgtEl>
                                        <p:attrNameLst>
                                          <p:attrName>r</p:attrName>
                                        </p:attrNameLst>
                                      </p:cBhvr>
                                    </p:animRot>
                                  </p:childTnLst>
                                </p:cTn>
                              </p:par>
                              <p:par>
                                <p:cTn id="54" presetID="31" presetClass="entr" presetSubtype="0" fill="hold" nodeType="withEffect">
                                  <p:stCondLst>
                                    <p:cond delay="0"/>
                                  </p:stCondLst>
                                  <p:childTnLst>
                                    <p:set>
                                      <p:cBhvr>
                                        <p:cTn id="55" dur="1" fill="hold">
                                          <p:stCondLst>
                                            <p:cond delay="0"/>
                                          </p:stCondLst>
                                        </p:cTn>
                                        <p:tgtEl>
                                          <p:spTgt spid="1026"/>
                                        </p:tgtEl>
                                        <p:attrNameLst>
                                          <p:attrName>style.visibility</p:attrName>
                                        </p:attrNameLst>
                                      </p:cBhvr>
                                      <p:to>
                                        <p:strVal val="visible"/>
                                      </p:to>
                                    </p:set>
                                    <p:anim calcmode="lin" valueType="num">
                                      <p:cBhvr>
                                        <p:cTn id="56" dur="1000" fill="hold"/>
                                        <p:tgtEl>
                                          <p:spTgt spid="1026"/>
                                        </p:tgtEl>
                                        <p:attrNameLst>
                                          <p:attrName>ppt_w</p:attrName>
                                        </p:attrNameLst>
                                      </p:cBhvr>
                                      <p:tavLst>
                                        <p:tav tm="0">
                                          <p:val>
                                            <p:fltVal val="0"/>
                                          </p:val>
                                        </p:tav>
                                        <p:tav tm="100000">
                                          <p:val>
                                            <p:strVal val="#ppt_w"/>
                                          </p:val>
                                        </p:tav>
                                      </p:tavLst>
                                    </p:anim>
                                    <p:anim calcmode="lin" valueType="num">
                                      <p:cBhvr>
                                        <p:cTn id="57" dur="1000" fill="hold"/>
                                        <p:tgtEl>
                                          <p:spTgt spid="1026"/>
                                        </p:tgtEl>
                                        <p:attrNameLst>
                                          <p:attrName>ppt_h</p:attrName>
                                        </p:attrNameLst>
                                      </p:cBhvr>
                                      <p:tavLst>
                                        <p:tav tm="0">
                                          <p:val>
                                            <p:fltVal val="0"/>
                                          </p:val>
                                        </p:tav>
                                        <p:tav tm="100000">
                                          <p:val>
                                            <p:strVal val="#ppt_h"/>
                                          </p:val>
                                        </p:tav>
                                      </p:tavLst>
                                    </p:anim>
                                    <p:anim calcmode="lin" valueType="num">
                                      <p:cBhvr>
                                        <p:cTn id="58" dur="1000" fill="hold"/>
                                        <p:tgtEl>
                                          <p:spTgt spid="1026"/>
                                        </p:tgtEl>
                                        <p:attrNameLst>
                                          <p:attrName>style.rotation</p:attrName>
                                        </p:attrNameLst>
                                      </p:cBhvr>
                                      <p:tavLst>
                                        <p:tav tm="0">
                                          <p:val>
                                            <p:fltVal val="90"/>
                                          </p:val>
                                        </p:tav>
                                        <p:tav tm="100000">
                                          <p:val>
                                            <p:fltVal val="0"/>
                                          </p:val>
                                        </p:tav>
                                      </p:tavLst>
                                    </p:anim>
                                    <p:animEffect transition="in" filter="fade">
                                      <p:cBhvr>
                                        <p:cTn id="59" dur="1000"/>
                                        <p:tgtEl>
                                          <p:spTgt spid="1026"/>
                                        </p:tgtEl>
                                      </p:cBhvr>
                                    </p:animEffect>
                                  </p:childTnLst>
                                </p:cTn>
                              </p:par>
                              <p:par>
                                <p:cTn id="60" presetID="42" presetClass="path" presetSubtype="0" accel="50000" decel="50000" fill="hold" nodeType="withEffect">
                                  <p:stCondLst>
                                    <p:cond delay="0"/>
                                  </p:stCondLst>
                                  <p:childTnLst>
                                    <p:animMotion origin="layout" path="M 0.14961 -0.06366 L -4.58333E-6 -2.59259E-6 " pathEditMode="relative" rAng="0" ptsTypes="AA">
                                      <p:cBhvr>
                                        <p:cTn id="61" dur="2000" fill="hold"/>
                                        <p:tgtEl>
                                          <p:spTgt spid="1026"/>
                                        </p:tgtEl>
                                        <p:attrNameLst>
                                          <p:attrName>ppt_x</p:attrName>
                                          <p:attrName>ppt_y</p:attrName>
                                        </p:attrNameLst>
                                      </p:cBhvr>
                                      <p:rCtr x="-7565" y="3333"/>
                                    </p:animMotion>
                                  </p:childTnLst>
                                </p:cTn>
                              </p:par>
                              <p:par>
                                <p:cTn id="62" presetID="10" presetClass="entr" presetSubtype="0" fill="hold" nodeType="withEffect">
                                  <p:stCondLst>
                                    <p:cond delay="1250"/>
                                  </p:stCondLst>
                                  <p:childTnLst>
                                    <p:set>
                                      <p:cBhvr>
                                        <p:cTn id="63" dur="1" fill="hold">
                                          <p:stCondLst>
                                            <p:cond delay="0"/>
                                          </p:stCondLst>
                                        </p:cTn>
                                        <p:tgtEl>
                                          <p:spTgt spid="8">
                                            <p:txEl>
                                              <p:pRg st="7" end="7"/>
                                            </p:txEl>
                                          </p:spTgt>
                                        </p:tgtEl>
                                        <p:attrNameLst>
                                          <p:attrName>style.visibility</p:attrName>
                                        </p:attrNameLst>
                                      </p:cBhvr>
                                      <p:to>
                                        <p:strVal val="visible"/>
                                      </p:to>
                                    </p:set>
                                    <p:animEffect transition="in" filter="fade">
                                      <p:cBhvr>
                                        <p:cTn id="64" dur="1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EE87-6F96-8FE2-B850-51C4042982E3}"/>
            </a:ext>
          </a:extLst>
        </p:cNvPr>
        <p:cNvGrpSpPr/>
        <p:nvPr/>
      </p:nvGrpSpPr>
      <p:grpSpPr>
        <a:xfrm>
          <a:off x="0" y="0"/>
          <a:ext cx="0" cy="0"/>
          <a:chOff x="0" y="0"/>
          <a:chExt cx="0" cy="0"/>
        </a:xfrm>
      </p:grpSpPr>
      <p:sp>
        <p:nvSpPr>
          <p:cNvPr id="24" name="Rechteck 23">
            <a:extLst>
              <a:ext uri="{FF2B5EF4-FFF2-40B4-BE49-F238E27FC236}">
                <a16:creationId xmlns:a16="http://schemas.microsoft.com/office/drawing/2014/main" id="{30E8D147-03C8-61B4-2A0F-A8931E745BD4}"/>
              </a:ext>
            </a:extLst>
          </p:cNvPr>
          <p:cNvSpPr/>
          <p:nvPr/>
        </p:nvSpPr>
        <p:spPr>
          <a:xfrm>
            <a:off x="0" y="1822116"/>
            <a:ext cx="983432" cy="44296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56EFDEC-7697-27FF-E60B-52818411B9AC}"/>
              </a:ext>
            </a:extLst>
          </p:cNvPr>
          <p:cNvSpPr txBox="1"/>
          <p:nvPr/>
        </p:nvSpPr>
        <p:spPr>
          <a:xfrm>
            <a:off x="5807968" y="2085731"/>
            <a:ext cx="5845020" cy="529569"/>
          </a:xfrm>
          <a:prstGeom prst="rect">
            <a:avLst/>
          </a:prstGeom>
          <a:solidFill>
            <a:schemeClr val="bg1"/>
          </a:solidFill>
        </p:spPr>
        <p:txBody>
          <a:bodyPr wrap="square" rtlCol="0">
            <a:spAutoFit/>
          </a:bodyPr>
          <a:lstStyle/>
          <a:p>
            <a:pPr algn="ctr">
              <a:lnSpc>
                <a:spcPct val="110000"/>
              </a:lnSpc>
              <a:spcBef>
                <a:spcPts val="600"/>
              </a:spcBef>
              <a:spcAft>
                <a:spcPts val="600"/>
              </a:spcAft>
            </a:pPr>
            <a:r>
              <a:rPr lang="de-DE" sz="2800" b="1" dirty="0">
                <a:latin typeface="Arial" panose="020B0604020202020204" pitchFamily="34" charset="0"/>
                <a:cs typeface="Arial" panose="020B0604020202020204" pitchFamily="34" charset="0"/>
              </a:rPr>
              <a:t>Eine Bildrückwärtssuche ergab:</a:t>
            </a:r>
            <a:endParaRPr lang="de-DE" sz="28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125726FF-F266-D88A-4AFE-F80C43346F51}"/>
              </a:ext>
            </a:extLst>
          </p:cNvPr>
          <p:cNvSpPr txBox="1"/>
          <p:nvPr/>
        </p:nvSpPr>
        <p:spPr>
          <a:xfrm>
            <a:off x="6222212" y="2743072"/>
            <a:ext cx="5274388" cy="2630144"/>
          </a:xfrm>
          <a:prstGeom prst="rect">
            <a:avLst/>
          </a:prstGeom>
          <a:noFill/>
        </p:spPr>
        <p:txBody>
          <a:bodyPr wrap="square" rtlCol="0">
            <a:spAutoFit/>
          </a:bodyPr>
          <a:lstStyle/>
          <a:p>
            <a:pPr algn="ctr">
              <a:lnSpc>
                <a:spcPct val="120000"/>
              </a:lnSpc>
            </a:pPr>
            <a:r>
              <a:rPr lang="fr-FR" sz="2800" dirty="0" err="1">
                <a:latin typeface="Arial" panose="020B0604020202020204" pitchFamily="34" charset="0"/>
                <a:cs typeface="Arial" panose="020B0604020202020204" pitchFamily="34" charset="0"/>
              </a:rPr>
              <a:t>Das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Bild</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stammt</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aus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einem</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TikTok-Video</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bei</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dem</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tatsächlich</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ein</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Linienbus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liegenblieb</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Das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hatte</a:t>
            </a:r>
            <a:r>
              <a:rPr lang="fr-FR" sz="2800" dirty="0">
                <a:latin typeface="Arial" panose="020B0604020202020204" pitchFamily="34" charset="0"/>
                <a:cs typeface="Arial" panose="020B0604020202020204" pitchFamily="34" charset="0"/>
              </a:rPr>
              <a:t> aber </a:t>
            </a:r>
            <a:r>
              <a:rPr lang="fr-FR" sz="2800" dirty="0" err="1">
                <a:latin typeface="Arial" panose="020B0604020202020204" pitchFamily="34" charset="0"/>
                <a:cs typeface="Arial" panose="020B0604020202020204" pitchFamily="34" charset="0"/>
              </a:rPr>
              <a:t>ganz</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andere</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Gründe</a:t>
            </a:r>
            <a:r>
              <a:rPr lang="fr-FR" sz="2400" dirty="0">
                <a:latin typeface="Arial" panose="020B0604020202020204" pitchFamily="34" charset="0"/>
                <a:cs typeface="Arial" panose="020B0604020202020204" pitchFamily="34" charset="0"/>
              </a:rPr>
              <a:t>.</a:t>
            </a:r>
          </a:p>
        </p:txBody>
      </p:sp>
      <p:pic>
        <p:nvPicPr>
          <p:cNvPr id="15" name="Grafik 14" descr="Ein Bild, das Text, Screenshot, Landfahrzeug, Fahrzeug enthält.&#10;&#10;KI-generierte Inhalte können fehlerhaft sein.">
            <a:extLst>
              <a:ext uri="{FF2B5EF4-FFF2-40B4-BE49-F238E27FC236}">
                <a16:creationId xmlns:a16="http://schemas.microsoft.com/office/drawing/2014/main" id="{60DA643F-DCDB-DC37-435F-4798C626875C}"/>
              </a:ext>
            </a:extLst>
          </p:cNvPr>
          <p:cNvPicPr>
            <a:picLocks noChangeAspect="1"/>
          </p:cNvPicPr>
          <p:nvPr/>
        </p:nvPicPr>
        <p:blipFill rotWithShape="1">
          <a:blip r:embed="rId3">
            <a:extLst>
              <a:ext uri="{28A0092B-C50C-407E-A947-70E740481C1C}">
                <a14:useLocalDpi xmlns:a14="http://schemas.microsoft.com/office/drawing/2010/main" val="0"/>
              </a:ext>
            </a:extLst>
          </a:blip>
          <a:srcRect t="7116"/>
          <a:stretch/>
        </p:blipFill>
        <p:spPr>
          <a:xfrm>
            <a:off x="158900" y="833836"/>
            <a:ext cx="4496940" cy="6046233"/>
          </a:xfrm>
          <a:prstGeom prst="rect">
            <a:avLst/>
          </a:prstGeom>
          <a:ln>
            <a:noFill/>
          </a:ln>
          <a:effectLst>
            <a:outerShdw blurRad="292100" dist="139700" dir="2700000" algn="tl" rotWithShape="0">
              <a:srgbClr val="333333">
                <a:alpha val="65000"/>
              </a:srgbClr>
            </a:outerShdw>
          </a:effectLst>
        </p:spPr>
      </p:pic>
      <p:grpSp>
        <p:nvGrpSpPr>
          <p:cNvPr id="18" name="Gruppieren 17">
            <a:extLst>
              <a:ext uri="{FF2B5EF4-FFF2-40B4-BE49-F238E27FC236}">
                <a16:creationId xmlns:a16="http://schemas.microsoft.com/office/drawing/2014/main" id="{653453A2-A4BD-D899-993D-4B70C09D0109}"/>
              </a:ext>
            </a:extLst>
          </p:cNvPr>
          <p:cNvGrpSpPr/>
          <p:nvPr/>
        </p:nvGrpSpPr>
        <p:grpSpPr>
          <a:xfrm>
            <a:off x="5639272" y="908720"/>
            <a:ext cx="6552728" cy="5771400"/>
            <a:chOff x="5571418" y="571094"/>
            <a:chExt cx="6552728" cy="5771400"/>
          </a:xfrm>
        </p:grpSpPr>
        <p:sp>
          <p:nvSpPr>
            <p:cNvPr id="17" name="Rechteck 16">
              <a:extLst>
                <a:ext uri="{FF2B5EF4-FFF2-40B4-BE49-F238E27FC236}">
                  <a16:creationId xmlns:a16="http://schemas.microsoft.com/office/drawing/2014/main" id="{07DFF8F7-9609-F8D9-7F0A-D578113339EA}"/>
                </a:ext>
              </a:extLst>
            </p:cNvPr>
            <p:cNvSpPr/>
            <p:nvPr/>
          </p:nvSpPr>
          <p:spPr>
            <a:xfrm>
              <a:off x="5571418" y="571094"/>
              <a:ext cx="6552728" cy="5771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Textfeld 15">
              <a:extLst>
                <a:ext uri="{FF2B5EF4-FFF2-40B4-BE49-F238E27FC236}">
                  <a16:creationId xmlns:a16="http://schemas.microsoft.com/office/drawing/2014/main" id="{5252BC81-1EA9-BFF1-3247-F5BC95DE74C7}"/>
                </a:ext>
              </a:extLst>
            </p:cNvPr>
            <p:cNvSpPr txBox="1"/>
            <p:nvPr/>
          </p:nvSpPr>
          <p:spPr>
            <a:xfrm>
              <a:off x="5981413" y="1723222"/>
              <a:ext cx="5587417" cy="2825389"/>
            </a:xfrm>
            <a:prstGeom prst="rect">
              <a:avLst/>
            </a:prstGeom>
            <a:noFill/>
          </p:spPr>
          <p:txBody>
            <a:bodyPr wrap="square" rtlCol="0">
              <a:spAutoFit/>
            </a:bodyPr>
            <a:lstStyle/>
            <a:p>
              <a:pPr marL="0" indent="0" algn="ctr">
                <a:lnSpc>
                  <a:spcPct val="120000"/>
                </a:lnSpc>
                <a:buNone/>
              </a:pPr>
              <a:r>
                <a:rPr lang="de-DE" sz="3200" b="1" dirty="0">
                  <a:latin typeface="Arial" panose="020B0604020202020204" pitchFamily="34" charset="0"/>
                  <a:cs typeface="Arial" panose="020B0604020202020204" pitchFamily="34" charset="0"/>
                </a:rPr>
                <a:t>Dieser Post wurde im Sommer 2025 auf Plattformen der </a:t>
              </a:r>
              <a:r>
                <a:rPr lang="de-DE" sz="3200" b="1" dirty="0" err="1">
                  <a:latin typeface="Arial" panose="020B0604020202020204" pitchFamily="34" charset="0"/>
                  <a:cs typeface="Arial" panose="020B0604020202020204" pitchFamily="34" charset="0"/>
                </a:rPr>
                <a:t>Social</a:t>
              </a:r>
              <a:r>
                <a:rPr lang="de-DE" sz="3200" b="1" dirty="0">
                  <a:latin typeface="Arial" panose="020B0604020202020204" pitchFamily="34" charset="0"/>
                  <a:cs typeface="Arial" panose="020B0604020202020204" pitchFamily="34" charset="0"/>
                </a:rPr>
                <a:t> Media verbreitet.</a:t>
              </a:r>
            </a:p>
            <a:p>
              <a:endParaRPr lang="de-DE" sz="2400" dirty="0"/>
            </a:p>
          </p:txBody>
        </p:sp>
      </p:grpSp>
      <p:pic>
        <p:nvPicPr>
          <p:cNvPr id="1026" name="Picture 2" descr="Screenshot des zuvor angesprochenen TikTok-Videos.">
            <a:extLst>
              <a:ext uri="{FF2B5EF4-FFF2-40B4-BE49-F238E27FC236}">
                <a16:creationId xmlns:a16="http://schemas.microsoft.com/office/drawing/2014/main" id="{3E9C89B1-1F2B-F840-7685-F26AA1DEE8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724" b="15640"/>
          <a:stretch>
            <a:fillRect/>
          </a:stretch>
        </p:blipFill>
        <p:spPr bwMode="auto">
          <a:xfrm>
            <a:off x="211126" y="2493314"/>
            <a:ext cx="4392488" cy="4339096"/>
          </a:xfrm>
          <a:prstGeom prst="roundRect">
            <a:avLst>
              <a:gd name="adj" fmla="val 3432"/>
            </a:avLst>
          </a:prstGeom>
          <a:ln w="57150">
            <a:solidFill>
              <a:schemeClr val="bg1"/>
            </a:solidFill>
          </a:ln>
          <a:extLst>
            <a:ext uri="{909E8E84-426E-40DD-AFC4-6F175D3DCCD1}">
              <a14:hiddenFill xmlns:a14="http://schemas.microsoft.com/office/drawing/2010/main">
                <a:solidFill>
                  <a:srgbClr val="FFFFFF"/>
                </a:solidFill>
              </a14:hiddenFill>
            </a:ext>
          </a:extLst>
        </p:spPr>
      </p:pic>
      <p:sp>
        <p:nvSpPr>
          <p:cNvPr id="4" name="Rechteck: obere Ecken abgerundet 3">
            <a:extLst>
              <a:ext uri="{FF2B5EF4-FFF2-40B4-BE49-F238E27FC236}">
                <a16:creationId xmlns:a16="http://schemas.microsoft.com/office/drawing/2014/main" id="{EEC50B37-2914-236B-7F34-47315DDBF3A6}"/>
              </a:ext>
            </a:extLst>
          </p:cNvPr>
          <p:cNvSpPr/>
          <p:nvPr/>
        </p:nvSpPr>
        <p:spPr>
          <a:xfrm>
            <a:off x="0" y="5373216"/>
            <a:ext cx="12192000" cy="1512000"/>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Was fällt euch an dem Post auf?</a:t>
            </a:r>
          </a:p>
          <a:p>
            <a:pPr algn="ctr"/>
            <a:r>
              <a:rPr lang="de-DE" sz="2400" dirty="0"/>
              <a:t>Würdet ihr das glauben? Macht Euch Notizen!</a:t>
            </a:r>
          </a:p>
        </p:txBody>
      </p:sp>
      <p:sp>
        <p:nvSpPr>
          <p:cNvPr id="2" name="Rechteck: obere Ecken abgerundet 1">
            <a:extLst>
              <a:ext uri="{FF2B5EF4-FFF2-40B4-BE49-F238E27FC236}">
                <a16:creationId xmlns:a16="http://schemas.microsoft.com/office/drawing/2014/main" id="{C5313CC4-33AD-1B2F-9387-AB9FDF8D1FF5}"/>
              </a:ext>
            </a:extLst>
          </p:cNvPr>
          <p:cNvSpPr/>
          <p:nvPr/>
        </p:nvSpPr>
        <p:spPr>
          <a:xfrm>
            <a:off x="0" y="3396459"/>
            <a:ext cx="12191999" cy="3488925"/>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Daran seht ihr, dass es keine glaubwürdige Information ist:</a:t>
            </a:r>
          </a:p>
          <a:p>
            <a:pPr algn="ctr"/>
            <a:endParaRPr lang="de-DE" b="1" dirty="0"/>
          </a:p>
          <a:p>
            <a:pPr marL="342900" indent="-342900" algn="ctr">
              <a:buFont typeface="Arial" panose="020B0604020202020204" pitchFamily="34" charset="0"/>
              <a:buChar char="•"/>
            </a:pPr>
            <a:r>
              <a:rPr lang="de-DE" sz="2400" b="1" dirty="0"/>
              <a:t>Es wird keine Quelle angegeben.</a:t>
            </a:r>
            <a:r>
              <a:rPr lang="de-DE" sz="2400" dirty="0"/>
              <a:t> Woher stammt das Bild, </a:t>
            </a:r>
            <a:br>
              <a:rPr lang="de-DE" sz="2400" dirty="0"/>
            </a:br>
            <a:r>
              <a:rPr lang="de-DE" sz="2400" dirty="0"/>
              <a:t>woher die Temperaturangabe?</a:t>
            </a:r>
          </a:p>
          <a:p>
            <a:pPr marL="342900" indent="-342900" algn="ctr">
              <a:buFont typeface="Arial" panose="020B0604020202020204" pitchFamily="34" charset="0"/>
              <a:buChar char="•"/>
            </a:pPr>
            <a:r>
              <a:rPr lang="de-DE" sz="2400" b="1" dirty="0"/>
              <a:t>Die Wortwahl ist auffällig</a:t>
            </a:r>
            <a:r>
              <a:rPr lang="de-DE" sz="2400" dirty="0"/>
              <a:t>, sie wirkt abwertend. </a:t>
            </a:r>
            <a:br>
              <a:rPr lang="de-DE" sz="2400" dirty="0"/>
            </a:br>
            <a:r>
              <a:rPr lang="de-DE" sz="2400" dirty="0"/>
              <a:t>Offenbar hat die Person ein Problem mit E-Mobilität.</a:t>
            </a:r>
          </a:p>
          <a:p>
            <a:pPr algn="ctr"/>
            <a:br>
              <a:rPr lang="de-DE" sz="1400" dirty="0"/>
            </a:br>
            <a:r>
              <a:rPr lang="de-DE" sz="2800" dirty="0"/>
              <a:t>… Waren euch beide Punkte aufgefallen?</a:t>
            </a:r>
            <a:endParaRPr lang="de-DE" sz="2400" dirty="0"/>
          </a:p>
        </p:txBody>
      </p:sp>
      <p:sp>
        <p:nvSpPr>
          <p:cNvPr id="3" name="Explosion: 14 Zacken 2">
            <a:extLst>
              <a:ext uri="{FF2B5EF4-FFF2-40B4-BE49-F238E27FC236}">
                <a16:creationId xmlns:a16="http://schemas.microsoft.com/office/drawing/2014/main" id="{DE710207-2C17-D90E-BA0A-546152B84B45}"/>
              </a:ext>
            </a:extLst>
          </p:cNvPr>
          <p:cNvSpPr/>
          <p:nvPr/>
        </p:nvSpPr>
        <p:spPr>
          <a:xfrm>
            <a:off x="4296679" y="577451"/>
            <a:ext cx="8387036" cy="5627385"/>
          </a:xfrm>
          <a:prstGeom prst="irregularSeal2">
            <a:avLst/>
          </a:prstGeom>
          <a:gradFill flip="none" rotWithShape="1">
            <a:gsLst>
              <a:gs pos="0">
                <a:schemeClr val="bg1"/>
              </a:gs>
              <a:gs pos="76000">
                <a:srgbClr val="FFC000"/>
              </a:gs>
            </a:gsLst>
            <a:path path="circle">
              <a:fillToRect l="50000" t="50000" r="50000" b="50000"/>
            </a:path>
            <a:tileRect/>
          </a:gradFill>
          <a:ln w="76200">
            <a:solidFill>
              <a:schemeClr val="tx1"/>
            </a:solidFill>
            <a:extLst>
              <a:ext uri="{C807C97D-BFC1-408E-A445-0C87EB9F89A2}">
                <ask:lineSketchStyleProps xmlns:ask="http://schemas.microsoft.com/office/drawing/2018/sketchyshapes" sd="898166572">
                  <a:custGeom>
                    <a:avLst/>
                    <a:gdLst>
                      <a:gd name="csX0" fmla="*/ 5438237 w 10248292"/>
                      <a:gd name="csY0" fmla="*/ 1346195 h 6696873"/>
                      <a:gd name="csX1" fmla="*/ 5932989 w 10248292"/>
                      <a:gd name="csY1" fmla="*/ 924387 h 6696873"/>
                      <a:gd name="csX2" fmla="*/ 6411951 w 10248292"/>
                      <a:gd name="csY2" fmla="*/ 516041 h 6696873"/>
                      <a:gd name="csX3" fmla="*/ 7017233 w 10248292"/>
                      <a:gd name="csY3" fmla="*/ 0 h 6696873"/>
                      <a:gd name="csX4" fmla="*/ 6891501 w 10248292"/>
                      <a:gd name="csY4" fmla="*/ 1791103 h 6696873"/>
                      <a:gd name="csX5" fmla="*/ 7392627 w 10248292"/>
                      <a:gd name="csY5" fmla="*/ 1546114 h 6696873"/>
                      <a:gd name="csX6" fmla="*/ 7893753 w 10248292"/>
                      <a:gd name="csY6" fmla="*/ 1301126 h 6696873"/>
                      <a:gd name="csX7" fmla="*/ 8543564 w 10248292"/>
                      <a:gd name="csY7" fmla="*/ 983448 h 6696873"/>
                      <a:gd name="csX8" fmla="*/ 8157593 w 10248292"/>
                      <a:gd name="csY8" fmla="*/ 1504316 h 6696873"/>
                      <a:gd name="csX9" fmla="*/ 7771621 w 10248292"/>
                      <a:gd name="csY9" fmla="*/ 2025184 h 6696873"/>
                      <a:gd name="csX10" fmla="*/ 8440322 w 10248292"/>
                      <a:gd name="csY10" fmla="*/ 2034643 h 6696873"/>
                      <a:gd name="csX11" fmla="*/ 9084257 w 10248292"/>
                      <a:gd name="csY11" fmla="*/ 2043752 h 6696873"/>
                      <a:gd name="csX12" fmla="*/ 9678658 w 10248292"/>
                      <a:gd name="csY12" fmla="*/ 2052160 h 6696873"/>
                      <a:gd name="csX13" fmla="*/ 10248292 w 10248292"/>
                      <a:gd name="csY13" fmla="*/ 2060218 h 6696873"/>
                      <a:gd name="csX14" fmla="*/ 9700886 w 10248292"/>
                      <a:gd name="csY14" fmla="*/ 2273913 h 6696873"/>
                      <a:gd name="csX15" fmla="*/ 9175376 w 10248292"/>
                      <a:gd name="csY15" fmla="*/ 2479061 h 6696873"/>
                      <a:gd name="csX16" fmla="*/ 8649866 w 10248292"/>
                      <a:gd name="csY16" fmla="*/ 2684208 h 6696873"/>
                      <a:gd name="csX17" fmla="*/ 8058668 w 10248292"/>
                      <a:gd name="csY17" fmla="*/ 2914999 h 6696873"/>
                      <a:gd name="csX18" fmla="*/ 8345217 w 10248292"/>
                      <a:gd name="csY18" fmla="*/ 3190117 h 6696873"/>
                      <a:gd name="csX19" fmla="*/ 8668346 w 10248292"/>
                      <a:gd name="csY19" fmla="*/ 3500356 h 6696873"/>
                      <a:gd name="csX20" fmla="*/ 8228951 w 10248292"/>
                      <a:gd name="csY20" fmla="*/ 3655314 h 6696873"/>
                      <a:gd name="csX21" fmla="*/ 7771621 w 10248292"/>
                      <a:gd name="csY21" fmla="*/ 3816597 h 6696873"/>
                      <a:gd name="csX22" fmla="*/ 8190222 w 10248292"/>
                      <a:gd name="csY22" fmla="*/ 4180514 h 6696873"/>
                      <a:gd name="csX23" fmla="*/ 8608824 w 10248292"/>
                      <a:gd name="csY23" fmla="*/ 4544431 h 6696873"/>
                      <a:gd name="csX24" fmla="*/ 8956342 w 10248292"/>
                      <a:gd name="csY24" fmla="*/ 4846551 h 6696873"/>
                      <a:gd name="csX25" fmla="*/ 8246044 w 10248292"/>
                      <a:gd name="csY25" fmla="*/ 4706111 h 6696873"/>
                      <a:gd name="csX26" fmla="*/ 7535746 w 10248292"/>
                      <a:gd name="csY26" fmla="*/ 4565671 h 6696873"/>
                      <a:gd name="csX27" fmla="*/ 6946064 w 10248292"/>
                      <a:gd name="csY27" fmla="*/ 4449079 h 6696873"/>
                      <a:gd name="csX28" fmla="*/ 7089350 w 10248292"/>
                      <a:gd name="csY28" fmla="*/ 5385402 h 6696873"/>
                      <a:gd name="csX29" fmla="*/ 6447228 w 10248292"/>
                      <a:gd name="csY29" fmla="*/ 5167397 h 6696873"/>
                      <a:gd name="csX30" fmla="*/ 5778897 w 10248292"/>
                      <a:gd name="csY30" fmla="*/ 4940494 h 6696873"/>
                      <a:gd name="csX31" fmla="*/ 5641456 w 10248292"/>
                      <a:gd name="csY31" fmla="*/ 5400150 h 6696873"/>
                      <a:gd name="csX32" fmla="*/ 5509405 w 10248292"/>
                      <a:gd name="csY32" fmla="*/ 5841781 h 6696873"/>
                      <a:gd name="csX33" fmla="*/ 5088371 w 10248292"/>
                      <a:gd name="csY33" fmla="*/ 5609028 h 6696873"/>
                      <a:gd name="csX34" fmla="*/ 4683849 w 10248292"/>
                      <a:gd name="csY34" fmla="*/ 5385402 h 6696873"/>
                      <a:gd name="csX35" fmla="*/ 4416938 w 10248292"/>
                      <a:gd name="csY35" fmla="*/ 5733937 h 6696873"/>
                      <a:gd name="csX36" fmla="*/ 4127784 w 10248292"/>
                      <a:gd name="csY36" fmla="*/ 6111516 h 6696873"/>
                      <a:gd name="csX37" fmla="*/ 3838384 w 10248292"/>
                      <a:gd name="csY37" fmla="*/ 5855658 h 6696873"/>
                      <a:gd name="csX38" fmla="*/ 3571245 w 10248292"/>
                      <a:gd name="csY38" fmla="*/ 5619482 h 6696873"/>
                      <a:gd name="csX39" fmla="*/ 3133700 w 10248292"/>
                      <a:gd name="csY39" fmla="*/ 6000160 h 6696873"/>
                      <a:gd name="csX40" fmla="*/ 2733304 w 10248292"/>
                      <a:gd name="csY40" fmla="*/ 6348517 h 6696873"/>
                      <a:gd name="csX41" fmla="*/ 2332909 w 10248292"/>
                      <a:gd name="csY41" fmla="*/ 6696873 h 6696873"/>
                      <a:gd name="csX42" fmla="*/ 2279770 w 10248292"/>
                      <a:gd name="csY42" fmla="*/ 5655137 h 6696873"/>
                      <a:gd name="csX43" fmla="*/ 1723073 w 10248292"/>
                      <a:gd name="csY43" fmla="*/ 5612248 h 6696873"/>
                      <a:gd name="csX44" fmla="*/ 1149674 w 10248292"/>
                      <a:gd name="csY44" fmla="*/ 5568072 h 6696873"/>
                      <a:gd name="csX45" fmla="*/ 609678 w 10248292"/>
                      <a:gd name="csY45" fmla="*/ 5526470 h 6696873"/>
                      <a:gd name="csX46" fmla="*/ 1094812 w 10248292"/>
                      <a:gd name="csY46" fmla="*/ 5145896 h 6696873"/>
                      <a:gd name="csX47" fmla="*/ 1579945 w 10248292"/>
                      <a:gd name="csY47" fmla="*/ 4765321 h 6696873"/>
                      <a:gd name="csX48" fmla="*/ 1021698 w 10248292"/>
                      <a:gd name="csY48" fmla="*/ 4492219 h 6696873"/>
                      <a:gd name="csX49" fmla="*/ 542448 w 10248292"/>
                      <a:gd name="csY49" fmla="*/ 4257763 h 6696873"/>
                      <a:gd name="csX50" fmla="*/ 0 w 10248292"/>
                      <a:gd name="csY50" fmla="*/ 3992390 h 6696873"/>
                      <a:gd name="csX51" fmla="*/ 622331 w 10248292"/>
                      <a:gd name="csY51" fmla="*/ 3859589 h 6696873"/>
                      <a:gd name="csX52" fmla="*/ 1225991 w 10248292"/>
                      <a:gd name="csY52" fmla="*/ 3730773 h 6696873"/>
                      <a:gd name="csX53" fmla="*/ 1866992 w 10248292"/>
                      <a:gd name="csY53" fmla="*/ 3593988 h 6696873"/>
                      <a:gd name="csX54" fmla="*/ 1403797 w 10248292"/>
                      <a:gd name="csY54" fmla="*/ 3230071 h 6696873"/>
                      <a:gd name="csX55" fmla="*/ 966821 w 10248292"/>
                      <a:gd name="csY55" fmla="*/ 2886753 h 6696873"/>
                      <a:gd name="csX56" fmla="*/ 556064 w 10248292"/>
                      <a:gd name="csY56" fmla="*/ 2564034 h 6696873"/>
                      <a:gd name="csX57" fmla="*/ 1180451 w 10248292"/>
                      <a:gd name="csY57" fmla="*/ 2520027 h 6696873"/>
                      <a:gd name="csX58" fmla="*/ 1824765 w 10248292"/>
                      <a:gd name="csY58" fmla="*/ 2474615 h 6696873"/>
                      <a:gd name="csX59" fmla="*/ 2548788 w 10248292"/>
                      <a:gd name="csY59" fmla="*/ 2423585 h 6696873"/>
                      <a:gd name="csX60" fmla="*/ 2338271 w 10248292"/>
                      <a:gd name="csY60" fmla="*/ 1760744 h 6696873"/>
                      <a:gd name="csX61" fmla="*/ 2136009 w 10248292"/>
                      <a:gd name="csY61" fmla="*/ 1123896 h 6696873"/>
                      <a:gd name="csX62" fmla="*/ 2596954 w 10248292"/>
                      <a:gd name="csY62" fmla="*/ 1329043 h 6696873"/>
                      <a:gd name="csX63" fmla="*/ 3096312 w 10248292"/>
                      <a:gd name="csY63" fmla="*/ 1551287 h 6696873"/>
                      <a:gd name="csX64" fmla="*/ 3576464 w 10248292"/>
                      <a:gd name="csY64" fmla="*/ 1764982 h 6696873"/>
                      <a:gd name="csX65" fmla="*/ 4056615 w 10248292"/>
                      <a:gd name="csY65" fmla="*/ 1978677 h 6696873"/>
                      <a:gd name="csX66" fmla="*/ 4253091 w 10248292"/>
                      <a:gd name="csY66" fmla="*/ 1486261 h 6696873"/>
                      <a:gd name="csX67" fmla="*/ 4449568 w 10248292"/>
                      <a:gd name="csY67" fmla="*/ 993844 h 6696873"/>
                      <a:gd name="csX68" fmla="*/ 4612680 w 10248292"/>
                      <a:gd name="csY68" fmla="*/ 585046 h 6696873"/>
                      <a:gd name="csX69" fmla="*/ 5025459 w 10248292"/>
                      <a:gd name="csY69" fmla="*/ 965621 h 6696873"/>
                      <a:gd name="csX70" fmla="*/ 5438237 w 10248292"/>
                      <a:gd name="csY70" fmla="*/ 1346195 h 6696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10248292" h="6696873" fill="none" extrusionOk="0">
                        <a:moveTo>
                          <a:pt x="5438237" y="1346195"/>
                        </a:moveTo>
                        <a:cubicBezTo>
                          <a:pt x="5624388" y="1152141"/>
                          <a:pt x="5779431" y="1025777"/>
                          <a:pt x="5932989" y="924387"/>
                        </a:cubicBezTo>
                        <a:cubicBezTo>
                          <a:pt x="6086547" y="822997"/>
                          <a:pt x="6318688" y="608610"/>
                          <a:pt x="6411951" y="516041"/>
                        </a:cubicBezTo>
                        <a:cubicBezTo>
                          <a:pt x="6505214" y="423472"/>
                          <a:pt x="6802708" y="217587"/>
                          <a:pt x="7017233" y="0"/>
                        </a:cubicBezTo>
                        <a:cubicBezTo>
                          <a:pt x="7025957" y="579551"/>
                          <a:pt x="6852625" y="1220829"/>
                          <a:pt x="6891501" y="1791103"/>
                        </a:cubicBezTo>
                        <a:cubicBezTo>
                          <a:pt x="7030212" y="1745261"/>
                          <a:pt x="7263560" y="1580620"/>
                          <a:pt x="7392627" y="1546114"/>
                        </a:cubicBezTo>
                        <a:cubicBezTo>
                          <a:pt x="7521694" y="1511608"/>
                          <a:pt x="7679651" y="1380687"/>
                          <a:pt x="7893753" y="1301126"/>
                        </a:cubicBezTo>
                        <a:cubicBezTo>
                          <a:pt x="8107854" y="1221564"/>
                          <a:pt x="8327406" y="1117828"/>
                          <a:pt x="8543564" y="983448"/>
                        </a:cubicBezTo>
                        <a:cubicBezTo>
                          <a:pt x="8386178" y="1170173"/>
                          <a:pt x="8326194" y="1267417"/>
                          <a:pt x="8157593" y="1504316"/>
                        </a:cubicBezTo>
                        <a:cubicBezTo>
                          <a:pt x="7988991" y="1741215"/>
                          <a:pt x="7935768" y="1850876"/>
                          <a:pt x="7771621" y="2025184"/>
                        </a:cubicBezTo>
                        <a:cubicBezTo>
                          <a:pt x="8011524" y="2010950"/>
                          <a:pt x="8191252" y="2019764"/>
                          <a:pt x="8440322" y="2034643"/>
                        </a:cubicBezTo>
                        <a:cubicBezTo>
                          <a:pt x="8689392" y="2049522"/>
                          <a:pt x="8925426" y="2036658"/>
                          <a:pt x="9084257" y="2043752"/>
                        </a:cubicBezTo>
                        <a:cubicBezTo>
                          <a:pt x="9243088" y="2050846"/>
                          <a:pt x="9556554" y="2058077"/>
                          <a:pt x="9678658" y="2052160"/>
                        </a:cubicBezTo>
                        <a:cubicBezTo>
                          <a:pt x="9800762" y="2046243"/>
                          <a:pt x="10025797" y="2061453"/>
                          <a:pt x="10248292" y="2060218"/>
                        </a:cubicBezTo>
                        <a:cubicBezTo>
                          <a:pt x="10103450" y="2092750"/>
                          <a:pt x="9955145" y="2190500"/>
                          <a:pt x="9700886" y="2273913"/>
                        </a:cubicBezTo>
                        <a:cubicBezTo>
                          <a:pt x="9446627" y="2357326"/>
                          <a:pt x="9294519" y="2445776"/>
                          <a:pt x="9175376" y="2479061"/>
                        </a:cubicBezTo>
                        <a:cubicBezTo>
                          <a:pt x="9056233" y="2512345"/>
                          <a:pt x="8804756" y="2637988"/>
                          <a:pt x="8649866" y="2684208"/>
                        </a:cubicBezTo>
                        <a:cubicBezTo>
                          <a:pt x="8494976" y="2730428"/>
                          <a:pt x="8202277" y="2850763"/>
                          <a:pt x="8058668" y="2914999"/>
                        </a:cubicBezTo>
                        <a:cubicBezTo>
                          <a:pt x="8190399" y="3054659"/>
                          <a:pt x="8248004" y="3084791"/>
                          <a:pt x="8345217" y="3190117"/>
                        </a:cubicBezTo>
                        <a:cubicBezTo>
                          <a:pt x="8442430" y="3295443"/>
                          <a:pt x="8541085" y="3367996"/>
                          <a:pt x="8668346" y="3500356"/>
                        </a:cubicBezTo>
                        <a:cubicBezTo>
                          <a:pt x="8551071" y="3555349"/>
                          <a:pt x="8394654" y="3590040"/>
                          <a:pt x="8228951" y="3655314"/>
                        </a:cubicBezTo>
                        <a:cubicBezTo>
                          <a:pt x="8063248" y="3720588"/>
                          <a:pt x="7987146" y="3724011"/>
                          <a:pt x="7771621" y="3816597"/>
                        </a:cubicBezTo>
                        <a:cubicBezTo>
                          <a:pt x="7905427" y="3951054"/>
                          <a:pt x="8017053" y="4016377"/>
                          <a:pt x="8190222" y="4180514"/>
                        </a:cubicBezTo>
                        <a:cubicBezTo>
                          <a:pt x="8363391" y="4344650"/>
                          <a:pt x="8391356" y="4377414"/>
                          <a:pt x="8608824" y="4544431"/>
                        </a:cubicBezTo>
                        <a:cubicBezTo>
                          <a:pt x="8826292" y="4711448"/>
                          <a:pt x="8784378" y="4704049"/>
                          <a:pt x="8956342" y="4846551"/>
                        </a:cubicBezTo>
                        <a:cubicBezTo>
                          <a:pt x="8628106" y="4805762"/>
                          <a:pt x="8591962" y="4747032"/>
                          <a:pt x="8246044" y="4706111"/>
                        </a:cubicBezTo>
                        <a:cubicBezTo>
                          <a:pt x="7900126" y="4665190"/>
                          <a:pt x="7711023" y="4572415"/>
                          <a:pt x="7535746" y="4565671"/>
                        </a:cubicBezTo>
                        <a:cubicBezTo>
                          <a:pt x="7360469" y="4558927"/>
                          <a:pt x="7075649" y="4444738"/>
                          <a:pt x="6946064" y="4449079"/>
                        </a:cubicBezTo>
                        <a:cubicBezTo>
                          <a:pt x="6975426" y="4764506"/>
                          <a:pt x="7053214" y="5000454"/>
                          <a:pt x="7089350" y="5385402"/>
                        </a:cubicBezTo>
                        <a:cubicBezTo>
                          <a:pt x="6834375" y="5321351"/>
                          <a:pt x="6745671" y="5292247"/>
                          <a:pt x="6447228" y="5167397"/>
                        </a:cubicBezTo>
                        <a:cubicBezTo>
                          <a:pt x="6148785" y="5042547"/>
                          <a:pt x="6023007" y="5043741"/>
                          <a:pt x="5778897" y="4940494"/>
                        </a:cubicBezTo>
                        <a:cubicBezTo>
                          <a:pt x="5732820" y="5107151"/>
                          <a:pt x="5694346" y="5264238"/>
                          <a:pt x="5641456" y="5400150"/>
                        </a:cubicBezTo>
                        <a:cubicBezTo>
                          <a:pt x="5588567" y="5536062"/>
                          <a:pt x="5519908" y="5728322"/>
                          <a:pt x="5509405" y="5841781"/>
                        </a:cubicBezTo>
                        <a:cubicBezTo>
                          <a:pt x="5360945" y="5747734"/>
                          <a:pt x="5226750" y="5710460"/>
                          <a:pt x="5088371" y="5609028"/>
                        </a:cubicBezTo>
                        <a:cubicBezTo>
                          <a:pt x="4949992" y="5507596"/>
                          <a:pt x="4790215" y="5466622"/>
                          <a:pt x="4683849" y="5385402"/>
                        </a:cubicBezTo>
                        <a:cubicBezTo>
                          <a:pt x="4559795" y="5551426"/>
                          <a:pt x="4532096" y="5589590"/>
                          <a:pt x="4416938" y="5733937"/>
                        </a:cubicBezTo>
                        <a:cubicBezTo>
                          <a:pt x="4301780" y="5878284"/>
                          <a:pt x="4236319" y="5944803"/>
                          <a:pt x="4127784" y="6111516"/>
                        </a:cubicBezTo>
                        <a:cubicBezTo>
                          <a:pt x="4019054" y="6038570"/>
                          <a:pt x="3958668" y="5977439"/>
                          <a:pt x="3838384" y="5855658"/>
                        </a:cubicBezTo>
                        <a:cubicBezTo>
                          <a:pt x="3718099" y="5733877"/>
                          <a:pt x="3700719" y="5722351"/>
                          <a:pt x="3571245" y="5619482"/>
                        </a:cubicBezTo>
                        <a:cubicBezTo>
                          <a:pt x="3369805" y="5816213"/>
                          <a:pt x="3322753" y="5863437"/>
                          <a:pt x="3133700" y="6000160"/>
                        </a:cubicBezTo>
                        <a:cubicBezTo>
                          <a:pt x="2944647" y="6136883"/>
                          <a:pt x="2806900" y="6268938"/>
                          <a:pt x="2733304" y="6348517"/>
                        </a:cubicBezTo>
                        <a:cubicBezTo>
                          <a:pt x="2659708" y="6428096"/>
                          <a:pt x="2495940" y="6553446"/>
                          <a:pt x="2332909" y="6696873"/>
                        </a:cubicBezTo>
                        <a:cubicBezTo>
                          <a:pt x="2308858" y="6340809"/>
                          <a:pt x="2306937" y="6007281"/>
                          <a:pt x="2279770" y="5655137"/>
                        </a:cubicBezTo>
                        <a:cubicBezTo>
                          <a:pt x="2160862" y="5619730"/>
                          <a:pt x="1860690" y="5599382"/>
                          <a:pt x="1723073" y="5612248"/>
                        </a:cubicBezTo>
                        <a:cubicBezTo>
                          <a:pt x="1585456" y="5625114"/>
                          <a:pt x="1380005" y="5593031"/>
                          <a:pt x="1149674" y="5568072"/>
                        </a:cubicBezTo>
                        <a:cubicBezTo>
                          <a:pt x="919343" y="5543113"/>
                          <a:pt x="859581" y="5560778"/>
                          <a:pt x="609678" y="5526470"/>
                        </a:cubicBezTo>
                        <a:cubicBezTo>
                          <a:pt x="789093" y="5358347"/>
                          <a:pt x="932417" y="5284268"/>
                          <a:pt x="1094812" y="5145896"/>
                        </a:cubicBezTo>
                        <a:cubicBezTo>
                          <a:pt x="1257207" y="5007523"/>
                          <a:pt x="1452097" y="4854572"/>
                          <a:pt x="1579945" y="4765321"/>
                        </a:cubicBezTo>
                        <a:cubicBezTo>
                          <a:pt x="1395889" y="4682137"/>
                          <a:pt x="1197024" y="4568753"/>
                          <a:pt x="1021698" y="4492219"/>
                        </a:cubicBezTo>
                        <a:cubicBezTo>
                          <a:pt x="846372" y="4415685"/>
                          <a:pt x="748825" y="4347753"/>
                          <a:pt x="542448" y="4257763"/>
                        </a:cubicBezTo>
                        <a:cubicBezTo>
                          <a:pt x="336071" y="4167773"/>
                          <a:pt x="145732" y="4085199"/>
                          <a:pt x="0" y="3992390"/>
                        </a:cubicBezTo>
                        <a:cubicBezTo>
                          <a:pt x="206063" y="3958216"/>
                          <a:pt x="479159" y="3894129"/>
                          <a:pt x="622331" y="3859589"/>
                        </a:cubicBezTo>
                        <a:cubicBezTo>
                          <a:pt x="765503" y="3825050"/>
                          <a:pt x="1001907" y="3789144"/>
                          <a:pt x="1225991" y="3730773"/>
                        </a:cubicBezTo>
                        <a:cubicBezTo>
                          <a:pt x="1450075" y="3672402"/>
                          <a:pt x="1656212" y="3607886"/>
                          <a:pt x="1866992" y="3593988"/>
                        </a:cubicBezTo>
                        <a:cubicBezTo>
                          <a:pt x="1726771" y="3484478"/>
                          <a:pt x="1503440" y="3309497"/>
                          <a:pt x="1403797" y="3230071"/>
                        </a:cubicBezTo>
                        <a:cubicBezTo>
                          <a:pt x="1304154" y="3150645"/>
                          <a:pt x="1185902" y="3047772"/>
                          <a:pt x="966821" y="2886753"/>
                        </a:cubicBezTo>
                        <a:cubicBezTo>
                          <a:pt x="747740" y="2725734"/>
                          <a:pt x="646293" y="2634811"/>
                          <a:pt x="556064" y="2564034"/>
                        </a:cubicBezTo>
                        <a:cubicBezTo>
                          <a:pt x="848221" y="2525940"/>
                          <a:pt x="972485" y="2538698"/>
                          <a:pt x="1180451" y="2520027"/>
                        </a:cubicBezTo>
                        <a:cubicBezTo>
                          <a:pt x="1388417" y="2501356"/>
                          <a:pt x="1594670" y="2470587"/>
                          <a:pt x="1824765" y="2474615"/>
                        </a:cubicBezTo>
                        <a:cubicBezTo>
                          <a:pt x="2054860" y="2478643"/>
                          <a:pt x="2399290" y="2455665"/>
                          <a:pt x="2548788" y="2423585"/>
                        </a:cubicBezTo>
                        <a:cubicBezTo>
                          <a:pt x="2474265" y="2209674"/>
                          <a:pt x="2419949" y="1992096"/>
                          <a:pt x="2338271" y="1760744"/>
                        </a:cubicBezTo>
                        <a:cubicBezTo>
                          <a:pt x="2256593" y="1529392"/>
                          <a:pt x="2193850" y="1401314"/>
                          <a:pt x="2136009" y="1123896"/>
                        </a:cubicBezTo>
                        <a:cubicBezTo>
                          <a:pt x="2344530" y="1221591"/>
                          <a:pt x="2426910" y="1271764"/>
                          <a:pt x="2596954" y="1329043"/>
                        </a:cubicBezTo>
                        <a:cubicBezTo>
                          <a:pt x="2766998" y="1386323"/>
                          <a:pt x="2984385" y="1498989"/>
                          <a:pt x="3096312" y="1551287"/>
                        </a:cubicBezTo>
                        <a:cubicBezTo>
                          <a:pt x="3208239" y="1603585"/>
                          <a:pt x="3456588" y="1729484"/>
                          <a:pt x="3576464" y="1764982"/>
                        </a:cubicBezTo>
                        <a:cubicBezTo>
                          <a:pt x="3696340" y="1800480"/>
                          <a:pt x="3925651" y="1916398"/>
                          <a:pt x="4056615" y="1978677"/>
                        </a:cubicBezTo>
                        <a:cubicBezTo>
                          <a:pt x="4083525" y="1844858"/>
                          <a:pt x="4150067" y="1697738"/>
                          <a:pt x="4253091" y="1486261"/>
                        </a:cubicBezTo>
                        <a:cubicBezTo>
                          <a:pt x="4356116" y="1274784"/>
                          <a:pt x="4339147" y="1232328"/>
                          <a:pt x="4449568" y="993844"/>
                        </a:cubicBezTo>
                        <a:cubicBezTo>
                          <a:pt x="4559988" y="755360"/>
                          <a:pt x="4564230" y="664837"/>
                          <a:pt x="4612680" y="585046"/>
                        </a:cubicBezTo>
                        <a:cubicBezTo>
                          <a:pt x="4695640" y="663616"/>
                          <a:pt x="4830821" y="793091"/>
                          <a:pt x="5025459" y="965621"/>
                        </a:cubicBezTo>
                        <a:cubicBezTo>
                          <a:pt x="5220097" y="1138151"/>
                          <a:pt x="5254266" y="1188271"/>
                          <a:pt x="5438237" y="1346195"/>
                        </a:cubicBezTo>
                        <a:close/>
                      </a:path>
                      <a:path w="10248292" h="6696873" stroke="0" extrusionOk="0">
                        <a:moveTo>
                          <a:pt x="5438237" y="1346195"/>
                        </a:moveTo>
                        <a:cubicBezTo>
                          <a:pt x="5647756" y="1133278"/>
                          <a:pt x="5723876" y="1093229"/>
                          <a:pt x="5917199" y="937849"/>
                        </a:cubicBezTo>
                        <a:cubicBezTo>
                          <a:pt x="6110522" y="782470"/>
                          <a:pt x="6222375" y="676125"/>
                          <a:pt x="6475111" y="462194"/>
                        </a:cubicBezTo>
                        <a:cubicBezTo>
                          <a:pt x="6727847" y="248263"/>
                          <a:pt x="6822220" y="205847"/>
                          <a:pt x="7017233" y="0"/>
                        </a:cubicBezTo>
                        <a:cubicBezTo>
                          <a:pt x="6978005" y="462440"/>
                          <a:pt x="6899395" y="1223294"/>
                          <a:pt x="6891501" y="1791103"/>
                        </a:cubicBezTo>
                        <a:cubicBezTo>
                          <a:pt x="7085473" y="1700529"/>
                          <a:pt x="7253665" y="1632568"/>
                          <a:pt x="7425668" y="1529961"/>
                        </a:cubicBezTo>
                        <a:cubicBezTo>
                          <a:pt x="7597671" y="1427354"/>
                          <a:pt x="7737340" y="1351745"/>
                          <a:pt x="7926794" y="1284973"/>
                        </a:cubicBezTo>
                        <a:cubicBezTo>
                          <a:pt x="8116248" y="1218201"/>
                          <a:pt x="8271169" y="1128099"/>
                          <a:pt x="8543564" y="983448"/>
                        </a:cubicBezTo>
                        <a:cubicBezTo>
                          <a:pt x="8384468" y="1190138"/>
                          <a:pt x="8313658" y="1268303"/>
                          <a:pt x="8149873" y="1514733"/>
                        </a:cubicBezTo>
                        <a:cubicBezTo>
                          <a:pt x="7986088" y="1761164"/>
                          <a:pt x="7894612" y="1853919"/>
                          <a:pt x="7771621" y="2025184"/>
                        </a:cubicBezTo>
                        <a:cubicBezTo>
                          <a:pt x="7950744" y="2042726"/>
                          <a:pt x="8174300" y="2032059"/>
                          <a:pt x="8341255" y="2033242"/>
                        </a:cubicBezTo>
                        <a:cubicBezTo>
                          <a:pt x="8508210" y="2034425"/>
                          <a:pt x="8662825" y="2062258"/>
                          <a:pt x="8886123" y="2040949"/>
                        </a:cubicBezTo>
                        <a:cubicBezTo>
                          <a:pt x="9109421" y="2019641"/>
                          <a:pt x="9160437" y="2067955"/>
                          <a:pt x="9430991" y="2048657"/>
                        </a:cubicBezTo>
                        <a:cubicBezTo>
                          <a:pt x="9701545" y="2029359"/>
                          <a:pt x="9989016" y="2091511"/>
                          <a:pt x="10248292" y="2060218"/>
                        </a:cubicBezTo>
                        <a:cubicBezTo>
                          <a:pt x="10039144" y="2148964"/>
                          <a:pt x="9930928" y="2192227"/>
                          <a:pt x="9657094" y="2291009"/>
                        </a:cubicBezTo>
                        <a:cubicBezTo>
                          <a:pt x="9383260" y="2389791"/>
                          <a:pt x="9320861" y="2415491"/>
                          <a:pt x="9175376" y="2479061"/>
                        </a:cubicBezTo>
                        <a:cubicBezTo>
                          <a:pt x="9029891" y="2542631"/>
                          <a:pt x="8784358" y="2652885"/>
                          <a:pt x="8584178" y="2709852"/>
                        </a:cubicBezTo>
                        <a:cubicBezTo>
                          <a:pt x="8383998" y="2766818"/>
                          <a:pt x="8305119" y="2833782"/>
                          <a:pt x="8058668" y="2914999"/>
                        </a:cubicBezTo>
                        <a:cubicBezTo>
                          <a:pt x="8133860" y="3007970"/>
                          <a:pt x="8214845" y="3075400"/>
                          <a:pt x="8351313" y="3195970"/>
                        </a:cubicBezTo>
                        <a:cubicBezTo>
                          <a:pt x="8487781" y="3316540"/>
                          <a:pt x="8584127" y="3401158"/>
                          <a:pt x="8668346" y="3500356"/>
                        </a:cubicBezTo>
                        <a:cubicBezTo>
                          <a:pt x="8547316" y="3521861"/>
                          <a:pt x="8332359" y="3600111"/>
                          <a:pt x="8202049" y="3664801"/>
                        </a:cubicBezTo>
                        <a:cubicBezTo>
                          <a:pt x="8071740" y="3729491"/>
                          <a:pt x="7948452" y="3764858"/>
                          <a:pt x="7771621" y="3816597"/>
                        </a:cubicBezTo>
                        <a:cubicBezTo>
                          <a:pt x="7854014" y="3905526"/>
                          <a:pt x="7957958" y="4003044"/>
                          <a:pt x="8130986" y="4129016"/>
                        </a:cubicBezTo>
                        <a:cubicBezTo>
                          <a:pt x="8304014" y="4254988"/>
                          <a:pt x="8364016" y="4319699"/>
                          <a:pt x="8514046" y="4462035"/>
                        </a:cubicBezTo>
                        <a:cubicBezTo>
                          <a:pt x="8664076" y="4604371"/>
                          <a:pt x="8793833" y="4705350"/>
                          <a:pt x="8956342" y="4846551"/>
                        </a:cubicBezTo>
                        <a:cubicBezTo>
                          <a:pt x="8626524" y="4794583"/>
                          <a:pt x="8563231" y="4782186"/>
                          <a:pt x="8286249" y="4714060"/>
                        </a:cubicBezTo>
                        <a:cubicBezTo>
                          <a:pt x="8009267" y="4645934"/>
                          <a:pt x="7776001" y="4580042"/>
                          <a:pt x="7636259" y="4585544"/>
                        </a:cubicBezTo>
                        <a:cubicBezTo>
                          <a:pt x="7496517" y="4591046"/>
                          <a:pt x="7135142" y="4512396"/>
                          <a:pt x="6946064" y="4449079"/>
                        </a:cubicBezTo>
                        <a:cubicBezTo>
                          <a:pt x="7011841" y="4783345"/>
                          <a:pt x="7085024" y="5089616"/>
                          <a:pt x="7089350" y="5385402"/>
                        </a:cubicBezTo>
                        <a:cubicBezTo>
                          <a:pt x="6942620" y="5336069"/>
                          <a:pt x="6604876" y="5238447"/>
                          <a:pt x="6460333" y="5171846"/>
                        </a:cubicBezTo>
                        <a:cubicBezTo>
                          <a:pt x="6315790" y="5105245"/>
                          <a:pt x="6084295" y="5065759"/>
                          <a:pt x="5778897" y="4940494"/>
                        </a:cubicBezTo>
                        <a:cubicBezTo>
                          <a:pt x="5740265" y="5135327"/>
                          <a:pt x="5701039" y="5180397"/>
                          <a:pt x="5646846" y="5382125"/>
                        </a:cubicBezTo>
                        <a:cubicBezTo>
                          <a:pt x="5592653" y="5583853"/>
                          <a:pt x="5577541" y="5631157"/>
                          <a:pt x="5509405" y="5841781"/>
                        </a:cubicBezTo>
                        <a:cubicBezTo>
                          <a:pt x="5387504" y="5774803"/>
                          <a:pt x="5288251" y="5698203"/>
                          <a:pt x="5113138" y="5622719"/>
                        </a:cubicBezTo>
                        <a:cubicBezTo>
                          <a:pt x="4938025" y="5547235"/>
                          <a:pt x="4766268" y="5445806"/>
                          <a:pt x="4683849" y="5385402"/>
                        </a:cubicBezTo>
                        <a:cubicBezTo>
                          <a:pt x="4588968" y="5482473"/>
                          <a:pt x="4464038" y="5639792"/>
                          <a:pt x="4400256" y="5755720"/>
                        </a:cubicBezTo>
                        <a:cubicBezTo>
                          <a:pt x="4336474" y="5871648"/>
                          <a:pt x="4240182" y="5976895"/>
                          <a:pt x="4127784" y="6111516"/>
                        </a:cubicBezTo>
                        <a:cubicBezTo>
                          <a:pt x="4004270" y="6025355"/>
                          <a:pt x="3958953" y="5952214"/>
                          <a:pt x="3843949" y="5860579"/>
                        </a:cubicBezTo>
                        <a:cubicBezTo>
                          <a:pt x="3728945" y="5768943"/>
                          <a:pt x="3674806" y="5689155"/>
                          <a:pt x="3571245" y="5619482"/>
                        </a:cubicBezTo>
                        <a:cubicBezTo>
                          <a:pt x="3444250" y="5730807"/>
                          <a:pt x="3326613" y="5848252"/>
                          <a:pt x="3170850" y="5967838"/>
                        </a:cubicBezTo>
                        <a:cubicBezTo>
                          <a:pt x="3015087" y="6087424"/>
                          <a:pt x="2925088" y="6201163"/>
                          <a:pt x="2782838" y="6305421"/>
                        </a:cubicBezTo>
                        <a:cubicBezTo>
                          <a:pt x="2640588" y="6409679"/>
                          <a:pt x="2434392" y="6595418"/>
                          <a:pt x="2332909" y="6696873"/>
                        </a:cubicBezTo>
                        <a:cubicBezTo>
                          <a:pt x="2309797" y="6333235"/>
                          <a:pt x="2277918" y="5986256"/>
                          <a:pt x="2279770" y="5655137"/>
                        </a:cubicBezTo>
                        <a:cubicBezTo>
                          <a:pt x="2109273" y="5630330"/>
                          <a:pt x="1967663" y="5634810"/>
                          <a:pt x="1706372" y="5610961"/>
                        </a:cubicBezTo>
                        <a:cubicBezTo>
                          <a:pt x="1445081" y="5587112"/>
                          <a:pt x="1383033" y="5581959"/>
                          <a:pt x="1183076" y="5570646"/>
                        </a:cubicBezTo>
                        <a:cubicBezTo>
                          <a:pt x="983119" y="5559333"/>
                          <a:pt x="805068" y="5558080"/>
                          <a:pt x="609678" y="5526470"/>
                        </a:cubicBezTo>
                        <a:cubicBezTo>
                          <a:pt x="822456" y="5343334"/>
                          <a:pt x="969769" y="5256363"/>
                          <a:pt x="1065703" y="5168730"/>
                        </a:cubicBezTo>
                        <a:cubicBezTo>
                          <a:pt x="1161637" y="5081097"/>
                          <a:pt x="1439639" y="4886717"/>
                          <a:pt x="1579945" y="4765321"/>
                        </a:cubicBezTo>
                        <a:cubicBezTo>
                          <a:pt x="1361463" y="4658627"/>
                          <a:pt x="1265437" y="4631770"/>
                          <a:pt x="1053297" y="4507677"/>
                        </a:cubicBezTo>
                        <a:cubicBezTo>
                          <a:pt x="841157" y="4383584"/>
                          <a:pt x="741272" y="4353414"/>
                          <a:pt x="542448" y="4257763"/>
                        </a:cubicBezTo>
                        <a:cubicBezTo>
                          <a:pt x="343625" y="4162112"/>
                          <a:pt x="202607" y="4061567"/>
                          <a:pt x="0" y="3992390"/>
                        </a:cubicBezTo>
                        <a:cubicBezTo>
                          <a:pt x="139645" y="3942012"/>
                          <a:pt x="418868" y="3917949"/>
                          <a:pt x="622331" y="3859589"/>
                        </a:cubicBezTo>
                        <a:cubicBezTo>
                          <a:pt x="825794" y="3801229"/>
                          <a:pt x="1078408" y="3780229"/>
                          <a:pt x="1188652" y="3738741"/>
                        </a:cubicBezTo>
                        <a:cubicBezTo>
                          <a:pt x="1298896" y="3697253"/>
                          <a:pt x="1614047" y="3678170"/>
                          <a:pt x="1866992" y="3593988"/>
                        </a:cubicBezTo>
                        <a:cubicBezTo>
                          <a:pt x="1674009" y="3451294"/>
                          <a:pt x="1550886" y="3322410"/>
                          <a:pt x="1443125" y="3260970"/>
                        </a:cubicBezTo>
                        <a:cubicBezTo>
                          <a:pt x="1335364" y="3199529"/>
                          <a:pt x="1125395" y="3007947"/>
                          <a:pt x="1032368" y="2938251"/>
                        </a:cubicBezTo>
                        <a:cubicBezTo>
                          <a:pt x="939341" y="2868555"/>
                          <a:pt x="771218" y="2707016"/>
                          <a:pt x="556064" y="2564034"/>
                        </a:cubicBezTo>
                        <a:cubicBezTo>
                          <a:pt x="701651" y="2554599"/>
                          <a:pt x="978588" y="2524331"/>
                          <a:pt x="1220305" y="2517218"/>
                        </a:cubicBezTo>
                        <a:cubicBezTo>
                          <a:pt x="1462022" y="2510105"/>
                          <a:pt x="1709666" y="2453314"/>
                          <a:pt x="1864619" y="2471806"/>
                        </a:cubicBezTo>
                        <a:cubicBezTo>
                          <a:pt x="2019572" y="2490298"/>
                          <a:pt x="2349120" y="2421294"/>
                          <a:pt x="2548788" y="2423585"/>
                        </a:cubicBezTo>
                        <a:cubicBezTo>
                          <a:pt x="2526708" y="2251922"/>
                          <a:pt x="2462467" y="2075600"/>
                          <a:pt x="2338271" y="1760744"/>
                        </a:cubicBezTo>
                        <a:cubicBezTo>
                          <a:pt x="2214075" y="1445888"/>
                          <a:pt x="2213413" y="1335320"/>
                          <a:pt x="2136009" y="1123896"/>
                        </a:cubicBezTo>
                        <a:cubicBezTo>
                          <a:pt x="2302609" y="1178587"/>
                          <a:pt x="2446798" y="1262497"/>
                          <a:pt x="2558542" y="1311948"/>
                        </a:cubicBezTo>
                        <a:cubicBezTo>
                          <a:pt x="2670287" y="1361399"/>
                          <a:pt x="2877911" y="1452709"/>
                          <a:pt x="3038694" y="1525643"/>
                        </a:cubicBezTo>
                        <a:cubicBezTo>
                          <a:pt x="3199477" y="1598577"/>
                          <a:pt x="3286370" y="1621188"/>
                          <a:pt x="3499639" y="1730791"/>
                        </a:cubicBezTo>
                        <a:cubicBezTo>
                          <a:pt x="3712908" y="1840394"/>
                          <a:pt x="3924853" y="1905674"/>
                          <a:pt x="4056615" y="1978677"/>
                        </a:cubicBezTo>
                        <a:cubicBezTo>
                          <a:pt x="4089152" y="1855833"/>
                          <a:pt x="4182506" y="1709212"/>
                          <a:pt x="4225288" y="1555942"/>
                        </a:cubicBezTo>
                        <a:cubicBezTo>
                          <a:pt x="4268070" y="1402672"/>
                          <a:pt x="4359577" y="1218563"/>
                          <a:pt x="4421764" y="1063526"/>
                        </a:cubicBezTo>
                        <a:cubicBezTo>
                          <a:pt x="4483952" y="908489"/>
                          <a:pt x="4538732" y="726968"/>
                          <a:pt x="4612680" y="585046"/>
                        </a:cubicBezTo>
                        <a:cubicBezTo>
                          <a:pt x="4716003" y="716018"/>
                          <a:pt x="4923578" y="881560"/>
                          <a:pt x="5025459" y="965621"/>
                        </a:cubicBezTo>
                        <a:cubicBezTo>
                          <a:pt x="5127340" y="1049682"/>
                          <a:pt x="5274646" y="1167942"/>
                          <a:pt x="5438237" y="1346195"/>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Impact" panose="020B0806030902050204" pitchFamily="34" charset="0"/>
                <a:cs typeface="Arial" panose="020B0604020202020204" pitchFamily="34" charset="0"/>
              </a:rPr>
              <a:t>E-BUSSE FUNKTIONIEREN NICHT MEHR, WENN ES </a:t>
            </a:r>
            <a:r>
              <a:rPr lang="de-DE" sz="3200" dirty="0" err="1">
                <a:solidFill>
                  <a:schemeClr val="tx1"/>
                </a:solidFill>
                <a:latin typeface="Impact" panose="020B0806030902050204" pitchFamily="34" charset="0"/>
                <a:cs typeface="Arial" panose="020B0604020202020204" pitchFamily="34" charset="0"/>
              </a:rPr>
              <a:t>DRAUßEN</a:t>
            </a:r>
            <a:r>
              <a:rPr lang="de-DE" sz="3200" dirty="0">
                <a:solidFill>
                  <a:schemeClr val="tx1"/>
                </a:solidFill>
                <a:latin typeface="Impact" panose="020B0806030902050204" pitchFamily="34" charset="0"/>
                <a:cs typeface="Arial" panose="020B0604020202020204" pitchFamily="34" charset="0"/>
              </a:rPr>
              <a:t> ÜBER 30 GRAD SIND!!</a:t>
            </a:r>
          </a:p>
        </p:txBody>
      </p:sp>
      <p:sp>
        <p:nvSpPr>
          <p:cNvPr id="6" name="Ellipse 5">
            <a:extLst>
              <a:ext uri="{FF2B5EF4-FFF2-40B4-BE49-F238E27FC236}">
                <a16:creationId xmlns:a16="http://schemas.microsoft.com/office/drawing/2014/main" id="{9862A9FD-E7A8-ABB6-947E-EBFB3750825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4" name="Textfeld 13">
            <a:extLst>
              <a:ext uri="{FF2B5EF4-FFF2-40B4-BE49-F238E27FC236}">
                <a16:creationId xmlns:a16="http://schemas.microsoft.com/office/drawing/2014/main" id="{2C31052B-06B9-4A6C-8D74-CEF0662EAA9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80849158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par>
                          <p:cTn id="15" fill="hold">
                            <p:stCondLst>
                              <p:cond delay="500"/>
                            </p:stCondLst>
                            <p:childTnLst>
                              <p:par>
                                <p:cTn id="16" presetID="53" presetClass="entr" presetSubtype="16" fill="hold" nodeType="afterEffect">
                                  <p:stCondLst>
                                    <p:cond delay="50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ppt_x"/>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500"/>
                            </p:stCondLst>
                            <p:childTnLst>
                              <p:par>
                                <p:cTn id="33" presetID="10" presetClass="exit" presetSubtype="0" fill="hold" nodeType="afterEffect">
                                  <p:stCondLst>
                                    <p:cond delay="500"/>
                                  </p:stCondLst>
                                  <p:childTnLst>
                                    <p:animEffect transition="out" filter="fade">
                                      <p:cBhvr>
                                        <p:cTn id="34" dur="500"/>
                                        <p:tgtEl>
                                          <p:spTgt spid="18"/>
                                        </p:tgtEl>
                                      </p:cBhvr>
                                    </p:animEffect>
                                    <p:set>
                                      <p:cBhvr>
                                        <p:cTn id="35" dur="1" fill="hold">
                                          <p:stCondLst>
                                            <p:cond delay="499"/>
                                          </p:stCondLst>
                                        </p:cTn>
                                        <p:tgtEl>
                                          <p:spTgt spid="18"/>
                                        </p:tgtEl>
                                        <p:attrNameLst>
                                          <p:attrName>style.visibility</p:attrName>
                                        </p:attrNameLst>
                                      </p:cBhvr>
                                      <p:to>
                                        <p:strVal val="hidden"/>
                                      </p:to>
                                    </p:set>
                                  </p:childTnLst>
                                </p:cTn>
                              </p:par>
                              <p:par>
                                <p:cTn id="36" presetID="2" presetClass="exit" presetSubtype="4" fill="hold" grpId="1" nodeType="withEffect">
                                  <p:stCondLst>
                                    <p:cond delay="0"/>
                                  </p:stCondLst>
                                  <p:childTnLst>
                                    <p:anim calcmode="lin" valueType="num">
                                      <p:cBhvr additive="base">
                                        <p:cTn id="37" dur="500"/>
                                        <p:tgtEl>
                                          <p:spTgt spid="4"/>
                                        </p:tgtEl>
                                        <p:attrNameLst>
                                          <p:attrName>ppt_x</p:attrName>
                                        </p:attrNameLst>
                                      </p:cBhvr>
                                      <p:tavLst>
                                        <p:tav tm="0">
                                          <p:val>
                                            <p:strVal val="ppt_x"/>
                                          </p:val>
                                        </p:tav>
                                        <p:tav tm="100000">
                                          <p:val>
                                            <p:strVal val="ppt_x"/>
                                          </p:val>
                                        </p:tav>
                                      </p:tavLst>
                                    </p:anim>
                                    <p:anim calcmode="lin" valueType="num">
                                      <p:cBhvr additive="base">
                                        <p:cTn id="38" dur="500"/>
                                        <p:tgtEl>
                                          <p:spTgt spid="4"/>
                                        </p:tgtEl>
                                        <p:attrNameLst>
                                          <p:attrName>ppt_y</p:attrName>
                                        </p:attrNameLst>
                                      </p:cBhvr>
                                      <p:tavLst>
                                        <p:tav tm="0">
                                          <p:val>
                                            <p:strVal val="ppt_y"/>
                                          </p:val>
                                        </p:tav>
                                        <p:tav tm="100000">
                                          <p:val>
                                            <p:strVal val="1+ppt_h/2"/>
                                          </p:val>
                                        </p:tav>
                                      </p:tavLst>
                                    </p:anim>
                                    <p:set>
                                      <p:cBhvr>
                                        <p:cTn id="39" dur="1" fill="hold">
                                          <p:stCondLst>
                                            <p:cond delay="499"/>
                                          </p:stCondLst>
                                        </p:cTn>
                                        <p:tgtEl>
                                          <p:spTgt spid="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par>
                          <p:cTn id="47" fill="hold">
                            <p:stCondLst>
                              <p:cond delay="500"/>
                            </p:stCondLst>
                            <p:childTnLst>
                              <p:par>
                                <p:cTn id="48" presetID="10" presetClass="exit" presetSubtype="0" fill="hold" grpId="1" nodeType="afterEffect">
                                  <p:stCondLst>
                                    <p:cond delay="0"/>
                                  </p:stCondLst>
                                  <p:childTnLst>
                                    <p:animEffect transition="out" filter="fade">
                                      <p:cBhvr>
                                        <p:cTn id="49" dur="500"/>
                                        <p:tgtEl>
                                          <p:spTgt spid="2"/>
                                        </p:tgtEl>
                                      </p:cBhvr>
                                    </p:animEffect>
                                    <p:set>
                                      <p:cBhvr>
                                        <p:cTn id="50" dur="1" fill="hold">
                                          <p:stCondLst>
                                            <p:cond delay="499"/>
                                          </p:stCondLst>
                                        </p:cTn>
                                        <p:tgtEl>
                                          <p:spTgt spid="2"/>
                                        </p:tgtEl>
                                        <p:attrNameLst>
                                          <p:attrName>style.visibility</p:attrName>
                                        </p:attrNameLst>
                                      </p:cBhvr>
                                      <p:to>
                                        <p:strVal val="hidden"/>
                                      </p:to>
                                    </p:set>
                                  </p:childTnLst>
                                </p:cTn>
                              </p:par>
                            </p:childTnLst>
                          </p:cTn>
                        </p:par>
                        <p:par>
                          <p:cTn id="51" fill="hold">
                            <p:stCondLst>
                              <p:cond delay="1000"/>
                            </p:stCondLst>
                            <p:childTnLst>
                              <p:par>
                                <p:cTn id="52" presetID="53" presetClass="entr" presetSubtype="16" fill="hold" grpId="0" nodeType="afterEffect">
                                  <p:stCondLst>
                                    <p:cond delay="500"/>
                                  </p:stCondLst>
                                  <p:childTnLst>
                                    <p:set>
                                      <p:cBhvr>
                                        <p:cTn id="53" dur="1" fill="hold">
                                          <p:stCondLst>
                                            <p:cond delay="0"/>
                                          </p:stCondLst>
                                        </p:cTn>
                                        <p:tgtEl>
                                          <p:spTgt spid="7"/>
                                        </p:tgtEl>
                                        <p:attrNameLst>
                                          <p:attrName>style.visibility</p:attrName>
                                        </p:attrNameLst>
                                      </p:cBhvr>
                                      <p:to>
                                        <p:strVal val="visible"/>
                                      </p:to>
                                    </p:set>
                                    <p:anim calcmode="lin" valueType="num">
                                      <p:cBhvr>
                                        <p:cTn id="54" dur="1000" fill="hold"/>
                                        <p:tgtEl>
                                          <p:spTgt spid="7"/>
                                        </p:tgtEl>
                                        <p:attrNameLst>
                                          <p:attrName>ppt_w</p:attrName>
                                        </p:attrNameLst>
                                      </p:cBhvr>
                                      <p:tavLst>
                                        <p:tav tm="0">
                                          <p:val>
                                            <p:fltVal val="0"/>
                                          </p:val>
                                        </p:tav>
                                        <p:tav tm="100000">
                                          <p:val>
                                            <p:strVal val="#ppt_w"/>
                                          </p:val>
                                        </p:tav>
                                      </p:tavLst>
                                    </p:anim>
                                    <p:anim calcmode="lin" valueType="num">
                                      <p:cBhvr>
                                        <p:cTn id="55" dur="1000" fill="hold"/>
                                        <p:tgtEl>
                                          <p:spTgt spid="7"/>
                                        </p:tgtEl>
                                        <p:attrNameLst>
                                          <p:attrName>ppt_h</p:attrName>
                                        </p:attrNameLst>
                                      </p:cBhvr>
                                      <p:tavLst>
                                        <p:tav tm="0">
                                          <p:val>
                                            <p:fltVal val="0"/>
                                          </p:val>
                                        </p:tav>
                                        <p:tav tm="100000">
                                          <p:val>
                                            <p:strVal val="#ppt_h"/>
                                          </p:val>
                                        </p:tav>
                                      </p:tavLst>
                                    </p:anim>
                                    <p:animEffect transition="in" filter="fade">
                                      <p:cBhvr>
                                        <p:cTn id="5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4" grpId="0" animBg="1"/>
      <p:bldP spid="4" grpId="1" animBg="1"/>
      <p:bldP spid="2" grpId="0" animBg="1"/>
      <p:bldP spid="2" grpId="1" animBg="1"/>
      <p:bldP spid="3" grpId="0" animBg="1"/>
      <p:bldP spid="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D2F1C5C9-FD0E-482A-80CF-571E3D942F7C}"/>
              </a:ext>
            </a:extLst>
          </p:cNvPr>
          <p:cNvSpPr>
            <a:spLocks noGrp="1"/>
          </p:cNvSpPr>
          <p:nvPr>
            <p:ph type="sldNum" sz="quarter" idx="12"/>
          </p:nvPr>
        </p:nvSpPr>
        <p:spPr/>
        <p:txBody>
          <a:bodyPr/>
          <a:lstStyle/>
          <a:p>
            <a:fld id="{995B83AF-091C-4368-ABDB-DF7FEF1A6B80}" type="slidenum">
              <a:rPr lang="de-DE" smtClean="0"/>
              <a:pPr/>
              <a:t>13</a:t>
            </a:fld>
            <a:endParaRPr lang="de-DE" dirty="0"/>
          </a:p>
        </p:txBody>
      </p:sp>
      <p:sp>
        <p:nvSpPr>
          <p:cNvPr id="5" name="Inhaltsplatzhalter 1">
            <a:extLst>
              <a:ext uri="{FF2B5EF4-FFF2-40B4-BE49-F238E27FC236}">
                <a16:creationId xmlns:a16="http://schemas.microsoft.com/office/drawing/2014/main" id="{A11D3017-B634-4922-9E93-4884B27EC69F}"/>
              </a:ext>
            </a:extLst>
          </p:cNvPr>
          <p:cNvSpPr txBox="1">
            <a:spLocks/>
          </p:cNvSpPr>
          <p:nvPr/>
        </p:nvSpPr>
        <p:spPr>
          <a:xfrm>
            <a:off x="441874" y="1124744"/>
            <a:ext cx="11510776" cy="485484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3. Es gibt nur schwarz oder weiß!</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br>
              <a:rPr lang="de-DE" dirty="0"/>
            </a:br>
            <a:endParaRPr lang="de-DE" dirty="0"/>
          </a:p>
          <a:p>
            <a:pPr marL="0" indent="0">
              <a:buFont typeface="Arial" pitchFamily="34" charset="0"/>
              <a:buNone/>
            </a:pPr>
            <a:r>
              <a:rPr lang="de-DE" dirty="0"/>
              <a:t>Das nutzen manche Akteure aus, weil sich einfache </a:t>
            </a:r>
            <a:br>
              <a:rPr lang="de-DE" dirty="0"/>
            </a:br>
            <a:r>
              <a:rPr lang="de-DE" dirty="0"/>
              <a:t>Antworten gut verkaufen (sie bekommen viele Klicks)! </a:t>
            </a:r>
            <a:br>
              <a:rPr lang="de-DE" dirty="0"/>
            </a:br>
            <a:endParaRPr lang="de-DE" sz="1800" b="1" dirty="0"/>
          </a:p>
          <a:p>
            <a:pPr marL="0" indent="0">
              <a:lnSpc>
                <a:spcPct val="150000"/>
              </a:lnSpc>
              <a:buFont typeface="Arial" pitchFamily="34" charset="0"/>
              <a:buNone/>
            </a:pPr>
            <a:r>
              <a:rPr lang="de-DE" b="1" dirty="0"/>
              <a:t>Beispiel: Schwarzweiß-Malerei bei Windrädern </a:t>
            </a:r>
            <a:r>
              <a:rPr lang="de-DE" b="1" dirty="0">
                <a:sym typeface="Wingdings" panose="05000000000000000000" pitchFamily="2" charset="2"/>
              </a:rPr>
              <a:t> </a:t>
            </a:r>
            <a:endParaRPr lang="de-DE" b="1" dirty="0"/>
          </a:p>
          <a:p>
            <a:pPr marL="0" indent="0">
              <a:buFont typeface="Arial" pitchFamily="34" charset="0"/>
              <a:buNone/>
            </a:pPr>
            <a:endParaRPr lang="de-DE" dirty="0"/>
          </a:p>
        </p:txBody>
      </p:sp>
      <p:sp>
        <p:nvSpPr>
          <p:cNvPr id="8" name="Textfeld 7">
            <a:extLst>
              <a:ext uri="{FF2B5EF4-FFF2-40B4-BE49-F238E27FC236}">
                <a16:creationId xmlns:a16="http://schemas.microsoft.com/office/drawing/2014/main" id="{8CA2B661-EB7C-AFCA-D3DD-06088B8AE4EE}"/>
              </a:ext>
            </a:extLst>
          </p:cNvPr>
          <p:cNvSpPr txBox="1"/>
          <p:nvPr/>
        </p:nvSpPr>
        <p:spPr>
          <a:xfrm>
            <a:off x="441874" y="2927846"/>
            <a:ext cx="10911926" cy="1077218"/>
          </a:xfrm>
          <a:prstGeom prst="rect">
            <a:avLst/>
          </a:prstGeom>
          <a:noFill/>
        </p:spPr>
        <p:txBody>
          <a:bodyPr wrap="square">
            <a:spAutoFit/>
          </a:bodyPr>
          <a:lstStyle/>
          <a:p>
            <a:r>
              <a:rPr lang="de-DE" sz="3200" dirty="0"/>
              <a:t>Die Welt ist kompliziert! Viele Leute sind verunsichert. </a:t>
            </a:r>
            <a:br>
              <a:rPr lang="de-DE" sz="3200" dirty="0"/>
            </a:br>
            <a:r>
              <a:rPr lang="de-DE" sz="3200" dirty="0"/>
              <a:t>Sie wollen einfache Antworten. </a:t>
            </a:r>
          </a:p>
        </p:txBody>
      </p:sp>
      <p:pic>
        <p:nvPicPr>
          <p:cNvPr id="20" name="Grafik 19" descr="Ein Bild, das Behälter, Box, Cartoon, Mülleimer enthält.&#10;&#10;KI-generierte Inhalte können fehlerhaft sein.">
            <a:extLst>
              <a:ext uri="{FF2B5EF4-FFF2-40B4-BE49-F238E27FC236}">
                <a16:creationId xmlns:a16="http://schemas.microsoft.com/office/drawing/2014/main" id="{0842BD8C-861A-8B3F-2CA5-51BCF3A734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6345" y="869829"/>
            <a:ext cx="2871764" cy="1479052"/>
          </a:xfrm>
          <a:prstGeom prst="rect">
            <a:avLst/>
          </a:prstGeom>
        </p:spPr>
      </p:pic>
      <p:grpSp>
        <p:nvGrpSpPr>
          <p:cNvPr id="15" name="Gruppieren 14">
            <a:extLst>
              <a:ext uri="{FF2B5EF4-FFF2-40B4-BE49-F238E27FC236}">
                <a16:creationId xmlns:a16="http://schemas.microsoft.com/office/drawing/2014/main" id="{09DDADA6-805F-7FD8-6C72-92AC3F789EEE}"/>
              </a:ext>
            </a:extLst>
          </p:cNvPr>
          <p:cNvGrpSpPr/>
          <p:nvPr/>
        </p:nvGrpSpPr>
        <p:grpSpPr>
          <a:xfrm>
            <a:off x="8466345" y="620688"/>
            <a:ext cx="3725655" cy="1728193"/>
            <a:chOff x="8466345" y="620688"/>
            <a:chExt cx="3725655" cy="1728193"/>
          </a:xfrm>
        </p:grpSpPr>
        <p:sp>
          <p:nvSpPr>
            <p:cNvPr id="14" name="Rechteck 13">
              <a:extLst>
                <a:ext uri="{FF2B5EF4-FFF2-40B4-BE49-F238E27FC236}">
                  <a16:creationId xmlns:a16="http://schemas.microsoft.com/office/drawing/2014/main" id="{ED8CD525-1A27-78B1-2095-062D5B904836}"/>
                </a:ext>
              </a:extLst>
            </p:cNvPr>
            <p:cNvSpPr/>
            <p:nvPr/>
          </p:nvSpPr>
          <p:spPr>
            <a:xfrm>
              <a:off x="8466345" y="620688"/>
              <a:ext cx="3725655" cy="17281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descr="Ein Bild, das Mülleimer, Behälter, Abfallcontainer, gelb enthält.&#10;&#10;KI-generierte Inhalte können fehlerhaft sein.">
              <a:extLst>
                <a:ext uri="{FF2B5EF4-FFF2-40B4-BE49-F238E27FC236}">
                  <a16:creationId xmlns:a16="http://schemas.microsoft.com/office/drawing/2014/main" id="{DD569C33-7444-AB3F-ECEB-263A64A4A4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81481" y="868959"/>
              <a:ext cx="1671128" cy="1400405"/>
            </a:xfrm>
            <a:prstGeom prst="rect">
              <a:avLst/>
            </a:prstGeom>
          </p:spPr>
        </p:pic>
      </p:grpSp>
      <p:sp>
        <p:nvSpPr>
          <p:cNvPr id="6" name="Ellipse 5">
            <a:extLst>
              <a:ext uri="{FF2B5EF4-FFF2-40B4-BE49-F238E27FC236}">
                <a16:creationId xmlns:a16="http://schemas.microsoft.com/office/drawing/2014/main" id="{8C9416AF-5FB0-EFFD-BF87-5AC23D3466B6}"/>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 name="Sprechblase: rechteckig mit abgerundeten Ecken 4">
            <a:extLst>
              <a:ext uri="{FF2B5EF4-FFF2-40B4-BE49-F238E27FC236}">
                <a16:creationId xmlns:a16="http://schemas.microsoft.com/office/drawing/2014/main" id="{7784D15F-D9F8-BCB4-210F-5709DE5A7260}"/>
              </a:ext>
            </a:extLst>
          </p:cNvPr>
          <p:cNvSpPr/>
          <p:nvPr/>
        </p:nvSpPr>
        <p:spPr>
          <a:xfrm>
            <a:off x="324851" y="2742244"/>
            <a:ext cx="10667693" cy="2486956"/>
          </a:xfrm>
          <a:prstGeom prst="roundRect">
            <a:avLst>
              <a:gd name="adj" fmla="val 12832"/>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11" name="Textfeld 10">
            <a:extLst>
              <a:ext uri="{FF2B5EF4-FFF2-40B4-BE49-F238E27FC236}">
                <a16:creationId xmlns:a16="http://schemas.microsoft.com/office/drawing/2014/main" id="{675A9BFE-C62A-416B-B4CA-FE707F8B451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885378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1000"/>
                                        <p:tgtEl>
                                          <p:spTgt spid="2"/>
                                        </p:tgtEl>
                                      </p:cBhvr>
                                    </p:animEffect>
                                  </p:childTnLst>
                                </p:cTn>
                              </p:par>
                              <p:par>
                                <p:cTn id="11" presetID="10" presetClass="exit" presetSubtype="0" fill="hold" nodeType="with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500"/>
                                        <p:tgtEl>
                                          <p:spTgt spid="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9AEAD99-575D-4E7D-811C-DC899E06C1FC}"/>
              </a:ext>
            </a:extLst>
          </p:cNvPr>
          <p:cNvSpPr>
            <a:spLocks noGrp="1"/>
          </p:cNvSpPr>
          <p:nvPr>
            <p:ph type="sldNum" sz="quarter" idx="12"/>
          </p:nvPr>
        </p:nvSpPr>
        <p:spPr/>
        <p:txBody>
          <a:bodyPr/>
          <a:lstStyle/>
          <a:p>
            <a:fld id="{995B83AF-091C-4368-ABDB-DF7FEF1A6B80}" type="slidenum">
              <a:rPr lang="de-DE" smtClean="0"/>
              <a:pPr/>
              <a:t>14</a:t>
            </a:fld>
            <a:endParaRPr lang="de-DE" dirty="0"/>
          </a:p>
        </p:txBody>
      </p:sp>
      <p:pic>
        <p:nvPicPr>
          <p:cNvPr id="4" name="Grafik 3">
            <a:extLst>
              <a:ext uri="{FF2B5EF4-FFF2-40B4-BE49-F238E27FC236}">
                <a16:creationId xmlns:a16="http://schemas.microsoft.com/office/drawing/2014/main" id="{5B40177C-B7B7-9EF0-B6C5-E1ECF454E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7808" y="116632"/>
            <a:ext cx="9182746" cy="6858000"/>
          </a:xfrm>
          <a:prstGeom prst="rect">
            <a:avLst/>
          </a:prstGeom>
        </p:spPr>
      </p:pic>
      <p:pic>
        <p:nvPicPr>
          <p:cNvPr id="6" name="Grafik 5">
            <a:extLst>
              <a:ext uri="{FF2B5EF4-FFF2-40B4-BE49-F238E27FC236}">
                <a16:creationId xmlns:a16="http://schemas.microsoft.com/office/drawing/2014/main" id="{0BD6080A-4692-D1A1-5656-15211DD14E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2832" y="119216"/>
            <a:ext cx="9182746" cy="6858000"/>
          </a:xfrm>
          <a:prstGeom prst="rect">
            <a:avLst/>
          </a:prstGeom>
        </p:spPr>
      </p:pic>
      <p:sp>
        <p:nvSpPr>
          <p:cNvPr id="5" name="Ellipse 4">
            <a:extLst>
              <a:ext uri="{FF2B5EF4-FFF2-40B4-BE49-F238E27FC236}">
                <a16:creationId xmlns:a16="http://schemas.microsoft.com/office/drawing/2014/main" id="{710C154A-6248-74C9-89ED-9A0B013115B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2" name="Textfeld 21">
            <a:extLst>
              <a:ext uri="{FF2B5EF4-FFF2-40B4-BE49-F238E27FC236}">
                <a16:creationId xmlns:a16="http://schemas.microsoft.com/office/drawing/2014/main" id="{E8B9EFF1-FF1B-2E66-0AF5-14155347D131}"/>
              </a:ext>
            </a:extLst>
          </p:cNvPr>
          <p:cNvSpPr txBox="1"/>
          <p:nvPr/>
        </p:nvSpPr>
        <p:spPr>
          <a:xfrm>
            <a:off x="1146934" y="548680"/>
            <a:ext cx="9902214" cy="584775"/>
          </a:xfrm>
          <a:prstGeom prst="rect">
            <a:avLst/>
          </a:prstGeom>
          <a:noFill/>
        </p:spPr>
        <p:txBody>
          <a:bodyPr wrap="square">
            <a:spAutoFit/>
          </a:bodyPr>
          <a:lstStyle/>
          <a:p>
            <a:pPr algn="ctr"/>
            <a:r>
              <a:rPr lang="de-DE" sz="3200" b="1" dirty="0"/>
              <a:t>Schaut euch die beiden Posts an.</a:t>
            </a:r>
          </a:p>
        </p:txBody>
      </p:sp>
      <p:sp>
        <p:nvSpPr>
          <p:cNvPr id="7" name="Textfeld 6">
            <a:extLst>
              <a:ext uri="{FF2B5EF4-FFF2-40B4-BE49-F238E27FC236}">
                <a16:creationId xmlns:a16="http://schemas.microsoft.com/office/drawing/2014/main" id="{DBFBE603-3B28-42DC-A9C3-81E2D4A9E7D3}"/>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118470922"/>
      </p:ext>
    </p:extLst>
  </p:cSld>
  <p:clrMapOvr>
    <a:masterClrMapping/>
  </p:clrMapOvr>
  <mc:AlternateContent xmlns:mc="http://schemas.openxmlformats.org/markup-compatibility/2006" xmlns:p14="http://schemas.microsoft.com/office/powerpoint/2010/main">
    <mc:Choice Requires="p14">
      <p:transition spd="slow" p14:dur="1250">
        <p:strips dir="rd"/>
      </p:transition>
    </mc:Choice>
    <mc:Fallback xmlns="">
      <p:transition spd="slow">
        <p:strips dir="rd"/>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BB04422-F680-AB1A-EA17-F56EC2DFA133}"/>
              </a:ext>
            </a:extLst>
          </p:cNvPr>
          <p:cNvSpPr>
            <a:spLocks noGrp="1"/>
          </p:cNvSpPr>
          <p:nvPr>
            <p:ph type="sldNum" sz="quarter" idx="12"/>
          </p:nvPr>
        </p:nvSpPr>
        <p:spPr/>
        <p:txBody>
          <a:bodyPr/>
          <a:lstStyle/>
          <a:p>
            <a:fld id="{995B83AF-091C-4368-ABDB-DF7FEF1A6B80}" type="slidenum">
              <a:rPr lang="de-DE" smtClean="0"/>
              <a:pPr/>
              <a:t>15</a:t>
            </a:fld>
            <a:endParaRPr lang="de-DE" dirty="0"/>
          </a:p>
        </p:txBody>
      </p:sp>
      <p:sp>
        <p:nvSpPr>
          <p:cNvPr id="4" name="Rechteck: abgerundete Ecken 3">
            <a:extLst>
              <a:ext uri="{FF2B5EF4-FFF2-40B4-BE49-F238E27FC236}">
                <a16:creationId xmlns:a16="http://schemas.microsoft.com/office/drawing/2014/main" id="{1A9F3E22-F870-B1B9-0B37-24095DCDDA27}"/>
              </a:ext>
            </a:extLst>
          </p:cNvPr>
          <p:cNvSpPr/>
          <p:nvPr/>
        </p:nvSpPr>
        <p:spPr>
          <a:xfrm>
            <a:off x="6948855" y="1988840"/>
            <a:ext cx="5339833" cy="2189720"/>
          </a:xfrm>
          <a:prstGeom prst="roundRect">
            <a:avLst>
              <a:gd name="adj" fmla="val 10562"/>
            </a:avLst>
          </a:prstGeom>
          <a:noFill/>
          <a:ln w="57150">
            <a:solidFill>
              <a:srgbClr val="4F81B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931643DD-9DF4-06CC-2710-91F2AC8BE810}"/>
              </a:ext>
            </a:extLst>
          </p:cNvPr>
          <p:cNvSpPr/>
          <p:nvPr/>
        </p:nvSpPr>
        <p:spPr>
          <a:xfrm>
            <a:off x="6948855" y="4365104"/>
            <a:ext cx="5339833" cy="2189720"/>
          </a:xfrm>
          <a:prstGeom prst="roundRect">
            <a:avLst>
              <a:gd name="adj" fmla="val 10562"/>
            </a:avLst>
          </a:prstGeom>
          <a:noFill/>
          <a:ln w="57150">
            <a:solidFill>
              <a:srgbClr val="4F81B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6A1B9DD2-16D1-6736-9750-2C500EB2085B}"/>
              </a:ext>
            </a:extLst>
          </p:cNvPr>
          <p:cNvSpPr txBox="1"/>
          <p:nvPr/>
        </p:nvSpPr>
        <p:spPr>
          <a:xfrm>
            <a:off x="7128792" y="2030510"/>
            <a:ext cx="5159896" cy="4524315"/>
          </a:xfrm>
          <a:prstGeom prst="rect">
            <a:avLst/>
          </a:prstGeom>
          <a:noFill/>
        </p:spPr>
        <p:txBody>
          <a:bodyPr wrap="square">
            <a:spAutoFit/>
          </a:bodyPr>
          <a:lstStyle/>
          <a:p>
            <a:r>
              <a:rPr lang="de-DE" sz="3200" dirty="0"/>
              <a:t>Post 1: Vögel sterben durch Windräder – Diese Killermaschinen gehören abgeschafft!</a:t>
            </a:r>
            <a:br>
              <a:rPr lang="de-DE" sz="3200" dirty="0"/>
            </a:br>
            <a:endParaRPr lang="de-DE" sz="3200" dirty="0"/>
          </a:p>
          <a:p>
            <a:r>
              <a:rPr lang="de-DE" sz="3200" dirty="0"/>
              <a:t>Post 2: Katzen töten viel mehr Vögel. Die paar toten Vögel durch Windräder kann man vergessen!</a:t>
            </a:r>
          </a:p>
        </p:txBody>
      </p:sp>
      <p:pic>
        <p:nvPicPr>
          <p:cNvPr id="2" name="Grafik 1">
            <a:extLst>
              <a:ext uri="{FF2B5EF4-FFF2-40B4-BE49-F238E27FC236}">
                <a16:creationId xmlns:a16="http://schemas.microsoft.com/office/drawing/2014/main" id="{7D7D60BF-BDC2-F2B5-A6C9-22C8853A3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726" y="692696"/>
            <a:ext cx="8318650" cy="6212662"/>
          </a:xfrm>
          <a:prstGeom prst="rect">
            <a:avLst/>
          </a:prstGeom>
        </p:spPr>
      </p:pic>
      <p:pic>
        <p:nvPicPr>
          <p:cNvPr id="6" name="Grafik 5">
            <a:extLst>
              <a:ext uri="{FF2B5EF4-FFF2-40B4-BE49-F238E27FC236}">
                <a16:creationId xmlns:a16="http://schemas.microsoft.com/office/drawing/2014/main" id="{65F2AA99-32C8-C511-1EF3-5FC2B4C068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6626" y="692696"/>
            <a:ext cx="8318650" cy="6212662"/>
          </a:xfrm>
          <a:prstGeom prst="rect">
            <a:avLst/>
          </a:prstGeom>
        </p:spPr>
      </p:pic>
      <p:sp>
        <p:nvSpPr>
          <p:cNvPr id="10" name="Rechteck: obere Ecken abgerundet 9" hidden="1">
            <a:extLst>
              <a:ext uri="{FF2B5EF4-FFF2-40B4-BE49-F238E27FC236}">
                <a16:creationId xmlns:a16="http://schemas.microsoft.com/office/drawing/2014/main" id="{CE5FEAB8-AC06-AABA-5760-E6AF7F03A09E}"/>
              </a:ext>
            </a:extLst>
          </p:cNvPr>
          <p:cNvSpPr/>
          <p:nvPr/>
        </p:nvSpPr>
        <p:spPr>
          <a:xfrm>
            <a:off x="0" y="5640365"/>
            <a:ext cx="12192000" cy="121763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Offenes Gespräch:</a:t>
            </a:r>
          </a:p>
          <a:p>
            <a:pPr algn="ctr"/>
            <a:r>
              <a:rPr lang="de-DE" sz="2400" dirty="0"/>
              <a:t>Wie könnten wir die Wahrheit herausfinden?  </a:t>
            </a:r>
          </a:p>
        </p:txBody>
      </p:sp>
      <p:sp>
        <p:nvSpPr>
          <p:cNvPr id="9" name="Ellipse 8">
            <a:extLst>
              <a:ext uri="{FF2B5EF4-FFF2-40B4-BE49-F238E27FC236}">
                <a16:creationId xmlns:a16="http://schemas.microsoft.com/office/drawing/2014/main" id="{492EF18F-045C-A8B9-DCB0-DEEE7330DE4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1" name="Textfeld 10">
            <a:extLst>
              <a:ext uri="{FF2B5EF4-FFF2-40B4-BE49-F238E27FC236}">
                <a16:creationId xmlns:a16="http://schemas.microsoft.com/office/drawing/2014/main" id="{07BA41EB-E8D0-43EE-90C5-710235F149C1}"/>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320217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1+#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Effect transition="in" filter="fade">
                                      <p:cBhvr>
                                        <p:cTn id="16" dur="500"/>
                                        <p:tgtEl>
                                          <p:spTgt spid="8">
                                            <p:txEl>
                                              <p:pRg st="1" end="1"/>
                                            </p:txEl>
                                          </p:spTgt>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1" nodeType="clickEffect">
                                  <p:stCondLst>
                                    <p:cond delay="0"/>
                                  </p:stCondLst>
                                  <p:childTnLst>
                                    <p:anim calcmode="lin" valueType="num">
                                      <p:cBhvr additive="base">
                                        <p:cTn id="30" dur="500"/>
                                        <p:tgtEl>
                                          <p:spTgt spid="10"/>
                                        </p:tgtEl>
                                        <p:attrNameLst>
                                          <p:attrName>ppt_x</p:attrName>
                                        </p:attrNameLst>
                                      </p:cBhvr>
                                      <p:tavLst>
                                        <p:tav tm="0">
                                          <p:val>
                                            <p:strVal val="ppt_x"/>
                                          </p:val>
                                        </p:tav>
                                        <p:tav tm="100000">
                                          <p:val>
                                            <p:strVal val="ppt_x"/>
                                          </p:val>
                                        </p:tav>
                                      </p:tavLst>
                                    </p:anim>
                                    <p:anim calcmode="lin" valueType="num">
                                      <p:cBhvr additive="base">
                                        <p:cTn id="31" dur="500"/>
                                        <p:tgtEl>
                                          <p:spTgt spid="10"/>
                                        </p:tgtEl>
                                        <p:attrNameLst>
                                          <p:attrName>ppt_y</p:attrName>
                                        </p:attrNameLst>
                                      </p:cBhvr>
                                      <p:tavLst>
                                        <p:tav tm="0">
                                          <p:val>
                                            <p:strVal val="ppt_y"/>
                                          </p:val>
                                        </p:tav>
                                        <p:tav tm="100000">
                                          <p:val>
                                            <p:strVal val="1+ppt_h/2"/>
                                          </p:val>
                                        </p:tav>
                                      </p:tavLst>
                                    </p:anim>
                                    <p:set>
                                      <p:cBhvr>
                                        <p:cTn id="3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uiExpand="1" build="allAtOnce"/>
      <p:bldP spid="10" grpId="0" animBg="1"/>
      <p:bldP spid="1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16</a:t>
            </a:fld>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41874" y="1124744"/>
            <a:ext cx="11750126" cy="488227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4. Generalisieren &amp; Verallgemeinern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r>
              <a:rPr lang="de-DE" dirty="0"/>
              <a:t>Der Einzelfall sagt nicht viel. Aber wenn jemand sagt: </a:t>
            </a:r>
            <a:br>
              <a:rPr lang="de-DE" dirty="0"/>
            </a:br>
            <a:r>
              <a:rPr lang="de-DE" dirty="0"/>
              <a:t>„So ist es überall!“ dann hat er große Wirkung. </a:t>
            </a:r>
            <a:endParaRPr lang="de-DE" sz="2400" dirty="0"/>
          </a:p>
          <a:p>
            <a:pPr marL="0" indent="0">
              <a:buFont typeface="Arial" pitchFamily="34" charset="0"/>
              <a:buNone/>
            </a:pPr>
            <a:r>
              <a:rPr lang="de-DE" b="1" dirty="0"/>
              <a:t>In Schlagzeilen und Blogs der sozialen Medien </a:t>
            </a:r>
            <a:br>
              <a:rPr lang="de-DE" b="1" dirty="0"/>
            </a:br>
            <a:r>
              <a:rPr lang="de-DE" b="1" dirty="0"/>
              <a:t>finden wir solche Verallgemeinerungen sehr oft. </a:t>
            </a:r>
            <a:br>
              <a:rPr lang="de-DE" b="1" dirty="0"/>
            </a:br>
            <a:br>
              <a:rPr lang="de-DE" b="1" dirty="0"/>
            </a:br>
            <a:endParaRPr lang="de-DE" dirty="0"/>
          </a:p>
        </p:txBody>
      </p:sp>
      <p:sp>
        <p:nvSpPr>
          <p:cNvPr id="10" name="Textfeld 9">
            <a:extLst>
              <a:ext uri="{FF2B5EF4-FFF2-40B4-BE49-F238E27FC236}">
                <a16:creationId xmlns:a16="http://schemas.microsoft.com/office/drawing/2014/main" id="{E37B76F8-C256-B2B7-32E2-71D3C9399342}"/>
              </a:ext>
            </a:extLst>
          </p:cNvPr>
          <p:cNvSpPr txBox="1"/>
          <p:nvPr/>
        </p:nvSpPr>
        <p:spPr>
          <a:xfrm>
            <a:off x="500236" y="5373216"/>
            <a:ext cx="6324600" cy="584775"/>
          </a:xfrm>
          <a:prstGeom prst="rect">
            <a:avLst/>
          </a:prstGeom>
          <a:noFill/>
        </p:spPr>
        <p:txBody>
          <a:bodyPr wrap="square">
            <a:spAutoFit/>
          </a:bodyPr>
          <a:lstStyle/>
          <a:p>
            <a:pPr marL="0" indent="0">
              <a:buFont typeface="Arial" pitchFamily="34" charset="0"/>
              <a:buNone/>
            </a:pPr>
            <a:r>
              <a:rPr lang="de-DE" sz="3200" b="1" dirty="0"/>
              <a:t>Beispiel: „ …immer mehr… “ </a:t>
            </a:r>
            <a:r>
              <a:rPr lang="de-DE" sz="3200" b="1" dirty="0">
                <a:sym typeface="Wingdings" panose="05000000000000000000" pitchFamily="2" charset="2"/>
              </a:rPr>
              <a:t></a:t>
            </a:r>
            <a:endParaRPr lang="de-DE" sz="3200" dirty="0"/>
          </a:p>
        </p:txBody>
      </p:sp>
      <p:pic>
        <p:nvPicPr>
          <p:cNvPr id="5" name="Grafik 4" descr="Ein Bild, das Mülleimer, Behälter, Abfallcontainer, gelb enthält.&#10;&#10;KI-generierte Inhalte können fehlerhaft sein.">
            <a:extLst>
              <a:ext uri="{FF2B5EF4-FFF2-40B4-BE49-F238E27FC236}">
                <a16:creationId xmlns:a16="http://schemas.microsoft.com/office/drawing/2014/main" id="{093A559C-549F-CF74-94F0-B08358ED24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449" y="1295195"/>
            <a:ext cx="1521027" cy="1274620"/>
          </a:xfrm>
          <a:prstGeom prst="rect">
            <a:avLst/>
          </a:prstGeom>
        </p:spPr>
      </p:pic>
      <p:pic>
        <p:nvPicPr>
          <p:cNvPr id="9" name="Grafik 8" descr="Ein Bild, das Cartoon enthält.&#10;&#10;KI-generierte Inhalte können fehlerhaft sein.">
            <a:extLst>
              <a:ext uri="{FF2B5EF4-FFF2-40B4-BE49-F238E27FC236}">
                <a16:creationId xmlns:a16="http://schemas.microsoft.com/office/drawing/2014/main" id="{55E85BC6-5CC7-CCBC-097F-A46BA58639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6320" y="678711"/>
            <a:ext cx="2376264" cy="1902688"/>
          </a:xfrm>
          <a:prstGeom prst="rect">
            <a:avLst/>
          </a:prstGeom>
        </p:spPr>
      </p:pic>
      <p:sp>
        <p:nvSpPr>
          <p:cNvPr id="6" name="Ellipse 5">
            <a:extLst>
              <a:ext uri="{FF2B5EF4-FFF2-40B4-BE49-F238E27FC236}">
                <a16:creationId xmlns:a16="http://schemas.microsoft.com/office/drawing/2014/main" id="{37883CC7-032F-3F68-F078-3937D3E47A9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4" name="Sprechblase: rechteckig mit abgerundeten Ecken 4">
            <a:extLst>
              <a:ext uri="{FF2B5EF4-FFF2-40B4-BE49-F238E27FC236}">
                <a16:creationId xmlns:a16="http://schemas.microsoft.com/office/drawing/2014/main" id="{438DE94B-B753-E100-F705-76B8520EF47B}"/>
              </a:ext>
            </a:extLst>
          </p:cNvPr>
          <p:cNvSpPr/>
          <p:nvPr/>
        </p:nvSpPr>
        <p:spPr>
          <a:xfrm>
            <a:off x="324851" y="2742244"/>
            <a:ext cx="10667693" cy="2486956"/>
          </a:xfrm>
          <a:prstGeom prst="roundRect">
            <a:avLst>
              <a:gd name="adj" fmla="val 12832"/>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11" name="Textfeld 10">
            <a:extLst>
              <a:ext uri="{FF2B5EF4-FFF2-40B4-BE49-F238E27FC236}">
                <a16:creationId xmlns:a16="http://schemas.microsoft.com/office/drawing/2014/main" id="{0CEE6E28-5383-4812-8347-B2BA306E773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4072120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 calcmode="lin" valueType="num">
                                      <p:cBhvr additive="base">
                                        <p:cTn id="12"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4" end="4"/>
                                            </p:txEl>
                                          </p:spTgt>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DCFD547-6392-44DA-8BA6-04360A83AC2D}"/>
              </a:ext>
            </a:extLst>
          </p:cNvPr>
          <p:cNvSpPr>
            <a:spLocks noGrp="1"/>
          </p:cNvSpPr>
          <p:nvPr>
            <p:ph type="sldNum" sz="quarter" idx="12"/>
          </p:nvPr>
        </p:nvSpPr>
        <p:spPr/>
        <p:txBody>
          <a:bodyPr/>
          <a:lstStyle/>
          <a:p>
            <a:fld id="{995B83AF-091C-4368-ABDB-DF7FEF1A6B80}" type="slidenum">
              <a:rPr lang="de-DE" smtClean="0"/>
              <a:pPr/>
              <a:t>17</a:t>
            </a:fld>
            <a:endParaRPr lang="de-DE" dirty="0"/>
          </a:p>
        </p:txBody>
      </p:sp>
      <p:pic>
        <p:nvPicPr>
          <p:cNvPr id="4" name="Grafik 3">
            <a:extLst>
              <a:ext uri="{FF2B5EF4-FFF2-40B4-BE49-F238E27FC236}">
                <a16:creationId xmlns:a16="http://schemas.microsoft.com/office/drawing/2014/main" id="{871E903C-0352-451B-A651-6C9CFA1F1606}"/>
              </a:ext>
            </a:extLst>
          </p:cNvPr>
          <p:cNvPicPr>
            <a:picLocks noChangeAspect="1"/>
          </p:cNvPicPr>
          <p:nvPr/>
        </p:nvPicPr>
        <p:blipFill rotWithShape="1">
          <a:blip r:embed="rId3"/>
          <a:srcRect b="27681"/>
          <a:stretch/>
        </p:blipFill>
        <p:spPr>
          <a:xfrm>
            <a:off x="2653288" y="1322494"/>
            <a:ext cx="7878466" cy="4307254"/>
          </a:xfrm>
          <a:prstGeom prst="rect">
            <a:avLst/>
          </a:prstGeom>
          <a:ln>
            <a:solidFill>
              <a:schemeClr val="tx2"/>
            </a:solidFill>
          </a:ln>
          <a:effectLst>
            <a:outerShdw blurRad="292100" dist="139700" dir="2700000" algn="tl" rotWithShape="0">
              <a:srgbClr val="333333">
                <a:alpha val="65000"/>
              </a:srgbClr>
            </a:outerShdw>
          </a:effectLst>
        </p:spPr>
      </p:pic>
      <p:pic>
        <p:nvPicPr>
          <p:cNvPr id="9" name="Grafik 8">
            <a:extLst>
              <a:ext uri="{FF2B5EF4-FFF2-40B4-BE49-F238E27FC236}">
                <a16:creationId xmlns:a16="http://schemas.microsoft.com/office/drawing/2014/main" id="{A138E56B-D069-46B8-BF9D-32999EF8195A}"/>
              </a:ext>
            </a:extLst>
          </p:cNvPr>
          <p:cNvPicPr>
            <a:picLocks noChangeAspect="1"/>
          </p:cNvPicPr>
          <p:nvPr/>
        </p:nvPicPr>
        <p:blipFill rotWithShape="1">
          <a:blip r:embed="rId4"/>
          <a:srcRect r="9750"/>
          <a:stretch/>
        </p:blipFill>
        <p:spPr>
          <a:xfrm>
            <a:off x="853484" y="838475"/>
            <a:ext cx="11089232" cy="24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Grafik 12">
            <a:extLst>
              <a:ext uri="{FF2B5EF4-FFF2-40B4-BE49-F238E27FC236}">
                <a16:creationId xmlns:a16="http://schemas.microsoft.com/office/drawing/2014/main" id="{6CDF7B59-C21F-423A-8E59-EFC0E93857DA}"/>
              </a:ext>
            </a:extLst>
          </p:cNvPr>
          <p:cNvPicPr>
            <a:picLocks noChangeAspect="1"/>
          </p:cNvPicPr>
          <p:nvPr/>
        </p:nvPicPr>
        <p:blipFill>
          <a:blip r:embed="rId5"/>
          <a:stretch>
            <a:fillRect/>
          </a:stretch>
        </p:blipFill>
        <p:spPr>
          <a:xfrm>
            <a:off x="239350" y="2761616"/>
            <a:ext cx="11570376" cy="2457425"/>
          </a:xfrm>
          <a:prstGeom prst="rect">
            <a:avLst/>
          </a:prstGeom>
          <a:ln>
            <a:noFill/>
          </a:ln>
          <a:effectLst>
            <a:outerShdw blurRad="190500" algn="tl" rotWithShape="0">
              <a:srgbClr val="000000">
                <a:alpha val="70000"/>
              </a:srgbClr>
            </a:outerShdw>
          </a:effectLst>
        </p:spPr>
      </p:pic>
      <p:sp>
        <p:nvSpPr>
          <p:cNvPr id="5" name="Textfeld 4">
            <a:extLst>
              <a:ext uri="{FF2B5EF4-FFF2-40B4-BE49-F238E27FC236}">
                <a16:creationId xmlns:a16="http://schemas.microsoft.com/office/drawing/2014/main" id="{110F42DF-6DB2-4786-A8C8-57F356087600}"/>
              </a:ext>
            </a:extLst>
          </p:cNvPr>
          <p:cNvSpPr txBox="1"/>
          <p:nvPr/>
        </p:nvSpPr>
        <p:spPr>
          <a:xfrm>
            <a:off x="1919536" y="2052464"/>
            <a:ext cx="8856984" cy="1446550"/>
          </a:xfrm>
          <a:prstGeom prst="rect">
            <a:avLst/>
          </a:prstGeom>
          <a:solidFill>
            <a:srgbClr val="E7EFF9"/>
          </a:solidFill>
          <a:ln>
            <a:solidFill>
              <a:schemeClr val="tx2"/>
            </a:solidFill>
          </a:ln>
        </p:spPr>
        <p:txBody>
          <a:bodyPr wrap="square" rtlCol="0">
            <a:spAutoFit/>
          </a:bodyPr>
          <a:lstStyle/>
          <a:p>
            <a:pPr marL="723900"/>
            <a:r>
              <a:rPr lang="de-DE" sz="1400" dirty="0">
                <a:latin typeface="Arial" panose="020B0604020202020204" pitchFamily="34" charset="0"/>
                <a:cs typeface="Arial" panose="020B0604020202020204" pitchFamily="34" charset="0"/>
              </a:rPr>
              <a:t>10.06.2025</a:t>
            </a:r>
          </a:p>
          <a:p>
            <a:pPr marL="723900"/>
            <a:r>
              <a:rPr lang="de-DE" sz="2000" b="1" dirty="0">
                <a:latin typeface="Arial" panose="020B0604020202020204" pitchFamily="34" charset="0"/>
                <a:cs typeface="Arial" panose="020B0604020202020204" pitchFamily="34" charset="0"/>
              </a:rPr>
              <a:t>Immer mehr Übergewichtige</a:t>
            </a:r>
          </a:p>
          <a:p>
            <a:pPr marL="723900"/>
            <a:r>
              <a:rPr lang="de-DE" dirty="0">
                <a:latin typeface="Arial" panose="020B0604020202020204" pitchFamily="34" charset="0"/>
                <a:cs typeface="Arial" panose="020B0604020202020204" pitchFamily="34" charset="0"/>
              </a:rPr>
              <a:t>Die Zahl der Übergewichtigen steigt. 2019 waren laut Eurostat (das Statistische Amt der Europäischen Union) 60,7 Prozent der erwachsenen Männer und 46,5 Prozent der Frauen in Deutschland übergewichtig.</a:t>
            </a:r>
          </a:p>
        </p:txBody>
      </p:sp>
      <p:sp>
        <p:nvSpPr>
          <p:cNvPr id="6" name="Ellipse 5">
            <a:extLst>
              <a:ext uri="{FF2B5EF4-FFF2-40B4-BE49-F238E27FC236}">
                <a16:creationId xmlns:a16="http://schemas.microsoft.com/office/drawing/2014/main" id="{8BDEC9F0-F4CB-C2C3-4A18-955811123D7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1B66AE91-5F39-481B-9C41-AA62C524FD3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8" name="AutoShape 2" descr="TK Die Techniker – zur Startseite">
            <a:extLst>
              <a:ext uri="{FF2B5EF4-FFF2-40B4-BE49-F238E27FC236}">
                <a16:creationId xmlns:a16="http://schemas.microsoft.com/office/drawing/2014/main" id="{E3563ECC-304C-4CCF-88B3-58372E1E5FBC}"/>
              </a:ext>
            </a:extLst>
          </p:cNvPr>
          <p:cNvSpPr>
            <a:spLocks noChangeAspect="1" noChangeArrowheads="1"/>
          </p:cNvSpPr>
          <p:nvPr/>
        </p:nvSpPr>
        <p:spPr bwMode="auto">
          <a:xfrm>
            <a:off x="5655568" y="355624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1" name="Grafik 10">
            <a:extLst>
              <a:ext uri="{FF2B5EF4-FFF2-40B4-BE49-F238E27FC236}">
                <a16:creationId xmlns:a16="http://schemas.microsoft.com/office/drawing/2014/main" id="{8233453B-1BC5-44E7-A83D-3AA35AEC5346}"/>
              </a:ext>
            </a:extLst>
          </p:cNvPr>
          <p:cNvPicPr>
            <a:picLocks noChangeAspect="1"/>
          </p:cNvPicPr>
          <p:nvPr/>
        </p:nvPicPr>
        <p:blipFill>
          <a:blip r:embed="rId6"/>
          <a:stretch>
            <a:fillRect/>
          </a:stretch>
        </p:blipFill>
        <p:spPr>
          <a:xfrm>
            <a:off x="1957636" y="2097554"/>
            <a:ext cx="708962" cy="708962"/>
          </a:xfrm>
          <a:prstGeom prst="rect">
            <a:avLst/>
          </a:prstGeom>
        </p:spPr>
      </p:pic>
      <p:sp>
        <p:nvSpPr>
          <p:cNvPr id="16" name="Textfeld 15">
            <a:extLst>
              <a:ext uri="{FF2B5EF4-FFF2-40B4-BE49-F238E27FC236}">
                <a16:creationId xmlns:a16="http://schemas.microsoft.com/office/drawing/2014/main" id="{71E2800E-2094-4F7F-8587-DB9BF82F8F9B}"/>
              </a:ext>
            </a:extLst>
          </p:cNvPr>
          <p:cNvSpPr txBox="1"/>
          <p:nvPr/>
        </p:nvSpPr>
        <p:spPr>
          <a:xfrm>
            <a:off x="1" y="566092"/>
            <a:ext cx="12191999" cy="6463308"/>
          </a:xfrm>
          <a:prstGeom prst="rect">
            <a:avLst/>
          </a:prstGeom>
          <a:solidFill>
            <a:schemeClr val="bg1">
              <a:lumMod val="85000"/>
              <a:alpha val="80000"/>
            </a:schemeClr>
          </a:solidFill>
        </p:spPr>
        <p:txBody>
          <a:bodyPr wrap="square" rtlCol="0">
            <a:spAutoFit/>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sp>
        <p:nvSpPr>
          <p:cNvPr id="2" name="Rechteck: obere Ecken abgerundet 1">
            <a:extLst>
              <a:ext uri="{FF2B5EF4-FFF2-40B4-BE49-F238E27FC236}">
                <a16:creationId xmlns:a16="http://schemas.microsoft.com/office/drawing/2014/main" id="{EA1290EC-AFF1-255E-F684-CDE14B679893}"/>
              </a:ext>
            </a:extLst>
          </p:cNvPr>
          <p:cNvSpPr/>
          <p:nvPr/>
        </p:nvSpPr>
        <p:spPr>
          <a:xfrm>
            <a:off x="0" y="5640365"/>
            <a:ext cx="12192000" cy="121763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t>Wie wirken diese Aussagen </a:t>
            </a:r>
            <a:r>
              <a:rPr lang="de-DE" sz="2400" b="1" dirty="0"/>
              <a:t>„immer mehr…“  </a:t>
            </a:r>
            <a:r>
              <a:rPr lang="de-DE" sz="2400" dirty="0"/>
              <a:t>oder</a:t>
            </a:r>
            <a:r>
              <a:rPr lang="de-DE" sz="2400" b="1" dirty="0"/>
              <a:t> „überall…“ </a:t>
            </a:r>
            <a:r>
              <a:rPr lang="de-DE" sz="2400" dirty="0"/>
              <a:t>auf euch?</a:t>
            </a:r>
          </a:p>
        </p:txBody>
      </p:sp>
    </p:spTree>
    <p:extLst>
      <p:ext uri="{BB962C8B-B14F-4D97-AF65-F5344CB8AC3E}">
        <p14:creationId xmlns:p14="http://schemas.microsoft.com/office/powerpoint/2010/main" val="2779142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childTnLst>
                                </p:cTn>
                              </p:par>
                            </p:childTnLst>
                          </p:cTn>
                        </p:par>
                        <p:par>
                          <p:cTn id="28" fill="hold">
                            <p:stCondLst>
                              <p:cond delay="1000"/>
                            </p:stCondLst>
                            <p:childTnLst>
                              <p:par>
                                <p:cTn id="29" presetID="2" presetClass="entr" presetSubtype="4" fill="hold" grpId="0" nodeType="afterEffect">
                                  <p:stCondLst>
                                    <p:cond delay="100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750" fill="hold"/>
                                        <p:tgtEl>
                                          <p:spTgt spid="2"/>
                                        </p:tgtEl>
                                        <p:attrNameLst>
                                          <p:attrName>ppt_x</p:attrName>
                                        </p:attrNameLst>
                                      </p:cBhvr>
                                      <p:tavLst>
                                        <p:tav tm="0">
                                          <p:val>
                                            <p:strVal val="#ppt_x"/>
                                          </p:val>
                                        </p:tav>
                                        <p:tav tm="100000">
                                          <p:val>
                                            <p:strVal val="#ppt_x"/>
                                          </p:val>
                                        </p:tav>
                                      </p:tavLst>
                                    </p:anim>
                                    <p:anim calcmode="lin" valueType="num">
                                      <p:cBhvr additive="base">
                                        <p:cTn id="32" dur="750" fill="hold"/>
                                        <p:tgtEl>
                                          <p:spTgt spid="2"/>
                                        </p:tgtEl>
                                        <p:attrNameLst>
                                          <p:attrName>ppt_y</p:attrName>
                                        </p:attrNameLst>
                                      </p:cBhvr>
                                      <p:tavLst>
                                        <p:tav tm="0">
                                          <p:val>
                                            <p:strVal val="1+#ppt_h/2"/>
                                          </p:val>
                                        </p:tav>
                                        <p:tav tm="100000">
                                          <p:val>
                                            <p:strVal val="#ppt_y"/>
                                          </p:val>
                                        </p:tav>
                                      </p:tavLst>
                                    </p:anim>
                                  </p:childTnLst>
                                </p:cTn>
                              </p:par>
                              <p:par>
                                <p:cTn id="33" presetID="2" presetClass="entr" presetSubtype="2" fill="hold" grpId="0" nodeType="withEffect" nodePh="1">
                                  <p:stCondLst>
                                    <p:cond delay="0"/>
                                  </p:stCondLst>
                                  <p:endCondLst>
                                    <p:cond evt="begin" delay="0">
                                      <p:tn val="33"/>
                                    </p:cond>
                                  </p:end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6"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p:txBody>
          <a:bodyPr/>
          <a:lstStyle/>
          <a:p>
            <a:fld id="{995B83AF-091C-4368-ABDB-DF7FEF1A6B80}" type="slidenum">
              <a:rPr lang="de-DE" smtClean="0"/>
              <a:pPr/>
              <a:t>18</a:t>
            </a:fld>
            <a:endParaRPr lang="de-DE" dirty="0"/>
          </a:p>
        </p:txBody>
      </p:sp>
      <p:sp>
        <p:nvSpPr>
          <p:cNvPr id="15" name="Rechteck: obere Ecken abgerundet 14">
            <a:extLst>
              <a:ext uri="{FF2B5EF4-FFF2-40B4-BE49-F238E27FC236}">
                <a16:creationId xmlns:a16="http://schemas.microsoft.com/office/drawing/2014/main" id="{7D62EB07-6A66-338B-720D-5532B7B5513E}"/>
              </a:ext>
            </a:extLst>
          </p:cNvPr>
          <p:cNvSpPr/>
          <p:nvPr/>
        </p:nvSpPr>
        <p:spPr>
          <a:xfrm rot="5400000">
            <a:off x="4589283" y="-1427610"/>
            <a:ext cx="2875567"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Inhaltsplatzhalter 1">
            <a:extLst>
              <a:ext uri="{FF2B5EF4-FFF2-40B4-BE49-F238E27FC236}">
                <a16:creationId xmlns:a16="http://schemas.microsoft.com/office/drawing/2014/main" id="{BC3F5E32-BDB1-4940-AE1B-4E1E800075BE}"/>
              </a:ext>
            </a:extLst>
          </p:cNvPr>
          <p:cNvSpPr txBox="1">
            <a:spLocks/>
          </p:cNvSpPr>
          <p:nvPr/>
        </p:nvSpPr>
        <p:spPr>
          <a:xfrm>
            <a:off x="273265" y="3140968"/>
            <a:ext cx="11750126" cy="3265916"/>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de-DE" b="1" dirty="0">
              <a:solidFill>
                <a:schemeClr val="bg1"/>
              </a:solidFill>
            </a:endParaRPr>
          </a:p>
          <a:p>
            <a:pPr marL="0" indent="0">
              <a:buFont typeface="Arial" pitchFamily="34" charset="0"/>
              <a:buNone/>
            </a:pPr>
            <a:r>
              <a:rPr lang="de-DE" b="1" dirty="0">
                <a:solidFill>
                  <a:schemeClr val="bg1"/>
                </a:solidFill>
              </a:rPr>
              <a:t>Wir entdecken und diskutieren die Motive:</a:t>
            </a:r>
          </a:p>
          <a:p>
            <a:pPr marL="0" indent="0">
              <a:buNone/>
            </a:pPr>
            <a:r>
              <a:rPr lang="de-DE" dirty="0">
                <a:solidFill>
                  <a:schemeClr val="bg1"/>
                </a:solidFill>
              </a:rPr>
              <a:t>Welche Absichten stecken hinter den Manipulationen? </a:t>
            </a:r>
          </a:p>
          <a:p>
            <a:r>
              <a:rPr lang="de-DE" sz="2800" dirty="0">
                <a:solidFill>
                  <a:schemeClr val="bg1"/>
                </a:solidFill>
              </a:rPr>
              <a:t>Zum Beispiel bei vielen Influencern</a:t>
            </a:r>
          </a:p>
          <a:p>
            <a:r>
              <a:rPr lang="de-DE" sz="2800" dirty="0">
                <a:solidFill>
                  <a:schemeClr val="bg1"/>
                </a:solidFill>
              </a:rPr>
              <a:t>Zum Beispiel bei vielen Gesundheitsblogs</a:t>
            </a:r>
          </a:p>
          <a:p>
            <a:pPr marL="0" indent="0">
              <a:buFont typeface="Arial" pitchFamily="34" charset="0"/>
              <a:buNone/>
            </a:pPr>
            <a:endParaRPr lang="de-DE" dirty="0"/>
          </a:p>
        </p:txBody>
      </p:sp>
      <p:sp>
        <p:nvSpPr>
          <p:cNvPr id="5" name="Rechteck: abgerundete Ecken 4">
            <a:extLst>
              <a:ext uri="{FF2B5EF4-FFF2-40B4-BE49-F238E27FC236}">
                <a16:creationId xmlns:a16="http://schemas.microsoft.com/office/drawing/2014/main" id="{0A1C36B0-D35F-43CF-B9D1-8394DB72284A}"/>
              </a:ext>
            </a:extLst>
          </p:cNvPr>
          <p:cNvSpPr/>
          <p:nvPr/>
        </p:nvSpPr>
        <p:spPr>
          <a:xfrm>
            <a:off x="-24680" y="689513"/>
            <a:ext cx="799288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sym typeface="Wingdings" panose="05000000000000000000" pitchFamily="2" charset="2"/>
              </a:rPr>
              <a:t>Die Motive der </a:t>
            </a:r>
            <a:r>
              <a:rPr lang="de-DE" sz="2400" b="1" dirty="0">
                <a:solidFill>
                  <a:schemeClr val="tx1"/>
                </a:solidFill>
              </a:rPr>
              <a:t>Manipulierer</a:t>
            </a:r>
            <a:endParaRPr lang="de-DE" sz="2000" b="1" dirty="0">
              <a:solidFill>
                <a:schemeClr val="tx1"/>
              </a:solidFill>
            </a:endParaRPr>
          </a:p>
        </p:txBody>
      </p:sp>
      <p:pic>
        <p:nvPicPr>
          <p:cNvPr id="12" name="Grafik 11">
            <a:extLst>
              <a:ext uri="{FF2B5EF4-FFF2-40B4-BE49-F238E27FC236}">
                <a16:creationId xmlns:a16="http://schemas.microsoft.com/office/drawing/2014/main" id="{55EF0E73-2A2C-235E-6CF3-96DF82DB2A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7103" y="689513"/>
            <a:ext cx="4057120" cy="2128279"/>
          </a:xfrm>
          <a:prstGeom prst="rect">
            <a:avLst/>
          </a:prstGeom>
        </p:spPr>
      </p:pic>
      <p:sp>
        <p:nvSpPr>
          <p:cNvPr id="6" name="Ellipse 5">
            <a:extLst>
              <a:ext uri="{FF2B5EF4-FFF2-40B4-BE49-F238E27FC236}">
                <a16:creationId xmlns:a16="http://schemas.microsoft.com/office/drawing/2014/main" id="{300C690A-3764-1426-414B-09EF2352411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8" name="Textfeld 7">
            <a:extLst>
              <a:ext uri="{FF2B5EF4-FFF2-40B4-BE49-F238E27FC236}">
                <a16:creationId xmlns:a16="http://schemas.microsoft.com/office/drawing/2014/main" id="{A6D07079-DF62-D557-26AB-53F63E99E68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cxnSp>
        <p:nvCxnSpPr>
          <p:cNvPr id="7" name="Gerader Verbinder 6">
            <a:extLst>
              <a:ext uri="{FF2B5EF4-FFF2-40B4-BE49-F238E27FC236}">
                <a16:creationId xmlns:a16="http://schemas.microsoft.com/office/drawing/2014/main" id="{0309594E-7611-A23B-494E-679DF8AA8BFA}"/>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10" name="Textfeld 9">
            <a:extLst>
              <a:ext uri="{FF2B5EF4-FFF2-40B4-BE49-F238E27FC236}">
                <a16:creationId xmlns:a16="http://schemas.microsoft.com/office/drawing/2014/main" id="{56710600-09C7-289E-866C-A95A32CB654D}"/>
              </a:ext>
            </a:extLst>
          </p:cNvPr>
          <p:cNvSpPr txBox="1"/>
          <p:nvPr/>
        </p:nvSpPr>
        <p:spPr>
          <a:xfrm>
            <a:off x="266439" y="1500626"/>
            <a:ext cx="7125705" cy="1200329"/>
          </a:xfrm>
          <a:prstGeom prst="rect">
            <a:avLst/>
          </a:prstGeom>
          <a:solidFill>
            <a:schemeClr val="bg1"/>
          </a:solidFill>
        </p:spPr>
        <p:txBody>
          <a:bodyPr wrap="square" rtlCol="0">
            <a:spAutoFit/>
          </a:bodyPr>
          <a:lstStyle/>
          <a:p>
            <a:r>
              <a:rPr lang="de-DE" sz="3600" b="1" dirty="0"/>
              <a:t>Was meint ihr: Warum sollen</a:t>
            </a:r>
          </a:p>
          <a:p>
            <a:r>
              <a:rPr lang="de-DE" sz="3600" b="1" dirty="0"/>
              <a:t>wir manipuliert werden?</a:t>
            </a:r>
          </a:p>
        </p:txBody>
      </p:sp>
    </p:spTree>
    <p:extLst>
      <p:ext uri="{BB962C8B-B14F-4D97-AF65-F5344CB8AC3E}">
        <p14:creationId xmlns:p14="http://schemas.microsoft.com/office/powerpoint/2010/main" val="2080086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anim calcmode="lin" valueType="num">
                                      <p:cBhvr additive="base">
                                        <p:cTn id="4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uiExpand="1" build="allAtOnce"/>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obere Ecken abgerundet 16">
            <a:extLst>
              <a:ext uri="{FF2B5EF4-FFF2-40B4-BE49-F238E27FC236}">
                <a16:creationId xmlns:a16="http://schemas.microsoft.com/office/drawing/2014/main" id="{2122ACBC-8E2F-E33A-687F-9136F3744152}"/>
              </a:ext>
            </a:extLst>
          </p:cNvPr>
          <p:cNvSpPr/>
          <p:nvPr/>
        </p:nvSpPr>
        <p:spPr>
          <a:xfrm rot="5400000">
            <a:off x="3822847" y="-2194045"/>
            <a:ext cx="4408439"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p:txBody>
          <a:bodyPr/>
          <a:lstStyle/>
          <a:p>
            <a:fld id="{995B83AF-091C-4368-ABDB-DF7FEF1A6B80}" type="slidenum">
              <a:rPr lang="de-DE" smtClean="0"/>
              <a:pPr/>
              <a:t>19</a:t>
            </a:fld>
            <a:endParaRPr lang="de-DE" dirty="0"/>
          </a:p>
        </p:txBody>
      </p:sp>
      <p:sp>
        <p:nvSpPr>
          <p:cNvPr id="5" name="Rechteck: abgerundete Ecken 4">
            <a:extLst>
              <a:ext uri="{FF2B5EF4-FFF2-40B4-BE49-F238E27FC236}">
                <a16:creationId xmlns:a16="http://schemas.microsoft.com/office/drawing/2014/main" id="{0A1C36B0-D35F-43CF-B9D1-8394DB72284A}"/>
              </a:ext>
            </a:extLst>
          </p:cNvPr>
          <p:cNvSpPr/>
          <p:nvPr/>
        </p:nvSpPr>
        <p:spPr>
          <a:xfrm>
            <a:off x="-24680" y="658788"/>
            <a:ext cx="8496944" cy="52747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sym typeface="Wingdings" panose="05000000000000000000" pitchFamily="2" charset="2"/>
              </a:rPr>
              <a:t>Hier die drei wichtigsten Gründe:</a:t>
            </a:r>
            <a:endParaRPr lang="de-DE" sz="2400" b="1" dirty="0">
              <a:solidFill>
                <a:schemeClr val="tx1"/>
              </a:solidFill>
            </a:endParaRPr>
          </a:p>
        </p:txBody>
      </p:sp>
      <p:sp>
        <p:nvSpPr>
          <p:cNvPr id="6" name="Textfeld 5">
            <a:extLst>
              <a:ext uri="{FF2B5EF4-FFF2-40B4-BE49-F238E27FC236}">
                <a16:creationId xmlns:a16="http://schemas.microsoft.com/office/drawing/2014/main" id="{C0FF3B78-3381-4C21-A063-DAC3FEA523C8}"/>
              </a:ext>
            </a:extLst>
          </p:cNvPr>
          <p:cNvSpPr txBox="1"/>
          <p:nvPr/>
        </p:nvSpPr>
        <p:spPr>
          <a:xfrm>
            <a:off x="1449986" y="1772816"/>
            <a:ext cx="11270750" cy="4256484"/>
          </a:xfrm>
          <a:prstGeom prst="roundRect">
            <a:avLst/>
          </a:prstGeom>
          <a:noFill/>
        </p:spPr>
        <p:txBody>
          <a:bodyPr wrap="square" rtlCol="0">
            <a:spAutoFit/>
          </a:bodyPr>
          <a:lstStyle/>
          <a:p>
            <a:pPr>
              <a:spcBef>
                <a:spcPts val="600"/>
              </a:spcBef>
              <a:spcAft>
                <a:spcPts val="600"/>
              </a:spcAft>
            </a:pPr>
            <a:r>
              <a:rPr lang="de-DE" sz="3200" b="1" dirty="0">
                <a:solidFill>
                  <a:schemeClr val="bg1"/>
                </a:solidFill>
              </a:rPr>
              <a:t>Erstens das Geld: </a:t>
            </a:r>
            <a:r>
              <a:rPr lang="de-DE" sz="3200" dirty="0">
                <a:solidFill>
                  <a:schemeClr val="bg1"/>
                </a:solidFill>
              </a:rPr>
              <a:t>Ihr sollt klicken (und kaufen)!</a:t>
            </a:r>
            <a:br>
              <a:rPr lang="de-DE" sz="3200" dirty="0">
                <a:solidFill>
                  <a:schemeClr val="bg1"/>
                </a:solidFill>
              </a:rPr>
            </a:br>
            <a:endParaRPr lang="de-DE" sz="3200" dirty="0">
              <a:solidFill>
                <a:schemeClr val="bg1"/>
              </a:solidFill>
            </a:endParaRPr>
          </a:p>
          <a:p>
            <a:pPr>
              <a:spcBef>
                <a:spcPts val="600"/>
              </a:spcBef>
              <a:spcAft>
                <a:spcPts val="600"/>
              </a:spcAft>
            </a:pPr>
            <a:r>
              <a:rPr lang="de-DE" sz="3200" b="1" dirty="0">
                <a:solidFill>
                  <a:schemeClr val="bg1"/>
                </a:solidFill>
              </a:rPr>
              <a:t>Zweitens Meinungsmache: </a:t>
            </a:r>
            <a:r>
              <a:rPr lang="de-DE" sz="3200" dirty="0">
                <a:solidFill>
                  <a:schemeClr val="bg1"/>
                </a:solidFill>
              </a:rPr>
              <a:t>Eure Denkweise, eure Ansichten sollen beeinflusst (geändert) werden!</a:t>
            </a:r>
            <a:br>
              <a:rPr lang="de-DE" sz="3200" dirty="0">
                <a:solidFill>
                  <a:schemeClr val="bg1"/>
                </a:solidFill>
              </a:rPr>
            </a:br>
            <a:endParaRPr lang="de-DE" sz="3200" dirty="0">
              <a:solidFill>
                <a:schemeClr val="bg1"/>
              </a:solidFill>
            </a:endParaRPr>
          </a:p>
          <a:p>
            <a:pPr>
              <a:spcBef>
                <a:spcPts val="600"/>
              </a:spcBef>
              <a:spcAft>
                <a:spcPts val="600"/>
              </a:spcAft>
            </a:pPr>
            <a:r>
              <a:rPr lang="de-DE" sz="3200" b="1" dirty="0">
                <a:solidFill>
                  <a:schemeClr val="bg1"/>
                </a:solidFill>
              </a:rPr>
              <a:t>Drittens Reichweite: </a:t>
            </a:r>
            <a:r>
              <a:rPr lang="de-DE" sz="3200" dirty="0">
                <a:solidFill>
                  <a:schemeClr val="bg1"/>
                </a:solidFill>
              </a:rPr>
              <a:t>Ihr sollt als Follower den </a:t>
            </a:r>
            <a:br>
              <a:rPr lang="de-DE" sz="3200" dirty="0">
                <a:solidFill>
                  <a:schemeClr val="bg1"/>
                </a:solidFill>
              </a:rPr>
            </a:br>
            <a:r>
              <a:rPr lang="de-DE" sz="3200" dirty="0">
                <a:solidFill>
                  <a:schemeClr val="bg1"/>
                </a:solidFill>
              </a:rPr>
              <a:t>Influencern folgen und sie bewundern.</a:t>
            </a:r>
            <a:endParaRPr lang="de-DE" b="1" dirty="0">
              <a:solidFill>
                <a:schemeClr val="bg1"/>
              </a:solidFill>
            </a:endParaRPr>
          </a:p>
        </p:txBody>
      </p:sp>
      <p:grpSp>
        <p:nvGrpSpPr>
          <p:cNvPr id="2" name="Gruppieren 1" hidden="1">
            <a:extLst>
              <a:ext uri="{FF2B5EF4-FFF2-40B4-BE49-F238E27FC236}">
                <a16:creationId xmlns:a16="http://schemas.microsoft.com/office/drawing/2014/main" id="{1164CBE0-0F8F-3457-23D3-601B9B6D63ED}"/>
              </a:ext>
            </a:extLst>
          </p:cNvPr>
          <p:cNvGrpSpPr/>
          <p:nvPr/>
        </p:nvGrpSpPr>
        <p:grpSpPr>
          <a:xfrm>
            <a:off x="1811897" y="2780134"/>
            <a:ext cx="8530703" cy="4120406"/>
            <a:chOff x="7047605" y="764704"/>
            <a:chExt cx="5781297" cy="2792418"/>
          </a:xfrm>
        </p:grpSpPr>
        <p:sp>
          <p:nvSpPr>
            <p:cNvPr id="7" name="Rechteck: abgerundete Ecken 6">
              <a:extLst>
                <a:ext uri="{FF2B5EF4-FFF2-40B4-BE49-F238E27FC236}">
                  <a16:creationId xmlns:a16="http://schemas.microsoft.com/office/drawing/2014/main" id="{3AB8B181-1AB4-BC76-2707-E8885275A4FD}"/>
                </a:ext>
              </a:extLst>
            </p:cNvPr>
            <p:cNvSpPr/>
            <p:nvPr/>
          </p:nvSpPr>
          <p:spPr>
            <a:xfrm>
              <a:off x="7047605" y="764704"/>
              <a:ext cx="5781297" cy="279241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descr="Ein Bild, das Kleidung, Menschliches Gesicht, Kinderkunst, Person enthält.&#10;&#10;KI-generierte Inhalte können fehlerhaft sein.">
              <a:extLst>
                <a:ext uri="{FF2B5EF4-FFF2-40B4-BE49-F238E27FC236}">
                  <a16:creationId xmlns:a16="http://schemas.microsoft.com/office/drawing/2014/main" id="{049F47F3-8CEA-01EE-97B7-0574FF97D24B}"/>
                </a:ext>
              </a:extLst>
            </p:cNvPr>
            <p:cNvPicPr>
              <a:picLocks noChangeAspect="1"/>
            </p:cNvPicPr>
            <p:nvPr/>
          </p:nvPicPr>
          <p:blipFill>
            <a:blip r:embed="rId3" cstate="print">
              <a:extLst>
                <a:ext uri="{28A0092B-C50C-407E-A947-70E740481C1C}">
                  <a14:useLocalDpi xmlns:a14="http://schemas.microsoft.com/office/drawing/2010/main" val="0"/>
                </a:ext>
              </a:extLst>
            </a:blip>
            <a:srcRect b="20119"/>
            <a:stretch>
              <a:fillRect/>
            </a:stretch>
          </p:blipFill>
          <p:spPr>
            <a:xfrm>
              <a:off x="7313784" y="939162"/>
              <a:ext cx="4917886" cy="2617960"/>
            </a:xfrm>
            <a:prstGeom prst="rect">
              <a:avLst/>
            </a:prstGeom>
          </p:spPr>
        </p:pic>
      </p:grpSp>
      <p:sp>
        <p:nvSpPr>
          <p:cNvPr id="10" name="Ellipse 9">
            <a:extLst>
              <a:ext uri="{FF2B5EF4-FFF2-40B4-BE49-F238E27FC236}">
                <a16:creationId xmlns:a16="http://schemas.microsoft.com/office/drawing/2014/main" id="{4075EAEA-A622-E63A-A682-4F379783B76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cxnSp>
        <p:nvCxnSpPr>
          <p:cNvPr id="9" name="Gerader Verbinder 8">
            <a:extLst>
              <a:ext uri="{FF2B5EF4-FFF2-40B4-BE49-F238E27FC236}">
                <a16:creationId xmlns:a16="http://schemas.microsoft.com/office/drawing/2014/main" id="{3D22C9B0-75E5-1B65-57A6-A89C2DE332E9}"/>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pic>
        <p:nvPicPr>
          <p:cNvPr id="12" name="Grafik 11" descr="Münzen mit einfarbiger Füllung">
            <a:extLst>
              <a:ext uri="{FF2B5EF4-FFF2-40B4-BE49-F238E27FC236}">
                <a16:creationId xmlns:a16="http://schemas.microsoft.com/office/drawing/2014/main" id="{156FCA9C-8405-AEBF-A1FA-44B24CB4EF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5360" y="1803783"/>
            <a:ext cx="914400" cy="914400"/>
          </a:xfrm>
          <a:prstGeom prst="rect">
            <a:avLst/>
          </a:prstGeom>
        </p:spPr>
      </p:pic>
      <p:pic>
        <p:nvPicPr>
          <p:cNvPr id="14" name="Grafik 13" descr="Megafon mit einfarbiger Füllung">
            <a:extLst>
              <a:ext uri="{FF2B5EF4-FFF2-40B4-BE49-F238E27FC236}">
                <a16:creationId xmlns:a16="http://schemas.microsoft.com/office/drawing/2014/main" id="{A2F20DB6-33A7-6F76-116B-C49D93BD46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8878" y="3108530"/>
            <a:ext cx="1018726" cy="1018726"/>
          </a:xfrm>
          <a:prstGeom prst="rect">
            <a:avLst/>
          </a:prstGeom>
        </p:spPr>
      </p:pic>
      <p:pic>
        <p:nvPicPr>
          <p:cNvPr id="16" name="Grafik 15" descr="Kinder mit einfarbiger Füllung">
            <a:extLst>
              <a:ext uri="{FF2B5EF4-FFF2-40B4-BE49-F238E27FC236}">
                <a16:creationId xmlns:a16="http://schemas.microsoft.com/office/drawing/2014/main" id="{9ED6AE26-04CA-B005-D710-0BC6AAFAEDF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4488" y="4661148"/>
            <a:ext cx="1296144" cy="1296144"/>
          </a:xfrm>
          <a:prstGeom prst="rect">
            <a:avLst/>
          </a:prstGeom>
        </p:spPr>
      </p:pic>
      <p:sp>
        <p:nvSpPr>
          <p:cNvPr id="15" name="Textfeld 14">
            <a:extLst>
              <a:ext uri="{FF2B5EF4-FFF2-40B4-BE49-F238E27FC236}">
                <a16:creationId xmlns:a16="http://schemas.microsoft.com/office/drawing/2014/main" id="{FEF9FB1D-EC3A-4E11-8D4B-2222562D5EB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764734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xit" presetSubtype="0" fill="hold" nodeType="withEffect">
                                  <p:stCondLst>
                                    <p:cond delay="0"/>
                                  </p:stCondLst>
                                  <p:childTnLst>
                                    <p:animEffect transition="out" filter="fade">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par>
                                <p:cTn id="12" presetID="2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2" end="2"/>
                                            </p:txEl>
                                          </p:spTgt>
                                        </p:tgtEl>
                                        <p:attrNameLst>
                                          <p:attrName>style.visibility</p:attrName>
                                        </p:attrNameLst>
                                      </p:cBhvr>
                                      <p:to>
                                        <p:strVal val="visible"/>
                                      </p:to>
                                    </p:set>
                                    <p:animEffect transition="in" filter="fade">
                                      <p:cBhvr>
                                        <p:cTn id="40" dur="500"/>
                                        <p:tgtEl>
                                          <p:spTgt spid="6">
                                            <p:txEl>
                                              <p:pRg st="2" end="2"/>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a:xfrm>
            <a:off x="239350" y="6269107"/>
            <a:ext cx="2844800" cy="365125"/>
          </a:xfrm>
        </p:spPr>
        <p:txBody>
          <a:bodyPr/>
          <a:lstStyle/>
          <a:p>
            <a:fld id="{995B83AF-091C-4368-ABDB-DF7FEF1A6B80}" type="slidenum">
              <a:rPr lang="de-DE" smtClean="0"/>
              <a:pPr/>
              <a:t>20</a:t>
            </a:fld>
            <a:endParaRPr lang="de-DE" dirty="0"/>
          </a:p>
        </p:txBody>
      </p:sp>
      <p:sp>
        <p:nvSpPr>
          <p:cNvPr id="5" name="Rechteck: abgerundete Ecken 4">
            <a:extLst>
              <a:ext uri="{FF2B5EF4-FFF2-40B4-BE49-F238E27FC236}">
                <a16:creationId xmlns:a16="http://schemas.microsoft.com/office/drawing/2014/main" id="{0A1C36B0-D35F-43CF-B9D1-8394DB72284A}"/>
              </a:ext>
            </a:extLst>
          </p:cNvPr>
          <p:cNvSpPr/>
          <p:nvPr/>
        </p:nvSpPr>
        <p:spPr>
          <a:xfrm>
            <a:off x="-24680" y="653363"/>
            <a:ext cx="8856984"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rPr>
              <a:t>Werkzeuge der Manipulierer unbrauchbar machen!</a:t>
            </a:r>
          </a:p>
        </p:txBody>
      </p:sp>
      <p:grpSp>
        <p:nvGrpSpPr>
          <p:cNvPr id="8" name="Gruppieren 7">
            <a:extLst>
              <a:ext uri="{FF2B5EF4-FFF2-40B4-BE49-F238E27FC236}">
                <a16:creationId xmlns:a16="http://schemas.microsoft.com/office/drawing/2014/main" id="{9E3EA578-1F94-B3AD-B65E-72359E3A56F3}"/>
              </a:ext>
            </a:extLst>
          </p:cNvPr>
          <p:cNvGrpSpPr/>
          <p:nvPr/>
        </p:nvGrpSpPr>
        <p:grpSpPr>
          <a:xfrm>
            <a:off x="8544272" y="690565"/>
            <a:ext cx="4057120" cy="2123364"/>
            <a:chOff x="7047605" y="764704"/>
            <a:chExt cx="5335484" cy="2792418"/>
          </a:xfrm>
        </p:grpSpPr>
        <p:sp>
          <p:nvSpPr>
            <p:cNvPr id="9" name="Rechteck: abgerundete Ecken 8">
              <a:extLst>
                <a:ext uri="{FF2B5EF4-FFF2-40B4-BE49-F238E27FC236}">
                  <a16:creationId xmlns:a16="http://schemas.microsoft.com/office/drawing/2014/main" id="{F1808839-91DC-085E-B694-1B64A5B7EC33}"/>
                </a:ext>
              </a:extLst>
            </p:cNvPr>
            <p:cNvSpPr/>
            <p:nvPr/>
          </p:nvSpPr>
          <p:spPr>
            <a:xfrm>
              <a:off x="7047605" y="764704"/>
              <a:ext cx="5335484" cy="2792418"/>
            </a:xfrm>
            <a:prstGeom prst="roundRect">
              <a:avLst>
                <a:gd name="adj" fmla="val 590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Ein Bild, das Kleidung, Menschliches Gesicht, Kinderkunst, Person enthält.&#10;&#10;KI-generierte Inhalte können fehlerhaft sein.">
              <a:extLst>
                <a:ext uri="{FF2B5EF4-FFF2-40B4-BE49-F238E27FC236}">
                  <a16:creationId xmlns:a16="http://schemas.microsoft.com/office/drawing/2014/main" id="{617AC661-5BBB-2AD0-FE18-261357622D0E}"/>
                </a:ext>
              </a:extLst>
            </p:cNvPr>
            <p:cNvPicPr>
              <a:picLocks noChangeAspect="1"/>
            </p:cNvPicPr>
            <p:nvPr/>
          </p:nvPicPr>
          <p:blipFill>
            <a:blip r:embed="rId3" cstate="print">
              <a:extLst>
                <a:ext uri="{28A0092B-C50C-407E-A947-70E740481C1C}">
                  <a14:useLocalDpi xmlns:a14="http://schemas.microsoft.com/office/drawing/2010/main" val="0"/>
                </a:ext>
              </a:extLst>
            </a:blip>
            <a:srcRect b="20119"/>
            <a:stretch>
              <a:fillRect/>
            </a:stretch>
          </p:blipFill>
          <p:spPr>
            <a:xfrm>
              <a:off x="7313784" y="939162"/>
              <a:ext cx="4917886" cy="2617960"/>
            </a:xfrm>
            <a:prstGeom prst="rect">
              <a:avLst/>
            </a:prstGeom>
          </p:spPr>
        </p:pic>
      </p:grpSp>
      <p:sp>
        <p:nvSpPr>
          <p:cNvPr id="12" name="Rechteck: obere Ecken abgerundet 11">
            <a:extLst>
              <a:ext uri="{FF2B5EF4-FFF2-40B4-BE49-F238E27FC236}">
                <a16:creationId xmlns:a16="http://schemas.microsoft.com/office/drawing/2014/main" id="{FCB388D7-2C8C-D51C-B19C-19FCCB6F6F7F}"/>
              </a:ext>
            </a:extLst>
          </p:cNvPr>
          <p:cNvSpPr/>
          <p:nvPr/>
        </p:nvSpPr>
        <p:spPr>
          <a:xfrm rot="5400000">
            <a:off x="4661291" y="-1592331"/>
            <a:ext cx="2731551"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Inhaltsplatzhalter 1">
            <a:extLst>
              <a:ext uri="{FF2B5EF4-FFF2-40B4-BE49-F238E27FC236}">
                <a16:creationId xmlns:a16="http://schemas.microsoft.com/office/drawing/2014/main" id="{692D891A-1E10-07CD-7198-09955B300DF3}"/>
              </a:ext>
            </a:extLst>
          </p:cNvPr>
          <p:cNvSpPr txBox="1">
            <a:spLocks/>
          </p:cNvSpPr>
          <p:nvPr/>
        </p:nvSpPr>
        <p:spPr>
          <a:xfrm>
            <a:off x="263352" y="1477706"/>
            <a:ext cx="11665296" cy="4690781"/>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3600" b="1" dirty="0"/>
              <a:t>Macht euch in Gruppen</a:t>
            </a:r>
            <a:br>
              <a:rPr lang="de-DE" sz="3600" b="1" dirty="0"/>
            </a:br>
            <a:r>
              <a:rPr lang="de-DE" sz="3600" b="1" dirty="0"/>
              <a:t>Gedanken und schreibt sie auf:</a:t>
            </a:r>
          </a:p>
          <a:p>
            <a:pPr marL="0" indent="0">
              <a:buNone/>
            </a:pPr>
            <a:endParaRPr lang="de-DE" sz="3600" b="1" dirty="0">
              <a:solidFill>
                <a:srgbClr val="0070C0"/>
              </a:solidFill>
            </a:endParaRPr>
          </a:p>
          <a:p>
            <a:pPr marL="0" indent="0">
              <a:buNone/>
            </a:pPr>
            <a:r>
              <a:rPr lang="de-DE" b="1" dirty="0">
                <a:solidFill>
                  <a:schemeClr val="bg1"/>
                </a:solidFill>
              </a:rPr>
              <a:t>1.) Was machen Journalisten anders?</a:t>
            </a:r>
          </a:p>
          <a:p>
            <a:pPr marL="0" indent="0">
              <a:buNone/>
            </a:pPr>
            <a:r>
              <a:rPr lang="de-DE" b="1" dirty="0">
                <a:solidFill>
                  <a:schemeClr val="bg1"/>
                </a:solidFill>
              </a:rPr>
              <a:t>2.) Wie verhindern Journalisten, dass sie selbst </a:t>
            </a:r>
            <a:br>
              <a:rPr lang="de-DE" b="1" dirty="0">
                <a:solidFill>
                  <a:schemeClr val="bg1"/>
                </a:solidFill>
              </a:rPr>
            </a:br>
            <a:r>
              <a:rPr lang="de-DE" b="1" dirty="0">
                <a:solidFill>
                  <a:schemeClr val="bg1"/>
                </a:solidFill>
              </a:rPr>
              <a:t>manipuliert werden?</a:t>
            </a:r>
          </a:p>
          <a:p>
            <a:pPr marL="0" indent="0">
              <a:buNone/>
            </a:pPr>
            <a:r>
              <a:rPr lang="de-DE" dirty="0">
                <a:solidFill>
                  <a:schemeClr val="bg1"/>
                </a:solidFill>
              </a:rPr>
              <a:t>(Denkt an die erste Unterrichtseinheit über Fact-Checking …)</a:t>
            </a:r>
          </a:p>
        </p:txBody>
      </p:sp>
      <p:sp>
        <p:nvSpPr>
          <p:cNvPr id="6" name="Ellipse 5">
            <a:extLst>
              <a:ext uri="{FF2B5EF4-FFF2-40B4-BE49-F238E27FC236}">
                <a16:creationId xmlns:a16="http://schemas.microsoft.com/office/drawing/2014/main" id="{E880AFD2-2F76-7D83-C7FE-35C10E26AC2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cxnSp>
        <p:nvCxnSpPr>
          <p:cNvPr id="2" name="Gerader Verbinder 1">
            <a:extLst>
              <a:ext uri="{FF2B5EF4-FFF2-40B4-BE49-F238E27FC236}">
                <a16:creationId xmlns:a16="http://schemas.microsoft.com/office/drawing/2014/main" id="{05FAF70B-58E3-339A-EF9E-0C9EF882D8CF}"/>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7" name="Textfeld 6">
            <a:extLst>
              <a:ext uri="{FF2B5EF4-FFF2-40B4-BE49-F238E27FC236}">
                <a16:creationId xmlns:a16="http://schemas.microsoft.com/office/drawing/2014/main" id="{E5D4F9B9-70FF-8F2E-64E7-8C502A6ADDB5}"/>
              </a:ext>
            </a:extLst>
          </p:cNvPr>
          <p:cNvSpPr txBox="1"/>
          <p:nvPr/>
        </p:nvSpPr>
        <p:spPr>
          <a:xfrm>
            <a:off x="266439" y="1500626"/>
            <a:ext cx="7125705" cy="1200329"/>
          </a:xfrm>
          <a:prstGeom prst="rect">
            <a:avLst/>
          </a:prstGeom>
          <a:solidFill>
            <a:schemeClr val="bg1"/>
          </a:solidFill>
        </p:spPr>
        <p:txBody>
          <a:bodyPr wrap="square" rtlCol="0">
            <a:spAutoFit/>
          </a:bodyPr>
          <a:lstStyle/>
          <a:p>
            <a:r>
              <a:rPr lang="de-DE" sz="3600" b="1" dirty="0"/>
              <a:t>Und wie ist das</a:t>
            </a:r>
          </a:p>
          <a:p>
            <a:r>
              <a:rPr lang="de-DE" sz="3600" b="1" dirty="0"/>
              <a:t>bei Journalisten?</a:t>
            </a:r>
          </a:p>
        </p:txBody>
      </p:sp>
      <p:sp>
        <p:nvSpPr>
          <p:cNvPr id="13" name="Textfeld 12">
            <a:extLst>
              <a:ext uri="{FF2B5EF4-FFF2-40B4-BE49-F238E27FC236}">
                <a16:creationId xmlns:a16="http://schemas.microsoft.com/office/drawing/2014/main" id="{88116292-DDA8-48C9-8E61-C42DEAF67B2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227571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par>
                                <p:cTn id="17" presetID="2" presetClass="entr" presetSubtype="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500"/>
                                        <p:tgtEl>
                                          <p:spTgt spid="11">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 calcmode="lin" valueType="num">
                                      <p:cBhvr additive="base">
                                        <p:cTn id="37" dur="5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1">
                                            <p:txEl>
                                              <p:pRg st="3" end="3"/>
                                            </p:txEl>
                                          </p:spTgt>
                                        </p:tgtEl>
                                        <p:attrNameLst>
                                          <p:attrName>style.visibility</p:attrName>
                                        </p:attrNameLst>
                                      </p:cBhvr>
                                      <p:to>
                                        <p:strVal val="visible"/>
                                      </p:to>
                                    </p:set>
                                    <p:anim calcmode="lin" valueType="num">
                                      <p:cBhvr additive="base">
                                        <p:cTn id="43" dur="500" fill="hold"/>
                                        <p:tgtEl>
                                          <p:spTgt spid="11">
                                            <p:txEl>
                                              <p:pRg st="3" end="3"/>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
                                            <p:txEl>
                                              <p:pRg st="3" end="3"/>
                                            </p:txEl>
                                          </p:spTgt>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10" presetClass="entr" presetSubtype="0" fill="hold" nodeType="afterEffect">
                                  <p:stCondLst>
                                    <p:cond delay="1500"/>
                                  </p:stCondLst>
                                  <p:childTnLst>
                                    <p:set>
                                      <p:cBhvr>
                                        <p:cTn id="47" dur="1" fill="hold">
                                          <p:stCondLst>
                                            <p:cond delay="0"/>
                                          </p:stCondLst>
                                        </p:cTn>
                                        <p:tgtEl>
                                          <p:spTgt spid="11">
                                            <p:txEl>
                                              <p:pRg st="4" end="4"/>
                                            </p:txEl>
                                          </p:spTgt>
                                        </p:tgtEl>
                                        <p:attrNameLst>
                                          <p:attrName>style.visibility</p:attrName>
                                        </p:attrNameLst>
                                      </p:cBhvr>
                                      <p:to>
                                        <p:strVal val="visible"/>
                                      </p:to>
                                    </p:set>
                                    <p:animEffect transition="in" filter="fade">
                                      <p:cBhvr>
                                        <p:cTn id="48"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5CCDED6-362C-477D-8EF9-759C25B19636}"/>
              </a:ext>
            </a:extLst>
          </p:cNvPr>
          <p:cNvSpPr>
            <a:spLocks noGrp="1"/>
          </p:cNvSpPr>
          <p:nvPr>
            <p:ph type="sldNum" sz="quarter" idx="12"/>
          </p:nvPr>
        </p:nvSpPr>
        <p:spPr>
          <a:xfrm>
            <a:off x="220179" y="6163956"/>
            <a:ext cx="2844800" cy="365125"/>
          </a:xfrm>
        </p:spPr>
        <p:txBody>
          <a:bodyPr/>
          <a:lstStyle/>
          <a:p>
            <a:fld id="{995B83AF-091C-4368-ABDB-DF7FEF1A6B80}" type="slidenum">
              <a:rPr lang="de-DE" smtClean="0"/>
              <a:pPr/>
              <a:t>21</a:t>
            </a:fld>
            <a:endParaRPr lang="de-DE" dirty="0"/>
          </a:p>
        </p:txBody>
      </p:sp>
      <p:sp>
        <p:nvSpPr>
          <p:cNvPr id="7" name="Textfeld 6" hidden="1">
            <a:extLst>
              <a:ext uri="{FF2B5EF4-FFF2-40B4-BE49-F238E27FC236}">
                <a16:creationId xmlns:a16="http://schemas.microsoft.com/office/drawing/2014/main" id="{B47AA02B-3B6B-99DB-5EA5-7C2FFC705B00}"/>
              </a:ext>
            </a:extLst>
          </p:cNvPr>
          <p:cNvSpPr txBox="1"/>
          <p:nvPr/>
        </p:nvSpPr>
        <p:spPr>
          <a:xfrm>
            <a:off x="239350" y="1628800"/>
            <a:ext cx="11064552" cy="1008481"/>
          </a:xfrm>
          <a:prstGeom prst="rect">
            <a:avLst/>
          </a:prstGeom>
          <a:noFill/>
        </p:spPr>
        <p:txBody>
          <a:bodyPr wrap="square" rtlCol="0">
            <a:spAutoFit/>
          </a:bodyPr>
          <a:lstStyle/>
          <a:p>
            <a:pPr marL="357188">
              <a:lnSpc>
                <a:spcPct val="120000"/>
              </a:lnSpc>
            </a:pPr>
            <a:r>
              <a:rPr lang="de-DE" sz="2600" b="1" dirty="0">
                <a:sym typeface="Wingdings" panose="05000000000000000000" pitchFamily="2" charset="2"/>
              </a:rPr>
              <a:t>Auf was sollten Journalisten achten, damit sie uns nicht manipulieren?</a:t>
            </a:r>
            <a:endParaRPr lang="de-DE" dirty="0"/>
          </a:p>
        </p:txBody>
      </p:sp>
      <p:sp>
        <p:nvSpPr>
          <p:cNvPr id="2" name="Rechteck: abgerundete Ecken 1">
            <a:extLst>
              <a:ext uri="{FF2B5EF4-FFF2-40B4-BE49-F238E27FC236}">
                <a16:creationId xmlns:a16="http://schemas.microsoft.com/office/drawing/2014/main" id="{90E4DF3E-AC75-4235-8814-413965B9CD09}"/>
              </a:ext>
            </a:extLst>
          </p:cNvPr>
          <p:cNvSpPr/>
          <p:nvPr/>
        </p:nvSpPr>
        <p:spPr>
          <a:xfrm>
            <a:off x="1295466" y="908502"/>
            <a:ext cx="9601068" cy="1440378"/>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algn="ctr">
              <a:lnSpc>
                <a:spcPct val="120000"/>
              </a:lnSpc>
            </a:pPr>
            <a:r>
              <a:rPr lang="de-DE" sz="3200" dirty="0">
                <a:sym typeface="Wingdings" panose="05000000000000000000" pitchFamily="2" charset="2"/>
              </a:rPr>
              <a:t>Für den Journalistenbesuch:</a:t>
            </a:r>
          </a:p>
          <a:p>
            <a:pPr marL="357188" algn="ctr">
              <a:lnSpc>
                <a:spcPct val="120000"/>
              </a:lnSpc>
            </a:pPr>
            <a:r>
              <a:rPr lang="de-DE" sz="3200" dirty="0">
                <a:sym typeface="Wingdings" panose="05000000000000000000" pitchFamily="2" charset="2"/>
              </a:rPr>
              <a:t>… Sammelt alle eure Stichworte und Fragen!</a:t>
            </a:r>
          </a:p>
        </p:txBody>
      </p:sp>
      <p:pic>
        <p:nvPicPr>
          <p:cNvPr id="9" name="Grafik 8">
            <a:extLst>
              <a:ext uri="{FF2B5EF4-FFF2-40B4-BE49-F238E27FC236}">
                <a16:creationId xmlns:a16="http://schemas.microsoft.com/office/drawing/2014/main" id="{B65B0E2E-0180-4452-9996-1D79990FBEDC}"/>
              </a:ext>
            </a:extLst>
          </p:cNvPr>
          <p:cNvPicPr/>
          <p:nvPr/>
        </p:nvPicPr>
        <p:blipFill>
          <a:blip r:embed="rId3"/>
          <a:stretch>
            <a:fillRect/>
          </a:stretch>
        </p:blipFill>
        <p:spPr>
          <a:xfrm>
            <a:off x="6168008" y="2852936"/>
            <a:ext cx="5784643" cy="4032449"/>
          </a:xfrm>
          <a:prstGeom prst="rect">
            <a:avLst/>
          </a:prstGeom>
        </p:spPr>
      </p:pic>
      <p:sp>
        <p:nvSpPr>
          <p:cNvPr id="8" name="Sprechblase: rechteckig mit abgerundeten Ecken 4">
            <a:extLst>
              <a:ext uri="{FF2B5EF4-FFF2-40B4-BE49-F238E27FC236}">
                <a16:creationId xmlns:a16="http://schemas.microsoft.com/office/drawing/2014/main" id="{AAE23A67-D904-F58F-C122-BB4ADAE352E1}"/>
              </a:ext>
            </a:extLst>
          </p:cNvPr>
          <p:cNvSpPr/>
          <p:nvPr/>
        </p:nvSpPr>
        <p:spPr>
          <a:xfrm>
            <a:off x="1847528" y="3245742"/>
            <a:ext cx="3312368" cy="1835780"/>
          </a:xfrm>
          <a:prstGeom prst="wedgeRoundRectCallout">
            <a:avLst>
              <a:gd name="adj1" fmla="val 94477"/>
              <a:gd name="adj2" fmla="val 3297"/>
              <a:gd name="adj3" fmla="val 16667"/>
            </a:avLst>
          </a:pr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357188" algn="ctr">
              <a:lnSpc>
                <a:spcPct val="120000"/>
              </a:lnSpc>
            </a:pPr>
            <a:r>
              <a:rPr lang="de-DE" sz="2800" b="1" dirty="0">
                <a:solidFill>
                  <a:schemeClr val="tx1"/>
                </a:solidFill>
                <a:sym typeface="Wingdings" panose="05000000000000000000" pitchFamily="2" charset="2"/>
              </a:rPr>
              <a:t>Wie machen Sie es, damit wir nicht ...</a:t>
            </a:r>
          </a:p>
        </p:txBody>
      </p:sp>
      <p:sp>
        <p:nvSpPr>
          <p:cNvPr id="5" name="Ellipse 4">
            <a:extLst>
              <a:ext uri="{FF2B5EF4-FFF2-40B4-BE49-F238E27FC236}">
                <a16:creationId xmlns:a16="http://schemas.microsoft.com/office/drawing/2014/main" id="{EBA0A5A5-B626-1AE3-FA72-02BBE90ACD8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0" name="Textfeld 9">
            <a:extLst>
              <a:ext uri="{FF2B5EF4-FFF2-40B4-BE49-F238E27FC236}">
                <a16:creationId xmlns:a16="http://schemas.microsoft.com/office/drawing/2014/main" id="{4667906E-9185-4CB3-9D27-E96354607E8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3429480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5" presetClass="entr" presetSubtype="0" fill="hold" grpId="0" nodeType="afterEffect">
                                  <p:stCondLst>
                                    <p:cond delay="1000"/>
                                  </p:stCondLst>
                                  <p:childTnLst>
                                    <p:set>
                                      <p:cBhvr>
                                        <p:cTn id="13" dur="1" fill="hold">
                                          <p:stCondLst>
                                            <p:cond delay="0"/>
                                          </p:stCondLst>
                                        </p:cTn>
                                        <p:tgtEl>
                                          <p:spTgt spid="8"/>
                                        </p:tgtEl>
                                        <p:attrNameLst>
                                          <p:attrName>style.visibility</p:attrName>
                                        </p:attrNameLst>
                                      </p:cBhvr>
                                      <p:to>
                                        <p:strVal val="visible"/>
                                      </p:to>
                                    </p:set>
                                    <p:anim calcmode="lin" valueType="num">
                                      <p:cBhvr>
                                        <p:cTn id="14" dur="1500" fill="hold"/>
                                        <p:tgtEl>
                                          <p:spTgt spid="8"/>
                                        </p:tgtEl>
                                        <p:attrNameLst>
                                          <p:attrName>ppt_w</p:attrName>
                                        </p:attrNameLst>
                                      </p:cBhvr>
                                      <p:tavLst>
                                        <p:tav tm="0">
                                          <p:val>
                                            <p:strVal val="#ppt_w*0.70"/>
                                          </p:val>
                                        </p:tav>
                                        <p:tav tm="100000">
                                          <p:val>
                                            <p:strVal val="#ppt_w"/>
                                          </p:val>
                                        </p:tav>
                                      </p:tavLst>
                                    </p:anim>
                                    <p:anim calcmode="lin" valueType="num">
                                      <p:cBhvr>
                                        <p:cTn id="15" dur="1500" fill="hold"/>
                                        <p:tgtEl>
                                          <p:spTgt spid="8"/>
                                        </p:tgtEl>
                                        <p:attrNameLst>
                                          <p:attrName>ppt_h</p:attrName>
                                        </p:attrNameLst>
                                      </p:cBhvr>
                                      <p:tavLst>
                                        <p:tav tm="0">
                                          <p:val>
                                            <p:strVal val="#ppt_h"/>
                                          </p:val>
                                        </p:tav>
                                        <p:tav tm="100000">
                                          <p:val>
                                            <p:strVal val="#ppt_h"/>
                                          </p:val>
                                        </p:tav>
                                      </p:tavLst>
                                    </p:anim>
                                    <p:animEffect transition="in" filter="fade">
                                      <p:cBhvr>
                                        <p:cTn id="16"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prechblase: rechteckig mit abgerundeten Ecken 4">
            <a:extLst>
              <a:ext uri="{FF2B5EF4-FFF2-40B4-BE49-F238E27FC236}">
                <a16:creationId xmlns:a16="http://schemas.microsoft.com/office/drawing/2014/main" id="{19072FDC-CFCB-313D-7711-220BF829B3AD}"/>
              </a:ext>
            </a:extLst>
          </p:cNvPr>
          <p:cNvSpPr/>
          <p:nvPr/>
        </p:nvSpPr>
        <p:spPr>
          <a:xfrm>
            <a:off x="239350" y="1330765"/>
            <a:ext cx="6502400" cy="2592288"/>
          </a:xfrm>
          <a:prstGeom prst="wedgeRoundRectCallout">
            <a:avLst>
              <a:gd name="adj1" fmla="val 61419"/>
              <a:gd name="adj2" fmla="val 23568"/>
              <a:gd name="adj3" fmla="val 16667"/>
            </a:avLst>
          </a:pr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4800" b="1" dirty="0">
                <a:solidFill>
                  <a:schemeClr val="tx1"/>
                </a:solidFill>
                <a:latin typeface="+mj-lt"/>
              </a:rPr>
              <a:t>Danke fürs Mitmachen!</a:t>
            </a:r>
          </a:p>
        </p:txBody>
      </p:sp>
      <p:sp>
        <p:nvSpPr>
          <p:cNvPr id="3" name="Foliennummernplatzhalter 2">
            <a:extLst>
              <a:ext uri="{FF2B5EF4-FFF2-40B4-BE49-F238E27FC236}">
                <a16:creationId xmlns:a16="http://schemas.microsoft.com/office/drawing/2014/main" id="{5D0B7A43-E599-4490-8BB7-531F4E4DFF2F}"/>
              </a:ext>
            </a:extLst>
          </p:cNvPr>
          <p:cNvSpPr>
            <a:spLocks noGrp="1"/>
          </p:cNvSpPr>
          <p:nvPr>
            <p:ph type="sldNum" sz="quarter" idx="12"/>
          </p:nvPr>
        </p:nvSpPr>
        <p:spPr/>
        <p:txBody>
          <a:bodyPr/>
          <a:lstStyle/>
          <a:p>
            <a:fld id="{995B83AF-091C-4368-ABDB-DF7FEF1A6B80}" type="slidenum">
              <a:rPr lang="de-DE" smtClean="0"/>
              <a:pPr/>
              <a:t>22</a:t>
            </a:fld>
            <a:endParaRPr lang="de-DE" dirty="0"/>
          </a:p>
        </p:txBody>
      </p:sp>
      <p:pic>
        <p:nvPicPr>
          <p:cNvPr id="4" name="Grafik 3" descr="Ein Bild, das Kleidung, Cartoon, Person, Lächeln enthält.&#10;&#10;KI-generierte Inhalte können fehlerhaft sein.">
            <a:extLst>
              <a:ext uri="{FF2B5EF4-FFF2-40B4-BE49-F238E27FC236}">
                <a16:creationId xmlns:a16="http://schemas.microsoft.com/office/drawing/2014/main" id="{11C8BDA3-4BB7-009E-8C73-C1820A41419C}"/>
              </a:ext>
            </a:extLst>
          </p:cNvPr>
          <p:cNvPicPr>
            <a:picLocks noChangeAspect="1"/>
          </p:cNvPicPr>
          <p:nvPr/>
        </p:nvPicPr>
        <p:blipFill>
          <a:blip r:embed="rId3">
            <a:extLst>
              <a:ext uri="{28A0092B-C50C-407E-A947-70E740481C1C}">
                <a14:useLocalDpi xmlns:a14="http://schemas.microsoft.com/office/drawing/2010/main" val="0"/>
              </a:ext>
            </a:extLst>
          </a:blip>
          <a:srcRect r="11693"/>
          <a:stretch>
            <a:fillRect/>
          </a:stretch>
        </p:blipFill>
        <p:spPr>
          <a:xfrm>
            <a:off x="6384032" y="2473318"/>
            <a:ext cx="5807968" cy="4384682"/>
          </a:xfrm>
          <a:prstGeom prst="rect">
            <a:avLst/>
          </a:prstGeom>
        </p:spPr>
      </p:pic>
      <p:sp>
        <p:nvSpPr>
          <p:cNvPr id="5" name="Ellipse 4">
            <a:extLst>
              <a:ext uri="{FF2B5EF4-FFF2-40B4-BE49-F238E27FC236}">
                <a16:creationId xmlns:a16="http://schemas.microsoft.com/office/drawing/2014/main" id="{7F16C988-E644-F25A-C8EB-5741960EA66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6" name="Textfeld 5">
            <a:extLst>
              <a:ext uri="{FF2B5EF4-FFF2-40B4-BE49-F238E27FC236}">
                <a16:creationId xmlns:a16="http://schemas.microsoft.com/office/drawing/2014/main" id="{8B2DCCE6-C9A8-4444-A559-336951803AE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29324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500" fill="hold"/>
                                        <p:tgtEl>
                                          <p:spTgt spid="10"/>
                                        </p:tgtEl>
                                        <p:attrNameLst>
                                          <p:attrName>ppt_w</p:attrName>
                                        </p:attrNameLst>
                                      </p:cBhvr>
                                      <p:tavLst>
                                        <p:tav tm="0">
                                          <p:val>
                                            <p:fltVal val="0"/>
                                          </p:val>
                                        </p:tav>
                                        <p:tav tm="100000">
                                          <p:val>
                                            <p:strVal val="#ppt_w"/>
                                          </p:val>
                                        </p:tav>
                                      </p:tavLst>
                                    </p:anim>
                                    <p:anim calcmode="lin" valueType="num">
                                      <p:cBhvr>
                                        <p:cTn id="8" dur="1500" fill="hold"/>
                                        <p:tgtEl>
                                          <p:spTgt spid="10"/>
                                        </p:tgtEl>
                                        <p:attrNameLst>
                                          <p:attrName>ppt_h</p:attrName>
                                        </p:attrNameLst>
                                      </p:cBhvr>
                                      <p:tavLst>
                                        <p:tav tm="0">
                                          <p:val>
                                            <p:fltVal val="0"/>
                                          </p:val>
                                        </p:tav>
                                        <p:tav tm="100000">
                                          <p:val>
                                            <p:strVal val="#ppt_h"/>
                                          </p:val>
                                        </p:tav>
                                      </p:tavLst>
                                    </p:anim>
                                    <p:anim calcmode="lin" valueType="num">
                                      <p:cBhvr>
                                        <p:cTn id="9" dur="1500" fill="hold"/>
                                        <p:tgtEl>
                                          <p:spTgt spid="10"/>
                                        </p:tgtEl>
                                        <p:attrNameLst>
                                          <p:attrName>style.rotation</p:attrName>
                                        </p:attrNameLst>
                                      </p:cBhvr>
                                      <p:tavLst>
                                        <p:tav tm="0">
                                          <p:val>
                                            <p:fltVal val="90"/>
                                          </p:val>
                                        </p:tav>
                                        <p:tav tm="100000">
                                          <p:val>
                                            <p:fltVal val="0"/>
                                          </p:val>
                                        </p:tav>
                                      </p:tavLst>
                                    </p:anim>
                                    <p:animEffect transition="in" filter="fade">
                                      <p:cBhvr>
                                        <p:cTn id="10"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BB91CC8-250E-429D-B6BA-4C3B16CC7AE5}"/>
              </a:ext>
            </a:extLst>
          </p:cNvPr>
          <p:cNvSpPr>
            <a:spLocks noGrp="1"/>
          </p:cNvSpPr>
          <p:nvPr>
            <p:ph type="sldNum" sz="quarter" idx="12"/>
          </p:nvPr>
        </p:nvSpPr>
        <p:spPr/>
        <p:txBody>
          <a:bodyPr/>
          <a:lstStyle/>
          <a:p>
            <a:fld id="{0793B557-C5D9-488F-ABF8-3B4B976721B8}" type="slidenum">
              <a:rPr lang="de-DE" smtClean="0"/>
              <a:pPr/>
              <a:t>23</a:t>
            </a:fld>
            <a:endParaRPr lang="de-DE" dirty="0"/>
          </a:p>
        </p:txBody>
      </p:sp>
      <p:sp>
        <p:nvSpPr>
          <p:cNvPr id="4" name="Rectangle 3">
            <a:extLst>
              <a:ext uri="{FF2B5EF4-FFF2-40B4-BE49-F238E27FC236}">
                <a16:creationId xmlns:a16="http://schemas.microsoft.com/office/drawing/2014/main" id="{B1C1DC27-C34B-4C11-A31E-2B661FE95E6D}"/>
              </a:ext>
            </a:extLst>
          </p:cNvPr>
          <p:cNvSpPr/>
          <p:nvPr/>
        </p:nvSpPr>
        <p:spPr>
          <a:xfrm>
            <a:off x="2077966" y="2362272"/>
            <a:ext cx="5534219" cy="4495728"/>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3">
            <a:extLst>
              <a:ext uri="{FF2B5EF4-FFF2-40B4-BE49-F238E27FC236}">
                <a16:creationId xmlns:a16="http://schemas.microsoft.com/office/drawing/2014/main" id="{14EE1B86-A505-436B-8C74-3448A444FCBD}"/>
              </a:ext>
            </a:extLst>
          </p:cNvPr>
          <p:cNvSpPr/>
          <p:nvPr/>
        </p:nvSpPr>
        <p:spPr>
          <a:xfrm>
            <a:off x="8542334" y="2523562"/>
            <a:ext cx="3649666"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2">
            <a:extLst>
              <a:ext uri="{FF2B5EF4-FFF2-40B4-BE49-F238E27FC236}">
                <a16:creationId xmlns:a16="http://schemas.microsoft.com/office/drawing/2014/main" id="{01237846-03E9-464F-A0C9-00557C63FA0D}"/>
              </a:ext>
            </a:extLst>
          </p:cNvPr>
          <p:cNvSpPr>
            <a:spLocks noChangeArrowheads="1"/>
          </p:cNvSpPr>
          <p:nvPr/>
        </p:nvSpPr>
        <p:spPr bwMode="auto">
          <a:xfrm>
            <a:off x="2077965" y="2404045"/>
            <a:ext cx="524217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3"/>
              </a:rPr>
              <a:t>fit for news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2025 by EIJK gem. </a:t>
            </a:r>
            <a:r>
              <a:rPr kumimoji="0" lang="en-US" altLang="de-DE" sz="18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e.V.</a:t>
            </a:r>
            <a:b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b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is licensed under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4"/>
              </a:rPr>
              <a:t>CC BY-NC-ND 4.0 </a:t>
            </a:r>
            <a:endPar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de-DE" sz="1600" dirty="0" err="1">
                <a:latin typeface="+mj-lt"/>
                <a:ea typeface="Calibri" panose="020F0502020204030204" pitchFamily="34" charset="0"/>
                <a:cs typeface="Times New Roman" panose="02020603050405020304" pitchFamily="18" charset="0"/>
              </a:rPr>
              <a:t>Konzeption</a:t>
            </a:r>
            <a:r>
              <a:rPr lang="en-US" altLang="de-DE" sz="1600" dirty="0">
                <a:latin typeface="+mj-lt"/>
                <a:ea typeface="Calibri" panose="020F0502020204030204" pitchFamily="34" charset="0"/>
                <a:cs typeface="Times New Roman" panose="02020603050405020304" pitchFamily="18" charset="0"/>
              </a:rPr>
              <a:t> und </a:t>
            </a:r>
            <a:r>
              <a:rPr lang="en-US" altLang="de-DE" sz="1600" dirty="0" err="1">
                <a:latin typeface="+mj-lt"/>
                <a:ea typeface="Calibri" panose="020F0502020204030204" pitchFamily="34" charset="0"/>
                <a:cs typeface="Times New Roman" panose="02020603050405020304" pitchFamily="18" charset="0"/>
              </a:rPr>
              <a:t>Inhalt</a:t>
            </a:r>
            <a:r>
              <a:rPr lang="en-US" altLang="de-DE" sz="1600" dirty="0">
                <a:latin typeface="+mj-lt"/>
                <a:ea typeface="Calibri" panose="020F0502020204030204" pitchFamily="34" charset="0"/>
                <a:cs typeface="Times New Roman" panose="02020603050405020304" pitchFamily="18" charset="0"/>
              </a:rPr>
              <a:t>: </a:t>
            </a:r>
            <a:r>
              <a:rPr lang="de-DE" altLang="de-DE" sz="1600" dirty="0">
                <a:latin typeface="+mj-lt"/>
                <a:ea typeface="Calibri" panose="020F0502020204030204" pitchFamily="34" charset="0"/>
                <a:cs typeface="Times New Roman" panose="02020603050405020304" pitchFamily="18" charset="0"/>
              </a:rPr>
              <a:t>Prof. Dr. M. Haller (verantw.), Albrecht </a:t>
            </a:r>
            <a:r>
              <a:rPr lang="de-DE" altLang="de-DE" sz="1600" dirty="0" err="1">
                <a:latin typeface="+mj-lt"/>
                <a:ea typeface="Calibri" panose="020F0502020204030204" pitchFamily="34" charset="0"/>
                <a:cs typeface="Times New Roman" panose="02020603050405020304" pitchFamily="18" charset="0"/>
              </a:rPr>
              <a:t>Jugel</a:t>
            </a:r>
            <a:r>
              <a:rPr lang="de-DE" altLang="de-DE" sz="1600" dirty="0">
                <a:latin typeface="+mj-lt"/>
                <a:ea typeface="Calibri" panose="020F0502020204030204" pitchFamily="34" charset="0"/>
                <a:cs typeface="Times New Roman" panose="02020603050405020304" pitchFamily="18" charset="0"/>
              </a:rPr>
              <a:t>, Stephan Gert, Stefan Möck. </a:t>
            </a:r>
            <a:br>
              <a:rPr lang="de-DE" altLang="de-DE" sz="1600" dirty="0">
                <a:latin typeface="+mj-lt"/>
                <a:ea typeface="Calibri" panose="020F0502020204030204" pitchFamily="34" charset="0"/>
                <a:cs typeface="Times New Roman" panose="02020603050405020304" pitchFamily="18" charset="0"/>
              </a:rPr>
            </a:br>
            <a:endParaRPr lang="en-US" altLang="de-DE" sz="1600" dirty="0">
              <a:latin typeface="+mj-lt"/>
              <a:ea typeface="Calibri" panose="020F0502020204030204" pitchFamily="34" charset="0"/>
              <a:cs typeface="Times New Roman" panose="02020603050405020304" pitchFamily="18" charset="0"/>
            </a:endParaRPr>
          </a:p>
        </p:txBody>
      </p:sp>
      <p:pic>
        <p:nvPicPr>
          <p:cNvPr id="7" name="Grafik 0" descr="CC-Lizenz by nc nd_gtafik.png">
            <a:extLst>
              <a:ext uri="{FF2B5EF4-FFF2-40B4-BE49-F238E27FC236}">
                <a16:creationId xmlns:a16="http://schemas.microsoft.com/office/drawing/2014/main" id="{75EDBCCF-65C7-4565-81B7-9E90FD94D5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0424" y="3789040"/>
            <a:ext cx="2515417" cy="8803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34FCD909-39B2-4315-B66A-36C3BCE47501}"/>
              </a:ext>
            </a:extLst>
          </p:cNvPr>
          <p:cNvSpPr>
            <a:spLocks noChangeArrowheads="1"/>
          </p:cNvSpPr>
          <p:nvPr/>
        </p:nvSpPr>
        <p:spPr bwMode="auto">
          <a:xfrm>
            <a:off x="2077965" y="4710043"/>
            <a:ext cx="5688632"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 Einheiten dürfen für individuelle Unterrichtszwecke angepasst werden, aber nicht in veränderter Form weitergegeben werden.</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Regelmäßige Updates, Erweiterungen und neue Lehrmaterialien werden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6"/>
              </a:rPr>
              <a:t>www.fitfornews.de</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bereitgestellt. Bei Fragen kontaktieren Sie das Team des EIJK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7"/>
              </a:rPr>
              <a:t>info@eijc.eu</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Diese Einheit wurde zuletzt veränder</a:t>
            </a:r>
            <a:r>
              <a:rPr kumimoji="0" lang="de-DE" altLang="de-DE" sz="1400" b="0" i="0" strike="noStrike" cap="none" normalizeH="0" baseline="0" dirty="0">
                <a:ln>
                  <a:noFill/>
                </a:ln>
                <a:effectLst/>
                <a:latin typeface="+mj-lt"/>
                <a:ea typeface="Calibri" panose="020F0502020204030204" pitchFamily="34" charset="0"/>
                <a:cs typeface="Times New Roman" panose="02020603050405020304" pitchFamily="18" charset="0"/>
              </a:rPr>
              <a:t>t am 26</a:t>
            </a:r>
            <a:r>
              <a:rPr lang="de-DE" altLang="de-DE" sz="1400" dirty="0">
                <a:latin typeface="+mj-lt"/>
                <a:ea typeface="Calibri" panose="020F0502020204030204" pitchFamily="34" charset="0"/>
                <a:cs typeface="Times New Roman" panose="02020603050405020304" pitchFamily="18" charset="0"/>
              </a:rPr>
              <a:t>.08.2026</a:t>
            </a:r>
          </a:p>
          <a:p>
            <a:pPr marL="0" marR="0" lvl="0" indent="0" algn="l" defTabSz="914400" rtl="0" eaLnBrk="0" fontAlgn="base" latinLnBrk="0" hangingPunct="0">
              <a:lnSpc>
                <a:spcPct val="100000"/>
              </a:lnSpc>
              <a:spcBef>
                <a:spcPct val="0"/>
              </a:spcBef>
              <a:spcAft>
                <a:spcPct val="0"/>
              </a:spcAft>
              <a:buClrTx/>
              <a:buSzTx/>
              <a:buFontTx/>
              <a:buNone/>
              <a:tabLst/>
            </a:pPr>
            <a:r>
              <a:rPr lang="de-DE" altLang="de-DE" sz="1400" dirty="0">
                <a:latin typeface="+mj-lt"/>
                <a:ea typeface="Calibri" panose="020F0502020204030204" pitchFamily="34" charset="0"/>
                <a:cs typeface="Times New Roman" panose="02020603050405020304" pitchFamily="18" charset="0"/>
              </a:rPr>
              <a:t>Cartoons und Comics wurden mit KI erstellt.</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endParaRPr kumimoji="0" lang="de-DE" altLang="de-DE" sz="1400" b="0" i="0" u="none" strike="noStrike" cap="none" normalizeH="0" baseline="0" dirty="0">
              <a:ln>
                <a:noFill/>
              </a:ln>
              <a:solidFill>
                <a:schemeClr val="tx1"/>
              </a:solidFill>
              <a:effectLst/>
              <a:latin typeface="+mj-lt"/>
            </a:endParaRPr>
          </a:p>
        </p:txBody>
      </p:sp>
      <p:pic>
        <p:nvPicPr>
          <p:cNvPr id="9" name="Grafik 8">
            <a:extLst>
              <a:ext uri="{FF2B5EF4-FFF2-40B4-BE49-F238E27FC236}">
                <a16:creationId xmlns:a16="http://schemas.microsoft.com/office/drawing/2014/main" id="{668CECE9-7B24-46E5-8CC2-E3DD737816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42334" y="2523563"/>
            <a:ext cx="3357615" cy="1009848"/>
          </a:xfrm>
          <a:prstGeom prst="rect">
            <a:avLst/>
          </a:prstGeom>
        </p:spPr>
      </p:pic>
      <p:sp>
        <p:nvSpPr>
          <p:cNvPr id="10" name="Textfeld 9">
            <a:extLst>
              <a:ext uri="{FF2B5EF4-FFF2-40B4-BE49-F238E27FC236}">
                <a16:creationId xmlns:a16="http://schemas.microsoft.com/office/drawing/2014/main" id="{1CA6E8CF-2F04-4082-92EB-65A7A1DCC58E}"/>
              </a:ext>
            </a:extLst>
          </p:cNvPr>
          <p:cNvSpPr txBox="1"/>
          <p:nvPr/>
        </p:nvSpPr>
        <p:spPr>
          <a:xfrm>
            <a:off x="1559496" y="1421135"/>
            <a:ext cx="8554538" cy="492443"/>
          </a:xfrm>
          <a:prstGeom prst="rect">
            <a:avLst/>
          </a:prstGeom>
          <a:noFill/>
        </p:spPr>
        <p:txBody>
          <a:bodyPr wrap="square" rtlCol="0">
            <a:spAutoFit/>
          </a:bodyPr>
          <a:lstStyle/>
          <a:p>
            <a:pPr marL="481013" lvl="3">
              <a:buSzPct val="100000"/>
            </a:pPr>
            <a:r>
              <a:rPr lang="de-DE" sz="2600" b="1" dirty="0">
                <a:solidFill>
                  <a:srgbClr val="015BA8"/>
                </a:solidFill>
                <a:ea typeface="Roboto" panose="02000000000000000000" pitchFamily="2" charset="0"/>
              </a:rPr>
              <a:t>Impressum &amp; Information zur Lizenzierung</a:t>
            </a:r>
          </a:p>
        </p:txBody>
      </p:sp>
      <p:cxnSp>
        <p:nvCxnSpPr>
          <p:cNvPr id="11" name="Gerader Verbinder 10">
            <a:extLst>
              <a:ext uri="{FF2B5EF4-FFF2-40B4-BE49-F238E27FC236}">
                <a16:creationId xmlns:a16="http://schemas.microsoft.com/office/drawing/2014/main" id="{21B020BF-3CA1-455D-B9B0-ED41DDEA5483}"/>
              </a:ext>
            </a:extLst>
          </p:cNvPr>
          <p:cNvCxnSpPr>
            <a:cxnSpLocks/>
          </p:cNvCxnSpPr>
          <p:nvPr/>
        </p:nvCxnSpPr>
        <p:spPr>
          <a:xfrm flipH="1">
            <a:off x="2077966" y="1988840"/>
            <a:ext cx="10114034" cy="0"/>
          </a:xfrm>
          <a:prstGeom prst="line">
            <a:avLst/>
          </a:prstGeom>
          <a:ln w="88900" cmpd="sng">
            <a:solidFill>
              <a:srgbClr val="015BA8"/>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45C69905-2508-47CA-BFB3-45F2D68C54A2}"/>
              </a:ext>
            </a:extLst>
          </p:cNvPr>
          <p:cNvSpPr txBox="1"/>
          <p:nvPr/>
        </p:nvSpPr>
        <p:spPr>
          <a:xfrm>
            <a:off x="8722285" y="3504067"/>
            <a:ext cx="2722401" cy="2893100"/>
          </a:xfrm>
          <a:prstGeom prst="rect">
            <a:avLst/>
          </a:prstGeom>
          <a:noFill/>
        </p:spPr>
        <p:txBody>
          <a:bodyPr wrap="square" rtlCol="0">
            <a:spAutoFit/>
          </a:bodyPr>
          <a:lstStyle/>
          <a:p>
            <a:br>
              <a:rPr lang="de-DE" sz="1400" dirty="0"/>
            </a:br>
            <a:r>
              <a:rPr lang="de-DE" sz="1400" dirty="0" err="1"/>
              <a:t>Menckestraße</a:t>
            </a:r>
            <a:r>
              <a:rPr lang="de-DE" sz="1400" dirty="0"/>
              <a:t> 27 </a:t>
            </a:r>
            <a:br>
              <a:rPr lang="de-DE" sz="1400" dirty="0"/>
            </a:br>
            <a:r>
              <a:rPr lang="de-DE" sz="1400" dirty="0"/>
              <a:t>04155 Leipzig </a:t>
            </a:r>
            <a:br>
              <a:rPr lang="de-DE" sz="1400" dirty="0"/>
            </a:br>
            <a:r>
              <a:rPr lang="de-DE" sz="1400" dirty="0"/>
              <a:t>Fon: 0341 56 296 66 </a:t>
            </a:r>
            <a:br>
              <a:rPr lang="de-DE" sz="1400" dirty="0"/>
            </a:br>
            <a:r>
              <a:rPr lang="de-DE" sz="1400" dirty="0"/>
              <a:t>E-Mail: info@eijc.eu</a:t>
            </a:r>
          </a:p>
          <a:p>
            <a:r>
              <a:rPr lang="de-DE" sz="1400" dirty="0">
                <a:solidFill>
                  <a:srgbClr val="4A7EBB"/>
                </a:solidFill>
                <a:hlinkClick r:id="rId3"/>
              </a:rPr>
              <a:t>www.eijc.eu</a:t>
            </a:r>
            <a:endParaRPr lang="de-DE" sz="1400" dirty="0">
              <a:solidFill>
                <a:srgbClr val="4A7EBB"/>
              </a:solidFill>
            </a:endParaRPr>
          </a:p>
          <a:p>
            <a:endParaRPr lang="de-DE" sz="1400" dirty="0"/>
          </a:p>
          <a:p>
            <a:endParaRPr lang="de-DE" sz="1400" dirty="0"/>
          </a:p>
          <a:p>
            <a:r>
              <a:rPr lang="de-DE" sz="1400" dirty="0"/>
              <a:t>Das Projekt</a:t>
            </a:r>
            <a:r>
              <a:rPr lang="de-DE" sz="1400" dirty="0">
                <a:solidFill>
                  <a:srgbClr val="015BA8"/>
                </a:solidFill>
              </a:rPr>
              <a:t> </a:t>
            </a:r>
            <a:r>
              <a:rPr lang="de-DE" sz="1400" i="1" dirty="0">
                <a:solidFill>
                  <a:srgbClr val="015BA8"/>
                </a:solidFill>
              </a:rPr>
              <a:t>fit </a:t>
            </a:r>
            <a:r>
              <a:rPr lang="de-DE" sz="1400" i="1" dirty="0" err="1">
                <a:solidFill>
                  <a:srgbClr val="015BA8"/>
                </a:solidFill>
              </a:rPr>
              <a:t>for</a:t>
            </a:r>
            <a:r>
              <a:rPr lang="de-DE" sz="1400" i="1" dirty="0">
                <a:solidFill>
                  <a:srgbClr val="015BA8"/>
                </a:solidFill>
              </a:rPr>
              <a:t> </a:t>
            </a:r>
            <a:r>
              <a:rPr lang="de-DE" sz="1400" i="1" dirty="0" err="1">
                <a:solidFill>
                  <a:srgbClr val="015BA8"/>
                </a:solidFill>
              </a:rPr>
              <a:t>news</a:t>
            </a:r>
            <a:r>
              <a:rPr lang="de-DE" sz="1400" dirty="0">
                <a:solidFill>
                  <a:srgbClr val="015BA8"/>
                </a:solidFill>
              </a:rPr>
              <a:t> </a:t>
            </a:r>
            <a:r>
              <a:rPr lang="de-DE" sz="1400" dirty="0"/>
              <a:t>wird gefördert von der Stiftung Neue Länder (SNL) sowie der Medienstiftung der Sparkasse Leipzig.</a:t>
            </a:r>
            <a:endParaRPr lang="de-DE" sz="1400" dirty="0">
              <a:solidFill>
                <a:srgbClr val="1880C6"/>
              </a:solidFill>
            </a:endParaRPr>
          </a:p>
        </p:txBody>
      </p:sp>
    </p:spTree>
    <p:extLst>
      <p:ext uri="{BB962C8B-B14F-4D97-AF65-F5344CB8AC3E}">
        <p14:creationId xmlns:p14="http://schemas.microsoft.com/office/powerpoint/2010/main" val="21325340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3993F84-D090-4FF5-82AB-5A95A377AF68}">
  <we:reference id="wa104380121" version="2.0.0.0" store="de-DE" storeType="OMEX"/>
  <we:alternateReferences>
    <we:reference id="WA104380121"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5600</Words>
  <Application>Microsoft Office PowerPoint</Application>
  <PresentationFormat>Breitbild</PresentationFormat>
  <Paragraphs>732</Paragraphs>
  <Slides>23</Slides>
  <Notes>23</Notes>
  <HiddenSlides>0</HiddenSlides>
  <MMClips>2</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23</vt:i4>
      </vt:variant>
    </vt:vector>
  </HeadingPairs>
  <TitlesOfParts>
    <vt:vector size="30" baseType="lpstr">
      <vt:lpstr>Arial</vt:lpstr>
      <vt:lpstr>Calibri</vt:lpstr>
      <vt:lpstr>Impact</vt:lpstr>
      <vt:lpstr>Roboto</vt:lpstr>
      <vt:lpstr>Roboto Slab Light</vt:lpstr>
      <vt:lpstr>Wingdings</vt:lpstr>
      <vt:lpstr>4_Larissa-Design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Pauli</dc:creator>
  <cp:lastModifiedBy>Stephan Gert</cp:lastModifiedBy>
  <cp:revision>2201</cp:revision>
  <cp:lastPrinted>2022-01-21T07:08:42Z</cp:lastPrinted>
  <dcterms:created xsi:type="dcterms:W3CDTF">2018-12-06T13:54:02Z</dcterms:created>
  <dcterms:modified xsi:type="dcterms:W3CDTF">2026-09-29T08:27:05Z</dcterms:modified>
</cp:coreProperties>
</file>