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7" r:id="rId1"/>
  </p:sldMasterIdLst>
  <p:notesMasterIdLst>
    <p:notesMasterId r:id="rId25"/>
  </p:notesMasterIdLst>
  <p:handoutMasterIdLst>
    <p:handoutMasterId r:id="rId26"/>
  </p:handoutMasterIdLst>
  <p:sldIdLst>
    <p:sldId id="273" r:id="rId2"/>
    <p:sldId id="454" r:id="rId3"/>
    <p:sldId id="523" r:id="rId4"/>
    <p:sldId id="455" r:id="rId5"/>
    <p:sldId id="524" r:id="rId6"/>
    <p:sldId id="506" r:id="rId7"/>
    <p:sldId id="481" r:id="rId8"/>
    <p:sldId id="519" r:id="rId9"/>
    <p:sldId id="520" r:id="rId10"/>
    <p:sldId id="457" r:id="rId11"/>
    <p:sldId id="462" r:id="rId12"/>
    <p:sldId id="532" r:id="rId13"/>
    <p:sldId id="526" r:id="rId14"/>
    <p:sldId id="522" r:id="rId15"/>
    <p:sldId id="424" r:id="rId16"/>
    <p:sldId id="464" r:id="rId17"/>
    <p:sldId id="463" r:id="rId18"/>
    <p:sldId id="531" r:id="rId19"/>
    <p:sldId id="529" r:id="rId20"/>
    <p:sldId id="530" r:id="rId21"/>
    <p:sldId id="478" r:id="rId22"/>
    <p:sldId id="525" r:id="rId23"/>
    <p:sldId id="420" r:id="rId24"/>
  </p:sldIdLst>
  <p:sldSz cx="12192000" cy="6858000"/>
  <p:notesSz cx="7099300"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inheit 4" id="{6D6EF8BA-F735-4C4F-A368-D82428704C3C}">
          <p14:sldIdLst>
            <p14:sldId id="273"/>
            <p14:sldId id="454"/>
            <p14:sldId id="523"/>
            <p14:sldId id="455"/>
            <p14:sldId id="524"/>
            <p14:sldId id="506"/>
            <p14:sldId id="481"/>
            <p14:sldId id="519"/>
            <p14:sldId id="520"/>
            <p14:sldId id="457"/>
            <p14:sldId id="462"/>
            <p14:sldId id="532"/>
            <p14:sldId id="526"/>
            <p14:sldId id="522"/>
            <p14:sldId id="424"/>
            <p14:sldId id="464"/>
            <p14:sldId id="463"/>
            <p14:sldId id="531"/>
            <p14:sldId id="529"/>
            <p14:sldId id="530"/>
            <p14:sldId id="478"/>
            <p14:sldId id="525"/>
            <p14:sldId id="42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203" userDrawn="1">
          <p15:clr>
            <a:srgbClr val="A4A3A4"/>
          </p15:clr>
        </p15:guide>
        <p15:guide id="2" pos="2236">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B" initials="P" lastIdx="3" clrIdx="0">
    <p:extLst>
      <p:ext uri="{19B8F6BF-5375-455C-9EA6-DF929625EA0E}">
        <p15:presenceInfo xmlns:p15="http://schemas.microsoft.com/office/powerpoint/2012/main" userId="PB"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6183"/>
    <a:srgbClr val="E1E9F3"/>
    <a:srgbClr val="FDF1F4"/>
    <a:srgbClr val="D28280"/>
    <a:srgbClr val="D79795"/>
    <a:srgbClr val="DBA09F"/>
    <a:srgbClr val="F3D5C5"/>
    <a:srgbClr val="E7C0BF"/>
    <a:srgbClr val="E8BFA6"/>
    <a:srgbClr val="EBC8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E1B48A-9D8D-41AD-A917-CDDB28A7FCB5}" v="3" dt="2026-08-26T12:20:34.8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20" autoAdjust="0"/>
    <p:restoredTop sz="95617" autoAdjust="0"/>
  </p:normalViewPr>
  <p:slideViewPr>
    <p:cSldViewPr>
      <p:cViewPr>
        <p:scale>
          <a:sx n="66" d="100"/>
          <a:sy n="66" d="100"/>
        </p:scale>
        <p:origin x="1422" y="864"/>
      </p:cViewPr>
      <p:guideLst>
        <p:guide orient="horz" pos="2160"/>
        <p:guide pos="3840"/>
      </p:guideLst>
    </p:cSldViewPr>
  </p:slideViewPr>
  <p:outlineViewPr>
    <p:cViewPr>
      <p:scale>
        <a:sx n="33" d="100"/>
        <a:sy n="33" d="100"/>
      </p:scale>
      <p:origin x="0" y="0"/>
    </p:cViewPr>
  </p:outlineViewPr>
  <p:notesTextViewPr>
    <p:cViewPr>
      <p:scale>
        <a:sx n="75" d="100"/>
        <a:sy n="75" d="100"/>
      </p:scale>
      <p:origin x="0" y="0"/>
    </p:cViewPr>
  </p:notesTextViewPr>
  <p:sorterViewPr>
    <p:cViewPr>
      <p:scale>
        <a:sx n="55" d="100"/>
        <a:sy n="55" d="100"/>
      </p:scale>
      <p:origin x="0" y="0"/>
    </p:cViewPr>
  </p:sorterViewPr>
  <p:notesViewPr>
    <p:cSldViewPr>
      <p:cViewPr varScale="1">
        <p:scale>
          <a:sx n="72" d="100"/>
          <a:sy n="72" d="100"/>
        </p:scale>
        <p:origin x="3384" y="90"/>
      </p:cViewPr>
      <p:guideLst>
        <p:guide orient="horz" pos="320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C63662A3-074E-42C6-9DBF-A604D2E5D797}"/>
              </a:ext>
            </a:extLst>
          </p:cNvPr>
          <p:cNvSpPr>
            <a:spLocks noGrp="1"/>
          </p:cNvSpPr>
          <p:nvPr>
            <p:ph type="hdr" sz="quarter"/>
          </p:nvPr>
        </p:nvSpPr>
        <p:spPr>
          <a:xfrm>
            <a:off x="0" y="0"/>
            <a:ext cx="3076575" cy="512763"/>
          </a:xfrm>
          <a:prstGeom prst="rect">
            <a:avLst/>
          </a:prstGeom>
        </p:spPr>
        <p:txBody>
          <a:bodyPr vert="horz" lIns="91440" tIns="45720" rIns="91440" bIns="45720" rtlCol="0"/>
          <a:lstStyle>
            <a:lvl1pPr algn="l">
              <a:defRPr sz="1200"/>
            </a:lvl1pPr>
          </a:lstStyle>
          <a:p>
            <a:endParaRPr lang="de-DE" dirty="0"/>
          </a:p>
        </p:txBody>
      </p:sp>
      <p:sp>
        <p:nvSpPr>
          <p:cNvPr id="3" name="Datumsplatzhalter 2">
            <a:extLst>
              <a:ext uri="{FF2B5EF4-FFF2-40B4-BE49-F238E27FC236}">
                <a16:creationId xmlns:a16="http://schemas.microsoft.com/office/drawing/2014/main" id="{F1643794-F124-41B3-83AB-1F0572735202}"/>
              </a:ext>
            </a:extLst>
          </p:cNvPr>
          <p:cNvSpPr>
            <a:spLocks noGrp="1"/>
          </p:cNvSpPr>
          <p:nvPr>
            <p:ph type="dt" sz="quarter" idx="1"/>
          </p:nvPr>
        </p:nvSpPr>
        <p:spPr>
          <a:xfrm>
            <a:off x="4021138" y="0"/>
            <a:ext cx="3076575" cy="512763"/>
          </a:xfrm>
          <a:prstGeom prst="rect">
            <a:avLst/>
          </a:prstGeom>
        </p:spPr>
        <p:txBody>
          <a:bodyPr vert="horz" lIns="91440" tIns="45720" rIns="91440" bIns="45720" rtlCol="0"/>
          <a:lstStyle>
            <a:lvl1pPr algn="r">
              <a:defRPr sz="1200"/>
            </a:lvl1pPr>
          </a:lstStyle>
          <a:p>
            <a:fld id="{46C29977-DA05-474B-8101-B333C3B68A97}" type="datetimeFigureOut">
              <a:rPr lang="de-DE" smtClean="0"/>
              <a:pPr/>
              <a:t>29.09.2026</a:t>
            </a:fld>
            <a:endParaRPr lang="de-DE" dirty="0"/>
          </a:p>
        </p:txBody>
      </p:sp>
      <p:sp>
        <p:nvSpPr>
          <p:cNvPr id="4" name="Fußzeilenplatzhalter 3">
            <a:extLst>
              <a:ext uri="{FF2B5EF4-FFF2-40B4-BE49-F238E27FC236}">
                <a16:creationId xmlns:a16="http://schemas.microsoft.com/office/drawing/2014/main" id="{C3B28E87-CFF6-42D7-99EF-625FA0946A1A}"/>
              </a:ext>
            </a:extLst>
          </p:cNvPr>
          <p:cNvSpPr>
            <a:spLocks noGrp="1"/>
          </p:cNvSpPr>
          <p:nvPr>
            <p:ph type="ftr" sz="quarter" idx="2"/>
          </p:nvPr>
        </p:nvSpPr>
        <p:spPr>
          <a:xfrm>
            <a:off x="0" y="9721850"/>
            <a:ext cx="3076575" cy="512763"/>
          </a:xfrm>
          <a:prstGeom prst="rect">
            <a:avLst/>
          </a:prstGeom>
        </p:spPr>
        <p:txBody>
          <a:bodyPr vert="horz" lIns="91440" tIns="45720" rIns="91440" bIns="45720" rtlCol="0" anchor="b"/>
          <a:lstStyle>
            <a:lvl1pPr algn="l">
              <a:defRPr sz="1200"/>
            </a:lvl1pPr>
          </a:lstStyle>
          <a:p>
            <a:endParaRPr lang="de-DE" dirty="0"/>
          </a:p>
        </p:txBody>
      </p:sp>
      <p:sp>
        <p:nvSpPr>
          <p:cNvPr id="5" name="Foliennummernplatzhalter 4">
            <a:extLst>
              <a:ext uri="{FF2B5EF4-FFF2-40B4-BE49-F238E27FC236}">
                <a16:creationId xmlns:a16="http://schemas.microsoft.com/office/drawing/2014/main" id="{59DA96B8-1599-4F0A-BC91-ADBED972E3CD}"/>
              </a:ext>
            </a:extLst>
          </p:cNvPr>
          <p:cNvSpPr>
            <a:spLocks noGrp="1"/>
          </p:cNvSpPr>
          <p:nvPr>
            <p:ph type="sldNum" sz="quarter" idx="3"/>
          </p:nvPr>
        </p:nvSpPr>
        <p:spPr>
          <a:xfrm>
            <a:off x="4021138" y="9721850"/>
            <a:ext cx="3076575" cy="512763"/>
          </a:xfrm>
          <a:prstGeom prst="rect">
            <a:avLst/>
          </a:prstGeom>
        </p:spPr>
        <p:txBody>
          <a:bodyPr vert="horz" lIns="91440" tIns="45720" rIns="91440" bIns="45720" rtlCol="0" anchor="b"/>
          <a:lstStyle>
            <a:lvl1pPr algn="r">
              <a:defRPr sz="1200"/>
            </a:lvl1pPr>
          </a:lstStyle>
          <a:p>
            <a:fld id="{D4D4A3DF-D952-4CA0-95A8-92F4F6FCC608}" type="slidenum">
              <a:rPr lang="de-DE" smtClean="0"/>
              <a:pPr/>
              <a:t>‹Nr.›</a:t>
            </a:fld>
            <a:endParaRPr lang="de-DE" dirty="0"/>
          </a:p>
        </p:txBody>
      </p:sp>
    </p:spTree>
    <p:extLst>
      <p:ext uri="{BB962C8B-B14F-4D97-AF65-F5344CB8AC3E}">
        <p14:creationId xmlns:p14="http://schemas.microsoft.com/office/powerpoint/2010/main" val="3908201065"/>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912A7B6C-00B9-43DB-B4C2-EA6A57CFC1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266" y="-13924"/>
            <a:ext cx="2508883" cy="752665"/>
          </a:xfrm>
          <a:prstGeom prst="rect">
            <a:avLst/>
          </a:prstGeom>
        </p:spPr>
      </p:pic>
      <p:sp>
        <p:nvSpPr>
          <p:cNvPr id="11" name="Fußzeilenplatzhalter 5">
            <a:extLst>
              <a:ext uri="{FF2B5EF4-FFF2-40B4-BE49-F238E27FC236}">
                <a16:creationId xmlns:a16="http://schemas.microsoft.com/office/drawing/2014/main" id="{C6E90256-0BA5-41BA-B8CE-0482E7A5A252}"/>
              </a:ext>
            </a:extLst>
          </p:cNvPr>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de-DE" dirty="0"/>
          </a:p>
        </p:txBody>
      </p:sp>
      <p:sp>
        <p:nvSpPr>
          <p:cNvPr id="15" name="Foliennummernplatzhalter 6">
            <a:extLst>
              <a:ext uri="{FF2B5EF4-FFF2-40B4-BE49-F238E27FC236}">
                <a16:creationId xmlns:a16="http://schemas.microsoft.com/office/drawing/2014/main" id="{A9D5CD99-9423-4CFC-A6FC-858E53A2DAC0}"/>
              </a:ext>
            </a:extLst>
          </p:cNvPr>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A2A61CC0-4B0B-4395-B916-EE71BB03C9A7}" type="slidenum">
              <a:rPr lang="de-DE" smtClean="0"/>
              <a:pPr/>
              <a:t>‹Nr.›</a:t>
            </a:fld>
            <a:endParaRPr lang="de-DE" dirty="0"/>
          </a:p>
        </p:txBody>
      </p:sp>
      <p:sp>
        <p:nvSpPr>
          <p:cNvPr id="16" name="Textfeld 15">
            <a:extLst>
              <a:ext uri="{FF2B5EF4-FFF2-40B4-BE49-F238E27FC236}">
                <a16:creationId xmlns:a16="http://schemas.microsoft.com/office/drawing/2014/main" id="{9FF1BA1F-1561-4154-9BB9-D0F262EFE95F}"/>
              </a:ext>
            </a:extLst>
          </p:cNvPr>
          <p:cNvSpPr txBox="1"/>
          <p:nvPr/>
        </p:nvSpPr>
        <p:spPr>
          <a:xfrm>
            <a:off x="4917802" y="5117306"/>
            <a:ext cx="184731" cy="276999"/>
          </a:xfrm>
          <a:prstGeom prst="rect">
            <a:avLst/>
          </a:prstGeom>
          <a:noFill/>
        </p:spPr>
        <p:txBody>
          <a:bodyPr wrap="none" rtlCol="0">
            <a:spAutoFit/>
          </a:bodyPr>
          <a:lstStyle/>
          <a:p>
            <a:endParaRPr lang="de-DE" sz="1200" dirty="0">
              <a:latin typeface="Arial" panose="020B0604020202020204" pitchFamily="34" charset="0"/>
              <a:cs typeface="Arial" panose="020B0604020202020204" pitchFamily="34" charset="0"/>
            </a:endParaRPr>
          </a:p>
        </p:txBody>
      </p:sp>
      <p:sp>
        <p:nvSpPr>
          <p:cNvPr id="17" name="Notizenplatzhalter 4">
            <a:extLst>
              <a:ext uri="{FF2B5EF4-FFF2-40B4-BE49-F238E27FC236}">
                <a16:creationId xmlns:a16="http://schemas.microsoft.com/office/drawing/2014/main" id="{E459C51E-5B94-4C12-85B3-B98384D5EB17}"/>
              </a:ext>
            </a:extLst>
          </p:cNvPr>
          <p:cNvSpPr txBox="1">
            <a:spLocks/>
          </p:cNvSpPr>
          <p:nvPr/>
        </p:nvSpPr>
        <p:spPr>
          <a:xfrm>
            <a:off x="4917802" y="3911966"/>
            <a:ext cx="1822298" cy="5859045"/>
          </a:xfrm>
          <a:prstGeom prst="rect">
            <a:avLst/>
          </a:prstGeom>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dirty="0"/>
          </a:p>
        </p:txBody>
      </p:sp>
      <p:sp>
        <p:nvSpPr>
          <p:cNvPr id="18" name="Notizenplatzhalter 4">
            <a:extLst>
              <a:ext uri="{FF2B5EF4-FFF2-40B4-BE49-F238E27FC236}">
                <a16:creationId xmlns:a16="http://schemas.microsoft.com/office/drawing/2014/main" id="{C3E946B9-AC24-4868-9215-176FF0D20C89}"/>
              </a:ext>
              <a:ext uri="{C183D7F6-B498-43B3-948B-1728B52AA6E4}">
                <adec:decorative xmlns:adec="http://schemas.microsoft.com/office/drawing/2017/decorative" val="0"/>
              </a:ext>
            </a:extLst>
          </p:cNvPr>
          <p:cNvSpPr>
            <a:spLocks noGrp="1"/>
          </p:cNvSpPr>
          <p:nvPr>
            <p:ph type="body" sz="quarter" idx="3"/>
          </p:nvPr>
        </p:nvSpPr>
        <p:spPr>
          <a:xfrm>
            <a:off x="309301" y="3677146"/>
            <a:ext cx="4392474" cy="6192688"/>
          </a:xfrm>
          <a:prstGeom prst="rect">
            <a:avLst/>
          </a:prstGeom>
          <a:noFill/>
        </p:spPr>
        <p:txBody>
          <a:bodyPr vert="horz" lIns="99048" tIns="49524" rIns="99048" bIns="49524"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9" name="Folienbildplatzhalter 13">
            <a:extLst>
              <a:ext uri="{FF2B5EF4-FFF2-40B4-BE49-F238E27FC236}">
                <a16:creationId xmlns:a16="http://schemas.microsoft.com/office/drawing/2014/main" id="{1B14C685-2066-48B1-9C50-79F241DCF84A}"/>
              </a:ext>
            </a:extLst>
          </p:cNvPr>
          <p:cNvSpPr>
            <a:spLocks noGrp="1" noRot="1" noChangeAspect="1"/>
          </p:cNvSpPr>
          <p:nvPr>
            <p:ph type="sldImg" idx="2"/>
          </p:nvPr>
        </p:nvSpPr>
        <p:spPr>
          <a:xfrm>
            <a:off x="309301" y="1056200"/>
            <a:ext cx="3478553" cy="1956911"/>
          </a:xfrm>
          <a:prstGeom prst="rect">
            <a:avLst/>
          </a:prstGeom>
          <a:noFill/>
          <a:ln w="12700">
            <a:solidFill>
              <a:prstClr val="black"/>
            </a:solidFill>
          </a:ln>
        </p:spPr>
        <p:txBody>
          <a:bodyPr vert="horz" lIns="91440" tIns="45720" rIns="91440" bIns="45720" rtlCol="0" anchor="ctr"/>
          <a:lstStyle/>
          <a:p>
            <a:endParaRPr lang="de-DE" dirty="0"/>
          </a:p>
        </p:txBody>
      </p:sp>
      <p:sp>
        <p:nvSpPr>
          <p:cNvPr id="20" name="Rechteck 19">
            <a:extLst>
              <a:ext uri="{FF2B5EF4-FFF2-40B4-BE49-F238E27FC236}">
                <a16:creationId xmlns:a16="http://schemas.microsoft.com/office/drawing/2014/main" id="{ACD0DB0B-5273-4641-8B22-DCDCA8C2F738}"/>
              </a:ext>
            </a:extLst>
          </p:cNvPr>
          <p:cNvSpPr/>
          <p:nvPr/>
        </p:nvSpPr>
        <p:spPr>
          <a:xfrm>
            <a:off x="4053706" y="1023883"/>
            <a:ext cx="1863011" cy="276999"/>
          </a:xfrm>
          <a:prstGeom prst="rect">
            <a:avLst/>
          </a:prstGeom>
        </p:spPr>
        <p:txBody>
          <a:bodyPr wrap="none">
            <a:spAutoFit/>
          </a:bodyPr>
          <a:lstStyle/>
          <a:p>
            <a:pPr algn="l"/>
            <a:r>
              <a:rPr lang="de-DE" sz="1200" b="1" dirty="0">
                <a:latin typeface="Arial" panose="020B0604020202020204" pitchFamily="34" charset="0"/>
                <a:cs typeface="Arial" panose="020B0604020202020204" pitchFamily="34" charset="0"/>
              </a:rPr>
              <a:t>Zweck/Ziel dieser Folie</a:t>
            </a:r>
          </a:p>
        </p:txBody>
      </p:sp>
      <p:cxnSp>
        <p:nvCxnSpPr>
          <p:cNvPr id="21" name="Gerader Verbinder 20">
            <a:extLst>
              <a:ext uri="{FF2B5EF4-FFF2-40B4-BE49-F238E27FC236}">
                <a16:creationId xmlns:a16="http://schemas.microsoft.com/office/drawing/2014/main" id="{3641325E-7490-4647-8256-35C386108CBF}"/>
              </a:ext>
            </a:extLst>
          </p:cNvPr>
          <p:cNvCxnSpPr>
            <a:cxnSpLocks/>
          </p:cNvCxnSpPr>
          <p:nvPr/>
        </p:nvCxnSpPr>
        <p:spPr>
          <a:xfrm>
            <a:off x="4773786" y="3677146"/>
            <a:ext cx="0" cy="6192688"/>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22" name="Gerader Verbinder 21">
            <a:extLst>
              <a:ext uri="{FF2B5EF4-FFF2-40B4-BE49-F238E27FC236}">
                <a16:creationId xmlns:a16="http://schemas.microsoft.com/office/drawing/2014/main" id="{4BF7752E-D991-4217-AE50-385F3399B885}"/>
              </a:ext>
            </a:extLst>
          </p:cNvPr>
          <p:cNvCxnSpPr/>
          <p:nvPr/>
        </p:nvCxnSpPr>
        <p:spPr>
          <a:xfrm>
            <a:off x="283716" y="3317106"/>
            <a:ext cx="643428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Gerader Verbinder 22">
            <a:extLst>
              <a:ext uri="{FF2B5EF4-FFF2-40B4-BE49-F238E27FC236}">
                <a16:creationId xmlns:a16="http://schemas.microsoft.com/office/drawing/2014/main" id="{11971468-189E-4716-8319-8A3A8A0ACC0E}"/>
              </a:ext>
            </a:extLst>
          </p:cNvPr>
          <p:cNvCxnSpPr/>
          <p:nvPr/>
        </p:nvCxnSpPr>
        <p:spPr>
          <a:xfrm>
            <a:off x="283716" y="3367766"/>
            <a:ext cx="6434286"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Rechteck 23">
            <a:extLst>
              <a:ext uri="{FF2B5EF4-FFF2-40B4-BE49-F238E27FC236}">
                <a16:creationId xmlns:a16="http://schemas.microsoft.com/office/drawing/2014/main" id="{AC0022BE-664B-4C84-B1AC-413528607824}"/>
              </a:ext>
            </a:extLst>
          </p:cNvPr>
          <p:cNvSpPr/>
          <p:nvPr/>
        </p:nvSpPr>
        <p:spPr>
          <a:xfrm>
            <a:off x="4845794" y="3605138"/>
            <a:ext cx="992579" cy="261610"/>
          </a:xfrm>
          <a:prstGeom prst="rect">
            <a:avLst/>
          </a:prstGeom>
        </p:spPr>
        <p:txBody>
          <a:bodyPr wrap="none">
            <a:spAutoFit/>
          </a:bodyPr>
          <a:lstStyle/>
          <a:p>
            <a:pPr algn="l"/>
            <a:r>
              <a:rPr lang="de-DE" sz="1100" b="1" u="sng" dirty="0">
                <a:latin typeface="Arial" panose="020B0604020202020204" pitchFamily="34" charset="0"/>
                <a:cs typeface="Arial" panose="020B0604020202020204" pitchFamily="34" charset="0"/>
              </a:rPr>
              <a:t>Hintergrund</a:t>
            </a:r>
            <a:endParaRPr lang="de-DE" sz="1200" b="1"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2142077"/>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1.xml"/><Relationship Id="rId1" Type="http://schemas.openxmlformats.org/officeDocument/2006/relationships/notesMaster" Target="../notesMasters/notesMaster1.xml"/><Relationship Id="rId5" Type="http://schemas.openxmlformats.org/officeDocument/2006/relationships/image" Target="../media/image6.png"/><Relationship Id="rId4" Type="http://schemas.openxmlformats.org/officeDocument/2006/relationships/image" Target="../media/image5.svg"/></Relationships>
</file>

<file path=ppt/notesSlides/_rels/note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leibniz-hbi.de/hbi-publications/reuters-report-2025-ergebnisse-fuer-deutschland/" TargetMode="External"/></Relationships>
</file>

<file path=ppt/notesSlides/_rels/note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image" Target="../media/image9.png"/></Relationships>
</file>

<file path=ppt/notesSlides/_rels/note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n.wikipedia.org/wiki/List_of_fake_news_troll_farms?utm_source=chatgpt.com"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chip.de/news/auto-fahrrad/china-autonome-polizeiautos-sollen-fuer-mehr-sicherheit-sorgen_238934f2-ad86-4b47-b297-f29a07db9aef.html"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image" Target="../media/image6.png"/><Relationship Id="rId5" Type="http://schemas.openxmlformats.org/officeDocument/2006/relationships/hyperlink" Target="https://kontrast.at/fpoe-medien/" TargetMode="External"/><Relationship Id="rId4" Type="http://schemas.openxmlformats.org/officeDocument/2006/relationships/hyperlink" Target="https://www.mimikama.org/kein-buergeraufstand-in-dresden-ki-bild/"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lfk.de/fileadmin/PDFs/Publikationen/Studien/Typen-von-Desinformation-und-Misinformation/typen-von-desinformation-und-misinformation.pdf"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www.bpb.de/shop/zeitschriften/izpb/medienkompetenz-355/539986/fake-news-misinformation-desinformation/"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fitfornews.de/wp-content/uploads/2025/01/2024-EIJK-BS-Erhebung-Schlussbericht-endkorr-1.pdf"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sciencemediacenter.de/alle-angebote/rapid-reaction/details/news/alternative-medien-auf-facebook-im-kontext-von-covid-19/" TargetMode="External"/></Relationships>
</file>

<file path=ppt/notesSlides/_rels/note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image" Target="../media/image28.png"/></Relationships>
</file>

<file path=ppt/notesSlides/_rels/note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image" Target="../media/image6.png"/></Relationships>
</file>

<file path=ppt/notesSlides/_rels/note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image" Target="../media/image6.png"/></Relationships>
</file>

<file path=ppt/notesSlides/_rels/note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deutsche-apotheker-zeitung.de/daz-az/2020/daz-33-2020/un-bedenkliche-salicylsaeure" TargetMode="External"/><Relationship Id="rId2" Type="http://schemas.openxmlformats.org/officeDocument/2006/relationships/slide" Target="../slides/slide15.xml"/><Relationship Id="rId1" Type="http://schemas.openxmlformats.org/officeDocument/2006/relationships/notesMaster" Target="../notesMasters/notesMaster1.xml"/><Relationship Id="rId5" Type="http://schemas.openxmlformats.org/officeDocument/2006/relationships/image" Target="../media/image6.png"/><Relationship Id="rId4" Type="http://schemas.openxmlformats.org/officeDocument/2006/relationships/hyperlink" Target="https://fedup.com.au/images/stories/Malakarsalicylate2017.pdf"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image" Target="../media/image6.png"/></Relationships>
</file>

<file path=ppt/notesSlides/_rels/note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A2A61CC0-4B0B-4395-B916-EE71BB03C9A7}" type="slidenum">
              <a:rPr lang="de-DE" smtClean="0"/>
              <a:pPr/>
              <a:t>1</a:t>
            </a:fld>
            <a:endParaRPr lang="de-DE" dirty="0"/>
          </a:p>
        </p:txBody>
      </p:sp>
      <p:sp>
        <p:nvSpPr>
          <p:cNvPr id="9" name="Folienbildplatzhalter 8">
            <a:extLst>
              <a:ext uri="{FF2B5EF4-FFF2-40B4-BE49-F238E27FC236}">
                <a16:creationId xmlns:a16="http://schemas.microsoft.com/office/drawing/2014/main" id="{9518EEA2-A591-407F-AAE3-7FDA8BC14FD8}"/>
              </a:ext>
            </a:extLst>
          </p:cNvPr>
          <p:cNvSpPr>
            <a:spLocks noGrp="1" noRot="1" noChangeAspect="1"/>
          </p:cNvSpPr>
          <p:nvPr>
            <p:ph type="sldImg"/>
          </p:nvPr>
        </p:nvSpPr>
        <p:spPr>
          <a:xfrm>
            <a:off x="309563" y="1055688"/>
            <a:ext cx="3478212" cy="1957387"/>
          </a:xfrm>
        </p:spPr>
      </p:sp>
      <p:sp>
        <p:nvSpPr>
          <p:cNvPr id="11" name="Notizenplatzhalter 2">
            <a:extLst>
              <a:ext uri="{FF2B5EF4-FFF2-40B4-BE49-F238E27FC236}">
                <a16:creationId xmlns:a16="http://schemas.microsoft.com/office/drawing/2014/main" id="{64C4DFE1-51D5-48C0-8C2C-0731830775A2}"/>
              </a:ext>
            </a:extLst>
          </p:cNvPr>
          <p:cNvSpPr txBox="1">
            <a:spLocks/>
          </p:cNvSpPr>
          <p:nvPr/>
        </p:nvSpPr>
        <p:spPr>
          <a:xfrm>
            <a:off x="309301" y="3677146"/>
            <a:ext cx="4392474" cy="2808312"/>
          </a:xfrm>
          <a:prstGeom prst="rect">
            <a:avLst/>
          </a:prstGeom>
          <a:noFill/>
        </p:spPr>
        <p:txBody>
          <a:bodyPr vert="horz" lIns="99048" tIns="49524" rIns="99048" bIns="49524" rtlCol="0">
            <a:normAutofit fontScale="77500" lnSpcReduction="20000"/>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dirty="0"/>
          </a:p>
          <a:p>
            <a:endParaRPr lang="de-DE" dirty="0"/>
          </a:p>
          <a:p>
            <a:endParaRPr lang="de-DE" dirty="0"/>
          </a:p>
          <a:p>
            <a:endParaRPr lang="en-GB" dirty="0"/>
          </a:p>
          <a:p>
            <a:endParaRPr lang="en-GB" dirty="0"/>
          </a:p>
          <a:p>
            <a:endParaRPr lang="en-GB" dirty="0"/>
          </a:p>
          <a:p>
            <a:endParaRPr lang="en-GB" dirty="0"/>
          </a:p>
          <a:p>
            <a:r>
              <a:rPr lang="en-GB" dirty="0" err="1"/>
              <a:t>Normalschrift</a:t>
            </a:r>
            <a:r>
              <a:rPr lang="en-GB" dirty="0"/>
              <a:t> = </a:t>
            </a:r>
            <a:r>
              <a:rPr lang="en-GB" dirty="0" err="1"/>
              <a:t>Hinweise</a:t>
            </a:r>
            <a:r>
              <a:rPr lang="en-GB" dirty="0"/>
              <a:t> und </a:t>
            </a:r>
            <a:r>
              <a:rPr lang="en-GB" dirty="0" err="1"/>
              <a:t>Erläuterungen</a:t>
            </a:r>
            <a:r>
              <a:rPr lang="en-GB" dirty="0"/>
              <a:t> </a:t>
            </a:r>
            <a:r>
              <a:rPr lang="en-GB" dirty="0" err="1"/>
              <a:t>für</a:t>
            </a:r>
            <a:r>
              <a:rPr lang="en-GB" dirty="0"/>
              <a:t> die (L) </a:t>
            </a:r>
          </a:p>
          <a:p>
            <a:endParaRPr lang="en-GB" dirty="0"/>
          </a:p>
          <a:p>
            <a:pPr lvl="1">
              <a:buFontTx/>
              <a:buNone/>
            </a:pPr>
            <a:endParaRPr lang="de-DE" dirty="0">
              <a:highlight>
                <a:srgbClr val="FFFF00"/>
              </a:highlight>
            </a:endParaRPr>
          </a:p>
          <a:p>
            <a:endParaRPr lang="en-GB" sz="900" dirty="0"/>
          </a:p>
          <a:p>
            <a:endParaRPr lang="en-GB" sz="1700" dirty="0"/>
          </a:p>
          <a:p>
            <a:r>
              <a:rPr lang="en-GB" sz="1700" dirty="0" err="1"/>
              <a:t>Normalschrift</a:t>
            </a:r>
            <a:r>
              <a:rPr lang="en-GB" sz="1700" dirty="0"/>
              <a:t> = </a:t>
            </a:r>
            <a:r>
              <a:rPr lang="en-GB" sz="1700" dirty="0" err="1"/>
              <a:t>Hinweise</a:t>
            </a:r>
            <a:r>
              <a:rPr lang="en-GB" sz="1700" dirty="0"/>
              <a:t> und </a:t>
            </a:r>
            <a:r>
              <a:rPr lang="en-GB" sz="1700" dirty="0" err="1"/>
              <a:t>Erläuterungen</a:t>
            </a:r>
            <a:r>
              <a:rPr lang="en-GB" sz="1700" dirty="0"/>
              <a:t> </a:t>
            </a:r>
            <a:r>
              <a:rPr lang="en-GB" sz="1700" dirty="0" err="1"/>
              <a:t>für</a:t>
            </a:r>
            <a:r>
              <a:rPr lang="en-GB" sz="1700" dirty="0"/>
              <a:t> die (L) </a:t>
            </a:r>
          </a:p>
          <a:p>
            <a:endParaRPr lang="en-GB" sz="1700" dirty="0"/>
          </a:p>
          <a:p>
            <a:pPr lvl="1">
              <a:lnSpc>
                <a:spcPct val="130000"/>
              </a:lnSpc>
              <a:buNone/>
            </a:pPr>
            <a:r>
              <a:rPr lang="de-DE" sz="1500" dirty="0"/>
              <a:t>Dauer: </a:t>
            </a:r>
            <a:r>
              <a:rPr lang="de-DE" sz="1500" b="1" dirty="0"/>
              <a:t>45 oder 90 Minuten</a:t>
            </a:r>
            <a:r>
              <a:rPr lang="de-DE" sz="1500" dirty="0"/>
              <a:t>. In der „Übersicht und Ablaufplan“ im Downloadbereich finden Sie Hinweise, welche Auslassungen und Kürzungen wir für die Durchführung </a:t>
            </a:r>
            <a:r>
              <a:rPr lang="de-DE" sz="1500" b="1" dirty="0"/>
              <a:t>in 45 Minuten </a:t>
            </a:r>
            <a:r>
              <a:rPr lang="de-DE" sz="1500" dirty="0"/>
              <a:t>empfehlen.</a:t>
            </a:r>
            <a:r>
              <a:rPr lang="en-GB" sz="1500" dirty="0"/>
              <a:t> </a:t>
            </a:r>
          </a:p>
          <a:p>
            <a:r>
              <a:rPr lang="en-GB" dirty="0"/>
              <a:t> </a:t>
            </a:r>
          </a:p>
        </p:txBody>
      </p:sp>
      <p:pic>
        <p:nvPicPr>
          <p:cNvPr id="12" name="Grafik 11" descr="Wecker">
            <a:extLst>
              <a:ext uri="{FF2B5EF4-FFF2-40B4-BE49-F238E27FC236}">
                <a16:creationId xmlns:a16="http://schemas.microsoft.com/office/drawing/2014/main" id="{72665623-D188-44D9-A885-A9B420AE4F8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958" y="5304530"/>
            <a:ext cx="388840" cy="388840"/>
          </a:xfrm>
          <a:prstGeom prst="rect">
            <a:avLst/>
          </a:prstGeom>
        </p:spPr>
      </p:pic>
      <p:sp>
        <p:nvSpPr>
          <p:cNvPr id="18" name="Rechteck 17">
            <a:extLst>
              <a:ext uri="{FF2B5EF4-FFF2-40B4-BE49-F238E27FC236}">
                <a16:creationId xmlns:a16="http://schemas.microsoft.com/office/drawing/2014/main" id="{15F17D38-311D-41C5-B287-7A8B98729472}"/>
              </a:ext>
            </a:extLst>
          </p:cNvPr>
          <p:cNvSpPr/>
          <p:nvPr/>
        </p:nvSpPr>
        <p:spPr>
          <a:xfrm>
            <a:off x="309563" y="3674565"/>
            <a:ext cx="4284472" cy="1072730"/>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9" name="Rechteck 18">
            <a:extLst>
              <a:ext uri="{FF2B5EF4-FFF2-40B4-BE49-F238E27FC236}">
                <a16:creationId xmlns:a16="http://schemas.microsoft.com/office/drawing/2014/main" id="{1D910406-3789-4502-ACF5-1D84621E4328}"/>
              </a:ext>
            </a:extLst>
          </p:cNvPr>
          <p:cNvSpPr/>
          <p:nvPr/>
        </p:nvSpPr>
        <p:spPr>
          <a:xfrm>
            <a:off x="741600" y="3836911"/>
            <a:ext cx="3888432" cy="276999"/>
          </a:xfrm>
          <a:prstGeom prst="rect">
            <a:avLst/>
          </a:prstGeom>
        </p:spPr>
        <p:txBody>
          <a:bodyPr wrap="square">
            <a:spAutoFit/>
          </a:bodyPr>
          <a:lstStyle/>
          <a:p>
            <a:r>
              <a:rPr lang="en-GB" sz="1200" b="1" dirty="0" err="1">
                <a:solidFill>
                  <a:srgbClr val="FF0000"/>
                </a:solidFill>
              </a:rPr>
              <a:t>Ansprache</a:t>
            </a:r>
            <a:r>
              <a:rPr lang="en-GB" sz="1200" b="1" dirty="0">
                <a:solidFill>
                  <a:srgbClr val="FF0000"/>
                </a:solidFill>
              </a:rPr>
              <a:t> an die </a:t>
            </a:r>
            <a:r>
              <a:rPr lang="en-GB" sz="1200" b="1" dirty="0" err="1">
                <a:solidFill>
                  <a:srgbClr val="FF0000"/>
                </a:solidFill>
              </a:rPr>
              <a:t>Schülerinnen</a:t>
            </a:r>
            <a:r>
              <a:rPr lang="en-GB" sz="1200" b="1" dirty="0">
                <a:solidFill>
                  <a:srgbClr val="FF0000"/>
                </a:solidFill>
              </a:rPr>
              <a:t> und </a:t>
            </a:r>
            <a:r>
              <a:rPr lang="en-GB" sz="1200" b="1" dirty="0" err="1">
                <a:solidFill>
                  <a:srgbClr val="FF0000"/>
                </a:solidFill>
              </a:rPr>
              <a:t>Schüler</a:t>
            </a:r>
            <a:r>
              <a:rPr lang="en-GB" sz="1200" b="1" dirty="0">
                <a:solidFill>
                  <a:srgbClr val="FF0000"/>
                </a:solidFill>
              </a:rPr>
              <a:t> (</a:t>
            </a:r>
            <a:r>
              <a:rPr lang="en-GB" sz="1200" b="1" dirty="0" err="1">
                <a:solidFill>
                  <a:srgbClr val="FF0000"/>
                </a:solidFill>
              </a:rPr>
              <a:t>SuS</a:t>
            </a:r>
            <a:r>
              <a:rPr lang="en-GB" sz="1200" b="1" dirty="0">
                <a:solidFill>
                  <a:srgbClr val="FF0000"/>
                </a:solidFill>
              </a:rPr>
              <a:t>)</a:t>
            </a:r>
            <a:endParaRPr lang="de-DE" sz="1200" dirty="0"/>
          </a:p>
        </p:txBody>
      </p:sp>
      <p:pic>
        <p:nvPicPr>
          <p:cNvPr id="20" name="Grafik 19" descr="Ein Bild, das Uhr enthält.&#10;&#10;Automatisch generierte Beschreibung">
            <a:extLst>
              <a:ext uri="{FF2B5EF4-FFF2-40B4-BE49-F238E27FC236}">
                <a16:creationId xmlns:a16="http://schemas.microsoft.com/office/drawing/2014/main" id="{472E95B0-A897-4232-AF1F-14A37C414F2E}"/>
              </a:ext>
            </a:extLst>
          </p:cNvPr>
          <p:cNvPicPr>
            <a:picLocks noChangeAspect="1"/>
          </p:cNvPicPr>
          <p:nvPr/>
        </p:nvPicPr>
        <p:blipFill rotWithShape="1">
          <a:blip r:embed="rId5">
            <a:extLst>
              <a:ext uri="{28A0092B-C50C-407E-A947-70E740481C1C}">
                <a14:useLocalDpi xmlns:a14="http://schemas.microsoft.com/office/drawing/2010/main" val="0"/>
              </a:ext>
            </a:extLst>
          </a:blip>
          <a:srcRect l="32855" t="19869" r="34760" b="60546"/>
          <a:stretch/>
        </p:blipFill>
        <p:spPr>
          <a:xfrm>
            <a:off x="394223" y="3748723"/>
            <a:ext cx="383388" cy="293179"/>
          </a:xfrm>
          <a:prstGeom prst="rect">
            <a:avLst/>
          </a:prstGeom>
        </p:spPr>
      </p:pic>
      <p:sp>
        <p:nvSpPr>
          <p:cNvPr id="2" name="Textfeld 1">
            <a:extLst>
              <a:ext uri="{FF2B5EF4-FFF2-40B4-BE49-F238E27FC236}">
                <a16:creationId xmlns:a16="http://schemas.microsoft.com/office/drawing/2014/main" id="{859505AC-146B-441D-B613-EB3E15C3152D}"/>
              </a:ext>
            </a:extLst>
          </p:cNvPr>
          <p:cNvSpPr txBox="1"/>
          <p:nvPr/>
        </p:nvSpPr>
        <p:spPr>
          <a:xfrm>
            <a:off x="4053706" y="1372890"/>
            <a:ext cx="223224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Diese Einheit dient der Vorbereitung des Journalistenbesuchs</a:t>
            </a:r>
          </a:p>
        </p:txBody>
      </p:sp>
      <p:sp>
        <p:nvSpPr>
          <p:cNvPr id="3" name="Rechteck 2">
            <a:extLst>
              <a:ext uri="{FF2B5EF4-FFF2-40B4-BE49-F238E27FC236}">
                <a16:creationId xmlns:a16="http://schemas.microsoft.com/office/drawing/2014/main" id="{78AA6BDD-E063-2D6A-AA37-DF63AC5AD090}"/>
              </a:ext>
            </a:extLst>
          </p:cNvPr>
          <p:cNvSpPr/>
          <p:nvPr/>
        </p:nvSpPr>
        <p:spPr>
          <a:xfrm>
            <a:off x="4839395" y="3616282"/>
            <a:ext cx="1950604" cy="3600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feld 14">
            <a:extLst>
              <a:ext uri="{FF2B5EF4-FFF2-40B4-BE49-F238E27FC236}">
                <a16:creationId xmlns:a16="http://schemas.microsoft.com/office/drawing/2014/main" id="{3938D65F-7046-4659-995F-8587AD9715A5}"/>
              </a:ext>
            </a:extLst>
          </p:cNvPr>
          <p:cNvSpPr txBox="1"/>
          <p:nvPr/>
        </p:nvSpPr>
        <p:spPr>
          <a:xfrm>
            <a:off x="4812238" y="3613527"/>
            <a:ext cx="1872000" cy="5847755"/>
          </a:xfrm>
          <a:prstGeom prst="rect">
            <a:avLst/>
          </a:prstGeom>
          <a:solidFill>
            <a:schemeClr val="bg1"/>
          </a:solidFill>
        </p:spPr>
        <p:txBody>
          <a:bodyPr wrap="square" rtlCol="0">
            <a:spAutoFit/>
          </a:bodyPr>
          <a:lstStyle/>
          <a:p>
            <a:r>
              <a:rPr lang="de-DE" sz="1100" b="1" u="sng" dirty="0">
                <a:latin typeface="Arial" panose="020B0604020202020204" pitchFamily="34" charset="0"/>
                <a:cs typeface="Arial" panose="020B0604020202020204" pitchFamily="34" charset="0"/>
              </a:rPr>
              <a:t>Hinweise zu dieser Lehreinheit</a:t>
            </a:r>
          </a:p>
          <a:p>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Im Mittelpunkt dieser Lehreinheit steht das, was gemeinhin „Fakten checken“ genannt wird: das Überprüfen von Informationen, die den Jugendlichen auf </a:t>
            </a:r>
            <a:r>
              <a:rPr lang="de-DE" sz="1100" dirty="0" err="1">
                <a:latin typeface="Arial" panose="020B0604020202020204" pitchFamily="34" charset="0"/>
                <a:cs typeface="Arial" panose="020B0604020202020204" pitchFamily="34" charset="0"/>
              </a:rPr>
              <a:t>Social</a:t>
            </a:r>
            <a:r>
              <a:rPr lang="de-DE" sz="1100" dirty="0">
                <a:latin typeface="Arial" panose="020B0604020202020204" pitchFamily="34" charset="0"/>
                <a:cs typeface="Arial" panose="020B0604020202020204" pitchFamily="34" charset="0"/>
              </a:rPr>
              <a:t> Media-Plattformen und Online-Medien begegnen.</a:t>
            </a:r>
          </a:p>
          <a:p>
            <a:endParaRPr lang="de-DE" sz="1100" dirty="0">
              <a:latin typeface="Arial" panose="020B0604020202020204" pitchFamily="34" charset="0"/>
              <a:cs typeface="Arial" panose="020B0604020202020204" pitchFamily="34" charset="0"/>
            </a:endParaRPr>
          </a:p>
          <a:p>
            <a:pPr algn="l"/>
            <a:r>
              <a:rPr lang="de-DE" sz="1100" dirty="0">
                <a:latin typeface="Arial" panose="020B0604020202020204" pitchFamily="34" charset="0"/>
                <a:cs typeface="Arial" panose="020B0604020202020204" pitchFamily="34" charset="0"/>
              </a:rPr>
              <a:t>Ihr Lernziel ist </a:t>
            </a:r>
          </a:p>
          <a:p>
            <a:pPr algn="l"/>
            <a:r>
              <a:rPr lang="de-DE" sz="1100" dirty="0">
                <a:latin typeface="Arial" panose="020B0604020202020204" pitchFamily="34" charset="0"/>
                <a:cs typeface="Arial" panose="020B0604020202020204" pitchFamily="34" charset="0"/>
              </a:rPr>
              <a:t>a.) die Befähigung zur Reflexion des eigenen Informationsverhaltens sowie </a:t>
            </a:r>
          </a:p>
          <a:p>
            <a:pPr algn="l"/>
            <a:r>
              <a:rPr lang="de-DE" sz="1100" dirty="0">
                <a:latin typeface="Arial" panose="020B0604020202020204" pitchFamily="34" charset="0"/>
                <a:cs typeface="Arial" panose="020B0604020202020204" pitchFamily="34" charset="0"/>
              </a:rPr>
              <a:t>b.)  Grundverständnis der Qualität von Informationen, die Aussagen über die reale Welt machen (sollen) und Inhalt journalistischer Medien sind.  </a:t>
            </a:r>
          </a:p>
          <a:p>
            <a:pPr algn="l"/>
            <a:endParaRPr lang="de-DE" sz="1100" dirty="0">
              <a:latin typeface="Arial" panose="020B0604020202020204" pitchFamily="34" charset="0"/>
              <a:cs typeface="Arial" panose="020B0604020202020204" pitchFamily="34" charset="0"/>
            </a:endParaRPr>
          </a:p>
          <a:p>
            <a:pPr algn="l"/>
            <a:r>
              <a:rPr lang="de-DE" sz="1100" dirty="0">
                <a:latin typeface="Arial" panose="020B0604020202020204" pitchFamily="34" charset="0"/>
                <a:cs typeface="Arial" panose="020B0604020202020204" pitchFamily="34" charset="0"/>
              </a:rPr>
              <a:t>Eine deutlich vertiefte Darstellung und Diskus-</a:t>
            </a:r>
            <a:r>
              <a:rPr lang="de-DE" sz="1100" dirty="0" err="1">
                <a:latin typeface="Arial" panose="020B0604020202020204" pitchFamily="34" charset="0"/>
                <a:cs typeface="Arial" panose="020B0604020202020204" pitchFamily="34" charset="0"/>
              </a:rPr>
              <a:t>sion</a:t>
            </a:r>
            <a:r>
              <a:rPr lang="de-DE" sz="1100" dirty="0">
                <a:latin typeface="Arial" panose="020B0604020202020204" pitchFamily="34" charset="0"/>
                <a:cs typeface="Arial" panose="020B0604020202020204" pitchFamily="34" charset="0"/>
              </a:rPr>
              <a:t> der Nachrichten (News) und Informations-überprüfung (Aufdecken von Fake News) bietet die „fit-for-news“-Lehreinheit Nr. 7 (zwei Niveaustufen).</a:t>
            </a:r>
          </a:p>
        </p:txBody>
      </p:sp>
      <p:sp>
        <p:nvSpPr>
          <p:cNvPr id="8" name="Notizenplatzhalter 2">
            <a:extLst>
              <a:ext uri="{FF2B5EF4-FFF2-40B4-BE49-F238E27FC236}">
                <a16:creationId xmlns:a16="http://schemas.microsoft.com/office/drawing/2014/main" id="{BEDC59B2-7BA4-8056-54B8-B2D5620818B2}"/>
              </a:ext>
            </a:extLst>
          </p:cNvPr>
          <p:cNvSpPr txBox="1">
            <a:spLocks/>
          </p:cNvSpPr>
          <p:nvPr/>
        </p:nvSpPr>
        <p:spPr>
          <a:xfrm>
            <a:off x="297588" y="6280574"/>
            <a:ext cx="4428471" cy="3661268"/>
          </a:xfrm>
          <a:prstGeom prst="rect">
            <a:avLst/>
          </a:prstGeom>
          <a:noFill/>
        </p:spPr>
        <p:txBody>
          <a:bodyPr vert="horz" lIns="99048" tIns="49524" rIns="99048" bIns="49524" rtlCol="0">
            <a:no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lnSpc>
                <a:spcPct val="150000"/>
              </a:lnSpc>
            </a:pPr>
            <a:r>
              <a:rPr lang="de-DE" b="1" dirty="0"/>
              <a:t>Diese Unterrichtseinheit zeigt einfache methodische Schritte einer journalistischen Faktenüberprüfung. Sie dient zugleich der </a:t>
            </a:r>
            <a:r>
              <a:rPr lang="de-DE" b="1" u="sng" dirty="0"/>
              <a:t>Vorbereitung</a:t>
            </a:r>
            <a:r>
              <a:rPr lang="de-DE" b="1" dirty="0"/>
              <a:t> des </a:t>
            </a:r>
            <a:r>
              <a:rPr lang="de-DE" b="1" dirty="0" err="1"/>
              <a:t>JmS</a:t>
            </a:r>
            <a:r>
              <a:rPr lang="de-DE" b="1" dirty="0"/>
              <a:t>-Besuchs zum Thema „Wie Journalisten glaubwürdig informieren“.</a:t>
            </a:r>
          </a:p>
          <a:p>
            <a:pPr>
              <a:lnSpc>
                <a:spcPct val="150000"/>
              </a:lnSpc>
            </a:pPr>
            <a:r>
              <a:rPr lang="de-DE" b="1" dirty="0"/>
              <a:t>Die Einheit kann in einer Unterrichtsstunde </a:t>
            </a:r>
            <a:r>
              <a:rPr lang="de-DE" b="1" dirty="0" err="1"/>
              <a:t>durchge-nommen</a:t>
            </a:r>
            <a:r>
              <a:rPr lang="de-DE" b="1" dirty="0"/>
              <a:t> werden oder in zwei Stunden aufgeteilt werden. Die </a:t>
            </a:r>
            <a:r>
              <a:rPr lang="de-DE" b="1" dirty="0" err="1"/>
              <a:t>SuS</a:t>
            </a:r>
            <a:r>
              <a:rPr lang="de-DE" b="1" dirty="0"/>
              <a:t> benötigen idealerweise ein digitales Endgerät für die Rechercheübungen (geeignet: Tablet-PC). </a:t>
            </a:r>
            <a:br>
              <a:rPr lang="de-DE" b="1" dirty="0"/>
            </a:br>
            <a:r>
              <a:rPr lang="de-DE" b="1" dirty="0"/>
              <a:t>Dieses Manual dient als Leitfaden für die Unterrichts-gestaltung. Im Verlauf des Unterrichts auftauchende Fragen der </a:t>
            </a:r>
            <a:r>
              <a:rPr lang="de-DE" b="1" dirty="0" err="1"/>
              <a:t>SuS</a:t>
            </a:r>
            <a:r>
              <a:rPr lang="de-DE" b="1" dirty="0"/>
              <a:t> sollten gesammelt und an die Journalisten weitergereicht werden, damit sie beim Schulbesuch darauf eingehen.</a:t>
            </a:r>
          </a:p>
        </p:txBody>
      </p:sp>
      <p:sp>
        <p:nvSpPr>
          <p:cNvPr id="10" name="Rechteck 9">
            <a:extLst>
              <a:ext uri="{FF2B5EF4-FFF2-40B4-BE49-F238E27FC236}">
                <a16:creationId xmlns:a16="http://schemas.microsoft.com/office/drawing/2014/main" id="{3DDA2A02-A201-8492-A338-DAA4A4843054}"/>
              </a:ext>
            </a:extLst>
          </p:cNvPr>
          <p:cNvSpPr/>
          <p:nvPr/>
        </p:nvSpPr>
        <p:spPr>
          <a:xfrm>
            <a:off x="392412" y="3926269"/>
            <a:ext cx="4093342" cy="830997"/>
          </a:xfrm>
          <a:prstGeom prst="rect">
            <a:avLst/>
          </a:prstGeom>
        </p:spPr>
        <p:txBody>
          <a:bodyPr wrap="square">
            <a:spAutoFit/>
          </a:bodyPr>
          <a:lstStyle/>
          <a:p>
            <a:pPr marL="182563" lvl="0">
              <a:defRPr/>
            </a:pPr>
            <a:endParaRPr lang="de-DE" sz="1200" i="1" dirty="0">
              <a:latin typeface="Arial" pitchFamily="34" charset="0"/>
              <a:cs typeface="Arial" pitchFamily="34" charset="0"/>
            </a:endParaRPr>
          </a:p>
          <a:p>
            <a:pPr marL="355600" lvl="0">
              <a:tabLst>
                <a:tab pos="355600" algn="l"/>
              </a:tabLst>
              <a:defRPr/>
            </a:pPr>
            <a:r>
              <a:rPr lang="de-DE" sz="1200" i="1" dirty="0">
                <a:latin typeface="Arial" pitchFamily="34" charset="0"/>
                <a:cs typeface="Arial" pitchFamily="34" charset="0"/>
              </a:rPr>
              <a:t>Die kursiv gedruckten Texte in den </a:t>
            </a:r>
            <a:r>
              <a:rPr lang="de-DE" sz="1200" i="1" dirty="0" err="1">
                <a:latin typeface="Arial" pitchFamily="34" charset="0"/>
                <a:cs typeface="Arial" pitchFamily="34" charset="0"/>
              </a:rPr>
              <a:t>Textboxen</a:t>
            </a:r>
            <a:r>
              <a:rPr lang="de-DE" sz="1200" i="1" dirty="0">
                <a:latin typeface="Arial" pitchFamily="34" charset="0"/>
                <a:cs typeface="Arial" pitchFamily="34" charset="0"/>
              </a:rPr>
              <a:t> dienen als </a:t>
            </a:r>
            <a:r>
              <a:rPr lang="de-DE" sz="1200" b="1" i="1" dirty="0">
                <a:latin typeface="Arial" pitchFamily="34" charset="0"/>
                <a:cs typeface="Arial" pitchFamily="34" charset="0"/>
              </a:rPr>
              <a:t>Vorschlag</a:t>
            </a:r>
            <a:r>
              <a:rPr lang="de-DE" sz="1200" i="1" dirty="0">
                <a:latin typeface="Arial" pitchFamily="34" charset="0"/>
                <a:cs typeface="Arial" pitchFamily="34" charset="0"/>
              </a:rPr>
              <a:t> für das Gespräch mit den </a:t>
            </a:r>
            <a:r>
              <a:rPr lang="de-DE" sz="1200" i="1" dirty="0" err="1">
                <a:latin typeface="Arial" pitchFamily="34" charset="0"/>
                <a:cs typeface="Arial" pitchFamily="34" charset="0"/>
              </a:rPr>
              <a:t>SuS</a:t>
            </a:r>
            <a:r>
              <a:rPr lang="de-DE" sz="1200" i="1" dirty="0">
                <a:latin typeface="Arial" pitchFamily="34" charset="0"/>
                <a:cs typeface="Arial" pitchFamily="34" charset="0"/>
              </a:rPr>
              <a:t> (Sie können diese Texte auch vorlesen).</a:t>
            </a:r>
          </a:p>
        </p:txBody>
      </p:sp>
    </p:spTree>
    <p:extLst>
      <p:ext uri="{BB962C8B-B14F-4D97-AF65-F5344CB8AC3E}">
        <p14:creationId xmlns:p14="http://schemas.microsoft.com/office/powerpoint/2010/main" val="546719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5"/>
          </p:nvPr>
        </p:nvSpPr>
        <p:spPr>
          <a:xfrm>
            <a:off x="4021294" y="9721106"/>
            <a:ext cx="3076363" cy="511731"/>
          </a:xfrm>
          <a:prstGeom prst="rect">
            <a:avLst/>
          </a:prstGeom>
        </p:spPr>
        <p:txBody>
          <a:bodyPr/>
          <a:lstStyle/>
          <a:p>
            <a:fld id="{A2A61CC0-4B0B-4395-B916-EE71BB03C9A7}" type="slidenum">
              <a:rPr lang="de-DE" smtClean="0"/>
              <a:pPr/>
              <a:t>2</a:t>
            </a:fld>
            <a:endParaRPr lang="de-DE" dirty="0"/>
          </a:p>
        </p:txBody>
      </p:sp>
      <p:sp>
        <p:nvSpPr>
          <p:cNvPr id="8" name="Folienbildplatzhalter 7">
            <a:extLst>
              <a:ext uri="{FF2B5EF4-FFF2-40B4-BE49-F238E27FC236}">
                <a16:creationId xmlns:a16="http://schemas.microsoft.com/office/drawing/2014/main" id="{2509D252-0866-4364-A651-01C4350B87F7}"/>
              </a:ext>
            </a:extLst>
          </p:cNvPr>
          <p:cNvSpPr>
            <a:spLocks noGrp="1" noRot="1" noChangeAspect="1"/>
          </p:cNvSpPr>
          <p:nvPr>
            <p:ph type="sldImg"/>
          </p:nvPr>
        </p:nvSpPr>
        <p:spPr>
          <a:xfrm>
            <a:off x="309563" y="1055688"/>
            <a:ext cx="3478212" cy="1957387"/>
          </a:xfrm>
          <a:prstGeom prst="rect">
            <a:avLst/>
          </a:prstGeom>
        </p:spPr>
      </p:sp>
      <p:sp>
        <p:nvSpPr>
          <p:cNvPr id="6" name="Textfeld 5">
            <a:extLst>
              <a:ext uri="{FF2B5EF4-FFF2-40B4-BE49-F238E27FC236}">
                <a16:creationId xmlns:a16="http://schemas.microsoft.com/office/drawing/2014/main" id="{234C53C0-2BC2-4DA8-93FF-97047A47C8E1}"/>
              </a:ext>
            </a:extLst>
          </p:cNvPr>
          <p:cNvSpPr txBox="1"/>
          <p:nvPr/>
        </p:nvSpPr>
        <p:spPr>
          <a:xfrm>
            <a:off x="4037268" y="1455304"/>
            <a:ext cx="2160240"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Aufbau der Gesamteinheit</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2" name="Textfeld 1">
            <a:extLst>
              <a:ext uri="{FF2B5EF4-FFF2-40B4-BE49-F238E27FC236}">
                <a16:creationId xmlns:a16="http://schemas.microsoft.com/office/drawing/2014/main" id="{C739B2A2-8BF6-4091-8FCD-09300F447714}"/>
              </a:ext>
            </a:extLst>
          </p:cNvPr>
          <p:cNvSpPr txBox="1"/>
          <p:nvPr/>
        </p:nvSpPr>
        <p:spPr>
          <a:xfrm>
            <a:off x="4839395" y="2623480"/>
            <a:ext cx="1440160"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15" name="Rechteck 14">
            <a:extLst>
              <a:ext uri="{FF2B5EF4-FFF2-40B4-BE49-F238E27FC236}">
                <a16:creationId xmlns:a16="http://schemas.microsoft.com/office/drawing/2014/main" id="{713DC604-5F05-4FE4-9DB0-9AAF8EBDC3A3}"/>
              </a:ext>
            </a:extLst>
          </p:cNvPr>
          <p:cNvSpPr/>
          <p:nvPr/>
        </p:nvSpPr>
        <p:spPr>
          <a:xfrm>
            <a:off x="309290" y="3602775"/>
            <a:ext cx="4392000" cy="1730555"/>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endParaRPr lang="de-DE" sz="1200" dirty="0">
              <a:solidFill>
                <a:schemeClr val="tx1"/>
              </a:solidFill>
            </a:endParaRPr>
          </a:p>
          <a:p>
            <a:pPr>
              <a:lnSpc>
                <a:spcPct val="150000"/>
              </a:lnSpc>
            </a:pPr>
            <a:endParaRPr lang="de-DE" sz="700" dirty="0">
              <a:solidFill>
                <a:schemeClr val="tx1"/>
              </a:solidFill>
            </a:endParaRPr>
          </a:p>
          <a:p>
            <a:pPr>
              <a:lnSpc>
                <a:spcPct val="140000"/>
              </a:lnSpc>
            </a:pPr>
            <a:endParaRPr lang="de-DE" sz="700" i="1" dirty="0">
              <a:solidFill>
                <a:schemeClr val="tx1"/>
              </a:solidFill>
            </a:endParaRPr>
          </a:p>
          <a:p>
            <a:pPr>
              <a:lnSpc>
                <a:spcPct val="150000"/>
              </a:lnSpc>
            </a:pPr>
            <a:r>
              <a:rPr lang="de-DE" sz="1200" i="1" dirty="0">
                <a:solidFill>
                  <a:schemeClr val="tx1"/>
                </a:solidFill>
              </a:rPr>
              <a:t>Frage an die </a:t>
            </a:r>
            <a:r>
              <a:rPr lang="de-DE" sz="1200" i="1" dirty="0" err="1">
                <a:solidFill>
                  <a:schemeClr val="tx1"/>
                </a:solidFill>
              </a:rPr>
              <a:t>SuS</a:t>
            </a:r>
            <a:r>
              <a:rPr lang="de-DE" sz="1200" i="1" dirty="0">
                <a:solidFill>
                  <a:schemeClr val="tx1"/>
                </a:solidFill>
              </a:rPr>
              <a:t>: Wenn Ihr an eure Handynutzung denkt: Welche Erfahrungen habt ihr mit unwahren Informationen, mit Falschdarstellungen und sog. Fake News schon gemacht?</a:t>
            </a:r>
          </a:p>
          <a:p>
            <a:pPr>
              <a:lnSpc>
                <a:spcPct val="150000"/>
              </a:lnSpc>
            </a:pPr>
            <a:endParaRPr lang="de-DE" sz="1200" dirty="0">
              <a:solidFill>
                <a:schemeClr val="tx1"/>
              </a:solidFill>
            </a:endParaRPr>
          </a:p>
        </p:txBody>
      </p:sp>
      <p:sp>
        <p:nvSpPr>
          <p:cNvPr id="16" name="Rechteck 15">
            <a:extLst>
              <a:ext uri="{FF2B5EF4-FFF2-40B4-BE49-F238E27FC236}">
                <a16:creationId xmlns:a16="http://schemas.microsoft.com/office/drawing/2014/main" id="{394E271D-C341-48E9-A970-04FDDBD3F04B}"/>
              </a:ext>
            </a:extLst>
          </p:cNvPr>
          <p:cNvSpPr/>
          <p:nvPr/>
        </p:nvSpPr>
        <p:spPr>
          <a:xfrm>
            <a:off x="813346" y="3821162"/>
            <a:ext cx="3888432" cy="276999"/>
          </a:xfrm>
          <a:prstGeom prst="rect">
            <a:avLst/>
          </a:prstGeom>
        </p:spPr>
        <p:txBody>
          <a:bodyPr wrap="square">
            <a:spAutoFit/>
          </a:bodyPr>
          <a:lstStyle/>
          <a:p>
            <a:r>
              <a:rPr lang="en-GB" sz="1200" b="1" dirty="0" err="1">
                <a:solidFill>
                  <a:srgbClr val="FF0000"/>
                </a:solidFill>
              </a:rPr>
              <a:t>Aufwärmgespräch</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a:t>
            </a:r>
            <a:endParaRPr lang="de-DE" sz="1200" dirty="0"/>
          </a:p>
        </p:txBody>
      </p:sp>
      <p:pic>
        <p:nvPicPr>
          <p:cNvPr id="17" name="Grafik 16" descr="Ein Bild, das Uhr enthält.&#10;&#10;Automatisch generierte Beschreibung">
            <a:extLst>
              <a:ext uri="{FF2B5EF4-FFF2-40B4-BE49-F238E27FC236}">
                <a16:creationId xmlns:a16="http://schemas.microsoft.com/office/drawing/2014/main" id="{BADE957A-A65C-4A5E-B463-B76AB7146BA5}"/>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429958" y="3749154"/>
            <a:ext cx="383388" cy="293179"/>
          </a:xfrm>
          <a:prstGeom prst="rect">
            <a:avLst/>
          </a:prstGeom>
        </p:spPr>
      </p:pic>
      <p:sp>
        <p:nvSpPr>
          <p:cNvPr id="18" name="Textfeld 17">
            <a:extLst>
              <a:ext uri="{FF2B5EF4-FFF2-40B4-BE49-F238E27FC236}">
                <a16:creationId xmlns:a16="http://schemas.microsoft.com/office/drawing/2014/main" id="{5F314370-E0E5-4F96-8EC9-94F8830134CB}"/>
              </a:ext>
            </a:extLst>
          </p:cNvPr>
          <p:cNvSpPr txBox="1"/>
          <p:nvPr/>
        </p:nvSpPr>
        <p:spPr>
          <a:xfrm>
            <a:off x="4834260" y="3893170"/>
            <a:ext cx="2022350" cy="5178341"/>
          </a:xfrm>
          <a:prstGeom prst="rect">
            <a:avLst/>
          </a:prstGeom>
          <a:noFill/>
        </p:spPr>
        <p:txBody>
          <a:bodyPr wrap="square" rtlCol="0">
            <a:spAutoFit/>
          </a:bodyPr>
          <a:lstStyle/>
          <a:p>
            <a:pPr algn="l">
              <a:spcAft>
                <a:spcPts val="600"/>
              </a:spcAft>
            </a:pPr>
            <a:r>
              <a:rPr lang="de-DE" sz="1100" b="1" i="1" dirty="0">
                <a:latin typeface="Arial" panose="020B0604020202020204" pitchFamily="34" charset="0"/>
                <a:cs typeface="Arial" panose="020B0604020202020204" pitchFamily="34" charset="0"/>
              </a:rPr>
              <a:t>Mediennutzung junger Menschen</a:t>
            </a:r>
            <a:endParaRPr lang="de-DE" sz="9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Der </a:t>
            </a:r>
            <a:r>
              <a:rPr lang="de-DE" sz="1100" i="1" dirty="0">
                <a:latin typeface="Arial" panose="020B0604020202020204" pitchFamily="34" charset="0"/>
                <a:cs typeface="Arial" panose="020B0604020202020204" pitchFamily="34" charset="0"/>
              </a:rPr>
              <a:t>Reuters Digital News Report</a:t>
            </a:r>
            <a:r>
              <a:rPr lang="de-DE" sz="1100" dirty="0">
                <a:latin typeface="Arial" panose="020B0604020202020204" pitchFamily="34" charset="0"/>
                <a:cs typeface="Arial" panose="020B0604020202020204" pitchFamily="34" charset="0"/>
              </a:rPr>
              <a:t> untersucht periodisch das Informationsverhalten der Bevölkerung. Der Studie von 2025 zufolge informiert sich jeder Zweite unter den 18- bis 24-Jährigen regelmäßig auf Plattformen der Sozialen Medien wie </a:t>
            </a:r>
            <a:r>
              <a:rPr lang="de-DE" sz="1100" i="1" dirty="0">
                <a:latin typeface="Arial" panose="020B0604020202020204" pitchFamily="34" charset="0"/>
                <a:cs typeface="Arial" panose="020B0604020202020204" pitchFamily="34" charset="0"/>
              </a:rPr>
              <a:t>TikTok &amp; Instagram</a:t>
            </a:r>
            <a:r>
              <a:rPr lang="de-DE" sz="1100" dirty="0">
                <a:latin typeface="Arial" panose="020B0604020202020204" pitchFamily="34" charset="0"/>
                <a:cs typeface="Arial" panose="020B0604020202020204" pitchFamily="34" charset="0"/>
              </a:rPr>
              <a:t>. Für ein Drittel sind sie die wichtigste Nachrichtenquelle. </a:t>
            </a:r>
          </a:p>
          <a:p>
            <a:r>
              <a:rPr lang="de-DE" sz="1100" dirty="0">
                <a:latin typeface="Arial" panose="020B0604020202020204" pitchFamily="34" charset="0"/>
                <a:cs typeface="Arial" panose="020B0604020202020204" pitchFamily="34" charset="0"/>
              </a:rPr>
              <a:t>Das lineare Fernsehen ist </a:t>
            </a:r>
            <a:br>
              <a:rPr lang="de-DE" sz="1100" dirty="0">
                <a:latin typeface="Arial" panose="020B0604020202020204" pitchFamily="34" charset="0"/>
                <a:cs typeface="Arial" panose="020B0604020202020204" pitchFamily="34" charset="0"/>
              </a:rPr>
            </a:br>
            <a:r>
              <a:rPr lang="de-DE" sz="1100" dirty="0">
                <a:latin typeface="Arial" panose="020B0604020202020204" pitchFamily="34" charset="0"/>
                <a:cs typeface="Arial" panose="020B0604020202020204" pitchFamily="34" charset="0"/>
              </a:rPr>
              <a:t>nur noch für ein Drittel der Befragten eine wichtige Informationsquelle; </a:t>
            </a:r>
          </a:p>
          <a:p>
            <a:r>
              <a:rPr lang="de-DE" sz="1100" dirty="0">
                <a:latin typeface="Arial" panose="020B0604020202020204" pitchFamily="34" charset="0"/>
                <a:cs typeface="Arial" panose="020B0604020202020204" pitchFamily="34" charset="0"/>
              </a:rPr>
              <a:t>unter den Erwachsenen gilt dies noch für 61%. </a:t>
            </a:r>
            <a:br>
              <a:rPr lang="de-DE" sz="1100" dirty="0">
                <a:latin typeface="Arial" panose="020B0604020202020204" pitchFamily="34" charset="0"/>
                <a:cs typeface="Arial" panose="020B0604020202020204" pitchFamily="34" charset="0"/>
              </a:rPr>
            </a:br>
            <a:r>
              <a:rPr lang="de-DE" sz="1050" dirty="0">
                <a:latin typeface="Arial" panose="020B0604020202020204" pitchFamily="34" charset="0"/>
                <a:cs typeface="Arial" panose="020B0604020202020204" pitchFamily="34" charset="0"/>
                <a:hlinkClick r:id="rId4"/>
              </a:rPr>
              <a:t>https://leibniz-hbi.de/hbi-publications/reuters-report-2025-ergebnisse-fuer-deutschland/</a:t>
            </a:r>
            <a:r>
              <a:rPr lang="de-DE" sz="1050" dirty="0">
                <a:latin typeface="Arial" panose="020B0604020202020204" pitchFamily="34" charset="0"/>
                <a:cs typeface="Arial" panose="020B0604020202020204" pitchFamily="34" charset="0"/>
              </a:rPr>
              <a:t>  (Abruf: 26.08.26)</a:t>
            </a:r>
          </a:p>
          <a:p>
            <a:endParaRPr lang="de-DE" sz="1050" dirty="0">
              <a:latin typeface="Arial" panose="020B0604020202020204" pitchFamily="34" charset="0"/>
              <a:cs typeface="Arial" panose="020B0604020202020204" pitchFamily="34" charset="0"/>
            </a:endParaRPr>
          </a:p>
          <a:p>
            <a:r>
              <a:rPr lang="de-DE" sz="1050" dirty="0">
                <a:latin typeface="Arial" panose="020B0604020202020204" pitchFamily="34" charset="0"/>
                <a:cs typeface="Arial" panose="020B0604020202020204" pitchFamily="34" charset="0"/>
              </a:rPr>
              <a:t>Über Jugendliche und Falschinformationen </a:t>
            </a:r>
            <a:br>
              <a:rPr lang="de-DE" sz="1050" dirty="0">
                <a:latin typeface="Arial" panose="020B0604020202020204" pitchFamily="34" charset="0"/>
                <a:cs typeface="Arial" panose="020B0604020202020204" pitchFamily="34" charset="0"/>
              </a:rPr>
            </a:br>
            <a:r>
              <a:rPr lang="de-DE" sz="1050" dirty="0">
                <a:latin typeface="Arial" panose="020B0604020202020204" pitchFamily="34" charset="0"/>
                <a:cs typeface="Arial" panose="020B0604020202020204" pitchFamily="34" charset="0"/>
                <a:sym typeface="Wingdings" panose="05000000000000000000" pitchFamily="2" charset="2"/>
              </a:rPr>
              <a:t> nächste Folie</a:t>
            </a:r>
            <a:endParaRPr lang="de-DE" sz="1050" dirty="0">
              <a:latin typeface="Arial" panose="020B0604020202020204" pitchFamily="34" charset="0"/>
              <a:cs typeface="Arial" panose="020B0604020202020204" pitchFamily="34" charset="0"/>
            </a:endParaRPr>
          </a:p>
          <a:p>
            <a:endParaRPr lang="de-DE" sz="1050" dirty="0">
              <a:latin typeface="Arial" panose="020B0604020202020204" pitchFamily="34" charset="0"/>
              <a:cs typeface="Arial" panose="020B0604020202020204" pitchFamily="34" charset="0"/>
            </a:endParaRPr>
          </a:p>
          <a:p>
            <a:endParaRPr lang="de-DE" sz="1100" dirty="0">
              <a:latin typeface="Arial" panose="020B0604020202020204" pitchFamily="34" charset="0"/>
              <a:cs typeface="Arial" panose="020B0604020202020204" pitchFamily="34" charset="0"/>
            </a:endParaRPr>
          </a:p>
        </p:txBody>
      </p:sp>
      <p:sp>
        <p:nvSpPr>
          <p:cNvPr id="3" name="Textfeld 2">
            <a:extLst>
              <a:ext uri="{FF2B5EF4-FFF2-40B4-BE49-F238E27FC236}">
                <a16:creationId xmlns:a16="http://schemas.microsoft.com/office/drawing/2014/main" id="{8D5BC309-10E0-46A6-BFC3-9EA37F4C7056}"/>
              </a:ext>
            </a:extLst>
          </p:cNvPr>
          <p:cNvSpPr txBox="1"/>
          <p:nvPr/>
        </p:nvSpPr>
        <p:spPr>
          <a:xfrm>
            <a:off x="309290" y="5405338"/>
            <a:ext cx="4392000" cy="2274149"/>
          </a:xfrm>
          <a:prstGeom prst="rect">
            <a:avLst/>
          </a:prstGeom>
          <a:noFill/>
        </p:spPr>
        <p:txBody>
          <a:bodyPr wrap="square" rtlCol="0">
            <a:spAutoFit/>
          </a:bodyPr>
          <a:lstStyle/>
          <a:p>
            <a:pPr>
              <a:lnSpc>
                <a:spcPct val="150000"/>
              </a:lnSpc>
            </a:pPr>
            <a:r>
              <a:rPr lang="de-DE" sz="1200" dirty="0"/>
              <a:t>Im Gespräch auf den Unterschied zwischen fiktionalen Inhalten, beliebigen privaten Videos und nachrichtlichen Inhalten – woher kommen die News? – eingehen. </a:t>
            </a:r>
          </a:p>
          <a:p>
            <a:pPr>
              <a:lnSpc>
                <a:spcPct val="150000"/>
              </a:lnSpc>
            </a:pPr>
            <a:r>
              <a:rPr lang="de-DE" sz="1200" b="1" dirty="0"/>
              <a:t>Gesprächsziel: </a:t>
            </a:r>
            <a:r>
              <a:rPr lang="de-DE" sz="1200" dirty="0"/>
              <a:t>Vertiefende</a:t>
            </a:r>
            <a:r>
              <a:rPr lang="de-DE" sz="1200" b="1" dirty="0"/>
              <a:t> </a:t>
            </a:r>
            <a:r>
              <a:rPr lang="de-DE" sz="1200" dirty="0"/>
              <a:t>Kenntnisse vermitteln und</a:t>
            </a:r>
            <a:r>
              <a:rPr lang="de-DE" sz="1200" b="1" dirty="0"/>
              <a:t> </a:t>
            </a:r>
            <a:r>
              <a:rPr lang="de-DE" sz="1200" dirty="0"/>
              <a:t>Sinnverstehen wecken für den Unterschied zwischen informierenden Mitteilungen (auch schon in vielen Chats!), Meinungsäußerungen und sonstigen Angeboten und Feeds (Unterhaltung, Spaß, Gaming usw.)</a:t>
            </a:r>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267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3</a:t>
            </a:fld>
            <a:endParaRPr lang="de-DE" dirty="0"/>
          </a:p>
        </p:txBody>
      </p:sp>
      <p:sp>
        <p:nvSpPr>
          <p:cNvPr id="5" name="Textfeld 4">
            <a:extLst>
              <a:ext uri="{FF2B5EF4-FFF2-40B4-BE49-F238E27FC236}">
                <a16:creationId xmlns:a16="http://schemas.microsoft.com/office/drawing/2014/main" id="{4C48478E-FB0D-4DA5-BDA7-72FD06472308}"/>
              </a:ext>
            </a:extLst>
          </p:cNvPr>
          <p:cNvSpPr txBox="1"/>
          <p:nvPr/>
        </p:nvSpPr>
        <p:spPr>
          <a:xfrm>
            <a:off x="4839395" y="3893170"/>
            <a:ext cx="1934125" cy="6186309"/>
          </a:xfrm>
          <a:prstGeom prst="rect">
            <a:avLst/>
          </a:prstGeom>
          <a:noFill/>
        </p:spPr>
        <p:txBody>
          <a:bodyPr wrap="square" rtlCol="0">
            <a:spAutoFit/>
          </a:bodyPr>
          <a:lstStyle/>
          <a:p>
            <a:pPr algn="l"/>
            <a:r>
              <a:rPr lang="de-DE" sz="1100" dirty="0">
                <a:latin typeface="Arial" panose="020B0604020202020204" pitchFamily="34" charset="0"/>
                <a:cs typeface="Arial" panose="020B0604020202020204" pitchFamily="34" charset="0"/>
              </a:rPr>
              <a:t>Über Kenntnisse der Jugendlichen in Bezug auf </a:t>
            </a:r>
            <a:r>
              <a:rPr lang="de-DE" sz="1100" b="1" dirty="0">
                <a:latin typeface="Arial" panose="020B0604020202020204" pitchFamily="34" charset="0"/>
                <a:cs typeface="Arial" panose="020B0604020202020204" pitchFamily="34" charset="0"/>
              </a:rPr>
              <a:t>Falschinformationen und Fake News</a:t>
            </a:r>
            <a:r>
              <a:rPr lang="de-DE" sz="1100" dirty="0">
                <a:latin typeface="Arial" panose="020B0604020202020204" pitchFamily="34" charset="0"/>
                <a:cs typeface="Arial" panose="020B0604020202020204" pitchFamily="34" charset="0"/>
              </a:rPr>
              <a:t> gibt die im November 2025 publizierte JIM-Studie Auskunft (=Repräsentativbefragung von Jugendlichen zwischen 12 und 19 Jahren). Dem-nach sagen 67 Prozent, sie hätten „im letzten Monat“  Fake News entdeckt (Vorjahr: 61%). Unklar ist, wie viele Fakes wirklich erkannt wurden. So oder so ist der Anstieg auffällig.</a:t>
            </a:r>
          </a:p>
          <a:p>
            <a:pPr algn="l"/>
            <a:endParaRPr lang="de-DE" sz="5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Eine im Auftrag von Vodafone durchgeführte Erhebung zum selben Thema differenziert nach Altersgruppen: Die 12- bis 13-Jährigen zeigen </a:t>
            </a:r>
            <a:r>
              <a:rPr lang="de-DE" sz="1100" dirty="0" err="1">
                <a:latin typeface="Arial" panose="020B0604020202020204" pitchFamily="34" charset="0"/>
                <a:cs typeface="Arial" panose="020B0604020202020204" pitchFamily="34" charset="0"/>
              </a:rPr>
              <a:t>Schwie-rigkeiten</a:t>
            </a:r>
            <a:r>
              <a:rPr lang="de-DE" sz="1100" dirty="0">
                <a:latin typeface="Arial" panose="020B0604020202020204" pitchFamily="34" charset="0"/>
                <a:cs typeface="Arial" panose="020B0604020202020204" pitchFamily="34" charset="0"/>
              </a:rPr>
              <a:t>, Satire und Werbung von Nachrichten zu unterscheiden. Die 18-Jährigen sind kompetenter, aber sagen, dass sie KI-generierte Inhalte (auch Deep Fakes) kaum erkennen könnten. Diese Studien belegen, dass Fake News heute zum Alltag gehören. Entsprechend hoch ist der Bedarf an Informationskompetenz.</a:t>
            </a:r>
          </a:p>
        </p:txBody>
      </p:sp>
      <p:sp>
        <p:nvSpPr>
          <p:cNvPr id="6" name="Textfeld 5">
            <a:extLst>
              <a:ext uri="{FF2B5EF4-FFF2-40B4-BE49-F238E27FC236}">
                <a16:creationId xmlns:a16="http://schemas.microsoft.com/office/drawing/2014/main" id="{319B316B-17A2-47F2-A8F0-5A822FB54741}"/>
              </a:ext>
            </a:extLst>
          </p:cNvPr>
          <p:cNvSpPr txBox="1"/>
          <p:nvPr/>
        </p:nvSpPr>
        <p:spPr>
          <a:xfrm>
            <a:off x="4053706" y="1487289"/>
            <a:ext cx="223224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Gespräch: Aufforderung zur Gruppenbildung</a:t>
            </a:r>
          </a:p>
        </p:txBody>
      </p:sp>
      <p:sp>
        <p:nvSpPr>
          <p:cNvPr id="7" name="Rechteck 6">
            <a:extLst>
              <a:ext uri="{FF2B5EF4-FFF2-40B4-BE49-F238E27FC236}">
                <a16:creationId xmlns:a16="http://schemas.microsoft.com/office/drawing/2014/main" id="{9EADB348-8A0B-47DA-8478-21110BAE1156}"/>
              </a:ext>
            </a:extLst>
          </p:cNvPr>
          <p:cNvSpPr/>
          <p:nvPr/>
        </p:nvSpPr>
        <p:spPr>
          <a:xfrm>
            <a:off x="309600" y="3675600"/>
            <a:ext cx="4392000" cy="2089778"/>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de-DE" sz="1200" dirty="0">
                <a:solidFill>
                  <a:schemeClr val="tx1"/>
                </a:solidFill>
              </a:rPr>
              <a:t> </a:t>
            </a:r>
          </a:p>
          <a:p>
            <a:endParaRPr lang="de-DE" sz="1200" dirty="0">
              <a:solidFill>
                <a:schemeClr val="tx1"/>
              </a:solidFill>
            </a:endParaRPr>
          </a:p>
          <a:p>
            <a:pPr>
              <a:lnSpc>
                <a:spcPct val="150000"/>
              </a:lnSpc>
            </a:pPr>
            <a:r>
              <a:rPr lang="de-DE" sz="1200" i="1" dirty="0">
                <a:solidFill>
                  <a:schemeClr val="tx1"/>
                </a:solidFill>
              </a:rPr>
              <a:t>Die </a:t>
            </a:r>
            <a:r>
              <a:rPr lang="de-DE" sz="1200" i="1" dirty="0" err="1">
                <a:solidFill>
                  <a:schemeClr val="tx1"/>
                </a:solidFill>
              </a:rPr>
              <a:t>SuS</a:t>
            </a:r>
            <a:r>
              <a:rPr lang="de-DE" sz="1200" i="1" dirty="0">
                <a:solidFill>
                  <a:schemeClr val="tx1"/>
                </a:solidFill>
              </a:rPr>
              <a:t> in Dreier- oder Vierer-Gruppen unterteilen. Die Nutzung persönlicher Mobiles oder Tablets sollte untersagt werden.</a:t>
            </a:r>
          </a:p>
          <a:p>
            <a:pPr>
              <a:lnSpc>
                <a:spcPct val="150000"/>
              </a:lnSpc>
            </a:pPr>
            <a:r>
              <a:rPr lang="de-DE" sz="1200" i="1" dirty="0">
                <a:solidFill>
                  <a:schemeClr val="tx1"/>
                </a:solidFill>
              </a:rPr>
              <a:t>Sinn der Übung ist es, neben den eigenen Vorurteilen den kritischen Blick (Skepsis) zu entwickeln: Kann das sein? </a:t>
            </a:r>
          </a:p>
          <a:p>
            <a:pPr>
              <a:lnSpc>
                <a:spcPct val="150000"/>
              </a:lnSpc>
            </a:pPr>
            <a:endParaRPr lang="de-DE" sz="1200" i="1" dirty="0">
              <a:solidFill>
                <a:schemeClr val="tx1"/>
              </a:solidFill>
            </a:endParaRPr>
          </a:p>
          <a:p>
            <a:pPr>
              <a:lnSpc>
                <a:spcPct val="150000"/>
              </a:lnSpc>
            </a:pPr>
            <a:r>
              <a:rPr lang="de-DE" sz="1200" dirty="0">
                <a:solidFill>
                  <a:schemeClr val="tx1"/>
                </a:solidFill>
              </a:rPr>
              <a:t>Die drei Beispiele werden auf der folgenden Folie gezeigt.</a:t>
            </a:r>
          </a:p>
          <a:p>
            <a:pPr>
              <a:lnSpc>
                <a:spcPct val="150000"/>
              </a:lnSpc>
            </a:pPr>
            <a:r>
              <a:rPr lang="de-DE" sz="1200" dirty="0">
                <a:solidFill>
                  <a:schemeClr val="tx1"/>
                </a:solidFill>
              </a:rPr>
              <a:t>+++</a:t>
            </a:r>
          </a:p>
          <a:p>
            <a:pPr>
              <a:lnSpc>
                <a:spcPct val="150000"/>
              </a:lnSpc>
            </a:pPr>
            <a:r>
              <a:rPr lang="de-DE" sz="1200" dirty="0">
                <a:solidFill>
                  <a:schemeClr val="tx1"/>
                </a:solidFill>
              </a:rPr>
              <a:t>Hier Befunde aus der JIM-Studie (2025) zum Item: „Mir sind im letzten Monat im Internet begegnet…“:</a:t>
            </a:r>
          </a:p>
        </p:txBody>
      </p:sp>
      <p:sp>
        <p:nvSpPr>
          <p:cNvPr id="8" name="Rechteck 7">
            <a:extLst>
              <a:ext uri="{FF2B5EF4-FFF2-40B4-BE49-F238E27FC236}">
                <a16:creationId xmlns:a16="http://schemas.microsoft.com/office/drawing/2014/main" id="{8C58B802-D988-41FD-8DA7-33474700D433}"/>
              </a:ext>
            </a:extLst>
          </p:cNvPr>
          <p:cNvSpPr/>
          <p:nvPr/>
        </p:nvSpPr>
        <p:spPr>
          <a:xfrm>
            <a:off x="813346" y="3821161"/>
            <a:ext cx="3888432" cy="276999"/>
          </a:xfrm>
          <a:prstGeom prst="rect">
            <a:avLst/>
          </a:prstGeom>
        </p:spPr>
        <p:txBody>
          <a:bodyPr wrap="square">
            <a:spAutoFit/>
          </a:bodyPr>
          <a:lstStyle/>
          <a:p>
            <a:r>
              <a:rPr lang="en-GB" sz="1200" b="1" dirty="0" err="1">
                <a:solidFill>
                  <a:srgbClr val="FF0000"/>
                </a:solidFill>
              </a:rPr>
              <a:t>Aufwärmübung</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a:t>
            </a:r>
            <a:endParaRPr lang="de-DE" sz="1200" dirty="0"/>
          </a:p>
        </p:txBody>
      </p:sp>
      <p:pic>
        <p:nvPicPr>
          <p:cNvPr id="9" name="Grafik 8" descr="Ein Bild, das Uhr enthält.&#10;&#10;Automatisch generierte Beschreibung">
            <a:extLst>
              <a:ext uri="{FF2B5EF4-FFF2-40B4-BE49-F238E27FC236}">
                <a16:creationId xmlns:a16="http://schemas.microsoft.com/office/drawing/2014/main" id="{87A9EFA1-1816-44F7-9C83-001C341BB477}"/>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429958" y="3749153"/>
            <a:ext cx="383388" cy="293179"/>
          </a:xfrm>
          <a:prstGeom prst="rect">
            <a:avLst/>
          </a:prstGeom>
        </p:spPr>
      </p:pic>
      <p:pic>
        <p:nvPicPr>
          <p:cNvPr id="10" name="Grafik 9" descr="Ein Bild, das Text, Diagramm, Schrift, Reihe enthält.&#10;&#10;KI-generierte Inhalte können fehlerhaft sein.">
            <a:extLst>
              <a:ext uri="{FF2B5EF4-FFF2-40B4-BE49-F238E27FC236}">
                <a16:creationId xmlns:a16="http://schemas.microsoft.com/office/drawing/2014/main" id="{C32E2FE2-F48D-4FCB-82C3-BE72DAC15E6C}"/>
              </a:ext>
            </a:extLst>
          </p:cNvPr>
          <p:cNvPicPr>
            <a:picLocks noChangeAspect="1"/>
          </p:cNvPicPr>
          <p:nvPr/>
        </p:nvPicPr>
        <p:blipFill rotWithShape="1">
          <a:blip r:embed="rId4"/>
          <a:srcRect l="5354" t="14149" r="20806" b="8909"/>
          <a:stretch/>
        </p:blipFill>
        <p:spPr>
          <a:xfrm>
            <a:off x="359514" y="6989514"/>
            <a:ext cx="4375820" cy="2687359"/>
          </a:xfrm>
          <a:prstGeom prst="rect">
            <a:avLst/>
          </a:prstGeom>
        </p:spPr>
      </p:pic>
      <p:sp>
        <p:nvSpPr>
          <p:cNvPr id="11" name="Textfeld 10">
            <a:extLst>
              <a:ext uri="{FF2B5EF4-FFF2-40B4-BE49-F238E27FC236}">
                <a16:creationId xmlns:a16="http://schemas.microsoft.com/office/drawing/2014/main" id="{03B43853-0D43-4796-ADE2-AEF336659B04}"/>
              </a:ext>
            </a:extLst>
          </p:cNvPr>
          <p:cNvSpPr txBox="1"/>
          <p:nvPr/>
        </p:nvSpPr>
        <p:spPr>
          <a:xfrm>
            <a:off x="285437" y="9653810"/>
            <a:ext cx="2284600" cy="215444"/>
          </a:xfrm>
          <a:prstGeom prst="rect">
            <a:avLst/>
          </a:prstGeom>
          <a:noFill/>
        </p:spPr>
        <p:txBody>
          <a:bodyPr wrap="none" rtlCol="0">
            <a:spAutoFit/>
          </a:bodyPr>
          <a:lstStyle/>
          <a:p>
            <a:r>
              <a:rPr lang="de-DE" sz="800" dirty="0">
                <a:latin typeface="Century Gothic" panose="020B0502020202020204" pitchFamily="34" charset="0"/>
              </a:rPr>
              <a:t>Quelle: Jim Studie 2025 (12- bis 19-Jährige)</a:t>
            </a:r>
          </a:p>
        </p:txBody>
      </p:sp>
      <p:sp>
        <p:nvSpPr>
          <p:cNvPr id="12" name="Abgerundetes Rechteck 15">
            <a:extLst>
              <a:ext uri="{FF2B5EF4-FFF2-40B4-BE49-F238E27FC236}">
                <a16:creationId xmlns:a16="http://schemas.microsoft.com/office/drawing/2014/main" id="{C0ACDC34-6B1C-4571-8F45-24522AB7042A}"/>
              </a:ext>
            </a:extLst>
          </p:cNvPr>
          <p:cNvSpPr/>
          <p:nvPr/>
        </p:nvSpPr>
        <p:spPr>
          <a:xfrm>
            <a:off x="592552" y="7106215"/>
            <a:ext cx="1228906" cy="198959"/>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Abgerundetes Rechteck 15">
            <a:extLst>
              <a:ext uri="{FF2B5EF4-FFF2-40B4-BE49-F238E27FC236}">
                <a16:creationId xmlns:a16="http://schemas.microsoft.com/office/drawing/2014/main" id="{DE589572-3A9B-4D15-BC93-4E984B952CEF}"/>
              </a:ext>
            </a:extLst>
          </p:cNvPr>
          <p:cNvSpPr/>
          <p:nvPr/>
        </p:nvSpPr>
        <p:spPr>
          <a:xfrm>
            <a:off x="593499" y="8256216"/>
            <a:ext cx="1228906" cy="198959"/>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832568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normAutofit/>
          </a:bodyPr>
          <a:lstStyle/>
          <a:p>
            <a:r>
              <a:rPr lang="de-DE" dirty="0"/>
              <a:t>   </a:t>
            </a:r>
          </a:p>
          <a:p>
            <a:endParaRPr lang="de-DE" dirty="0"/>
          </a:p>
        </p:txBody>
      </p:sp>
      <p:sp>
        <p:nvSpPr>
          <p:cNvPr id="4" name="Foliennummernplatzhalter 3"/>
          <p:cNvSpPr>
            <a:spLocks noGrp="1"/>
          </p:cNvSpPr>
          <p:nvPr>
            <p:ph type="sldNum" sz="quarter" idx="10"/>
          </p:nvPr>
        </p:nvSpPr>
        <p:spPr/>
        <p:txBody>
          <a:bodyPr/>
          <a:lstStyle/>
          <a:p>
            <a:fld id="{A2A61CC0-4B0B-4395-B916-EE71BB03C9A7}" type="slidenum">
              <a:rPr lang="de-DE" smtClean="0"/>
              <a:pPr/>
              <a:t>4</a:t>
            </a:fld>
            <a:endParaRPr lang="de-DE" dirty="0"/>
          </a:p>
        </p:txBody>
      </p:sp>
      <p:sp>
        <p:nvSpPr>
          <p:cNvPr id="5" name="Textfeld 4">
            <a:extLst>
              <a:ext uri="{FF2B5EF4-FFF2-40B4-BE49-F238E27FC236}">
                <a16:creationId xmlns:a16="http://schemas.microsoft.com/office/drawing/2014/main" id="{36258960-5742-4152-831E-D2486F259FEA}"/>
              </a:ext>
            </a:extLst>
          </p:cNvPr>
          <p:cNvSpPr txBox="1"/>
          <p:nvPr/>
        </p:nvSpPr>
        <p:spPr>
          <a:xfrm>
            <a:off x="4053706" y="1444898"/>
            <a:ext cx="233666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Sensibilisierung für Merkmale und verschiedene Formen von Falschmeldungen</a:t>
            </a:r>
          </a:p>
        </p:txBody>
      </p:sp>
      <p:sp>
        <p:nvSpPr>
          <p:cNvPr id="6" name="Rechteck 5">
            <a:extLst>
              <a:ext uri="{FF2B5EF4-FFF2-40B4-BE49-F238E27FC236}">
                <a16:creationId xmlns:a16="http://schemas.microsoft.com/office/drawing/2014/main" id="{9AA8A58F-48F0-402E-8778-EA1D3CF5A26D}"/>
              </a:ext>
            </a:extLst>
          </p:cNvPr>
          <p:cNvSpPr/>
          <p:nvPr/>
        </p:nvSpPr>
        <p:spPr>
          <a:xfrm>
            <a:off x="309600" y="3675600"/>
            <a:ext cx="4392000" cy="2377809"/>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9" name="Notizenplatzhalter 2"/>
          <p:cNvSpPr txBox="1">
            <a:spLocks/>
          </p:cNvSpPr>
          <p:nvPr/>
        </p:nvSpPr>
        <p:spPr>
          <a:xfrm>
            <a:off x="412174" y="4181202"/>
            <a:ext cx="4361612" cy="5616624"/>
          </a:xfrm>
          <a:prstGeom prst="rect">
            <a:avLst/>
          </a:prstGeom>
          <a:noFill/>
        </p:spPr>
        <p:txBody>
          <a:bodyPr vert="horz" lIns="99048" tIns="49524" rIns="99048" bIns="49524" rtlCol="0">
            <a:norm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de-DE" sz="1200" i="1" dirty="0">
                <a:latin typeface="Arial" pitchFamily="34" charset="0"/>
                <a:cs typeface="Arial" pitchFamily="34" charset="0"/>
              </a:rPr>
              <a:t>Hier seht ihr 3 Meldungen, die auf den Sozialen Medien verbreitet wurden. Lest Sie Euch durch und schätzt die Glaubwürdigkeit ein. Stimmt, was berichtet wird? </a:t>
            </a:r>
            <a:br>
              <a:rPr lang="de-DE" sz="1200" i="1" dirty="0">
                <a:latin typeface="Arial" pitchFamily="34" charset="0"/>
                <a:cs typeface="Arial" pitchFamily="34" charset="0"/>
              </a:rPr>
            </a:br>
            <a:r>
              <a:rPr lang="de-DE" sz="1200" i="1" dirty="0">
                <a:latin typeface="Arial" pitchFamily="34" charset="0"/>
                <a:cs typeface="Arial" pitchFamily="34" charset="0"/>
              </a:rPr>
              <a:t>Wenn nicht: Glaubt ihr, es handelt sich um bewusste Falschinformation?</a:t>
            </a:r>
          </a:p>
          <a:p>
            <a:pPr marL="0" marR="0" lvl="0" indent="0" algn="l" defTabSz="914400" rtl="0" eaLnBrk="1" fontAlgn="auto" latinLnBrk="0" hangingPunct="1">
              <a:lnSpc>
                <a:spcPct val="150000"/>
              </a:lnSpc>
              <a:spcBef>
                <a:spcPts val="0"/>
              </a:spcBef>
              <a:spcAft>
                <a:spcPts val="0"/>
              </a:spcAft>
              <a:buClrTx/>
              <a:buSzTx/>
              <a:buFontTx/>
              <a:buNone/>
              <a:tabLst/>
              <a:defRPr/>
            </a:pPr>
            <a:r>
              <a:rPr lang="de-DE" sz="1200" i="1" dirty="0">
                <a:latin typeface="Arial" pitchFamily="34" charset="0"/>
                <a:cs typeface="Arial" pitchFamily="34" charset="0"/>
              </a:rPr>
              <a:t>Wenn ja: Woran macht Ihr das fest?</a:t>
            </a:r>
          </a:p>
          <a:p>
            <a:pPr marL="0" marR="0" lvl="0" indent="0" algn="l" defTabSz="914400" rtl="0" eaLnBrk="1" fontAlgn="auto" latinLnBrk="0" hangingPunct="1">
              <a:lnSpc>
                <a:spcPct val="150000"/>
              </a:lnSpc>
              <a:spcBef>
                <a:spcPts val="0"/>
              </a:spcBef>
              <a:spcAft>
                <a:spcPts val="0"/>
              </a:spcAft>
              <a:buClrTx/>
              <a:buSzTx/>
              <a:buFontTx/>
              <a:buNone/>
              <a:tabLst/>
              <a:defRPr/>
            </a:pPr>
            <a:endParaRPr lang="de-DE" sz="1200" i="1" dirty="0">
              <a:latin typeface="Arial" pitchFamily="34" charset="0"/>
              <a:cs typeface="Arial"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de-DE" sz="1200" b="0" i="1"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à"/>
              <a:tabLst/>
              <a:defRPr/>
            </a:pPr>
            <a:r>
              <a:rPr lang="de-DE" sz="1200" b="1" dirty="0">
                <a:latin typeface="Arial" pitchFamily="34" charset="0"/>
                <a:cs typeface="Arial" pitchFamily="34" charset="0"/>
                <a:sym typeface="Wingdings" panose="05000000000000000000" pitchFamily="2" charset="2"/>
              </a:rPr>
              <a:t>Klick</a:t>
            </a:r>
            <a:r>
              <a:rPr lang="de-DE" sz="1200" dirty="0">
                <a:latin typeface="Arial" pitchFamily="34" charset="0"/>
                <a:cs typeface="Arial" pitchFamily="34" charset="0"/>
                <a:sym typeface="Wingdings" panose="05000000000000000000" pitchFamily="2" charset="2"/>
              </a:rPr>
              <a:t>: nacheinander erscheinen drei Meldungen. Die </a:t>
            </a:r>
            <a:r>
              <a:rPr lang="de-DE" sz="1200" dirty="0" err="1">
                <a:latin typeface="Arial" pitchFamily="34" charset="0"/>
                <a:cs typeface="Arial" pitchFamily="34" charset="0"/>
                <a:sym typeface="Wingdings" panose="05000000000000000000" pitchFamily="2" charset="2"/>
              </a:rPr>
              <a:t>SuS</a:t>
            </a:r>
            <a:r>
              <a:rPr lang="de-DE" sz="1200" dirty="0">
                <a:latin typeface="Arial" pitchFamily="34" charset="0"/>
                <a:cs typeface="Arial" pitchFamily="34" charset="0"/>
                <a:sym typeface="Wingdings" panose="05000000000000000000" pitchFamily="2" charset="2"/>
              </a:rPr>
              <a:t> sollen sie durchlesen und einschätzen</a:t>
            </a:r>
          </a:p>
          <a:p>
            <a:pPr marL="171450" indent="-171450">
              <a:lnSpc>
                <a:spcPct val="150000"/>
              </a:lnSpc>
              <a:buFont typeface="Wingdings" panose="05000000000000000000" pitchFamily="2" charset="2"/>
              <a:buChar char="à"/>
              <a:defRPr/>
            </a:pPr>
            <a:r>
              <a:rPr lang="de-DE" sz="1200" dirty="0">
                <a:latin typeface="Arial" pitchFamily="34" charset="0"/>
                <a:cs typeface="Arial" pitchFamily="34" charset="0"/>
                <a:sym typeface="Wingdings" panose="05000000000000000000" pitchFamily="2" charset="2"/>
              </a:rPr>
              <a:t>Die </a:t>
            </a:r>
            <a:r>
              <a:rPr lang="de-DE" sz="1200" b="1" dirty="0">
                <a:latin typeface="Arial" pitchFamily="34" charset="0"/>
                <a:cs typeface="Arial" pitchFamily="34" charset="0"/>
                <a:sym typeface="Wingdings" panose="05000000000000000000" pitchFamily="2" charset="2"/>
              </a:rPr>
              <a:t>Auflösung</a:t>
            </a:r>
            <a:r>
              <a:rPr lang="de-DE" sz="1200" dirty="0">
                <a:latin typeface="Arial" pitchFamily="34" charset="0"/>
                <a:cs typeface="Arial" pitchFamily="34" charset="0"/>
                <a:sym typeface="Wingdings" panose="05000000000000000000" pitchFamily="2" charset="2"/>
              </a:rPr>
              <a:t> folgt auf der nächsten Folie</a:t>
            </a:r>
            <a:endParaRPr lang="de-DE" sz="1200" dirty="0">
              <a:latin typeface="Arial" pitchFamily="34" charset="0"/>
              <a:cs typeface="Arial" pitchFamily="34" charset="0"/>
            </a:endParaRPr>
          </a:p>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à"/>
              <a:tabLst/>
              <a:defRPr/>
            </a:pPr>
            <a:endParaRPr kumimoji="0" lang="de-DE" sz="12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10" name="Rechteck 9">
            <a:extLst>
              <a:ext uri="{FF2B5EF4-FFF2-40B4-BE49-F238E27FC236}">
                <a16:creationId xmlns:a16="http://schemas.microsoft.com/office/drawing/2014/main" id="{9A2C4433-6A89-0BFC-747C-D8D3144E5115}"/>
              </a:ext>
            </a:extLst>
          </p:cNvPr>
          <p:cNvSpPr/>
          <p:nvPr/>
        </p:nvSpPr>
        <p:spPr>
          <a:xfrm>
            <a:off x="813346" y="3821162"/>
            <a:ext cx="3888432" cy="276999"/>
          </a:xfrm>
          <a:prstGeom prst="rect">
            <a:avLst/>
          </a:prstGeom>
        </p:spPr>
        <p:txBody>
          <a:bodyPr wrap="square">
            <a:spAutoFit/>
          </a:bodyPr>
          <a:lstStyle/>
          <a:p>
            <a:r>
              <a:rPr lang="en-GB" sz="1200" b="1" dirty="0">
                <a:solidFill>
                  <a:srgbClr val="FF0000"/>
                </a:solidFill>
              </a:rPr>
              <a:t>Forts. </a:t>
            </a:r>
            <a:r>
              <a:rPr lang="en-GB" sz="1200" b="1" dirty="0" err="1">
                <a:solidFill>
                  <a:srgbClr val="FF0000"/>
                </a:solidFill>
              </a:rPr>
              <a:t>Aufwärmübung</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endParaRPr lang="de-DE" sz="1200" dirty="0"/>
          </a:p>
        </p:txBody>
      </p:sp>
      <p:pic>
        <p:nvPicPr>
          <p:cNvPr id="12" name="Grafik 11" descr="Ein Bild, das Uhr enthält.&#10;&#10;Automatisch generierte Beschreibung">
            <a:extLst>
              <a:ext uri="{FF2B5EF4-FFF2-40B4-BE49-F238E27FC236}">
                <a16:creationId xmlns:a16="http://schemas.microsoft.com/office/drawing/2014/main" id="{17130110-59F8-191E-B636-278B9961F401}"/>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429958" y="3749154"/>
            <a:ext cx="383388" cy="293179"/>
          </a:xfrm>
          <a:prstGeom prst="rect">
            <a:avLst/>
          </a:prstGeom>
        </p:spPr>
      </p:pic>
      <p:sp>
        <p:nvSpPr>
          <p:cNvPr id="11" name="Textfeld 10">
            <a:extLst>
              <a:ext uri="{FF2B5EF4-FFF2-40B4-BE49-F238E27FC236}">
                <a16:creationId xmlns:a16="http://schemas.microsoft.com/office/drawing/2014/main" id="{1968CC1D-439B-475E-8B5B-1328D19FB978}"/>
              </a:ext>
            </a:extLst>
          </p:cNvPr>
          <p:cNvSpPr txBox="1"/>
          <p:nvPr/>
        </p:nvSpPr>
        <p:spPr>
          <a:xfrm>
            <a:off x="4845794" y="3893170"/>
            <a:ext cx="2016224" cy="6417141"/>
          </a:xfrm>
          <a:prstGeom prst="rect">
            <a:avLst/>
          </a:prstGeom>
          <a:noFill/>
        </p:spPr>
        <p:txBody>
          <a:bodyPr wrap="square" rtlCol="0">
            <a:spAutoFit/>
          </a:bodyPr>
          <a:lstStyle/>
          <a:p>
            <a:pPr>
              <a:spcAft>
                <a:spcPts val="600"/>
              </a:spcAft>
            </a:pPr>
            <a:r>
              <a:rPr lang="de-DE" sz="1100" b="1" i="1" dirty="0">
                <a:latin typeface="Arial" panose="020B0604020202020204" pitchFamily="34" charset="0"/>
                <a:cs typeface="Arial" panose="020B0604020202020204" pitchFamily="34" charset="0"/>
              </a:rPr>
              <a:t>Wie Falschinformationen entstehen</a:t>
            </a:r>
            <a:endParaRPr lang="de-DE" sz="1100" dirty="0">
              <a:latin typeface="Arial" panose="020B0604020202020204" pitchFamily="34" charset="0"/>
              <a:cs typeface="Arial" panose="020B0604020202020204" pitchFamily="34" charset="0"/>
            </a:endParaRPr>
          </a:p>
          <a:p>
            <a:pPr>
              <a:spcAft>
                <a:spcPts val="600"/>
              </a:spcAft>
            </a:pPr>
            <a:r>
              <a:rPr lang="de-DE" sz="1100" dirty="0"/>
              <a:t>Vor allem auf </a:t>
            </a:r>
            <a:r>
              <a:rPr lang="de-DE" sz="1100" i="1" dirty="0"/>
              <a:t>TikTok, X, </a:t>
            </a:r>
            <a:r>
              <a:rPr lang="de-DE" sz="1100" i="1" dirty="0" err="1"/>
              <a:t>Telegram</a:t>
            </a:r>
            <a:r>
              <a:rPr lang="de-DE" sz="1100" dirty="0"/>
              <a:t> und </a:t>
            </a:r>
            <a:r>
              <a:rPr lang="de-DE" sz="1100" i="1" dirty="0"/>
              <a:t>Instagram </a:t>
            </a:r>
            <a:r>
              <a:rPr lang="de-DE" sz="1100" dirty="0"/>
              <a:t>verbreiten Personen und Gruppen immer wieder erfundene Storys und Behauptungen. Und oft werden diese von vielen Nutzern geteilt und in die Chats der </a:t>
            </a:r>
            <a:r>
              <a:rPr lang="de-DE" sz="1100" dirty="0" err="1"/>
              <a:t>Messengerdienste</a:t>
            </a:r>
            <a:r>
              <a:rPr lang="de-DE" sz="1100" dirty="0"/>
              <a:t> (WhatsApp u.a.) gespült.</a:t>
            </a:r>
          </a:p>
          <a:p>
            <a:r>
              <a:rPr lang="de-DE" sz="1100" dirty="0"/>
              <a:t>Falsche Informationen entstehen oft, weil vermeint-</a:t>
            </a:r>
            <a:r>
              <a:rPr lang="de-DE" sz="1100" dirty="0" err="1"/>
              <a:t>lich</a:t>
            </a:r>
            <a:r>
              <a:rPr lang="de-DE" sz="1100" dirty="0"/>
              <a:t> authentische Bilder und Fakten zu einer neuen Aussage zusammengebaut werden, um damit etwas „beweisen“ zu wollen. So ist es auch bei mehreren unserer Übungsbeispiele.</a:t>
            </a:r>
          </a:p>
          <a:p>
            <a:endParaRPr lang="de-DE" sz="500" dirty="0"/>
          </a:p>
          <a:p>
            <a:r>
              <a:rPr lang="de-DE" sz="1100" dirty="0"/>
              <a:t>Ganz andere Ausmaße erzeugen die Troll-Fabriken und politischen Netzwerke zur Desinformation. Sie sind meist staatlich gelenkt und überfluten das Internet mit irreführenden Darstellungen. Russlands Desinformations-netzwerk ist mit sog. Storm-Gruppen, mit ‚War on Fakes‘ und der ‚Doppelgänger‘-Produktion verknüpft. Mehr dazu unter: </a:t>
            </a:r>
            <a:r>
              <a:rPr lang="de-DE" sz="1100" u="sng" dirty="0">
                <a:hlinkClick r:id="rId4" tooltip="List of fake news troll farms - Wikipedia"/>
              </a:rPr>
              <a:t>Wikipedia</a:t>
            </a:r>
            <a:r>
              <a:rPr lang="de-DE" sz="1100" u="sng" dirty="0"/>
              <a:t>.</a:t>
            </a:r>
            <a:endParaRPr lang="de-DE" sz="1100" dirty="0"/>
          </a:p>
          <a:p>
            <a:endParaRPr lang="de-DE" sz="1100" dirty="0"/>
          </a:p>
        </p:txBody>
      </p:sp>
    </p:spTree>
    <p:extLst>
      <p:ext uri="{BB962C8B-B14F-4D97-AF65-F5344CB8AC3E}">
        <p14:creationId xmlns:p14="http://schemas.microsoft.com/office/powerpoint/2010/main" val="25131449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normAutofit/>
          </a:bodyPr>
          <a:lstStyle/>
          <a:p>
            <a:r>
              <a:rPr lang="de-DE" dirty="0"/>
              <a:t>   </a:t>
            </a:r>
          </a:p>
          <a:p>
            <a:endParaRPr lang="de-DE" dirty="0"/>
          </a:p>
        </p:txBody>
      </p:sp>
      <p:sp>
        <p:nvSpPr>
          <p:cNvPr id="4" name="Foliennummernplatzhalter 3"/>
          <p:cNvSpPr>
            <a:spLocks noGrp="1"/>
          </p:cNvSpPr>
          <p:nvPr>
            <p:ph type="sldNum" sz="quarter" idx="10"/>
          </p:nvPr>
        </p:nvSpPr>
        <p:spPr/>
        <p:txBody>
          <a:bodyPr/>
          <a:lstStyle/>
          <a:p>
            <a:fld id="{A2A61CC0-4B0B-4395-B916-EE71BB03C9A7}" type="slidenum">
              <a:rPr lang="de-DE" smtClean="0"/>
              <a:pPr/>
              <a:t>5</a:t>
            </a:fld>
            <a:endParaRPr lang="de-DE" dirty="0"/>
          </a:p>
        </p:txBody>
      </p:sp>
      <p:sp>
        <p:nvSpPr>
          <p:cNvPr id="5" name="Textfeld 4">
            <a:extLst>
              <a:ext uri="{FF2B5EF4-FFF2-40B4-BE49-F238E27FC236}">
                <a16:creationId xmlns:a16="http://schemas.microsoft.com/office/drawing/2014/main" id="{36258960-5742-4152-831E-D2486F259FEA}"/>
              </a:ext>
            </a:extLst>
          </p:cNvPr>
          <p:cNvSpPr txBox="1"/>
          <p:nvPr/>
        </p:nvSpPr>
        <p:spPr>
          <a:xfrm>
            <a:off x="4053706" y="1444898"/>
            <a:ext cx="233666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Sensibilisierung für Merkmale und Formen von Falschmeldungen</a:t>
            </a:r>
          </a:p>
        </p:txBody>
      </p:sp>
      <p:sp>
        <p:nvSpPr>
          <p:cNvPr id="6" name="Rechteck 5">
            <a:extLst>
              <a:ext uri="{FF2B5EF4-FFF2-40B4-BE49-F238E27FC236}">
                <a16:creationId xmlns:a16="http://schemas.microsoft.com/office/drawing/2014/main" id="{9AA8A58F-48F0-402E-8778-EA1D3CF5A26D}"/>
              </a:ext>
            </a:extLst>
          </p:cNvPr>
          <p:cNvSpPr/>
          <p:nvPr/>
        </p:nvSpPr>
        <p:spPr>
          <a:xfrm>
            <a:off x="309600" y="3675601"/>
            <a:ext cx="4392000" cy="2089778"/>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9" name="Notizenplatzhalter 2"/>
          <p:cNvSpPr txBox="1">
            <a:spLocks/>
          </p:cNvSpPr>
          <p:nvPr/>
        </p:nvSpPr>
        <p:spPr>
          <a:xfrm>
            <a:off x="412174" y="4109194"/>
            <a:ext cx="4361612" cy="5616624"/>
          </a:xfrm>
          <a:prstGeom prst="rect">
            <a:avLst/>
          </a:prstGeom>
          <a:noFill/>
        </p:spPr>
        <p:txBody>
          <a:bodyPr vert="horz" lIns="99048" tIns="49524" rIns="99048" bIns="49524" rtlCol="0">
            <a:normAutofit fontScale="92500"/>
          </a:bodyPr>
          <a:lstStyle/>
          <a:p>
            <a:pPr lvl="0">
              <a:lnSpc>
                <a:spcPct val="150000"/>
              </a:lnSpc>
              <a:defRPr/>
            </a:pPr>
            <a:r>
              <a:rPr lang="de-DE" sz="1200" i="1" dirty="0">
                <a:latin typeface="Arial" pitchFamily="34" charset="0"/>
                <a:cs typeface="Arial" pitchFamily="34" charset="0"/>
              </a:rPr>
              <a:t>Wir lösen jetzt einen Post nach dem anderen auf. </a:t>
            </a:r>
            <a:br>
              <a:rPr lang="de-DE" sz="1200" i="1" dirty="0">
                <a:latin typeface="Arial" pitchFamily="34" charset="0"/>
                <a:cs typeface="Arial" pitchFamily="34" charset="0"/>
              </a:rPr>
            </a:br>
            <a:r>
              <a:rPr lang="de-DE" sz="1200" i="1" dirty="0">
                <a:latin typeface="Arial" pitchFamily="34" charset="0"/>
                <a:cs typeface="Arial" pitchFamily="34" charset="0"/>
              </a:rPr>
              <a:t>Gebt zuerst eure Einschätzung hören: Stimmt, was berichtet wurde? Wenn nicht: Handelt es sich eher um eine bewusste oder ungewollte Falschinformation? Und ganz wichtig: Woran habt ihr das festgemacht – also welche Hinweise oder Kriterien habt ihr entdeckt?</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de-DE" sz="1200" b="0" i="1"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à"/>
              <a:tabLst/>
              <a:defRPr/>
            </a:pPr>
            <a:r>
              <a:rPr lang="de-DE" sz="1200" b="1" dirty="0">
                <a:latin typeface="Arial" pitchFamily="34" charset="0"/>
                <a:cs typeface="Arial" pitchFamily="34" charset="0"/>
                <a:sym typeface="Wingdings" panose="05000000000000000000" pitchFamily="2" charset="2"/>
              </a:rPr>
              <a:t>Klick</a:t>
            </a:r>
            <a:r>
              <a:rPr lang="de-DE" sz="1200" dirty="0">
                <a:latin typeface="Arial" pitchFamily="34" charset="0"/>
                <a:cs typeface="Arial" pitchFamily="34" charset="0"/>
                <a:sym typeface="Wingdings" panose="05000000000000000000" pitchFamily="2" charset="2"/>
              </a:rPr>
              <a:t>: </a:t>
            </a:r>
            <a:endParaRPr lang="de-DE" sz="1200" i="1" dirty="0">
              <a:latin typeface="Arial" pitchFamily="34" charset="0"/>
              <a:cs typeface="Arial" pitchFamily="34" charset="0"/>
            </a:endParaRPr>
          </a:p>
          <a:p>
            <a:pPr>
              <a:lnSpc>
                <a:spcPct val="150000"/>
              </a:lnSpc>
              <a:spcAft>
                <a:spcPts val="600"/>
              </a:spcAft>
              <a:defRPr/>
            </a:pPr>
            <a:r>
              <a:rPr lang="de-DE" sz="1200" b="1" dirty="0">
                <a:latin typeface="Arial" pitchFamily="34" charset="0"/>
                <a:cs typeface="Arial" pitchFamily="34" charset="0"/>
                <a:sym typeface="Wingdings" pitchFamily="2" charset="2"/>
              </a:rPr>
              <a:t>1: Falschmeldung</a:t>
            </a:r>
            <a:r>
              <a:rPr lang="de-DE" sz="1200" dirty="0">
                <a:latin typeface="Arial" pitchFamily="34" charset="0"/>
                <a:cs typeface="Arial" pitchFamily="34" charset="0"/>
                <a:sym typeface="Wingdings" pitchFamily="2" charset="2"/>
              </a:rPr>
              <a:t>, die im Sommer 2025 von mehreren deutschen News-Medien publiziert wurde, dann in den Sozialen Medien. Wie eine Richtigstellung in den Medien aussieht, können Sie hier am Ende des Artikels zeigen: </a:t>
            </a:r>
            <a:r>
              <a:rPr lang="de-DE" sz="1200" dirty="0">
                <a:latin typeface="Arial" pitchFamily="34" charset="0"/>
                <a:cs typeface="Arial" pitchFamily="34" charset="0"/>
                <a:sym typeface="Wingdings" pitchFamily="2" charset="2"/>
                <a:hlinkClick r:id="rId3"/>
              </a:rPr>
              <a:t>https://www.chip.de/news/auto-fahrrad/china-autonome-polizeiautos-sollen-fuer-mehr-sicherheit-sorgen_238934f2-ad86-4b47-b297-f29a07db9aef.html</a:t>
            </a:r>
            <a:br>
              <a:rPr lang="de-DE" sz="1200" dirty="0">
                <a:latin typeface="Arial" pitchFamily="34" charset="0"/>
                <a:cs typeface="Arial" pitchFamily="34" charset="0"/>
                <a:sym typeface="Wingdings" pitchFamily="2" charset="2"/>
              </a:rPr>
            </a:br>
            <a:r>
              <a:rPr lang="de-DE" sz="1200" dirty="0">
                <a:latin typeface="Arial" pitchFamily="34" charset="0"/>
                <a:cs typeface="Arial" pitchFamily="34" charset="0"/>
                <a:sym typeface="Wingdings" pitchFamily="2" charset="2"/>
              </a:rPr>
              <a:t>(Abruf: 26.08.2026)</a:t>
            </a:r>
            <a:endParaRPr lang="de-DE" sz="1200" b="1" dirty="0">
              <a:latin typeface="Arial" pitchFamily="34" charset="0"/>
              <a:cs typeface="Arial" pitchFamily="34" charset="0"/>
              <a:sym typeface="Wingdings" pitchFamily="2" charset="2"/>
            </a:endParaRPr>
          </a:p>
          <a:p>
            <a:pPr>
              <a:lnSpc>
                <a:spcPct val="150000"/>
              </a:lnSpc>
              <a:spcAft>
                <a:spcPts val="600"/>
              </a:spcAft>
              <a:defRPr/>
            </a:pPr>
            <a:r>
              <a:rPr lang="de-DE" sz="1200" b="1" dirty="0">
                <a:latin typeface="Arial" pitchFamily="34" charset="0"/>
                <a:cs typeface="Arial" pitchFamily="34" charset="0"/>
                <a:sym typeface="Wingdings" pitchFamily="2" charset="2"/>
              </a:rPr>
              <a:t>2: </a:t>
            </a:r>
            <a:r>
              <a:rPr lang="de-DE" sz="1200" dirty="0">
                <a:latin typeface="Arial" pitchFamily="34" charset="0"/>
                <a:cs typeface="Arial" pitchFamily="34" charset="0"/>
                <a:sym typeface="Wingdings" pitchFamily="2" charset="2"/>
              </a:rPr>
              <a:t>mehr dazu im </a:t>
            </a:r>
            <a:r>
              <a:rPr lang="de-DE" sz="1200" b="1" dirty="0">
                <a:latin typeface="Arial" pitchFamily="34" charset="0"/>
                <a:cs typeface="Arial" pitchFamily="34" charset="0"/>
                <a:sym typeface="Wingdings" pitchFamily="2" charset="2"/>
              </a:rPr>
              <a:t>Faktencheck</a:t>
            </a:r>
            <a:r>
              <a:rPr lang="de-DE" sz="1200" dirty="0">
                <a:latin typeface="Arial" pitchFamily="34" charset="0"/>
                <a:cs typeface="Arial" pitchFamily="34" charset="0"/>
                <a:sym typeface="Wingdings" pitchFamily="2" charset="2"/>
              </a:rPr>
              <a:t> bei </a:t>
            </a:r>
            <a:r>
              <a:rPr lang="de-DE" sz="1200" dirty="0" err="1">
                <a:latin typeface="Arial" pitchFamily="34" charset="0"/>
                <a:cs typeface="Arial" pitchFamily="34" charset="0"/>
                <a:sym typeface="Wingdings" pitchFamily="2" charset="2"/>
              </a:rPr>
              <a:t>mimikama</a:t>
            </a:r>
            <a:r>
              <a:rPr lang="de-DE" sz="1200" dirty="0">
                <a:latin typeface="Arial" pitchFamily="34" charset="0"/>
                <a:cs typeface="Arial" pitchFamily="34" charset="0"/>
                <a:sym typeface="Wingdings" pitchFamily="2" charset="2"/>
              </a:rPr>
              <a:t>: </a:t>
            </a:r>
            <a:r>
              <a:rPr lang="de-DE" sz="1200" dirty="0">
                <a:latin typeface="Arial" pitchFamily="34" charset="0"/>
                <a:cs typeface="Arial" pitchFamily="34" charset="0"/>
                <a:sym typeface="Wingdings" pitchFamily="2" charset="2"/>
                <a:hlinkClick r:id="rId4"/>
              </a:rPr>
              <a:t>https://www.mimikama.org/kein-buergeraufstand-in-dresden-ki-bild/</a:t>
            </a:r>
            <a:endParaRPr lang="de-DE" sz="1200" dirty="0">
              <a:latin typeface="Arial" pitchFamily="34" charset="0"/>
              <a:cs typeface="Arial" pitchFamily="34" charset="0"/>
              <a:sym typeface="Wingdings" pitchFamily="2" charset="2"/>
            </a:endParaRPr>
          </a:p>
          <a:p>
            <a:pPr>
              <a:lnSpc>
                <a:spcPct val="150000"/>
              </a:lnSpc>
              <a:spcAft>
                <a:spcPts val="600"/>
              </a:spcAft>
              <a:defRPr/>
            </a:pPr>
            <a:r>
              <a:rPr lang="de-DE" sz="1200" b="1" dirty="0">
                <a:latin typeface="Arial" pitchFamily="34" charset="0"/>
                <a:cs typeface="Arial" pitchFamily="34" charset="0"/>
                <a:sym typeface="Wingdings" pitchFamily="2" charset="2"/>
              </a:rPr>
              <a:t>3</a:t>
            </a:r>
            <a:r>
              <a:rPr lang="de-DE" sz="1200" dirty="0">
                <a:latin typeface="Arial" pitchFamily="34" charset="0"/>
                <a:cs typeface="Arial" pitchFamily="34" charset="0"/>
                <a:sym typeface="Wingdings" pitchFamily="2" charset="2"/>
              </a:rPr>
              <a:t>: </a:t>
            </a:r>
            <a:r>
              <a:rPr lang="de-DE" sz="1200" b="1" i="1" dirty="0">
                <a:latin typeface="Arial" pitchFamily="34" charset="0"/>
                <a:cs typeface="Arial" pitchFamily="34" charset="0"/>
                <a:sym typeface="Wingdings" pitchFamily="2" charset="2"/>
              </a:rPr>
              <a:t>report24.news </a:t>
            </a:r>
            <a:r>
              <a:rPr lang="de-DE" sz="1200" dirty="0">
                <a:latin typeface="Arial" pitchFamily="34" charset="0"/>
                <a:cs typeface="Arial" pitchFamily="34" charset="0"/>
                <a:sym typeface="Wingdings" pitchFamily="2" charset="2"/>
              </a:rPr>
              <a:t>gehört zum Alternativmedienimperium  der österreichischen rechtsextremen Partei FPÖ, mehr dazu: </a:t>
            </a:r>
            <a:r>
              <a:rPr lang="de-DE" sz="1200" dirty="0">
                <a:latin typeface="Arial" pitchFamily="34" charset="0"/>
                <a:cs typeface="Arial" pitchFamily="34" charset="0"/>
                <a:sym typeface="Wingdings" pitchFamily="2" charset="2"/>
                <a:hlinkClick r:id="rId5"/>
              </a:rPr>
              <a:t>https://kontrast.at/fpoe-medien/</a:t>
            </a:r>
            <a:r>
              <a:rPr lang="de-DE" sz="1200" dirty="0">
                <a:latin typeface="Arial" pitchFamily="34" charset="0"/>
                <a:cs typeface="Arial" pitchFamily="34" charset="0"/>
                <a:sym typeface="Wingdings" pitchFamily="2" charset="2"/>
              </a:rPr>
              <a:t> Recherchen von </a:t>
            </a:r>
            <a:r>
              <a:rPr lang="de-DE" sz="1200" i="1" dirty="0" err="1">
                <a:latin typeface="Arial" pitchFamily="34" charset="0"/>
                <a:cs typeface="Arial" pitchFamily="34" charset="0"/>
                <a:sym typeface="Wingdings" pitchFamily="2" charset="2"/>
              </a:rPr>
              <a:t>Correctiv</a:t>
            </a:r>
            <a:r>
              <a:rPr lang="de-DE" sz="1200" dirty="0">
                <a:latin typeface="Arial" pitchFamily="34" charset="0"/>
                <a:cs typeface="Arial" pitchFamily="34" charset="0"/>
                <a:sym typeface="Wingdings" pitchFamily="2" charset="2"/>
              </a:rPr>
              <a:t> deckten bereits 2021 irreführende Inhalte auf.</a:t>
            </a:r>
            <a:endParaRPr kumimoji="0" lang="de-DE" sz="12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10" name="Rechteck 9">
            <a:extLst>
              <a:ext uri="{FF2B5EF4-FFF2-40B4-BE49-F238E27FC236}">
                <a16:creationId xmlns:a16="http://schemas.microsoft.com/office/drawing/2014/main" id="{9A2C4433-6A89-0BFC-747C-D8D3144E5115}"/>
              </a:ext>
            </a:extLst>
          </p:cNvPr>
          <p:cNvSpPr/>
          <p:nvPr/>
        </p:nvSpPr>
        <p:spPr>
          <a:xfrm>
            <a:off x="813346" y="3821162"/>
            <a:ext cx="3888432" cy="276999"/>
          </a:xfrm>
          <a:prstGeom prst="rect">
            <a:avLst/>
          </a:prstGeom>
        </p:spPr>
        <p:txBody>
          <a:bodyPr wrap="square">
            <a:spAutoFit/>
          </a:bodyPr>
          <a:lstStyle/>
          <a:p>
            <a:r>
              <a:rPr lang="en-GB" sz="1200" b="1" dirty="0" err="1">
                <a:solidFill>
                  <a:srgbClr val="FF0000"/>
                </a:solidFill>
              </a:rPr>
              <a:t>Aufwärmübung</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endParaRPr lang="de-DE" sz="1200" dirty="0"/>
          </a:p>
        </p:txBody>
      </p:sp>
      <p:pic>
        <p:nvPicPr>
          <p:cNvPr id="12" name="Grafik 11" descr="Ein Bild, das Uhr enthält.&#10;&#10;Automatisch generierte Beschreibung">
            <a:extLst>
              <a:ext uri="{FF2B5EF4-FFF2-40B4-BE49-F238E27FC236}">
                <a16:creationId xmlns:a16="http://schemas.microsoft.com/office/drawing/2014/main" id="{17130110-59F8-191E-B636-278B9961F401}"/>
              </a:ext>
            </a:extLst>
          </p:cNvPr>
          <p:cNvPicPr>
            <a:picLocks noChangeAspect="1"/>
          </p:cNvPicPr>
          <p:nvPr/>
        </p:nvPicPr>
        <p:blipFill rotWithShape="1">
          <a:blip r:embed="rId6">
            <a:extLst>
              <a:ext uri="{28A0092B-C50C-407E-A947-70E740481C1C}">
                <a14:useLocalDpi xmlns:a14="http://schemas.microsoft.com/office/drawing/2010/main" val="0"/>
              </a:ext>
            </a:extLst>
          </a:blip>
          <a:srcRect l="32855" t="19869" r="34760" b="60546"/>
          <a:stretch/>
        </p:blipFill>
        <p:spPr>
          <a:xfrm>
            <a:off x="429958" y="3749154"/>
            <a:ext cx="383388" cy="293179"/>
          </a:xfrm>
          <a:prstGeom prst="rect">
            <a:avLst/>
          </a:prstGeom>
        </p:spPr>
      </p:pic>
      <p:sp>
        <p:nvSpPr>
          <p:cNvPr id="7" name="Textfeld 6">
            <a:extLst>
              <a:ext uri="{FF2B5EF4-FFF2-40B4-BE49-F238E27FC236}">
                <a16:creationId xmlns:a16="http://schemas.microsoft.com/office/drawing/2014/main" id="{5E6F5F84-B79D-53FF-7DBA-C10817109F9D}"/>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29999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AF139-E438-E0B9-1ED1-69BA923EFF3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090E866-DD35-80AB-A96B-0FEE4EA85ABD}"/>
              </a:ext>
            </a:extLst>
          </p:cNvPr>
          <p:cNvSpPr>
            <a:spLocks noGrp="1" noRot="1" noChangeAspect="1"/>
          </p:cNvSpPr>
          <p:nvPr>
            <p:ph type="sldImg"/>
          </p:nvPr>
        </p:nvSpPr>
        <p:spPr>
          <a:xfrm>
            <a:off x="309563" y="1055688"/>
            <a:ext cx="3478212" cy="1957387"/>
          </a:xfrm>
        </p:spPr>
      </p:sp>
      <p:sp>
        <p:nvSpPr>
          <p:cNvPr id="3" name="Notizenplatzhalter 2">
            <a:extLst>
              <a:ext uri="{FF2B5EF4-FFF2-40B4-BE49-F238E27FC236}">
                <a16:creationId xmlns:a16="http://schemas.microsoft.com/office/drawing/2014/main" id="{2EB4DA7E-FC22-7C80-5C60-FEEF410A647E}"/>
              </a:ext>
            </a:extLst>
          </p:cNvPr>
          <p:cNvSpPr>
            <a:spLocks noGrp="1"/>
          </p:cNvSpPr>
          <p:nvPr>
            <p:ph type="body" idx="1"/>
          </p:nvPr>
        </p:nvSpPr>
        <p:spPr/>
        <p:txBody>
          <a:bodyPr>
            <a:normAutofit/>
          </a:bodyPr>
          <a:lstStyle/>
          <a:p>
            <a:r>
              <a:rPr lang="de-DE" dirty="0"/>
              <a:t>   </a:t>
            </a:r>
          </a:p>
          <a:p>
            <a:endParaRPr lang="de-DE" dirty="0"/>
          </a:p>
        </p:txBody>
      </p:sp>
      <p:sp>
        <p:nvSpPr>
          <p:cNvPr id="4" name="Foliennummernplatzhalter 3">
            <a:extLst>
              <a:ext uri="{FF2B5EF4-FFF2-40B4-BE49-F238E27FC236}">
                <a16:creationId xmlns:a16="http://schemas.microsoft.com/office/drawing/2014/main" id="{14AB43B5-13AF-6BA2-BCC0-F18F65F7E748}"/>
              </a:ext>
            </a:extLst>
          </p:cNvPr>
          <p:cNvSpPr>
            <a:spLocks noGrp="1"/>
          </p:cNvSpPr>
          <p:nvPr>
            <p:ph type="sldNum" sz="quarter" idx="10"/>
          </p:nvPr>
        </p:nvSpPr>
        <p:spPr/>
        <p:txBody>
          <a:bodyPr/>
          <a:lstStyle/>
          <a:p>
            <a:fld id="{A2A61CC0-4B0B-4395-B916-EE71BB03C9A7}" type="slidenum">
              <a:rPr lang="de-DE" smtClean="0"/>
              <a:pPr/>
              <a:t>6</a:t>
            </a:fld>
            <a:endParaRPr lang="de-DE" dirty="0"/>
          </a:p>
        </p:txBody>
      </p:sp>
      <p:sp>
        <p:nvSpPr>
          <p:cNvPr id="5" name="Textfeld 4">
            <a:extLst>
              <a:ext uri="{FF2B5EF4-FFF2-40B4-BE49-F238E27FC236}">
                <a16:creationId xmlns:a16="http://schemas.microsoft.com/office/drawing/2014/main" id="{FC0271C9-A7D8-2D83-1BD2-344A46E7EB2D}"/>
              </a:ext>
            </a:extLst>
          </p:cNvPr>
          <p:cNvSpPr txBox="1"/>
          <p:nvPr/>
        </p:nvSpPr>
        <p:spPr>
          <a:xfrm>
            <a:off x="4053706" y="1444898"/>
            <a:ext cx="2336668" cy="461665"/>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Definition oder Arten von Falschmeldungen</a:t>
            </a:r>
          </a:p>
        </p:txBody>
      </p:sp>
      <p:sp>
        <p:nvSpPr>
          <p:cNvPr id="9" name="Notizenplatzhalter 2">
            <a:extLst>
              <a:ext uri="{FF2B5EF4-FFF2-40B4-BE49-F238E27FC236}">
                <a16:creationId xmlns:a16="http://schemas.microsoft.com/office/drawing/2014/main" id="{842414F3-E859-6B89-2D39-3BD866E27A02}"/>
              </a:ext>
            </a:extLst>
          </p:cNvPr>
          <p:cNvSpPr txBox="1">
            <a:spLocks/>
          </p:cNvSpPr>
          <p:nvPr/>
        </p:nvSpPr>
        <p:spPr>
          <a:xfrm>
            <a:off x="371401" y="3677146"/>
            <a:ext cx="4361612" cy="6192688"/>
          </a:xfrm>
          <a:prstGeom prst="rect">
            <a:avLst/>
          </a:prstGeom>
          <a:noFill/>
        </p:spPr>
        <p:txBody>
          <a:bodyPr vert="horz" lIns="99048" tIns="49524" rIns="99048" bIns="49524" rtlCol="0">
            <a:normAutofit/>
          </a:bodyPr>
          <a:lstStyle/>
          <a:p>
            <a:pPr marL="0" marR="0" lvl="0" indent="0" algn="l" defTabSz="914400" rtl="0" eaLnBrk="1" fontAlgn="auto" latinLnBrk="0" hangingPunct="1">
              <a:lnSpc>
                <a:spcPct val="150000"/>
              </a:lnSpc>
              <a:spcBef>
                <a:spcPts val="0"/>
              </a:spcBef>
              <a:spcAft>
                <a:spcPts val="0"/>
              </a:spcAft>
              <a:buClrTx/>
              <a:buSzTx/>
              <a:tabLst/>
              <a:defRPr/>
            </a:pPr>
            <a:r>
              <a:rPr lang="de-DE" sz="1200" b="1" dirty="0">
                <a:latin typeface="Arial" pitchFamily="34" charset="0"/>
                <a:cs typeface="Arial" pitchFamily="34" charset="0"/>
                <a:sym typeface="Wingdings" pitchFamily="2" charset="2"/>
              </a:rPr>
              <a:t>Auflösung Übung 1 / </a:t>
            </a:r>
          </a:p>
          <a:p>
            <a:pPr marL="0" marR="0" lvl="0" indent="0" algn="l" defTabSz="914400" rtl="0" eaLnBrk="1" fontAlgn="auto" latinLnBrk="0" hangingPunct="1">
              <a:lnSpc>
                <a:spcPct val="150000"/>
              </a:lnSpc>
              <a:spcBef>
                <a:spcPts val="0"/>
              </a:spcBef>
              <a:spcAft>
                <a:spcPts val="0"/>
              </a:spcAft>
              <a:buClrTx/>
              <a:buSzTx/>
              <a:tabLst/>
              <a:defRPr/>
            </a:pPr>
            <a:r>
              <a:rPr lang="de-DE" sz="1200" b="1" dirty="0">
                <a:latin typeface="Arial" pitchFamily="34" charset="0"/>
                <a:cs typeface="Arial" pitchFamily="34" charset="0"/>
                <a:sym typeface="Wingdings" pitchFamily="2" charset="2"/>
              </a:rPr>
              <a:t>Einordnung: Arten der Falschinformation</a:t>
            </a:r>
          </a:p>
          <a:p>
            <a:pPr marL="0" marR="0" lvl="0" indent="0" algn="l" defTabSz="914400" rtl="0" eaLnBrk="1" fontAlgn="auto" latinLnBrk="0" hangingPunct="1">
              <a:lnSpc>
                <a:spcPct val="150000"/>
              </a:lnSpc>
              <a:spcBef>
                <a:spcPts val="0"/>
              </a:spcBef>
              <a:spcAft>
                <a:spcPts val="0"/>
              </a:spcAft>
              <a:buClrTx/>
              <a:buSzTx/>
              <a:tabLst/>
              <a:defRPr/>
            </a:pPr>
            <a:endParaRPr lang="de-DE" sz="1200" b="1"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r>
              <a:rPr lang="de-DE" sz="1200" b="1" dirty="0">
                <a:latin typeface="Arial" pitchFamily="34" charset="0"/>
                <a:cs typeface="Arial" pitchFamily="34" charset="0"/>
                <a:sym typeface="Wingdings" pitchFamily="2" charset="2"/>
              </a:rPr>
              <a:t>Falschmeldung (auch Zeitungsente): </a:t>
            </a:r>
            <a:r>
              <a:rPr lang="de-DE" sz="1200" dirty="0">
                <a:latin typeface="Arial" pitchFamily="34" charset="0"/>
                <a:cs typeface="Arial" pitchFamily="34" charset="0"/>
                <a:sym typeface="Wingdings" pitchFamily="2" charset="2"/>
              </a:rPr>
              <a:t>eine unzutreffende Meldung. Grund ist oftmals eine fehlerhafte oder nachlässige Recherche, manchmal auch die ungeprüfte Übernahme eines Textes, den der KI-</a:t>
            </a:r>
            <a:r>
              <a:rPr lang="de-DE" sz="1200" dirty="0" err="1">
                <a:latin typeface="Arial" pitchFamily="34" charset="0"/>
                <a:cs typeface="Arial" pitchFamily="34" charset="0"/>
                <a:sym typeface="Wingdings" pitchFamily="2" charset="2"/>
              </a:rPr>
              <a:t>Chatbot</a:t>
            </a:r>
            <a:r>
              <a:rPr lang="de-DE" sz="1200" dirty="0">
                <a:latin typeface="Arial" pitchFamily="34" charset="0"/>
                <a:cs typeface="Arial" pitchFamily="34" charset="0"/>
                <a:sym typeface="Wingdings" pitchFamily="2" charset="2"/>
              </a:rPr>
              <a:t> produziert hat (wie in diesem Fall). Betroffene Personen können vom Newsmedium Richtigstellung verlangen (Rechtsanspruch).</a:t>
            </a:r>
          </a:p>
          <a:p>
            <a:pPr marL="0" marR="0" lvl="0" indent="0" algn="l" defTabSz="914400" rtl="0" eaLnBrk="1" fontAlgn="auto" latinLnBrk="0" hangingPunct="1">
              <a:lnSpc>
                <a:spcPct val="150000"/>
              </a:lnSpc>
              <a:spcBef>
                <a:spcPts val="0"/>
              </a:spcBef>
              <a:spcAft>
                <a:spcPts val="0"/>
              </a:spcAft>
              <a:buClrTx/>
              <a:buSzTx/>
              <a:tabLst/>
              <a:defRPr/>
            </a:pPr>
            <a:endParaRPr lang="de-DE" sz="1200"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r>
              <a:rPr lang="de-DE" sz="1200" b="1" dirty="0">
                <a:latin typeface="Arial" pitchFamily="34" charset="0"/>
                <a:cs typeface="Arial" pitchFamily="34" charset="0"/>
                <a:sym typeface="Wingdings" pitchFamily="2" charset="2"/>
              </a:rPr>
              <a:t>Desinformation</a:t>
            </a:r>
            <a:r>
              <a:rPr lang="de-DE" sz="1200" dirty="0">
                <a:latin typeface="Arial" pitchFamily="34" charset="0"/>
                <a:cs typeface="Arial" pitchFamily="34" charset="0"/>
                <a:sym typeface="Wingdings" pitchFamily="2" charset="2"/>
              </a:rPr>
              <a:t>: ist die bewusste Verbreitung unzutreffender (falscher) Nachrichten. Meist werden damit politische Ziele verfolgt. Nachweislich betreibt z.B. Russland in den Sozialen Medien umfangreiche Desinformationskampagnen, um russlandkritischen Politkern zu schaden.</a:t>
            </a:r>
          </a:p>
          <a:p>
            <a:pPr marL="0" marR="0" lvl="0" indent="0" algn="l" defTabSz="914400" rtl="0" eaLnBrk="1" fontAlgn="auto" latinLnBrk="0" hangingPunct="1">
              <a:lnSpc>
                <a:spcPct val="150000"/>
              </a:lnSpc>
              <a:spcBef>
                <a:spcPts val="0"/>
              </a:spcBef>
              <a:spcAft>
                <a:spcPts val="0"/>
              </a:spcAft>
              <a:buClrTx/>
              <a:buSzTx/>
              <a:tabLst/>
              <a:defRPr/>
            </a:pPr>
            <a:endParaRPr lang="de-DE" sz="1200"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r>
              <a:rPr lang="de-DE" sz="1200" b="1" dirty="0">
                <a:latin typeface="Arial" pitchFamily="34" charset="0"/>
                <a:cs typeface="Arial" pitchFamily="34" charset="0"/>
                <a:sym typeface="Wingdings" pitchFamily="2" charset="2"/>
              </a:rPr>
              <a:t>Irreführung / Manipulation</a:t>
            </a:r>
            <a:r>
              <a:rPr lang="de-DE" sz="1200" dirty="0">
                <a:latin typeface="Arial" pitchFamily="34" charset="0"/>
                <a:cs typeface="Arial" pitchFamily="34" charset="0"/>
                <a:sym typeface="Wingdings" pitchFamily="2" charset="2"/>
              </a:rPr>
              <a:t>: hier werden – für sich genommen meist zutreffende – Fakten durch falsche Kontextualisierung (</a:t>
            </a:r>
            <a:r>
              <a:rPr lang="de-DE" sz="1200" dirty="0" err="1">
                <a:latin typeface="Arial" pitchFamily="34" charset="0"/>
                <a:cs typeface="Arial" pitchFamily="34" charset="0"/>
                <a:sym typeface="Wingdings" pitchFamily="2" charset="2"/>
              </a:rPr>
              <a:t>framing</a:t>
            </a:r>
            <a:r>
              <a:rPr lang="de-DE" sz="1200" dirty="0">
                <a:latin typeface="Arial" pitchFamily="34" charset="0"/>
                <a:cs typeface="Arial" pitchFamily="34" charset="0"/>
                <a:sym typeface="Wingdings" pitchFamily="2" charset="2"/>
              </a:rPr>
              <a:t>) oder durch Vermischung mit Meinungen (oft in Verbindung mit Bildern zur starken Emotionalisierung) zur Irreführung eingesetzt.</a:t>
            </a:r>
          </a:p>
          <a:p>
            <a:pPr>
              <a:lnSpc>
                <a:spcPct val="150000"/>
              </a:lnSpc>
              <a:defRPr/>
            </a:pPr>
            <a:r>
              <a:rPr lang="de-DE" sz="1200" dirty="0">
                <a:latin typeface="Arial" pitchFamily="34" charset="0"/>
                <a:cs typeface="Arial" pitchFamily="34" charset="0"/>
                <a:sym typeface="Wingdings" pitchFamily="2" charset="2"/>
              </a:rPr>
              <a:t> Mehr hierzu in der 2. Lehreinheit über „Manipulation“.</a:t>
            </a:r>
            <a:endParaRPr lang="de-DE" sz="1200" b="1"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endParaRPr lang="de-DE" sz="1200" b="1"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endParaRPr lang="de-DE" sz="1200" b="1"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endParaRPr lang="de-DE" sz="1200" b="1" dirty="0">
              <a:latin typeface="Arial" pitchFamily="34" charset="0"/>
              <a:cs typeface="Arial" pitchFamily="34" charset="0"/>
              <a:sym typeface="Wingdings" pitchFamily="2" charset="2"/>
            </a:endParaRPr>
          </a:p>
        </p:txBody>
      </p:sp>
      <p:sp>
        <p:nvSpPr>
          <p:cNvPr id="7" name="Textfeld 6">
            <a:extLst>
              <a:ext uri="{FF2B5EF4-FFF2-40B4-BE49-F238E27FC236}">
                <a16:creationId xmlns:a16="http://schemas.microsoft.com/office/drawing/2014/main" id="{FBF482FD-305B-43F5-BB9E-76E984E658FE}"/>
              </a:ext>
            </a:extLst>
          </p:cNvPr>
          <p:cNvSpPr txBox="1"/>
          <p:nvPr/>
        </p:nvSpPr>
        <p:spPr>
          <a:xfrm>
            <a:off x="4845793" y="3886797"/>
            <a:ext cx="1908000" cy="6117059"/>
          </a:xfrm>
          <a:prstGeom prst="rect">
            <a:avLst/>
          </a:prstGeom>
          <a:noFill/>
        </p:spPr>
        <p:txBody>
          <a:bodyPr wrap="square" rtlCol="0">
            <a:spAutoFit/>
          </a:bodyPr>
          <a:lstStyle/>
          <a:p>
            <a:r>
              <a:rPr lang="de-DE" sz="1100" b="1" dirty="0">
                <a:latin typeface="Arial" panose="020B0604020202020204" pitchFamily="34" charset="0"/>
                <a:cs typeface="Arial" panose="020B0604020202020204" pitchFamily="34" charset="0"/>
              </a:rPr>
              <a:t>Desinformation, Fakes oder Falschmeldung? </a:t>
            </a:r>
          </a:p>
          <a:p>
            <a:endParaRPr lang="de-DE" sz="9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Die Bezeichnungen werden in der Medienforschung uneinheitlich gebraucht. Hier zwei hilfreiche Literaturhinweise (kostenlos abrufbar):</a:t>
            </a:r>
          </a:p>
          <a:p>
            <a:pPr indent="87313">
              <a:buFont typeface="Wingdings" panose="05000000000000000000" pitchFamily="2" charset="2"/>
              <a:buChar char="§"/>
            </a:pPr>
            <a:r>
              <a:rPr lang="de-DE" sz="1100" dirty="0">
                <a:latin typeface="Arial" panose="020B0604020202020204" pitchFamily="34" charset="0"/>
                <a:cs typeface="Arial" panose="020B0604020202020204" pitchFamily="34" charset="0"/>
              </a:rPr>
              <a:t>Judith Möller, Michael </a:t>
            </a:r>
            <a:r>
              <a:rPr lang="de-DE" sz="1100" dirty="0" err="1">
                <a:latin typeface="Arial" panose="020B0604020202020204" pitchFamily="34" charset="0"/>
                <a:cs typeface="Arial" panose="020B0604020202020204" pitchFamily="34" charset="0"/>
              </a:rPr>
              <a:t>Hameleers</a:t>
            </a:r>
            <a:r>
              <a:rPr lang="de-DE" sz="1100" dirty="0">
                <a:latin typeface="Arial" panose="020B0604020202020204" pitchFamily="34" charset="0"/>
                <a:cs typeface="Arial" panose="020B0604020202020204" pitchFamily="34" charset="0"/>
              </a:rPr>
              <a:t>, Frederik </a:t>
            </a:r>
            <a:r>
              <a:rPr lang="de-DE" sz="1100" dirty="0" err="1">
                <a:latin typeface="Arial" panose="020B0604020202020204" pitchFamily="34" charset="0"/>
                <a:cs typeface="Arial" panose="020B0604020202020204" pitchFamily="34" charset="0"/>
              </a:rPr>
              <a:t>Ferreau</a:t>
            </a:r>
            <a:r>
              <a:rPr lang="de-DE" sz="1100" dirty="0">
                <a:latin typeface="Arial" panose="020B0604020202020204" pitchFamily="34" charset="0"/>
                <a:cs typeface="Arial" panose="020B0604020202020204" pitchFamily="34" charset="0"/>
              </a:rPr>
              <a:t>: Typen von Des-information und </a:t>
            </a:r>
            <a:r>
              <a:rPr lang="de-DE" sz="1100" dirty="0" err="1">
                <a:latin typeface="Arial" panose="020B0604020202020204" pitchFamily="34" charset="0"/>
                <a:cs typeface="Arial" panose="020B0604020202020204" pitchFamily="34" charset="0"/>
              </a:rPr>
              <a:t>Misinfor-mation</a:t>
            </a:r>
            <a:r>
              <a:rPr lang="de-DE" sz="1100" dirty="0">
                <a:latin typeface="Arial" panose="020B0604020202020204" pitchFamily="34" charset="0"/>
                <a:cs typeface="Arial" panose="020B0604020202020204" pitchFamily="34" charset="0"/>
              </a:rPr>
              <a:t> (…) aus </a:t>
            </a:r>
            <a:r>
              <a:rPr lang="de-DE" sz="1100" dirty="0" err="1">
                <a:latin typeface="Arial" panose="020B0604020202020204" pitchFamily="34" charset="0"/>
                <a:cs typeface="Arial" panose="020B0604020202020204" pitchFamily="34" charset="0"/>
              </a:rPr>
              <a:t>kommuni-kationswissenschaftlicher</a:t>
            </a:r>
            <a:r>
              <a:rPr lang="de-DE" sz="1100" dirty="0">
                <a:latin typeface="Arial" panose="020B0604020202020204" pitchFamily="34" charset="0"/>
                <a:cs typeface="Arial" panose="020B0604020202020204" pitchFamily="34" charset="0"/>
              </a:rPr>
              <a:t> und </a:t>
            </a:r>
            <a:r>
              <a:rPr lang="de-DE" sz="1100" dirty="0" err="1">
                <a:latin typeface="Arial" panose="020B0604020202020204" pitchFamily="34" charset="0"/>
                <a:cs typeface="Arial" panose="020B0604020202020204" pitchFamily="34" charset="0"/>
              </a:rPr>
              <a:t>rechtswissenschaft-licher</a:t>
            </a:r>
            <a:r>
              <a:rPr lang="de-DE" sz="1100" dirty="0">
                <a:latin typeface="Arial" panose="020B0604020202020204" pitchFamily="34" charset="0"/>
                <a:cs typeface="Arial" panose="020B0604020202020204" pitchFamily="34" charset="0"/>
              </a:rPr>
              <a:t> Perspektive. Hrsg. Von ALM GbR Berlin 2020. </a:t>
            </a:r>
            <a:r>
              <a:rPr lang="de-DE" sz="1050" dirty="0">
                <a:latin typeface="Arial" panose="020B0604020202020204" pitchFamily="34" charset="0"/>
                <a:cs typeface="Arial" panose="020B0604020202020204" pitchFamily="34" charset="0"/>
                <a:hlinkClick r:id="rId3"/>
              </a:rPr>
              <a:t>https://www.lfk.de/fileadmin/PDFs/Publikationen/Studien/Typen-von-Desinformation-und-Misinformation/typen-von-desinformation-und-misinformation.pdf</a:t>
            </a:r>
            <a:endParaRPr lang="de-DE" sz="1050" dirty="0">
              <a:latin typeface="Arial" panose="020B0604020202020204" pitchFamily="34" charset="0"/>
              <a:cs typeface="Arial" panose="020B0604020202020204" pitchFamily="34" charset="0"/>
            </a:endParaRPr>
          </a:p>
          <a:p>
            <a:pPr indent="87313">
              <a:buFont typeface="Wingdings" panose="05000000000000000000" pitchFamily="2" charset="2"/>
              <a:buChar char="§"/>
            </a:pPr>
            <a:r>
              <a:rPr lang="de-DE" sz="1100" dirty="0"/>
              <a:t>Christian Pieter Hoff-mann: Fake News, </a:t>
            </a:r>
            <a:r>
              <a:rPr lang="de-DE" sz="1100" dirty="0" err="1"/>
              <a:t>Mis</a:t>
            </a:r>
            <a:r>
              <a:rPr lang="de-DE" sz="1100" dirty="0"/>
              <a:t>-information, </a:t>
            </a:r>
            <a:r>
              <a:rPr lang="de-DE" sz="1100" dirty="0" err="1"/>
              <a:t>Desinforma-tion</a:t>
            </a:r>
            <a:r>
              <a:rPr lang="de-DE" sz="1100" dirty="0"/>
              <a:t>. In: Von der </a:t>
            </a:r>
            <a:r>
              <a:rPr lang="de-DE" sz="1100" dirty="0" err="1"/>
              <a:t>Informa-tionen</a:t>
            </a:r>
            <a:r>
              <a:rPr lang="de-DE" sz="1100" dirty="0"/>
              <a:t> zur politischen Bildung Nr. 355/2023, Berlin: </a:t>
            </a:r>
            <a:r>
              <a:rPr lang="de-DE" sz="1100" dirty="0" err="1"/>
              <a:t>bpb</a:t>
            </a:r>
            <a:r>
              <a:rPr lang="de-DE" sz="1100" dirty="0"/>
              <a:t> </a:t>
            </a:r>
          </a:p>
          <a:p>
            <a:r>
              <a:rPr lang="de-DE" sz="1050" dirty="0">
                <a:hlinkClick r:id="rId4"/>
              </a:rPr>
              <a:t>https://www.bpb.de/shop/zeitschriften/izpb/medienkompetenz-355/539986/fake-news-misinformation-desinformation/</a:t>
            </a:r>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10532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7</a:t>
            </a:fld>
            <a:endParaRPr lang="de-DE" dirty="0"/>
          </a:p>
        </p:txBody>
      </p:sp>
      <p:sp>
        <p:nvSpPr>
          <p:cNvPr id="6" name="Textfeld 5">
            <a:extLst>
              <a:ext uri="{FF2B5EF4-FFF2-40B4-BE49-F238E27FC236}">
                <a16:creationId xmlns:a16="http://schemas.microsoft.com/office/drawing/2014/main" id="{4334AA36-7261-4F60-BB30-E294FA81564A}"/>
              </a:ext>
            </a:extLst>
          </p:cNvPr>
          <p:cNvSpPr txBox="1"/>
          <p:nvPr/>
        </p:nvSpPr>
        <p:spPr>
          <a:xfrm>
            <a:off x="4845794" y="3912220"/>
            <a:ext cx="2022350" cy="5755422"/>
          </a:xfrm>
          <a:prstGeom prst="rect">
            <a:avLst/>
          </a:prstGeom>
          <a:noFill/>
        </p:spPr>
        <p:txBody>
          <a:bodyPr wrap="square" rtlCol="0">
            <a:spAutoFit/>
          </a:bodyPr>
          <a:lstStyle/>
          <a:p>
            <a:pPr algn="l">
              <a:spcAft>
                <a:spcPts val="600"/>
              </a:spcAft>
            </a:pPr>
            <a:r>
              <a:rPr lang="de-DE" sz="1100" b="1" i="1" dirty="0">
                <a:latin typeface="Arial" panose="020B0604020202020204" pitchFamily="34" charset="0"/>
                <a:cs typeface="Arial" panose="020B0604020202020204" pitchFamily="34" charset="0"/>
              </a:rPr>
              <a:t>Informationsverhalten und Medienvertrauen</a:t>
            </a:r>
            <a:endParaRPr lang="de-DE" sz="9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Viele junge Menschen, besonders die jüngere Zielgruppe (18-29), sehen die öffentlich-rechtlichen Medien oft nicht mehr als vertrauenswürdige Quelle an.</a:t>
            </a:r>
          </a:p>
          <a:p>
            <a:r>
              <a:rPr lang="de-DE" sz="1100" dirty="0">
                <a:latin typeface="Arial" panose="020B0604020202020204" pitchFamily="34" charset="0"/>
                <a:cs typeface="Arial" panose="020B0604020202020204" pitchFamily="34" charset="0"/>
              </a:rPr>
              <a:t>Laut einer INSA-Umfrage von 2024 stimmen nur 33 Prozent der Aussage zu, dass der ÖRR eine verlässliche Quelle für politische Nachrichten sei.</a:t>
            </a:r>
          </a:p>
          <a:p>
            <a:r>
              <a:rPr lang="de-DE" sz="1100" dirty="0">
                <a:latin typeface="Arial" panose="020B0604020202020204" pitchFamily="34" charset="0"/>
                <a:cs typeface="Arial" panose="020B0604020202020204" pitchFamily="34" charset="0"/>
              </a:rPr>
              <a:t>Entsprechend steigt in dieser Alterssparte der Anteil derer, die sich vor allem mittels Videos auf </a:t>
            </a:r>
            <a:r>
              <a:rPr lang="de-DE" sz="1100" i="1" dirty="0">
                <a:latin typeface="Arial" panose="020B0604020202020204" pitchFamily="34" charset="0"/>
                <a:cs typeface="Arial" panose="020B0604020202020204" pitchFamily="34" charset="0"/>
              </a:rPr>
              <a:t>YouTube, </a:t>
            </a:r>
            <a:r>
              <a:rPr lang="de-DE" sz="1100" i="1" dirty="0" err="1">
                <a:latin typeface="Arial" panose="020B0604020202020204" pitchFamily="34" charset="0"/>
                <a:cs typeface="Arial" panose="020B0604020202020204" pitchFamily="34" charset="0"/>
              </a:rPr>
              <a:t>TikTok</a:t>
            </a:r>
            <a:r>
              <a:rPr lang="de-DE" sz="1100" i="1" dirty="0">
                <a:latin typeface="Arial" panose="020B0604020202020204" pitchFamily="34" charset="0"/>
                <a:cs typeface="Arial" panose="020B0604020202020204" pitchFamily="34" charset="0"/>
              </a:rPr>
              <a:t>, Instagram</a:t>
            </a:r>
            <a:r>
              <a:rPr lang="de-DE" sz="1100" dirty="0">
                <a:latin typeface="Arial" panose="020B0604020202020204" pitchFamily="34" charset="0"/>
                <a:cs typeface="Arial" panose="020B0604020202020204" pitchFamily="34" charset="0"/>
              </a:rPr>
              <a:t> usw. informieren.</a:t>
            </a:r>
          </a:p>
          <a:p>
            <a:endParaRPr lang="de-DE" sz="1100" dirty="0">
              <a:latin typeface="Arial" panose="020B0604020202020204" pitchFamily="34" charset="0"/>
              <a:cs typeface="Arial" panose="020B0604020202020204" pitchFamily="34" charset="0"/>
              <a:sym typeface="Wingdings" panose="05000000000000000000" pitchFamily="2" charset="2"/>
            </a:endParaRPr>
          </a:p>
          <a:p>
            <a:r>
              <a:rPr lang="de-DE" sz="1100" dirty="0">
                <a:latin typeface="Arial" panose="020B0604020202020204" pitchFamily="34" charset="0"/>
                <a:cs typeface="Arial" panose="020B0604020202020204" pitchFamily="34" charset="0"/>
                <a:sym typeface="Wingdings" panose="05000000000000000000" pitchFamily="2" charset="2"/>
              </a:rPr>
              <a:t>Die Umfrage des </a:t>
            </a:r>
            <a:r>
              <a:rPr lang="de-DE" sz="1100" i="1" dirty="0">
                <a:latin typeface="Arial" panose="020B0604020202020204" pitchFamily="34" charset="0"/>
                <a:cs typeface="Arial" panose="020B0604020202020204" pitchFamily="34" charset="0"/>
                <a:sym typeface="Wingdings" panose="05000000000000000000" pitchFamily="2" charset="2"/>
              </a:rPr>
              <a:t>EIJK</a:t>
            </a:r>
            <a:r>
              <a:rPr lang="de-DE" sz="1100" dirty="0">
                <a:latin typeface="Arial" panose="020B0604020202020204" pitchFamily="34" charset="0"/>
                <a:cs typeface="Arial" panose="020B0604020202020204" pitchFamily="34" charset="0"/>
                <a:sym typeface="Wingdings" panose="05000000000000000000" pitchFamily="2" charset="2"/>
              </a:rPr>
              <a:t> von 2024 bestätigt diesen Trend. Soziale Medien sind ein bedeutender Faktor im Informationsverhalten junger Menschen geworden: </a:t>
            </a:r>
            <a:r>
              <a:rPr lang="de-DE" sz="1100" dirty="0">
                <a:latin typeface="Arial" panose="020B0604020202020204" pitchFamily="34" charset="0"/>
                <a:cs typeface="Arial" panose="020B0604020202020204" pitchFamily="34" charset="0"/>
                <a:sym typeface="Wingdings" panose="05000000000000000000" pitchFamily="2" charset="2"/>
                <a:hlinkClick r:id="rId3"/>
              </a:rPr>
              <a:t>https://fitfornews.de/wp-content/uploads/2025/01/2024-EIJK-BS-Erhebung-Schlussbericht-endkorr-1.pdf</a:t>
            </a:r>
            <a:endParaRPr lang="de-DE" sz="1100" dirty="0">
              <a:latin typeface="Arial" panose="020B0604020202020204" pitchFamily="34" charset="0"/>
              <a:cs typeface="Arial" panose="020B0604020202020204" pitchFamily="34" charset="0"/>
              <a:sym typeface="Wingdings" panose="05000000000000000000" pitchFamily="2" charset="2"/>
            </a:endParaRPr>
          </a:p>
          <a:p>
            <a:r>
              <a:rPr lang="de-DE" sz="1100" dirty="0">
                <a:latin typeface="Arial" panose="020B0604020202020204" pitchFamily="34" charset="0"/>
                <a:cs typeface="Arial" panose="020B0604020202020204" pitchFamily="34" charset="0"/>
              </a:rPr>
              <a:t>(Abruf: 26.08.26)</a:t>
            </a:r>
          </a:p>
          <a:p>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sym typeface="Wingdings" panose="05000000000000000000" pitchFamily="2" charset="2"/>
              </a:rPr>
              <a:t> Forts.</a:t>
            </a:r>
          </a:p>
          <a:p>
            <a:endParaRPr lang="de-DE" sz="1100" dirty="0">
              <a:latin typeface="Arial" panose="020B0604020202020204" pitchFamily="34" charset="0"/>
              <a:cs typeface="Arial" panose="020B0604020202020204" pitchFamily="34" charset="0"/>
            </a:endParaRPr>
          </a:p>
        </p:txBody>
      </p:sp>
      <p:sp>
        <p:nvSpPr>
          <p:cNvPr id="7" name="Textfeld 6">
            <a:extLst>
              <a:ext uri="{FF2B5EF4-FFF2-40B4-BE49-F238E27FC236}">
                <a16:creationId xmlns:a16="http://schemas.microsoft.com/office/drawing/2014/main" id="{64CEDA22-B48C-4EF7-BE1C-80885FCDEC17}"/>
              </a:ext>
            </a:extLst>
          </p:cNvPr>
          <p:cNvSpPr txBox="1"/>
          <p:nvPr/>
        </p:nvSpPr>
        <p:spPr>
          <a:xfrm>
            <a:off x="4053706" y="1444898"/>
            <a:ext cx="233666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Überleitung in Übung: Überprüfung eines Berichts</a:t>
            </a:r>
          </a:p>
        </p:txBody>
      </p:sp>
      <p:sp>
        <p:nvSpPr>
          <p:cNvPr id="8" name="Notizenplatzhalter 2">
            <a:extLst>
              <a:ext uri="{FF2B5EF4-FFF2-40B4-BE49-F238E27FC236}">
                <a16:creationId xmlns:a16="http://schemas.microsoft.com/office/drawing/2014/main" id="{2BEE00BA-CBED-48D3-A89B-0EA995AB2958}"/>
              </a:ext>
            </a:extLst>
          </p:cNvPr>
          <p:cNvSpPr>
            <a:spLocks noGrp="1"/>
          </p:cNvSpPr>
          <p:nvPr>
            <p:ph type="body" sz="quarter" idx="3"/>
          </p:nvPr>
        </p:nvSpPr>
        <p:spPr>
          <a:xfrm>
            <a:off x="309563" y="3676650"/>
            <a:ext cx="4392612" cy="6192838"/>
          </a:xfrm>
        </p:spPr>
        <p:txBody>
          <a:bodyPr/>
          <a:lstStyle/>
          <a:p>
            <a:pPr>
              <a:lnSpc>
                <a:spcPct val="150000"/>
              </a:lnSpc>
            </a:pPr>
            <a:r>
              <a:rPr lang="de-DE" b="1" dirty="0"/>
              <a:t>An die </a:t>
            </a:r>
            <a:r>
              <a:rPr lang="de-DE" b="1" dirty="0" err="1"/>
              <a:t>LuL</a:t>
            </a:r>
            <a:r>
              <a:rPr lang="de-DE" b="1" dirty="0"/>
              <a:t>:</a:t>
            </a:r>
          </a:p>
          <a:p>
            <a:pPr>
              <a:lnSpc>
                <a:spcPct val="150000"/>
              </a:lnSpc>
            </a:pPr>
            <a:endParaRPr lang="de-DE" b="1" dirty="0"/>
          </a:p>
          <a:p>
            <a:pPr>
              <a:lnSpc>
                <a:spcPct val="150000"/>
              </a:lnSpc>
            </a:pPr>
            <a:r>
              <a:rPr lang="de-DE" b="1" dirty="0"/>
              <a:t>Die Lernziele </a:t>
            </a:r>
            <a:r>
              <a:rPr lang="de-DE" dirty="0"/>
              <a:t>der Übungsstrecke (8-16): Die 5 Schritte der Nachrichtenüberprüfung (</a:t>
            </a:r>
            <a:r>
              <a:rPr lang="de-DE" i="1" dirty="0" err="1"/>
              <a:t>fact-checking</a:t>
            </a:r>
            <a:r>
              <a:rPr lang="de-DE" dirty="0"/>
              <a:t>) kennenlernen und den Unterschied zwischen Fakten und Meinungen erkennen. </a:t>
            </a:r>
          </a:p>
          <a:p>
            <a:pPr>
              <a:lnSpc>
                <a:spcPct val="150000"/>
              </a:lnSpc>
            </a:pPr>
            <a:endParaRPr lang="de-DE" dirty="0"/>
          </a:p>
          <a:p>
            <a:endParaRPr lang="de-DE" dirty="0"/>
          </a:p>
        </p:txBody>
      </p:sp>
    </p:spTree>
    <p:extLst>
      <p:ext uri="{BB962C8B-B14F-4D97-AF65-F5344CB8AC3E}">
        <p14:creationId xmlns:p14="http://schemas.microsoft.com/office/powerpoint/2010/main" val="835388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normAutofit/>
          </a:bodyPr>
          <a:lstStyle/>
          <a:p>
            <a:r>
              <a:rPr lang="de-DE" dirty="0"/>
              <a:t>   </a:t>
            </a:r>
          </a:p>
          <a:p>
            <a:endParaRPr lang="de-DE" dirty="0"/>
          </a:p>
        </p:txBody>
      </p:sp>
      <p:sp>
        <p:nvSpPr>
          <p:cNvPr id="4" name="Foliennummernplatzhalter 3"/>
          <p:cNvSpPr>
            <a:spLocks noGrp="1"/>
          </p:cNvSpPr>
          <p:nvPr>
            <p:ph type="sldNum" sz="quarter" idx="10"/>
          </p:nvPr>
        </p:nvSpPr>
        <p:spPr/>
        <p:txBody>
          <a:bodyPr/>
          <a:lstStyle/>
          <a:p>
            <a:fld id="{A2A61CC0-4B0B-4395-B916-EE71BB03C9A7}" type="slidenum">
              <a:rPr lang="de-DE" smtClean="0"/>
              <a:pPr/>
              <a:t>8</a:t>
            </a:fld>
            <a:endParaRPr lang="de-DE" dirty="0"/>
          </a:p>
        </p:txBody>
      </p:sp>
      <p:sp>
        <p:nvSpPr>
          <p:cNvPr id="5" name="Textfeld 4">
            <a:extLst>
              <a:ext uri="{FF2B5EF4-FFF2-40B4-BE49-F238E27FC236}">
                <a16:creationId xmlns:a16="http://schemas.microsoft.com/office/drawing/2014/main" id="{36258960-5742-4152-831E-D2486F259FEA}"/>
              </a:ext>
            </a:extLst>
          </p:cNvPr>
          <p:cNvSpPr txBox="1"/>
          <p:nvPr/>
        </p:nvSpPr>
        <p:spPr>
          <a:xfrm>
            <a:off x="4053706" y="1444898"/>
            <a:ext cx="233666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Umgang mit Behauptungen, die sich angeblich auf Fakten stützen</a:t>
            </a:r>
          </a:p>
        </p:txBody>
      </p:sp>
      <p:sp>
        <p:nvSpPr>
          <p:cNvPr id="6" name="Rechteck 5">
            <a:extLst>
              <a:ext uri="{FF2B5EF4-FFF2-40B4-BE49-F238E27FC236}">
                <a16:creationId xmlns:a16="http://schemas.microsoft.com/office/drawing/2014/main" id="{9AA8A58F-48F0-402E-8778-EA1D3CF5A26D}"/>
              </a:ext>
            </a:extLst>
          </p:cNvPr>
          <p:cNvSpPr/>
          <p:nvPr/>
        </p:nvSpPr>
        <p:spPr>
          <a:xfrm>
            <a:off x="309600" y="3675600"/>
            <a:ext cx="4392000" cy="5081625"/>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9" name="Notizenplatzhalter 2"/>
          <p:cNvSpPr txBox="1">
            <a:spLocks/>
          </p:cNvSpPr>
          <p:nvPr/>
        </p:nvSpPr>
        <p:spPr>
          <a:xfrm>
            <a:off x="412174" y="4253210"/>
            <a:ext cx="4361612" cy="4459670"/>
          </a:xfrm>
          <a:prstGeom prst="rect">
            <a:avLst/>
          </a:prstGeom>
          <a:noFill/>
        </p:spPr>
        <p:txBody>
          <a:bodyPr vert="horz" lIns="99048" tIns="49524" rIns="99048" bIns="49524" rtlCol="0">
            <a:norm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de-DE" sz="1200" dirty="0">
                <a:latin typeface="Arial" pitchFamily="34" charset="0"/>
                <a:cs typeface="Arial" pitchFamily="34" charset="0"/>
              </a:rPr>
              <a:t>Ihr seht </a:t>
            </a:r>
            <a:r>
              <a:rPr kumimoji="0" lang="de-DE" sz="1200" b="0" i="0" u="none" strike="noStrike" kern="1200" cap="none" spc="0" normalizeH="0" baseline="0" noProof="0" dirty="0">
                <a:ln>
                  <a:noFill/>
                </a:ln>
                <a:solidFill>
                  <a:schemeClr val="tx1"/>
                </a:solidFill>
                <a:effectLst/>
                <a:uLnTx/>
                <a:uFillTx/>
                <a:latin typeface="Arial" pitchFamily="34" charset="0"/>
                <a:ea typeface="+mn-ea"/>
                <a:cs typeface="Arial" pitchFamily="34" charset="0"/>
              </a:rPr>
              <a:t>hier einen Post auf </a:t>
            </a:r>
            <a:r>
              <a:rPr kumimoji="0" lang="de-DE" sz="1200" b="0" i="1" u="none" strike="noStrike" kern="1200" cap="none" spc="0" normalizeH="0" baseline="0" noProof="0" dirty="0">
                <a:ln>
                  <a:noFill/>
                </a:ln>
                <a:solidFill>
                  <a:schemeClr val="tx1"/>
                </a:solidFill>
                <a:effectLst/>
                <a:uLnTx/>
                <a:uFillTx/>
                <a:latin typeface="Arial" pitchFamily="34" charset="0"/>
                <a:ea typeface="+mn-ea"/>
                <a:cs typeface="Arial" pitchFamily="34" charset="0"/>
              </a:rPr>
              <a:t>Instagram</a:t>
            </a:r>
            <a:r>
              <a:rPr kumimoji="0" lang="de-DE" sz="1200" b="0" i="0" u="none" strike="noStrike" kern="1200" cap="none" spc="0" normalizeH="0" baseline="0" noProof="0" dirty="0">
                <a:ln>
                  <a:noFill/>
                </a:ln>
                <a:solidFill>
                  <a:schemeClr val="tx1"/>
                </a:solidFill>
                <a:effectLst/>
                <a:uLnTx/>
                <a:uFillTx/>
                <a:latin typeface="Arial" pitchFamily="34" charset="0"/>
                <a:ea typeface="+mn-ea"/>
                <a:cs typeface="Arial" pitchFamily="34" charset="0"/>
              </a:rPr>
              <a:t> von Mitte August </a:t>
            </a:r>
            <a:r>
              <a:rPr lang="de-DE" sz="1200" dirty="0">
                <a:latin typeface="Arial" pitchFamily="34" charset="0"/>
                <a:cs typeface="Arial" pitchFamily="34" charset="0"/>
              </a:rPr>
              <a:t>2022</a:t>
            </a:r>
            <a:r>
              <a:rPr kumimoji="0" lang="de-DE" sz="1200" b="0" i="0" u="none" strike="noStrike" kern="1200" cap="none" spc="0" normalizeH="0" baseline="0" noProof="0" dirty="0">
                <a:ln>
                  <a:noFill/>
                </a:ln>
                <a:solidFill>
                  <a:schemeClr val="tx1"/>
                </a:solidFill>
                <a:effectLst/>
                <a:uLnTx/>
                <a:uFillTx/>
                <a:latin typeface="Arial" pitchFamily="34" charset="0"/>
                <a:ea typeface="+mn-ea"/>
                <a:cs typeface="Arial" pitchFamily="34" charset="0"/>
              </a:rPr>
              <a:t>.</a:t>
            </a:r>
          </a:p>
          <a:p>
            <a:pPr lvl="0">
              <a:lnSpc>
                <a:spcPct val="150000"/>
              </a:lnSpc>
              <a:defRPr/>
            </a:pPr>
            <a:r>
              <a:rPr kumimoji="0" lang="de-DE" sz="1200" b="0" i="0" u="none" strike="noStrike" kern="1200" cap="none" spc="0" normalizeH="0" baseline="0" noProof="0" dirty="0">
                <a:ln>
                  <a:noFill/>
                </a:ln>
                <a:solidFill>
                  <a:schemeClr val="tx1"/>
                </a:solidFill>
                <a:effectLst/>
                <a:uLnTx/>
                <a:uFillTx/>
                <a:latin typeface="Arial" pitchFamily="34" charset="0"/>
                <a:ea typeface="+mn-ea"/>
                <a:cs typeface="Arial" pitchFamily="34" charset="0"/>
              </a:rPr>
              <a:t>Er zeigt einen vermeintlichen Gesundheitstipp</a:t>
            </a:r>
            <a:r>
              <a:rPr lang="de-DE" sz="1200" dirty="0">
                <a:latin typeface="Arial" pitchFamily="34" charset="0"/>
                <a:cs typeface="Arial" pitchFamily="34" charset="0"/>
              </a:rPr>
              <a:t>. </a:t>
            </a:r>
          </a:p>
          <a:p>
            <a:pPr lvl="0">
              <a:lnSpc>
                <a:spcPct val="150000"/>
              </a:lnSpc>
              <a:defRPr/>
            </a:pPr>
            <a:r>
              <a:rPr lang="de-DE" sz="1200" dirty="0">
                <a:latin typeface="Arial" pitchFamily="34" charset="0"/>
                <a:cs typeface="Arial" pitchFamily="34" charset="0"/>
              </a:rPr>
              <a:t>Solche Mitteilungen erreichen in den Sozialen Medien über Verlinkungen (Teilen und Liken) manchmal Hunderttausende Menschen.</a:t>
            </a:r>
          </a:p>
          <a:p>
            <a:pPr lvl="0">
              <a:lnSpc>
                <a:spcPct val="150000"/>
              </a:lnSpc>
              <a:defRPr/>
            </a:pPr>
            <a:r>
              <a:rPr lang="de-DE" sz="1200" dirty="0">
                <a:latin typeface="Arial" pitchFamily="34" charset="0"/>
                <a:cs typeface="Arial" pitchFamily="34" charset="0"/>
              </a:rPr>
              <a:t>So auch dieser Post, der in kürzester Zeit über 260.000 Likes bekam und vielfach geteilt wurde. </a:t>
            </a:r>
          </a:p>
          <a:p>
            <a:pPr lvl="0">
              <a:lnSpc>
                <a:spcPct val="150000"/>
              </a:lnSpc>
              <a:defRPr/>
            </a:pPr>
            <a:endParaRPr kumimoji="0" lang="de-DE" sz="12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50000"/>
              </a:lnSpc>
              <a:spcBef>
                <a:spcPts val="0"/>
              </a:spcBef>
              <a:spcAft>
                <a:spcPts val="0"/>
              </a:spcAft>
              <a:buClrTx/>
              <a:buSzTx/>
              <a:buFont typeface="Wingdings" pitchFamily="2" charset="2"/>
              <a:buChar char="à"/>
              <a:tabLst/>
              <a:defRPr/>
            </a:pPr>
            <a:r>
              <a:rPr kumimoji="0" lang="de-DE" sz="1200" b="1" i="0" u="none" strike="noStrike" kern="1200" cap="none" spc="0" normalizeH="0" baseline="0" noProof="0" dirty="0">
                <a:ln>
                  <a:noFill/>
                </a:ln>
                <a:solidFill>
                  <a:schemeClr val="tx1"/>
                </a:solidFill>
                <a:effectLst/>
                <a:uLnTx/>
                <a:uFillTx/>
                <a:latin typeface="Arial" pitchFamily="34" charset="0"/>
                <a:ea typeface="+mn-ea"/>
                <a:cs typeface="Arial" pitchFamily="34" charset="0"/>
                <a:sym typeface="Wingdings" pitchFamily="2" charset="2"/>
              </a:rPr>
              <a:t>Klicken!</a:t>
            </a:r>
          </a:p>
          <a:p>
            <a:pPr marL="0" marR="0" lvl="0" indent="0" algn="l" defTabSz="914400" rtl="0" eaLnBrk="1" fontAlgn="auto" latinLnBrk="0" hangingPunct="1">
              <a:lnSpc>
                <a:spcPct val="150000"/>
              </a:lnSpc>
              <a:spcBef>
                <a:spcPts val="0"/>
              </a:spcBef>
              <a:spcAft>
                <a:spcPts val="0"/>
              </a:spcAft>
              <a:buClrTx/>
              <a:buSzTx/>
              <a:tabLst/>
              <a:defRPr/>
            </a:pPr>
            <a:r>
              <a:rPr kumimoji="0" lang="de-DE" sz="1200" b="1" i="0" u="none" strike="noStrike" kern="1200" cap="none" spc="0" normalizeH="0" baseline="0" noProof="0" dirty="0">
                <a:ln>
                  <a:noFill/>
                </a:ln>
                <a:solidFill>
                  <a:schemeClr val="tx1"/>
                </a:solidFill>
                <a:effectLst/>
                <a:uLnTx/>
                <a:uFillTx/>
                <a:latin typeface="Arial" pitchFamily="34" charset="0"/>
                <a:ea typeface="+mn-ea"/>
                <a:cs typeface="Arial" pitchFamily="34" charset="0"/>
                <a:sym typeface="Wingdings" pitchFamily="2" charset="2"/>
              </a:rPr>
              <a:t>Der Post behauptet:</a:t>
            </a:r>
          </a:p>
          <a:p>
            <a:pPr marL="0" marR="0" lvl="0" indent="0" algn="l" defTabSz="914400" rtl="0" eaLnBrk="1" fontAlgn="auto" latinLnBrk="0" hangingPunct="1">
              <a:lnSpc>
                <a:spcPct val="150000"/>
              </a:lnSpc>
              <a:spcBef>
                <a:spcPts val="0"/>
              </a:spcBef>
              <a:spcAft>
                <a:spcPts val="0"/>
              </a:spcAft>
              <a:buClrTx/>
              <a:buSzTx/>
              <a:tabLst/>
              <a:defRPr/>
            </a:pPr>
            <a:r>
              <a:rPr lang="de-DE" sz="1200" dirty="0">
                <a:latin typeface="Arial" pitchFamily="34" charset="0"/>
                <a:cs typeface="Arial" pitchFamily="34" charset="0"/>
                <a:sym typeface="Wingdings" pitchFamily="2" charset="2"/>
              </a:rPr>
              <a:t>Himbeeren helfen gegen Kopfschmerzen, und sollen sogar 3 Mal effektiver sein als eine Aspirin-Tablette.</a:t>
            </a:r>
            <a:endParaRPr kumimoji="0" lang="de-DE" sz="1200" i="0" u="none" strike="noStrike" kern="1200" cap="none" spc="0" normalizeH="0" baseline="0" noProof="0" dirty="0">
              <a:ln>
                <a:noFill/>
              </a:ln>
              <a:solidFill>
                <a:schemeClr val="tx1"/>
              </a:solidFill>
              <a:effectLst/>
              <a:uLnTx/>
              <a:uFillTx/>
              <a:latin typeface="Arial" pitchFamily="34" charset="0"/>
              <a:ea typeface="+mn-ea"/>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endParaRPr lang="de-DE" sz="1200"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r>
              <a:rPr lang="de-DE" sz="1200" b="1" dirty="0">
                <a:latin typeface="Arial" pitchFamily="34" charset="0"/>
                <a:cs typeface="Arial" pitchFamily="34" charset="0"/>
                <a:sym typeface="Wingdings" pitchFamily="2" charset="2"/>
              </a:rPr>
              <a:t>Frage: </a:t>
            </a:r>
          </a:p>
          <a:p>
            <a:pPr marL="0" marR="0" lvl="0" indent="0" algn="l" defTabSz="914400" rtl="0" eaLnBrk="1" fontAlgn="auto" latinLnBrk="0" hangingPunct="1">
              <a:lnSpc>
                <a:spcPct val="150000"/>
              </a:lnSpc>
              <a:spcBef>
                <a:spcPts val="0"/>
              </a:spcBef>
              <a:spcAft>
                <a:spcPts val="0"/>
              </a:spcAft>
              <a:buClrTx/>
              <a:buSzTx/>
              <a:tabLst/>
              <a:defRPr/>
            </a:pPr>
            <a:r>
              <a:rPr lang="de-DE" sz="1200" dirty="0">
                <a:latin typeface="Arial" pitchFamily="34" charset="0"/>
                <a:cs typeface="Arial" pitchFamily="34" charset="0"/>
                <a:sym typeface="Wingdings" pitchFamily="2" charset="2"/>
              </a:rPr>
              <a:t>Wie überprüft ihr die </a:t>
            </a:r>
            <a:r>
              <a:rPr lang="de-DE" sz="1200" u="sng" dirty="0">
                <a:latin typeface="Arial" pitchFamily="34" charset="0"/>
                <a:cs typeface="Arial" pitchFamily="34" charset="0"/>
                <a:sym typeface="Wingdings" pitchFamily="2" charset="2"/>
              </a:rPr>
              <a:t>Behauptung</a:t>
            </a:r>
            <a:r>
              <a:rPr lang="de-DE" sz="1200" dirty="0">
                <a:latin typeface="Arial" pitchFamily="34" charset="0"/>
                <a:cs typeface="Arial" pitchFamily="34" charset="0"/>
                <a:sym typeface="Wingdings" pitchFamily="2" charset="2"/>
              </a:rPr>
              <a:t>?</a:t>
            </a:r>
          </a:p>
          <a:p>
            <a:pPr marL="0" marR="0" lvl="0" indent="0" algn="l" defTabSz="914400" rtl="0" eaLnBrk="1" fontAlgn="auto" latinLnBrk="0" hangingPunct="1">
              <a:lnSpc>
                <a:spcPct val="150000"/>
              </a:lnSpc>
              <a:spcBef>
                <a:spcPts val="0"/>
              </a:spcBef>
              <a:spcAft>
                <a:spcPts val="0"/>
              </a:spcAft>
              <a:buClrTx/>
              <a:buSzTx/>
              <a:tabLst/>
              <a:defRPr/>
            </a:pPr>
            <a:endParaRPr lang="de-DE" sz="1200" dirty="0">
              <a:latin typeface="Arial" pitchFamily="34" charset="0"/>
              <a:cs typeface="Arial" pitchFamily="34" charset="0"/>
              <a:sym typeface="Wingdings" pitchFamily="2" charset="2"/>
            </a:endParaRPr>
          </a:p>
          <a:p>
            <a:pPr lvl="0">
              <a:lnSpc>
                <a:spcPct val="150000"/>
              </a:lnSpc>
            </a:pPr>
            <a:endParaRPr kumimoji="0" lang="de-DE" sz="12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10" name="Rechteck 9">
            <a:extLst>
              <a:ext uri="{FF2B5EF4-FFF2-40B4-BE49-F238E27FC236}">
                <a16:creationId xmlns:a16="http://schemas.microsoft.com/office/drawing/2014/main" id="{9A2C4433-6A89-0BFC-747C-D8D3144E5115}"/>
              </a:ext>
            </a:extLst>
          </p:cNvPr>
          <p:cNvSpPr/>
          <p:nvPr/>
        </p:nvSpPr>
        <p:spPr>
          <a:xfrm>
            <a:off x="813346" y="3821162"/>
            <a:ext cx="3888432" cy="276999"/>
          </a:xfrm>
          <a:prstGeom prst="rect">
            <a:avLst/>
          </a:prstGeom>
        </p:spPr>
        <p:txBody>
          <a:bodyPr wrap="square">
            <a:spAutoFit/>
          </a:bodyPr>
          <a:lstStyle/>
          <a:p>
            <a:r>
              <a:rPr lang="en-GB" sz="1200" b="1" dirty="0" err="1">
                <a:solidFill>
                  <a:srgbClr val="FF0000"/>
                </a:solidFill>
              </a:rPr>
              <a:t>Beginn</a:t>
            </a:r>
            <a:r>
              <a:rPr lang="en-GB" sz="1200" b="1" dirty="0">
                <a:solidFill>
                  <a:srgbClr val="FF0000"/>
                </a:solidFill>
              </a:rPr>
              <a:t> der “</a:t>
            </a:r>
            <a:r>
              <a:rPr lang="en-GB" sz="1200" b="1" dirty="0" err="1">
                <a:solidFill>
                  <a:srgbClr val="FF0000"/>
                </a:solidFill>
              </a:rPr>
              <a:t>Himbeer</a:t>
            </a:r>
            <a:r>
              <a:rPr lang="en-GB" sz="1200" b="1" dirty="0">
                <a:solidFill>
                  <a:srgbClr val="FF0000"/>
                </a:solidFill>
              </a:rPr>
              <a:t>”-</a:t>
            </a:r>
            <a:r>
              <a:rPr lang="en-GB" sz="1200" b="1" dirty="0" err="1">
                <a:solidFill>
                  <a:srgbClr val="FF0000"/>
                </a:solidFill>
              </a:rPr>
              <a:t>Übung</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endParaRPr lang="de-DE" sz="1200" dirty="0"/>
          </a:p>
        </p:txBody>
      </p:sp>
      <p:pic>
        <p:nvPicPr>
          <p:cNvPr id="12" name="Grafik 11" descr="Ein Bild, das Uhr enthält.&#10;&#10;Automatisch generierte Beschreibung">
            <a:extLst>
              <a:ext uri="{FF2B5EF4-FFF2-40B4-BE49-F238E27FC236}">
                <a16:creationId xmlns:a16="http://schemas.microsoft.com/office/drawing/2014/main" id="{17130110-59F8-191E-B636-278B9961F401}"/>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429958" y="3749154"/>
            <a:ext cx="383388" cy="293179"/>
          </a:xfrm>
          <a:prstGeom prst="rect">
            <a:avLst/>
          </a:prstGeom>
        </p:spPr>
      </p:pic>
      <p:sp>
        <p:nvSpPr>
          <p:cNvPr id="11" name="Textfeld 10">
            <a:extLst>
              <a:ext uri="{FF2B5EF4-FFF2-40B4-BE49-F238E27FC236}">
                <a16:creationId xmlns:a16="http://schemas.microsoft.com/office/drawing/2014/main" id="{0597564B-4EDA-4889-ACBF-DCDD6001BB4E}"/>
              </a:ext>
            </a:extLst>
          </p:cNvPr>
          <p:cNvSpPr txBox="1"/>
          <p:nvPr/>
        </p:nvSpPr>
        <p:spPr>
          <a:xfrm>
            <a:off x="4845793" y="3893170"/>
            <a:ext cx="1908000" cy="6632585"/>
          </a:xfrm>
          <a:prstGeom prst="rect">
            <a:avLst/>
          </a:prstGeom>
          <a:noFill/>
        </p:spPr>
        <p:txBody>
          <a:bodyPr wrap="square" rtlCol="0">
            <a:spAutoFit/>
          </a:bodyPr>
          <a:lstStyle/>
          <a:p>
            <a:pPr algn="l">
              <a:spcAft>
                <a:spcPts val="600"/>
              </a:spcAft>
            </a:pPr>
            <a:r>
              <a:rPr lang="de-DE" sz="1100" b="1" i="1" dirty="0">
                <a:latin typeface="Arial" panose="020B0604020202020204" pitchFamily="34" charset="0"/>
                <a:cs typeface="Arial" panose="020B0604020202020204" pitchFamily="34" charset="0"/>
              </a:rPr>
              <a:t>Bedeutung alternativer Online-Medien</a:t>
            </a:r>
            <a:endParaRPr lang="de-DE" sz="1100" dirty="0">
              <a:latin typeface="Arial" panose="020B0604020202020204" pitchFamily="34" charset="0"/>
              <a:cs typeface="Arial" panose="020B0604020202020204" pitchFamily="34" charset="0"/>
            </a:endParaRPr>
          </a:p>
          <a:p>
            <a:pPr>
              <a:spcAft>
                <a:spcPts val="600"/>
              </a:spcAft>
            </a:pPr>
            <a:r>
              <a:rPr lang="de-DE" sz="1100" dirty="0">
                <a:latin typeface="Arial" panose="020B0604020202020204" pitchFamily="34" charset="0"/>
                <a:cs typeface="Arial" panose="020B0604020202020204" pitchFamily="34" charset="0"/>
              </a:rPr>
              <a:t>(</a:t>
            </a:r>
            <a:r>
              <a:rPr lang="de-DE" sz="1100" dirty="0">
                <a:latin typeface="Arial" panose="020B0604020202020204" pitchFamily="34" charset="0"/>
                <a:cs typeface="Arial" panose="020B0604020202020204" pitchFamily="34" charset="0"/>
                <a:sym typeface="Wingdings" panose="05000000000000000000" pitchFamily="2" charset="2"/>
              </a:rPr>
              <a:t> Forts.) Generell nahm die Reichweite der sog. „alternativen Medien“ (AM) besonders  i</a:t>
            </a:r>
            <a:r>
              <a:rPr lang="de-DE" sz="1100" dirty="0">
                <a:latin typeface="Arial" panose="020B0604020202020204" pitchFamily="34" charset="0"/>
                <a:cs typeface="Arial" panose="020B0604020202020204" pitchFamily="34" charset="0"/>
              </a:rPr>
              <a:t>m Laufe der Corona-Jahre 2020/21 deutlich zu. Zu den AMs werden Blogs, Webseiten und Angebote nicht- etablierter Medienmacher auf Online-Plattformen (</a:t>
            </a:r>
            <a:r>
              <a:rPr lang="de-DE" sz="1100" i="1" dirty="0">
                <a:latin typeface="Arial" panose="020B0604020202020204" pitchFamily="34" charset="0"/>
                <a:cs typeface="Arial" panose="020B0604020202020204" pitchFamily="34" charset="0"/>
              </a:rPr>
              <a:t>TikTok, YouTube, Instagram </a:t>
            </a:r>
            <a:r>
              <a:rPr lang="de-DE" sz="1100" dirty="0">
                <a:latin typeface="Arial" panose="020B0604020202020204" pitchFamily="34" charset="0"/>
                <a:cs typeface="Arial" panose="020B0604020202020204" pitchFamily="34" charset="0"/>
              </a:rPr>
              <a:t>u.a.) gerechnet. Ihre Betreiber sind meist Einzelpersonen oder Gruppen mit Vereinsstatus. Viele erzielen Abrufe in sechs- oder sogar siebenstelliger Höhe. Sie verbreiten Informationen, die von den etablierten Newsmedien – warum auch immer – nicht veröffentlicht wurden. Viele dieser AM bedienen eine bestimmte Auffassung („Frame“) oder Meinung. </a:t>
            </a:r>
            <a:r>
              <a:rPr lang="de-DE" sz="1050" i="1" u="sng" dirty="0">
                <a:latin typeface="Arial" panose="020B0604020202020204" pitchFamily="34" charset="0"/>
                <a:cs typeface="Arial" panose="020B0604020202020204" pitchFamily="34" charset="0"/>
              </a:rPr>
              <a:t>Näheres am Fall Covid-19-Pandemie: </a:t>
            </a:r>
            <a:r>
              <a:rPr lang="de-DE" sz="1050" dirty="0">
                <a:latin typeface="Arial" panose="020B0604020202020204" pitchFamily="34" charset="0"/>
                <a:cs typeface="Arial" panose="020B0604020202020204" pitchFamily="34" charset="0"/>
                <a:hlinkClick r:id="rId4"/>
              </a:rPr>
              <a:t>https://www.sciencemediacenter.de/alle-angebote/rapid-reaction/details/news/alternative-medien-auf-facebook-im-kontext-von-covid-19/</a:t>
            </a:r>
            <a:r>
              <a:rPr lang="de-DE" sz="1050" dirty="0">
                <a:latin typeface="Arial" panose="020B0604020202020204" pitchFamily="34" charset="0"/>
                <a:cs typeface="Arial" panose="020B0604020202020204" pitchFamily="34" charset="0"/>
              </a:rPr>
              <a:t> (Abruf: 26.08.26)</a:t>
            </a:r>
          </a:p>
          <a:p>
            <a:endParaRPr lang="de-DE" sz="1200" dirty="0">
              <a:latin typeface="Arial" panose="020B0604020202020204" pitchFamily="34" charset="0"/>
              <a:cs typeface="Arial" panose="020B0604020202020204" pitchFamily="34" charset="0"/>
            </a:endParaRPr>
          </a:p>
          <a:p>
            <a:endParaRPr lang="de-DE"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131449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27A20-ED71-94F0-32AE-9AAA8028C30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D9EED59-9F45-D364-597B-0664DF49157B}"/>
              </a:ext>
            </a:extLst>
          </p:cNvPr>
          <p:cNvSpPr>
            <a:spLocks noGrp="1" noRot="1" noChangeAspect="1"/>
          </p:cNvSpPr>
          <p:nvPr>
            <p:ph type="sldImg"/>
          </p:nvPr>
        </p:nvSpPr>
        <p:spPr>
          <a:xfrm>
            <a:off x="309563" y="1055688"/>
            <a:ext cx="3478212" cy="1957387"/>
          </a:xfrm>
        </p:spPr>
      </p:sp>
      <p:sp>
        <p:nvSpPr>
          <p:cNvPr id="3" name="Notizenplatzhalter 2">
            <a:extLst>
              <a:ext uri="{FF2B5EF4-FFF2-40B4-BE49-F238E27FC236}">
                <a16:creationId xmlns:a16="http://schemas.microsoft.com/office/drawing/2014/main" id="{0F2D5630-4E0B-45E1-CC61-E91890C27AB8}"/>
              </a:ext>
            </a:extLst>
          </p:cNvPr>
          <p:cNvSpPr>
            <a:spLocks noGrp="1"/>
          </p:cNvSpPr>
          <p:nvPr>
            <p:ph type="body" idx="1"/>
          </p:nvPr>
        </p:nvSpPr>
        <p:spPr/>
        <p:txBody>
          <a:bodyPr>
            <a:normAutofit/>
          </a:bodyPr>
          <a:lstStyle/>
          <a:p>
            <a:r>
              <a:rPr lang="de-DE" dirty="0"/>
              <a:t>   </a:t>
            </a:r>
          </a:p>
          <a:p>
            <a:endParaRPr lang="de-DE" dirty="0"/>
          </a:p>
        </p:txBody>
      </p:sp>
      <p:sp>
        <p:nvSpPr>
          <p:cNvPr id="4" name="Foliennummernplatzhalter 3">
            <a:extLst>
              <a:ext uri="{FF2B5EF4-FFF2-40B4-BE49-F238E27FC236}">
                <a16:creationId xmlns:a16="http://schemas.microsoft.com/office/drawing/2014/main" id="{B6845226-C530-978C-A317-A386A309BB75}"/>
              </a:ext>
            </a:extLst>
          </p:cNvPr>
          <p:cNvSpPr>
            <a:spLocks noGrp="1"/>
          </p:cNvSpPr>
          <p:nvPr>
            <p:ph type="sldNum" sz="quarter" idx="10"/>
          </p:nvPr>
        </p:nvSpPr>
        <p:spPr/>
        <p:txBody>
          <a:bodyPr/>
          <a:lstStyle/>
          <a:p>
            <a:fld id="{A2A61CC0-4B0B-4395-B916-EE71BB03C9A7}" type="slidenum">
              <a:rPr lang="de-DE" smtClean="0"/>
              <a:pPr/>
              <a:t>9</a:t>
            </a:fld>
            <a:endParaRPr lang="de-DE" dirty="0"/>
          </a:p>
        </p:txBody>
      </p:sp>
      <p:sp>
        <p:nvSpPr>
          <p:cNvPr id="7" name="Textfeld 6">
            <a:extLst>
              <a:ext uri="{FF2B5EF4-FFF2-40B4-BE49-F238E27FC236}">
                <a16:creationId xmlns:a16="http://schemas.microsoft.com/office/drawing/2014/main" id="{D4BD525C-F73E-2161-97CD-42D9E9D4FB43}"/>
              </a:ext>
            </a:extLst>
          </p:cNvPr>
          <p:cNvSpPr txBox="1"/>
          <p:nvPr/>
        </p:nvSpPr>
        <p:spPr>
          <a:xfrm>
            <a:off x="4845793" y="3893170"/>
            <a:ext cx="1908000" cy="5578450"/>
          </a:xfrm>
          <a:prstGeom prst="rect">
            <a:avLst/>
          </a:prstGeom>
          <a:noFill/>
        </p:spPr>
        <p:txBody>
          <a:bodyPr wrap="square" rtlCol="0">
            <a:spAutoFit/>
          </a:bodyPr>
          <a:lstStyle/>
          <a:p>
            <a:r>
              <a:rPr lang="de-DE" sz="1150" dirty="0">
                <a:latin typeface="Arial" panose="020B0604020202020204" pitchFamily="34" charset="0"/>
                <a:cs typeface="Arial" panose="020B0604020202020204" pitchFamily="34" charset="0"/>
              </a:rPr>
              <a:t>Die zwei wichtigsten Kriterien, um glaubwürdige Absender zu identifizieren sind: Kompetenz und Motivation.</a:t>
            </a:r>
          </a:p>
          <a:p>
            <a:endParaRPr lang="de-DE" sz="1150" dirty="0">
              <a:latin typeface="Arial" panose="020B0604020202020204" pitchFamily="34" charset="0"/>
              <a:cs typeface="Arial" panose="020B0604020202020204" pitchFamily="34" charset="0"/>
            </a:endParaRPr>
          </a:p>
          <a:p>
            <a:r>
              <a:rPr lang="de-DE" sz="1150" b="1" dirty="0">
                <a:latin typeface="Arial" panose="020B0604020202020204" pitchFamily="34" charset="0"/>
                <a:cs typeface="Arial" panose="020B0604020202020204" pitchFamily="34" charset="0"/>
              </a:rPr>
              <a:t>(Fach-)Kompetenz </a:t>
            </a:r>
            <a:r>
              <a:rPr lang="de-DE" sz="1150" dirty="0">
                <a:latin typeface="Arial" panose="020B0604020202020204" pitchFamily="34" charset="0"/>
                <a:cs typeface="Arial" panose="020B0604020202020204" pitchFamily="34" charset="0"/>
              </a:rPr>
              <a:t>meint die Fähigkeit, einen Sachverhalt fachlich zutreffend zu beurteilen. Dazu sind Wissen und Erfahrung auf dem entsprechenden Gebiet notwendig. </a:t>
            </a:r>
          </a:p>
          <a:p>
            <a:endParaRPr lang="de-DE" sz="1150" dirty="0">
              <a:latin typeface="Arial" panose="020B0604020202020204" pitchFamily="34" charset="0"/>
              <a:cs typeface="Arial" panose="020B0604020202020204" pitchFamily="34" charset="0"/>
            </a:endParaRPr>
          </a:p>
          <a:p>
            <a:r>
              <a:rPr lang="de-DE" sz="1150" b="1" dirty="0">
                <a:latin typeface="Arial" panose="020B0604020202020204" pitchFamily="34" charset="0"/>
                <a:cs typeface="Arial" panose="020B0604020202020204" pitchFamily="34" charset="0"/>
              </a:rPr>
              <a:t>Die Motive </a:t>
            </a:r>
            <a:r>
              <a:rPr lang="de-DE" sz="1150" dirty="0">
                <a:latin typeface="Arial" panose="020B0604020202020204" pitchFamily="34" charset="0"/>
                <a:cs typeface="Arial" panose="020B0604020202020204" pitchFamily="34" charset="0"/>
              </a:rPr>
              <a:t>des Absenders lassen sich anhand seiner anderen Aussagen (Posts) und seiner (z.B. beruflichen) Rolle einschätzen. Bei Vertretern gemeinnütziger Institutionen kann meist eine wohlwollende Informationsabsicht angenommen werden.</a:t>
            </a:r>
          </a:p>
          <a:p>
            <a:endParaRPr lang="de-DE" sz="1150" dirty="0">
              <a:latin typeface="Arial" panose="020B0604020202020204" pitchFamily="34" charset="0"/>
              <a:cs typeface="Arial" panose="020B0604020202020204" pitchFamily="34" charset="0"/>
            </a:endParaRPr>
          </a:p>
          <a:p>
            <a:r>
              <a:rPr lang="de-DE" sz="1150" dirty="0">
                <a:latin typeface="Arial" panose="020B0604020202020204" pitchFamily="34" charset="0"/>
                <a:cs typeface="Arial" panose="020B0604020202020204" pitchFamily="34" charset="0"/>
              </a:rPr>
              <a:t>Mehr dazu: Einheit 5B des </a:t>
            </a:r>
            <a:r>
              <a:rPr lang="de-DE" sz="1150" i="1" dirty="0">
                <a:latin typeface="Arial" panose="020B0604020202020204" pitchFamily="34" charset="0"/>
                <a:cs typeface="Arial" panose="020B0604020202020204" pitchFamily="34" charset="0"/>
              </a:rPr>
              <a:t>fit </a:t>
            </a:r>
            <a:r>
              <a:rPr lang="de-DE" sz="1150" i="1" dirty="0" err="1">
                <a:latin typeface="Arial" panose="020B0604020202020204" pitchFamily="34" charset="0"/>
                <a:cs typeface="Arial" panose="020B0604020202020204" pitchFamily="34" charset="0"/>
              </a:rPr>
              <a:t>for</a:t>
            </a:r>
            <a:r>
              <a:rPr lang="de-DE" sz="1150" i="1" dirty="0">
                <a:latin typeface="Arial" panose="020B0604020202020204" pitchFamily="34" charset="0"/>
                <a:cs typeface="Arial" panose="020B0604020202020204" pitchFamily="34" charset="0"/>
              </a:rPr>
              <a:t> </a:t>
            </a:r>
            <a:r>
              <a:rPr lang="de-DE" sz="1150" i="1" dirty="0" err="1">
                <a:latin typeface="Arial" panose="020B0604020202020204" pitchFamily="34" charset="0"/>
                <a:cs typeface="Arial" panose="020B0604020202020204" pitchFamily="34" charset="0"/>
              </a:rPr>
              <a:t>news</a:t>
            </a:r>
            <a:r>
              <a:rPr lang="de-DE" sz="1150" i="1" dirty="0">
                <a:latin typeface="Arial" panose="020B0604020202020204" pitchFamily="34" charset="0"/>
                <a:cs typeface="Arial" panose="020B0604020202020204" pitchFamily="34" charset="0"/>
              </a:rPr>
              <a:t> </a:t>
            </a:r>
            <a:r>
              <a:rPr lang="de-DE" sz="1150" dirty="0">
                <a:latin typeface="Arial" panose="020B0604020202020204" pitchFamily="34" charset="0"/>
                <a:cs typeface="Arial" panose="020B0604020202020204" pitchFamily="34" charset="0"/>
              </a:rPr>
              <a:t>Programms</a:t>
            </a:r>
          </a:p>
        </p:txBody>
      </p:sp>
      <p:sp>
        <p:nvSpPr>
          <p:cNvPr id="8" name="Rechteck 7">
            <a:extLst>
              <a:ext uri="{FF2B5EF4-FFF2-40B4-BE49-F238E27FC236}">
                <a16:creationId xmlns:a16="http://schemas.microsoft.com/office/drawing/2014/main" id="{80F75BC5-BA30-9509-5BAB-6473D2421DDC}"/>
              </a:ext>
            </a:extLst>
          </p:cNvPr>
          <p:cNvSpPr/>
          <p:nvPr/>
        </p:nvSpPr>
        <p:spPr>
          <a:xfrm>
            <a:off x="309563" y="5835063"/>
            <a:ext cx="4392000" cy="3630821"/>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de-DE" sz="1200" dirty="0">
              <a:solidFill>
                <a:schemeClr val="tx1"/>
              </a:solidFill>
            </a:endParaRPr>
          </a:p>
          <a:p>
            <a:endParaRPr lang="de-DE" sz="1200" dirty="0">
              <a:solidFill>
                <a:schemeClr val="tx1"/>
              </a:solidFill>
            </a:endParaRPr>
          </a:p>
        </p:txBody>
      </p:sp>
      <p:sp>
        <p:nvSpPr>
          <p:cNvPr id="13" name="Rechteck 12">
            <a:extLst>
              <a:ext uri="{FF2B5EF4-FFF2-40B4-BE49-F238E27FC236}">
                <a16:creationId xmlns:a16="http://schemas.microsoft.com/office/drawing/2014/main" id="{1D028C4F-2971-A6F0-5248-A8E8AA6A6132}"/>
              </a:ext>
            </a:extLst>
          </p:cNvPr>
          <p:cNvSpPr/>
          <p:nvPr/>
        </p:nvSpPr>
        <p:spPr>
          <a:xfrm>
            <a:off x="309600" y="3675600"/>
            <a:ext cx="4392000" cy="1297689"/>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14" name="Notizenplatzhalter 2">
            <a:extLst>
              <a:ext uri="{FF2B5EF4-FFF2-40B4-BE49-F238E27FC236}">
                <a16:creationId xmlns:a16="http://schemas.microsoft.com/office/drawing/2014/main" id="{10489669-4101-CC70-F635-5106E55E0D80}"/>
              </a:ext>
            </a:extLst>
          </p:cNvPr>
          <p:cNvSpPr txBox="1">
            <a:spLocks/>
          </p:cNvSpPr>
          <p:nvPr/>
        </p:nvSpPr>
        <p:spPr>
          <a:xfrm>
            <a:off x="429958" y="4297555"/>
            <a:ext cx="4361612" cy="5572714"/>
          </a:xfrm>
          <a:prstGeom prst="rect">
            <a:avLst/>
          </a:prstGeom>
          <a:noFill/>
        </p:spPr>
        <p:txBody>
          <a:bodyPr vert="horz" lIns="99048" tIns="49524" rIns="99048" bIns="49524" rtlCol="0">
            <a:normAutofit/>
          </a:bodyPr>
          <a:lstStyle/>
          <a:p>
            <a:pPr marL="0" marR="0" lvl="0" indent="0" algn="l" defTabSz="914400" rtl="0" eaLnBrk="1" fontAlgn="auto" latinLnBrk="0" hangingPunct="1">
              <a:lnSpc>
                <a:spcPct val="150000"/>
              </a:lnSpc>
              <a:spcBef>
                <a:spcPts val="0"/>
              </a:spcBef>
              <a:spcAft>
                <a:spcPts val="0"/>
              </a:spcAft>
              <a:buClrTx/>
              <a:buSzTx/>
              <a:tabLst/>
              <a:defRPr/>
            </a:pPr>
            <a:r>
              <a:rPr lang="de-DE" sz="1200" i="1" dirty="0">
                <a:latin typeface="Arial" pitchFamily="34" charset="0"/>
                <a:cs typeface="Arial" pitchFamily="34" charset="0"/>
                <a:sym typeface="Wingdings" pitchFamily="2" charset="2"/>
              </a:rPr>
              <a:t>Was meint ihr: Wie kann man den Wahrheitsgehalt einer solchen Nachricht prüfen?</a:t>
            </a:r>
          </a:p>
          <a:p>
            <a:pPr marL="0" marR="0" lvl="0" indent="0" algn="l" defTabSz="914400" rtl="0" eaLnBrk="1" fontAlgn="auto" latinLnBrk="0" hangingPunct="1">
              <a:lnSpc>
                <a:spcPct val="150000"/>
              </a:lnSpc>
              <a:spcBef>
                <a:spcPts val="0"/>
              </a:spcBef>
              <a:spcAft>
                <a:spcPts val="0"/>
              </a:spcAft>
              <a:buClrTx/>
              <a:buSzTx/>
              <a:tabLst/>
              <a:defRPr/>
            </a:pPr>
            <a:endParaRPr lang="de-DE" sz="1200" i="1"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r>
              <a:rPr lang="de-DE" sz="1200" b="1" dirty="0">
                <a:latin typeface="Arial" pitchFamily="34" charset="0"/>
                <a:cs typeface="Arial" pitchFamily="34" charset="0"/>
                <a:sym typeface="Wingdings" pitchFamily="2" charset="2"/>
              </a:rPr>
              <a:t>Antworten sammeln </a:t>
            </a:r>
            <a:r>
              <a:rPr lang="de-DE" sz="1200" dirty="0">
                <a:latin typeface="Arial" pitchFamily="34" charset="0"/>
                <a:cs typeface="Arial" pitchFamily="34" charset="0"/>
                <a:sym typeface="Wingdings" pitchFamily="2" charset="2"/>
              </a:rPr>
              <a:t>und einteilen in: Überprüfung des Inhalts und Überprüfung des Absenders.</a:t>
            </a:r>
          </a:p>
          <a:p>
            <a:pPr marL="0" marR="0" lvl="0" indent="0" algn="l" defTabSz="914400" rtl="0" eaLnBrk="1" fontAlgn="auto" latinLnBrk="0" hangingPunct="1">
              <a:lnSpc>
                <a:spcPct val="150000"/>
              </a:lnSpc>
              <a:spcBef>
                <a:spcPts val="0"/>
              </a:spcBef>
              <a:spcAft>
                <a:spcPts val="0"/>
              </a:spcAft>
              <a:buClrTx/>
              <a:buSzTx/>
              <a:tabLst/>
              <a:defRPr/>
            </a:pPr>
            <a:endParaRPr lang="de-DE" sz="1200"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endParaRPr lang="de-DE" sz="1200" i="1" dirty="0">
              <a:latin typeface="Arial" pitchFamily="34" charset="0"/>
              <a:cs typeface="Arial" pitchFamily="34" charset="0"/>
              <a:sym typeface="Wingdings" pitchFamily="2" charset="2"/>
            </a:endParaRPr>
          </a:p>
          <a:p>
            <a:pPr lvl="0">
              <a:lnSpc>
                <a:spcPct val="150000"/>
              </a:lnSpc>
              <a:defRPr/>
            </a:pPr>
            <a:r>
              <a:rPr lang="de-DE" sz="1200" i="1" dirty="0">
                <a:latin typeface="Arial" pitchFamily="34" charset="0"/>
                <a:cs typeface="Arial" pitchFamily="34" charset="0"/>
                <a:sym typeface="Wingdings" pitchFamily="2" charset="2"/>
              </a:rPr>
              <a:t>Die Prüfung der Glaubwürdigkeit beginnt mit diesen zwei Fragen (im Kopf des Überprüfenden!):</a:t>
            </a:r>
          </a:p>
          <a:p>
            <a:pPr lvl="0">
              <a:lnSpc>
                <a:spcPct val="150000"/>
              </a:lnSpc>
              <a:defRPr/>
            </a:pPr>
            <a:r>
              <a:rPr lang="de-DE" sz="1200" i="1" dirty="0">
                <a:latin typeface="Arial" pitchFamily="34" charset="0"/>
                <a:cs typeface="Arial" pitchFamily="34" charset="0"/>
                <a:sym typeface="Wingdings" pitchFamily="2" charset="2"/>
              </a:rPr>
              <a:t>1. Den Inhalt checken: Ergibt das überhaupt Sinn? Wenn ja: </a:t>
            </a:r>
            <a:br>
              <a:rPr lang="de-DE" sz="1200" i="1" dirty="0">
                <a:latin typeface="Arial" pitchFamily="34" charset="0"/>
                <a:cs typeface="Arial" pitchFamily="34" charset="0"/>
                <a:sym typeface="Wingdings" pitchFamily="2" charset="2"/>
              </a:rPr>
            </a:br>
            <a:r>
              <a:rPr lang="de-DE" sz="1200" i="1" dirty="0">
                <a:latin typeface="Arial" pitchFamily="34" charset="0"/>
                <a:cs typeface="Arial" pitchFamily="34" charset="0"/>
                <a:sym typeface="Wingdings" pitchFamily="2" charset="2"/>
              </a:rPr>
              <a:t>Wie genau lauten die Fakten, die wir prüfen sollten?</a:t>
            </a:r>
          </a:p>
          <a:p>
            <a:pPr lvl="0">
              <a:lnSpc>
                <a:spcPct val="150000"/>
              </a:lnSpc>
              <a:defRPr/>
            </a:pPr>
            <a:r>
              <a:rPr lang="de-DE" sz="1200" i="1" dirty="0">
                <a:latin typeface="Arial" pitchFamily="34" charset="0"/>
                <a:cs typeface="Arial" pitchFamily="34" charset="0"/>
                <a:sym typeface="Wingdings" pitchFamily="2" charset="2"/>
              </a:rPr>
              <a:t>2. Den Absender checken. Hier helfen uns diese Fragen: „</a:t>
            </a:r>
            <a:r>
              <a:rPr lang="de-DE" sz="1200" b="1" i="1" dirty="0">
                <a:latin typeface="Arial" pitchFamily="34" charset="0"/>
                <a:cs typeface="Arial" pitchFamily="34" charset="0"/>
                <a:sym typeface="Wingdings" pitchFamily="2" charset="2"/>
              </a:rPr>
              <a:t>Kann</a:t>
            </a:r>
            <a:r>
              <a:rPr lang="de-DE" sz="1200" i="1" dirty="0">
                <a:latin typeface="Arial" pitchFamily="34" charset="0"/>
                <a:cs typeface="Arial" pitchFamily="34" charset="0"/>
                <a:sym typeface="Wingdings" pitchFamily="2" charset="2"/>
              </a:rPr>
              <a:t> er korrekt über das Thema informieren?“ (ist also vom Fach)? Und: „</a:t>
            </a:r>
            <a:r>
              <a:rPr lang="de-DE" sz="1200" b="1" i="1" dirty="0">
                <a:latin typeface="Arial" pitchFamily="34" charset="0"/>
                <a:cs typeface="Arial" pitchFamily="34" charset="0"/>
                <a:sym typeface="Wingdings" pitchFamily="2" charset="2"/>
              </a:rPr>
              <a:t>Will</a:t>
            </a:r>
            <a:r>
              <a:rPr lang="de-DE" sz="1200" i="1" dirty="0">
                <a:latin typeface="Arial" pitchFamily="34" charset="0"/>
                <a:cs typeface="Arial" pitchFamily="34" charset="0"/>
                <a:sym typeface="Wingdings" pitchFamily="2" charset="2"/>
              </a:rPr>
              <a:t> er uns richtig informieren“ - oder hat er andere Motive?</a:t>
            </a:r>
          </a:p>
          <a:p>
            <a:pPr lvl="0">
              <a:lnSpc>
                <a:spcPct val="150000"/>
              </a:lnSpc>
              <a:defRPr/>
            </a:pPr>
            <a:r>
              <a:rPr lang="de-DE" sz="1200" i="1" dirty="0">
                <a:latin typeface="Arial" pitchFamily="34" charset="0"/>
                <a:cs typeface="Arial" pitchFamily="34" charset="0"/>
                <a:sym typeface="Wingdings" pitchFamily="2" charset="2"/>
              </a:rPr>
              <a:t>Dafür klären wir die </a:t>
            </a:r>
            <a:r>
              <a:rPr lang="de-DE" sz="1200" b="1" i="1" dirty="0">
                <a:latin typeface="Arial" pitchFamily="34" charset="0"/>
                <a:cs typeface="Arial" pitchFamily="34" charset="0"/>
                <a:sym typeface="Wingdings" pitchFamily="2" charset="2"/>
              </a:rPr>
              <a:t>Rolle</a:t>
            </a:r>
            <a:r>
              <a:rPr lang="de-DE" sz="1200" i="1" dirty="0">
                <a:latin typeface="Arial" pitchFamily="34" charset="0"/>
                <a:cs typeface="Arial" pitchFamily="34" charset="0"/>
                <a:sym typeface="Wingdings" pitchFamily="2" charset="2"/>
              </a:rPr>
              <a:t> des Absenders: Könnte er ein kommerzielles, ideologisches oder politisches Interesse haben?  Wie ist das hier?</a:t>
            </a:r>
            <a:endParaRPr lang="de-DE" sz="1200"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endParaRPr lang="de-DE" sz="1200" i="1"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endParaRPr lang="de-DE" sz="1200" i="1"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endParaRPr lang="de-DE" sz="1200"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endParaRPr lang="de-DE" sz="1200" dirty="0">
              <a:latin typeface="Arial" pitchFamily="34" charset="0"/>
              <a:cs typeface="Arial" pitchFamily="34" charset="0"/>
              <a:sym typeface="Wingdings" pitchFamily="2" charset="2"/>
            </a:endParaRPr>
          </a:p>
        </p:txBody>
      </p:sp>
      <p:sp>
        <p:nvSpPr>
          <p:cNvPr id="15" name="Rechteck 14">
            <a:extLst>
              <a:ext uri="{FF2B5EF4-FFF2-40B4-BE49-F238E27FC236}">
                <a16:creationId xmlns:a16="http://schemas.microsoft.com/office/drawing/2014/main" id="{38216969-54B5-F2A5-9C39-AB9817B4B9DE}"/>
              </a:ext>
            </a:extLst>
          </p:cNvPr>
          <p:cNvSpPr/>
          <p:nvPr/>
        </p:nvSpPr>
        <p:spPr>
          <a:xfrm>
            <a:off x="813346" y="3821162"/>
            <a:ext cx="3888432" cy="276999"/>
          </a:xfrm>
          <a:prstGeom prst="rect">
            <a:avLst/>
          </a:prstGeom>
        </p:spPr>
        <p:txBody>
          <a:bodyPr wrap="square">
            <a:spAutoFit/>
          </a:bodyPr>
          <a:lstStyle/>
          <a:p>
            <a:r>
              <a:rPr lang="en-GB" sz="1200" b="1" dirty="0">
                <a:solidFill>
                  <a:srgbClr val="FF0000"/>
                </a:solidFill>
              </a:rPr>
              <a:t>Forts. Der “</a:t>
            </a:r>
            <a:r>
              <a:rPr lang="en-GB" sz="1200" b="1" dirty="0" err="1">
                <a:solidFill>
                  <a:srgbClr val="FF0000"/>
                </a:solidFill>
              </a:rPr>
              <a:t>Himbeer</a:t>
            </a:r>
            <a:r>
              <a:rPr lang="en-GB" sz="1200" b="1" dirty="0">
                <a:solidFill>
                  <a:srgbClr val="FF0000"/>
                </a:solidFill>
              </a:rPr>
              <a:t>”- </a:t>
            </a:r>
            <a:r>
              <a:rPr lang="en-GB" sz="1200" b="1" dirty="0" err="1">
                <a:solidFill>
                  <a:srgbClr val="FF0000"/>
                </a:solidFill>
              </a:rPr>
              <a:t>Übung</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a:t>
            </a:r>
            <a:endParaRPr lang="de-DE" sz="1200" dirty="0"/>
          </a:p>
        </p:txBody>
      </p:sp>
      <p:pic>
        <p:nvPicPr>
          <p:cNvPr id="16" name="Grafik 15" descr="Ein Bild, das Uhr enthält.&#10;&#10;Automatisch generierte Beschreibung">
            <a:extLst>
              <a:ext uri="{FF2B5EF4-FFF2-40B4-BE49-F238E27FC236}">
                <a16:creationId xmlns:a16="http://schemas.microsoft.com/office/drawing/2014/main" id="{461B8052-95A7-0F1A-31BE-74B935FCD981}"/>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429958" y="3749154"/>
            <a:ext cx="383388" cy="293179"/>
          </a:xfrm>
          <a:prstGeom prst="rect">
            <a:avLst/>
          </a:prstGeom>
        </p:spPr>
      </p:pic>
      <p:pic>
        <p:nvPicPr>
          <p:cNvPr id="17" name="Grafik 16" descr="Ein Bild, das Uhr enthält.&#10;&#10;Automatisch generierte Beschreibung">
            <a:extLst>
              <a:ext uri="{FF2B5EF4-FFF2-40B4-BE49-F238E27FC236}">
                <a16:creationId xmlns:a16="http://schemas.microsoft.com/office/drawing/2014/main" id="{4B10512C-EAD7-27AD-B682-99FF9D020DCD}"/>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375735" y="5946513"/>
            <a:ext cx="383388" cy="293179"/>
          </a:xfrm>
          <a:prstGeom prst="rect">
            <a:avLst/>
          </a:prstGeom>
        </p:spPr>
      </p:pic>
      <p:sp>
        <p:nvSpPr>
          <p:cNvPr id="18" name="Rechteck 17">
            <a:extLst>
              <a:ext uri="{FF2B5EF4-FFF2-40B4-BE49-F238E27FC236}">
                <a16:creationId xmlns:a16="http://schemas.microsoft.com/office/drawing/2014/main" id="{B64D655E-4B4C-D72E-5BA5-844EDD15034A}"/>
              </a:ext>
            </a:extLst>
          </p:cNvPr>
          <p:cNvSpPr/>
          <p:nvPr/>
        </p:nvSpPr>
        <p:spPr>
          <a:xfrm>
            <a:off x="812569" y="5946513"/>
            <a:ext cx="3888432" cy="276999"/>
          </a:xfrm>
          <a:prstGeom prst="rect">
            <a:avLst/>
          </a:prstGeom>
        </p:spPr>
        <p:txBody>
          <a:bodyPr wrap="square">
            <a:spAutoFit/>
          </a:bodyPr>
          <a:lstStyle/>
          <a:p>
            <a:r>
              <a:rPr lang="en-GB" sz="1200" b="1" dirty="0" err="1">
                <a:solidFill>
                  <a:srgbClr val="FF0000"/>
                </a:solidFill>
              </a:rPr>
              <a:t>Erläuterung</a:t>
            </a:r>
            <a:r>
              <a:rPr lang="en-GB" sz="1200" b="1" dirty="0">
                <a:solidFill>
                  <a:srgbClr val="FF0000"/>
                </a:solidFill>
              </a:rPr>
              <a:t> und Frage an die </a:t>
            </a:r>
            <a:r>
              <a:rPr lang="en-GB" sz="1200" b="1" dirty="0" err="1">
                <a:solidFill>
                  <a:srgbClr val="FF0000"/>
                </a:solidFill>
              </a:rPr>
              <a:t>SuS</a:t>
            </a:r>
            <a:r>
              <a:rPr lang="en-GB" sz="1200" b="1" dirty="0">
                <a:solidFill>
                  <a:srgbClr val="FF0000"/>
                </a:solidFill>
              </a:rPr>
              <a:t>:</a:t>
            </a:r>
            <a:endParaRPr lang="de-DE" sz="1200" dirty="0"/>
          </a:p>
        </p:txBody>
      </p:sp>
      <p:sp>
        <p:nvSpPr>
          <p:cNvPr id="19" name="Textfeld 18">
            <a:extLst>
              <a:ext uri="{FF2B5EF4-FFF2-40B4-BE49-F238E27FC236}">
                <a16:creationId xmlns:a16="http://schemas.microsoft.com/office/drawing/2014/main" id="{CA0A6527-0292-3606-E026-575DC55F1E4E}"/>
              </a:ext>
            </a:extLst>
          </p:cNvPr>
          <p:cNvSpPr txBox="1"/>
          <p:nvPr/>
        </p:nvSpPr>
        <p:spPr>
          <a:xfrm>
            <a:off x="4053706" y="1444898"/>
            <a:ext cx="233666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Schritt 1 der Überprüfung: Kriterien glaubwürdiger Absender</a:t>
            </a:r>
          </a:p>
        </p:txBody>
      </p:sp>
    </p:spTree>
    <p:extLst>
      <p:ext uri="{BB962C8B-B14F-4D97-AF65-F5344CB8AC3E}">
        <p14:creationId xmlns:p14="http://schemas.microsoft.com/office/powerpoint/2010/main" val="41027762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10</a:t>
            </a:fld>
            <a:endParaRPr lang="de-DE" dirty="0"/>
          </a:p>
        </p:txBody>
      </p:sp>
      <p:sp>
        <p:nvSpPr>
          <p:cNvPr id="5" name="Textfeld 4">
            <a:extLst>
              <a:ext uri="{FF2B5EF4-FFF2-40B4-BE49-F238E27FC236}">
                <a16:creationId xmlns:a16="http://schemas.microsoft.com/office/drawing/2014/main" id="{B284EE9C-15A3-2F8D-4818-0842D1AF3493}"/>
              </a:ext>
            </a:extLst>
          </p:cNvPr>
          <p:cNvSpPr txBox="1"/>
          <p:nvPr/>
        </p:nvSpPr>
        <p:spPr>
          <a:xfrm>
            <a:off x="4053706" y="1444898"/>
            <a:ext cx="223224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Schritt 2 der Überprüfung: Was wurde berichtet?  </a:t>
            </a:r>
          </a:p>
        </p:txBody>
      </p:sp>
      <p:sp>
        <p:nvSpPr>
          <p:cNvPr id="6" name="Rechteck 5">
            <a:extLst>
              <a:ext uri="{FF2B5EF4-FFF2-40B4-BE49-F238E27FC236}">
                <a16:creationId xmlns:a16="http://schemas.microsoft.com/office/drawing/2014/main" id="{6C60A6DB-8F4F-E521-6EDB-CAD8E45CEC17}"/>
              </a:ext>
            </a:extLst>
          </p:cNvPr>
          <p:cNvSpPr/>
          <p:nvPr/>
        </p:nvSpPr>
        <p:spPr>
          <a:xfrm>
            <a:off x="309562" y="3677146"/>
            <a:ext cx="4392215" cy="1872208"/>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 name="Rechteck 6">
            <a:extLst>
              <a:ext uri="{FF2B5EF4-FFF2-40B4-BE49-F238E27FC236}">
                <a16:creationId xmlns:a16="http://schemas.microsoft.com/office/drawing/2014/main" id="{E4752F88-5FA3-63C4-DC20-03E176B1BE4D}"/>
              </a:ext>
            </a:extLst>
          </p:cNvPr>
          <p:cNvSpPr/>
          <p:nvPr/>
        </p:nvSpPr>
        <p:spPr>
          <a:xfrm>
            <a:off x="741600" y="3791867"/>
            <a:ext cx="3888432" cy="612155"/>
          </a:xfrm>
          <a:prstGeom prst="rect">
            <a:avLst/>
          </a:prstGeom>
        </p:spPr>
        <p:txBody>
          <a:bodyPr wrap="square">
            <a:spAutoFit/>
          </a:bodyPr>
          <a:lstStyle/>
          <a:p>
            <a:pPr>
              <a:lnSpc>
                <a:spcPct val="150000"/>
              </a:lnSpc>
            </a:pPr>
            <a:r>
              <a:rPr lang="de-DE" sz="1200" b="1" dirty="0">
                <a:solidFill>
                  <a:srgbClr val="FF0000"/>
                </a:solidFill>
              </a:rPr>
              <a:t>Die „</a:t>
            </a:r>
            <a:r>
              <a:rPr lang="de-DE" sz="1200" b="1" dirty="0" err="1">
                <a:solidFill>
                  <a:srgbClr val="FF0000"/>
                </a:solidFill>
              </a:rPr>
              <a:t>Himbeer</a:t>
            </a:r>
            <a:r>
              <a:rPr lang="de-DE" sz="1200" b="1" dirty="0">
                <a:solidFill>
                  <a:srgbClr val="FF0000"/>
                </a:solidFill>
              </a:rPr>
              <a:t>“-Übung mit den </a:t>
            </a:r>
            <a:r>
              <a:rPr lang="de-DE" sz="1200" b="1" dirty="0" err="1">
                <a:solidFill>
                  <a:srgbClr val="FF0000"/>
                </a:solidFill>
              </a:rPr>
              <a:t>SuS</a:t>
            </a:r>
            <a:r>
              <a:rPr lang="de-DE" sz="1200" b="1" dirty="0">
                <a:solidFill>
                  <a:srgbClr val="FF0000"/>
                </a:solidFill>
              </a:rPr>
              <a:t> – Thema Fakten:</a:t>
            </a:r>
            <a:endParaRPr lang="de-DE" sz="1200" dirty="0"/>
          </a:p>
        </p:txBody>
      </p:sp>
      <p:pic>
        <p:nvPicPr>
          <p:cNvPr id="8" name="Grafik 7" descr="Ein Bild, das Uhr enthält.&#10;&#10;Automatisch generierte Beschreibung">
            <a:extLst>
              <a:ext uri="{FF2B5EF4-FFF2-40B4-BE49-F238E27FC236}">
                <a16:creationId xmlns:a16="http://schemas.microsoft.com/office/drawing/2014/main" id="{8198AE39-9A2C-EBC9-FA4E-2CC94D847E93}"/>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394223" y="3751304"/>
            <a:ext cx="383388" cy="293179"/>
          </a:xfrm>
          <a:prstGeom prst="rect">
            <a:avLst/>
          </a:prstGeom>
        </p:spPr>
      </p:pic>
      <p:sp>
        <p:nvSpPr>
          <p:cNvPr id="9" name="Rechteck 8">
            <a:extLst>
              <a:ext uri="{FF2B5EF4-FFF2-40B4-BE49-F238E27FC236}">
                <a16:creationId xmlns:a16="http://schemas.microsoft.com/office/drawing/2014/main" id="{37C56DDB-AA83-8205-FFDC-94D0B92C6F04}"/>
              </a:ext>
            </a:extLst>
          </p:cNvPr>
          <p:cNvSpPr/>
          <p:nvPr/>
        </p:nvSpPr>
        <p:spPr>
          <a:xfrm>
            <a:off x="479948" y="4239232"/>
            <a:ext cx="4271816" cy="2227982"/>
          </a:xfrm>
          <a:prstGeom prst="rect">
            <a:avLst/>
          </a:prstGeom>
        </p:spPr>
        <p:txBody>
          <a:bodyPr wrap="square">
            <a:spAutoFit/>
          </a:bodyPr>
          <a:lstStyle/>
          <a:p>
            <a:pPr marL="357188">
              <a:lnSpc>
                <a:spcPct val="150000"/>
              </a:lnSpc>
            </a:pPr>
            <a:endParaRPr lang="de-DE" sz="1200" i="1" dirty="0"/>
          </a:p>
          <a:p>
            <a:pPr marL="171450" indent="-171450">
              <a:lnSpc>
                <a:spcPct val="150000"/>
              </a:lnSpc>
              <a:buBlip>
                <a:blip r:embed="rId4"/>
              </a:buBlip>
            </a:pPr>
            <a:r>
              <a:rPr lang="de-DE" sz="1200" i="1" dirty="0"/>
              <a:t>Ihr seht hier den Post des Kanals </a:t>
            </a:r>
            <a:r>
              <a:rPr lang="de-DE" sz="1200" i="1" dirty="0" err="1"/>
              <a:t>gesundheitsfakten</a:t>
            </a:r>
            <a:r>
              <a:rPr lang="de-DE" sz="1200" i="1" dirty="0"/>
              <a:t> aus dem Jahr 2022.</a:t>
            </a:r>
          </a:p>
          <a:p>
            <a:pPr marL="171450" indent="-171450">
              <a:lnSpc>
                <a:spcPct val="150000"/>
              </a:lnSpc>
              <a:buBlip>
                <a:blip r:embed="rId4"/>
              </a:buBlip>
            </a:pPr>
            <a:r>
              <a:rPr lang="de-DE" sz="1200" i="1" dirty="0"/>
              <a:t>Welche Behauptungen findet ihr in dem Text?</a:t>
            </a:r>
          </a:p>
          <a:p>
            <a:pPr>
              <a:lnSpc>
                <a:spcPct val="150000"/>
              </a:lnSpc>
            </a:pPr>
            <a:endParaRPr lang="de-DE" sz="1000" b="1" dirty="0"/>
          </a:p>
          <a:p>
            <a:pPr>
              <a:lnSpc>
                <a:spcPct val="150000"/>
              </a:lnSpc>
            </a:pPr>
            <a:r>
              <a:rPr lang="de-DE" sz="1200" b="1" dirty="0"/>
              <a:t>(Klicken für Auflösung!)</a:t>
            </a:r>
          </a:p>
          <a:p>
            <a:pPr>
              <a:lnSpc>
                <a:spcPct val="150000"/>
              </a:lnSpc>
            </a:pPr>
            <a:endParaRPr lang="de-DE" sz="1200" dirty="0"/>
          </a:p>
          <a:p>
            <a:pPr>
              <a:lnSpc>
                <a:spcPct val="150000"/>
              </a:lnSpc>
            </a:pPr>
            <a:endParaRPr lang="de-DE" sz="1200" dirty="0"/>
          </a:p>
        </p:txBody>
      </p:sp>
      <p:sp>
        <p:nvSpPr>
          <p:cNvPr id="10" name="Textfeld 9">
            <a:extLst>
              <a:ext uri="{FF2B5EF4-FFF2-40B4-BE49-F238E27FC236}">
                <a16:creationId xmlns:a16="http://schemas.microsoft.com/office/drawing/2014/main" id="{75394676-9998-FE74-0644-74B6A3742988}"/>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1128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11</a:t>
            </a:fld>
            <a:endParaRPr lang="de-DE" dirty="0"/>
          </a:p>
        </p:txBody>
      </p:sp>
      <p:sp>
        <p:nvSpPr>
          <p:cNvPr id="5" name="Textfeld 4">
            <a:extLst>
              <a:ext uri="{FF2B5EF4-FFF2-40B4-BE49-F238E27FC236}">
                <a16:creationId xmlns:a16="http://schemas.microsoft.com/office/drawing/2014/main" id="{739FB6FE-BE4A-E427-4147-16F038CE3912}"/>
              </a:ext>
            </a:extLst>
          </p:cNvPr>
          <p:cNvSpPr txBox="1"/>
          <p:nvPr/>
        </p:nvSpPr>
        <p:spPr>
          <a:xfrm>
            <a:off x="4053706" y="1444898"/>
            <a:ext cx="223224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Schritt 3 der Überprüfung: Woher wissen die das?</a:t>
            </a:r>
          </a:p>
        </p:txBody>
      </p:sp>
      <p:sp>
        <p:nvSpPr>
          <p:cNvPr id="6" name="Notizenplatzhalter 2">
            <a:extLst>
              <a:ext uri="{FF2B5EF4-FFF2-40B4-BE49-F238E27FC236}">
                <a16:creationId xmlns:a16="http://schemas.microsoft.com/office/drawing/2014/main" id="{E6665C45-3113-8B09-9371-B1FD6E1E1785}"/>
              </a:ext>
            </a:extLst>
          </p:cNvPr>
          <p:cNvSpPr txBox="1">
            <a:spLocks/>
          </p:cNvSpPr>
          <p:nvPr/>
        </p:nvSpPr>
        <p:spPr>
          <a:xfrm>
            <a:off x="309301" y="3605138"/>
            <a:ext cx="4392474" cy="5331177"/>
          </a:xfrm>
          <a:prstGeom prst="rect">
            <a:avLst/>
          </a:prstGeom>
          <a:noFill/>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lnSpc>
                <a:spcPct val="150000"/>
              </a:lnSpc>
              <a:spcAft>
                <a:spcPts val="1200"/>
              </a:spcAft>
            </a:pPr>
            <a:r>
              <a:rPr lang="de-DE" b="1" dirty="0"/>
              <a:t>Auch viele News-Anbieter in den sozialen Medien verbreiten Informationen ohne die Angabe von Quellen!</a:t>
            </a:r>
          </a:p>
          <a:p>
            <a:pPr>
              <a:lnSpc>
                <a:spcPct val="150000"/>
              </a:lnSpc>
              <a:spcAft>
                <a:spcPts val="1200"/>
              </a:spcAft>
            </a:pPr>
            <a:endParaRPr lang="de-DE" b="1" dirty="0"/>
          </a:p>
          <a:p>
            <a:pPr>
              <a:lnSpc>
                <a:spcPct val="150000"/>
              </a:lnSpc>
              <a:spcAft>
                <a:spcPts val="1200"/>
              </a:spcAft>
            </a:pPr>
            <a:endParaRPr lang="de-DE" b="1" dirty="0"/>
          </a:p>
          <a:p>
            <a:pPr>
              <a:lnSpc>
                <a:spcPct val="150000"/>
              </a:lnSpc>
              <a:spcAft>
                <a:spcPts val="1200"/>
              </a:spcAft>
            </a:pPr>
            <a:endParaRPr lang="de-DE" b="1" dirty="0"/>
          </a:p>
          <a:p>
            <a:pPr>
              <a:lnSpc>
                <a:spcPct val="150000"/>
              </a:lnSpc>
              <a:spcAft>
                <a:spcPts val="1200"/>
              </a:spcAft>
            </a:pPr>
            <a:r>
              <a:rPr lang="de-DE" sz="1200" b="1" dirty="0"/>
              <a:t>(Klicken für Auflösung!)</a:t>
            </a:r>
          </a:p>
          <a:p>
            <a:pPr>
              <a:lnSpc>
                <a:spcPct val="150000"/>
              </a:lnSpc>
              <a:spcAft>
                <a:spcPts val="1200"/>
              </a:spcAft>
            </a:pPr>
            <a:r>
              <a:rPr lang="de-DE" b="1" dirty="0"/>
              <a:t>#</a:t>
            </a:r>
          </a:p>
          <a:p>
            <a:pPr>
              <a:lnSpc>
                <a:spcPct val="150000"/>
              </a:lnSpc>
              <a:spcAft>
                <a:spcPts val="1200"/>
              </a:spcAft>
            </a:pPr>
            <a:endParaRPr lang="de-DE" sz="1200" b="1" dirty="0"/>
          </a:p>
          <a:p>
            <a:pPr>
              <a:lnSpc>
                <a:spcPct val="150000"/>
              </a:lnSpc>
              <a:spcAft>
                <a:spcPts val="1200"/>
              </a:spcAft>
            </a:pPr>
            <a:endParaRPr lang="de-DE" dirty="0"/>
          </a:p>
        </p:txBody>
      </p:sp>
      <p:sp>
        <p:nvSpPr>
          <p:cNvPr id="7" name="Rechteck 6">
            <a:extLst>
              <a:ext uri="{FF2B5EF4-FFF2-40B4-BE49-F238E27FC236}">
                <a16:creationId xmlns:a16="http://schemas.microsoft.com/office/drawing/2014/main" id="{BCC27E55-EA83-8E9B-E55D-1452A2D517EB}"/>
              </a:ext>
            </a:extLst>
          </p:cNvPr>
          <p:cNvSpPr/>
          <p:nvPr/>
        </p:nvSpPr>
        <p:spPr>
          <a:xfrm>
            <a:off x="309290" y="4397227"/>
            <a:ext cx="4392000" cy="1166154"/>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a:solidFill>
                  <a:schemeClr val="tx1"/>
                </a:solidFill>
              </a:rPr>
              <a:t> </a:t>
            </a:r>
          </a:p>
          <a:p>
            <a:endParaRPr lang="de-DE" sz="1200" dirty="0">
              <a:solidFill>
                <a:schemeClr val="tx1"/>
              </a:solidFill>
            </a:endParaRPr>
          </a:p>
        </p:txBody>
      </p:sp>
      <p:sp>
        <p:nvSpPr>
          <p:cNvPr id="8" name="Rechteck 7">
            <a:extLst>
              <a:ext uri="{FF2B5EF4-FFF2-40B4-BE49-F238E27FC236}">
                <a16:creationId xmlns:a16="http://schemas.microsoft.com/office/drawing/2014/main" id="{BB61E3AA-E2C3-BC4B-3A55-C0A08E1EB7DF}"/>
              </a:ext>
            </a:extLst>
          </p:cNvPr>
          <p:cNvSpPr/>
          <p:nvPr/>
        </p:nvSpPr>
        <p:spPr>
          <a:xfrm>
            <a:off x="741600" y="4556991"/>
            <a:ext cx="3888432" cy="276999"/>
          </a:xfrm>
          <a:prstGeom prst="rect">
            <a:avLst/>
          </a:prstGeom>
        </p:spPr>
        <p:txBody>
          <a:bodyPr wrap="square">
            <a:spAutoFit/>
          </a:bodyPr>
          <a:lstStyle/>
          <a:p>
            <a:r>
              <a:rPr lang="en-GB" sz="1200" b="1" dirty="0">
                <a:solidFill>
                  <a:srgbClr val="FF0000"/>
                </a:solidFill>
              </a:rPr>
              <a:t>Die”</a:t>
            </a:r>
            <a:r>
              <a:rPr lang="en-GB" sz="1200" b="1" dirty="0" err="1">
                <a:solidFill>
                  <a:srgbClr val="FF0000"/>
                </a:solidFill>
              </a:rPr>
              <a:t>Himbeer</a:t>
            </a:r>
            <a:r>
              <a:rPr lang="en-GB" sz="1200" b="1" dirty="0">
                <a:solidFill>
                  <a:srgbClr val="FF0000"/>
                </a:solidFill>
              </a:rPr>
              <a:t>”-</a:t>
            </a:r>
            <a:r>
              <a:rPr lang="en-GB" sz="1200" b="1" dirty="0" err="1">
                <a:solidFill>
                  <a:srgbClr val="FF0000"/>
                </a:solidFill>
              </a:rPr>
              <a:t>Übung</a:t>
            </a:r>
            <a:r>
              <a:rPr lang="en-GB" sz="1200" b="1" dirty="0">
                <a:solidFill>
                  <a:srgbClr val="FF0000"/>
                </a:solidFill>
              </a:rPr>
              <a:t>: </a:t>
            </a:r>
            <a:r>
              <a:rPr lang="en-GB" sz="1200" b="1" dirty="0" err="1">
                <a:solidFill>
                  <a:srgbClr val="FF0000"/>
                </a:solidFill>
              </a:rPr>
              <a:t>Frage</a:t>
            </a:r>
            <a:r>
              <a:rPr lang="en-GB" sz="1200" b="1" dirty="0">
                <a:solidFill>
                  <a:srgbClr val="FF0000"/>
                </a:solidFill>
              </a:rPr>
              <a:t> an </a:t>
            </a:r>
            <a:r>
              <a:rPr lang="en-GB" sz="1200" b="1" dirty="0" err="1">
                <a:solidFill>
                  <a:srgbClr val="FF0000"/>
                </a:solidFill>
              </a:rPr>
              <a:t>SuS</a:t>
            </a:r>
            <a:endParaRPr lang="de-DE" sz="1200" dirty="0"/>
          </a:p>
        </p:txBody>
      </p:sp>
      <p:pic>
        <p:nvPicPr>
          <p:cNvPr id="9" name="Grafik 8" descr="Ein Bild, das Uhr enthält.&#10;&#10;Automatisch generierte Beschreibung">
            <a:extLst>
              <a:ext uri="{FF2B5EF4-FFF2-40B4-BE49-F238E27FC236}">
                <a16:creationId xmlns:a16="http://schemas.microsoft.com/office/drawing/2014/main" id="{88D5272A-44AB-4381-E925-43B9E629B04F}"/>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394223" y="4471384"/>
            <a:ext cx="383388" cy="293179"/>
          </a:xfrm>
          <a:prstGeom prst="rect">
            <a:avLst/>
          </a:prstGeom>
        </p:spPr>
      </p:pic>
      <p:sp>
        <p:nvSpPr>
          <p:cNvPr id="10" name="Rechteck 9">
            <a:extLst>
              <a:ext uri="{FF2B5EF4-FFF2-40B4-BE49-F238E27FC236}">
                <a16:creationId xmlns:a16="http://schemas.microsoft.com/office/drawing/2014/main" id="{F87EADDE-8700-B08B-8D46-203240CA592D}"/>
              </a:ext>
            </a:extLst>
          </p:cNvPr>
          <p:cNvSpPr/>
          <p:nvPr/>
        </p:nvSpPr>
        <p:spPr>
          <a:xfrm>
            <a:off x="394224" y="4829274"/>
            <a:ext cx="4271816" cy="889154"/>
          </a:xfrm>
          <a:prstGeom prst="rect">
            <a:avLst/>
          </a:prstGeom>
        </p:spPr>
        <p:txBody>
          <a:bodyPr wrap="square">
            <a:spAutoFit/>
          </a:bodyPr>
          <a:lstStyle/>
          <a:p>
            <a:pPr>
              <a:lnSpc>
                <a:spcPct val="150000"/>
              </a:lnSpc>
            </a:pPr>
            <a:r>
              <a:rPr lang="de-DE" sz="1200" i="1" dirty="0"/>
              <a:t>Wieso ist es ein Problem, wenn in Posts keine Quellen angegeben werden? Wozu brauchen wir Quellenangaben? </a:t>
            </a:r>
          </a:p>
          <a:p>
            <a:pPr>
              <a:lnSpc>
                <a:spcPct val="150000"/>
              </a:lnSpc>
            </a:pPr>
            <a:endParaRPr lang="de-DE" sz="1200" dirty="0"/>
          </a:p>
        </p:txBody>
      </p:sp>
      <p:sp>
        <p:nvSpPr>
          <p:cNvPr id="11" name="Textfeld 10">
            <a:extLst>
              <a:ext uri="{FF2B5EF4-FFF2-40B4-BE49-F238E27FC236}">
                <a16:creationId xmlns:a16="http://schemas.microsoft.com/office/drawing/2014/main" id="{0E46982C-FAB6-79CC-6BBD-50A66A663FB6}"/>
              </a:ext>
            </a:extLst>
          </p:cNvPr>
          <p:cNvSpPr txBox="1"/>
          <p:nvPr/>
        </p:nvSpPr>
        <p:spPr>
          <a:xfrm>
            <a:off x="4831928" y="3893170"/>
            <a:ext cx="1873148" cy="5832366"/>
          </a:xfrm>
          <a:prstGeom prst="rect">
            <a:avLst/>
          </a:prstGeom>
          <a:noFill/>
        </p:spPr>
        <p:txBody>
          <a:bodyPr wrap="square" rtlCol="0">
            <a:spAutoFit/>
          </a:bodyPr>
          <a:lstStyle/>
          <a:p>
            <a:pPr>
              <a:spcAft>
                <a:spcPts val="600"/>
              </a:spcAft>
            </a:pPr>
            <a:r>
              <a:rPr lang="de-DE" sz="1100" b="1" i="1" dirty="0"/>
              <a:t>Unbefangene Quellen</a:t>
            </a:r>
          </a:p>
          <a:p>
            <a:pPr>
              <a:spcAft>
                <a:spcPts val="600"/>
              </a:spcAft>
            </a:pPr>
            <a:r>
              <a:rPr lang="de-DE" sz="1100" dirty="0"/>
              <a:t>Eine wichtige Prüfregel lautet: Wie sieht das Verhältnis der Quelle zum Thema aus? Ist sie mit den Akteuren im Thema irgendwie „verbandelt“? Könnte es sein, dass sie mit dem Thema oder dem Vorgang ein bestimmtes Interesse verfolgt? </a:t>
            </a:r>
            <a:r>
              <a:rPr lang="de-DE" sz="1100" dirty="0">
                <a:sym typeface="Wingdings" pitchFamily="2" charset="2"/>
              </a:rPr>
              <a:t> </a:t>
            </a:r>
          </a:p>
          <a:p>
            <a:r>
              <a:rPr lang="de-DE" sz="1100" dirty="0">
                <a:sym typeface="Wingdings" pitchFamily="2" charset="2"/>
              </a:rPr>
              <a:t>Von daher lautet eine weitere Prüffrage: </a:t>
            </a:r>
            <a:br>
              <a:rPr lang="de-DE" sz="1100" dirty="0">
                <a:sym typeface="Wingdings" pitchFamily="2" charset="2"/>
              </a:rPr>
            </a:br>
            <a:r>
              <a:rPr lang="de-DE" sz="1100" dirty="0">
                <a:sym typeface="Wingdings" pitchFamily="2" charset="2"/>
              </a:rPr>
              <a:t>Wie kann ich die </a:t>
            </a:r>
            <a:r>
              <a:rPr lang="de-DE" sz="1100" dirty="0" err="1">
                <a:sym typeface="Wingdings" pitchFamily="2" charset="2"/>
              </a:rPr>
              <a:t>Zuver</a:t>
            </a:r>
            <a:r>
              <a:rPr lang="de-DE" sz="1100" dirty="0">
                <a:sym typeface="Wingdings" pitchFamily="2" charset="2"/>
              </a:rPr>
              <a:t>-lässigkeit der Quelle erkennen? </a:t>
            </a:r>
            <a:br>
              <a:rPr lang="de-DE" sz="1100" dirty="0">
                <a:sym typeface="Wingdings" pitchFamily="2" charset="2"/>
              </a:rPr>
            </a:br>
            <a:r>
              <a:rPr lang="de-DE" sz="1100" dirty="0">
                <a:sym typeface="Wingdings" pitchFamily="2" charset="2"/>
              </a:rPr>
              <a:t>In der Art einer Faustregel checkt der Journalist seine Quelle entlang dieser Fragen: </a:t>
            </a:r>
          </a:p>
          <a:p>
            <a:pPr marL="85725" indent="-85725">
              <a:buFont typeface="Arial" panose="020B0604020202020204" pitchFamily="34" charset="0"/>
              <a:buChar char="•"/>
            </a:pPr>
            <a:r>
              <a:rPr lang="de-DE" sz="1100" dirty="0">
                <a:sym typeface="Wingdings" pitchFamily="2" charset="2"/>
              </a:rPr>
              <a:t>Versteht sie etwas von der Sache?</a:t>
            </a:r>
          </a:p>
          <a:p>
            <a:pPr marL="85725" indent="-85725">
              <a:buFont typeface="Arial" panose="020B0604020202020204" pitchFamily="34" charset="0"/>
              <a:buChar char="•"/>
            </a:pPr>
            <a:r>
              <a:rPr lang="de-DE" sz="1100" dirty="0">
                <a:sym typeface="Wingdings" pitchFamily="2" charset="2"/>
              </a:rPr>
              <a:t>War sie „nah dran“ oder dabei (Zeuge)?</a:t>
            </a:r>
          </a:p>
          <a:p>
            <a:pPr marL="85725" indent="-85725">
              <a:buFont typeface="Arial" panose="020B0604020202020204" pitchFamily="34" charset="0"/>
              <a:buChar char="•"/>
            </a:pPr>
            <a:r>
              <a:rPr lang="de-DE" sz="1100" dirty="0">
                <a:sym typeface="Wingdings" pitchFamily="2" charset="2"/>
              </a:rPr>
              <a:t>Was hatte oder hätte sie davon (Interesse)?</a:t>
            </a:r>
          </a:p>
          <a:p>
            <a:pPr marL="85725" indent="-85725">
              <a:buFont typeface="Arial" panose="020B0604020202020204" pitchFamily="34" charset="0"/>
              <a:buChar char="•"/>
            </a:pPr>
            <a:r>
              <a:rPr lang="de-DE" sz="1100" dirty="0">
                <a:sym typeface="Wingdings" pitchFamily="2" charset="2"/>
              </a:rPr>
              <a:t>Profitiert die Quelle von der Veröffentlichung?</a:t>
            </a:r>
            <a:br>
              <a:rPr lang="de-DE" sz="1100" dirty="0">
                <a:sym typeface="Wingdings" pitchFamily="2" charset="2"/>
              </a:rPr>
            </a:br>
            <a:endParaRPr lang="de-DE" sz="1100" dirty="0">
              <a:latin typeface="Arial" panose="020B0604020202020204" pitchFamily="34" charset="0"/>
              <a:cs typeface="Arial" panose="020B0604020202020204" pitchFamily="34" charset="0"/>
              <a:sym typeface="Wingdings" pitchFamily="2" charset="2"/>
            </a:endParaRPr>
          </a:p>
          <a:p>
            <a:r>
              <a:rPr lang="de-DE" sz="1100" i="1" dirty="0">
                <a:latin typeface="Arial" panose="020B0604020202020204" pitchFamily="34" charset="0"/>
                <a:cs typeface="Arial" panose="020B0604020202020204" pitchFamily="34" charset="0"/>
                <a:sym typeface="Wingdings" pitchFamily="2" charset="2"/>
              </a:rPr>
              <a:t>All das lässt sich natürlich nur prüfen, wenn überhaupt eine Quelle angegeben wird!</a:t>
            </a:r>
            <a:endParaRPr lang="de-DE" sz="1200" i="1" dirty="0">
              <a:latin typeface="Arial" panose="020B0604020202020204" pitchFamily="34" charset="0"/>
              <a:cs typeface="Arial" panose="020B0604020202020204" pitchFamily="34" charset="0"/>
            </a:endParaRPr>
          </a:p>
        </p:txBody>
      </p:sp>
      <p:sp>
        <p:nvSpPr>
          <p:cNvPr id="12" name="Rechteck 11">
            <a:extLst>
              <a:ext uri="{FF2B5EF4-FFF2-40B4-BE49-F238E27FC236}">
                <a16:creationId xmlns:a16="http://schemas.microsoft.com/office/drawing/2014/main" id="{29942B38-43B9-47D1-A29B-C156CC1A34A8}"/>
              </a:ext>
            </a:extLst>
          </p:cNvPr>
          <p:cNvSpPr/>
          <p:nvPr/>
        </p:nvSpPr>
        <p:spPr>
          <a:xfrm>
            <a:off x="309290" y="6011686"/>
            <a:ext cx="4392000" cy="1720151"/>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a:solidFill>
                  <a:schemeClr val="tx1"/>
                </a:solidFill>
              </a:rPr>
              <a:t> </a:t>
            </a:r>
          </a:p>
          <a:p>
            <a:endParaRPr lang="de-DE" sz="1200" dirty="0">
              <a:solidFill>
                <a:schemeClr val="tx1"/>
              </a:solidFill>
            </a:endParaRPr>
          </a:p>
        </p:txBody>
      </p:sp>
      <p:sp>
        <p:nvSpPr>
          <p:cNvPr id="13" name="Rechteck 12">
            <a:extLst>
              <a:ext uri="{FF2B5EF4-FFF2-40B4-BE49-F238E27FC236}">
                <a16:creationId xmlns:a16="http://schemas.microsoft.com/office/drawing/2014/main" id="{4613E4FC-5DB8-42E5-A502-7C394AF98CDE}"/>
              </a:ext>
            </a:extLst>
          </p:cNvPr>
          <p:cNvSpPr/>
          <p:nvPr/>
        </p:nvSpPr>
        <p:spPr>
          <a:xfrm>
            <a:off x="308805" y="6134450"/>
            <a:ext cx="4271816" cy="1443152"/>
          </a:xfrm>
          <a:prstGeom prst="rect">
            <a:avLst/>
          </a:prstGeom>
        </p:spPr>
        <p:txBody>
          <a:bodyPr wrap="square">
            <a:spAutoFit/>
          </a:bodyPr>
          <a:lstStyle/>
          <a:p>
            <a:pPr>
              <a:lnSpc>
                <a:spcPct val="150000"/>
              </a:lnSpc>
            </a:pPr>
            <a:r>
              <a:rPr lang="de-DE" sz="1200" b="1" i="1" dirty="0"/>
              <a:t>Zur Erklärung: </a:t>
            </a:r>
            <a:r>
              <a:rPr lang="de-DE" sz="1200" i="1" dirty="0"/>
              <a:t>Wenn der Medienmacherkeine Quelle(n) nennt, will er, dass Ihr ihm alles glaubt! Dies funktioniert meist dann, wenn die Nachricht euer Vorurteil oder Wunschdenken bestätigt, Motto: „Ich dachte es mir, und jetzt schreiben die das ja auch!“</a:t>
            </a:r>
            <a:endParaRPr lang="de-DE" sz="1200" dirty="0"/>
          </a:p>
        </p:txBody>
      </p:sp>
    </p:spTree>
    <p:extLst>
      <p:ext uri="{BB962C8B-B14F-4D97-AF65-F5344CB8AC3E}">
        <p14:creationId xmlns:p14="http://schemas.microsoft.com/office/powerpoint/2010/main" val="32811590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12</a:t>
            </a:fld>
            <a:endParaRPr lang="de-DE" dirty="0"/>
          </a:p>
        </p:txBody>
      </p:sp>
      <p:sp>
        <p:nvSpPr>
          <p:cNvPr id="5" name="Textfeld 4">
            <a:extLst>
              <a:ext uri="{FF2B5EF4-FFF2-40B4-BE49-F238E27FC236}">
                <a16:creationId xmlns:a16="http://schemas.microsoft.com/office/drawing/2014/main" id="{523D4EEA-C1F5-52F2-455F-5FAC4F436EAA}"/>
              </a:ext>
            </a:extLst>
          </p:cNvPr>
          <p:cNvSpPr txBox="1"/>
          <p:nvPr/>
        </p:nvSpPr>
        <p:spPr>
          <a:xfrm>
            <a:off x="4053706" y="1444898"/>
            <a:ext cx="223224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Zwischenfazit und Wiederholung</a:t>
            </a:r>
          </a:p>
        </p:txBody>
      </p:sp>
      <p:sp>
        <p:nvSpPr>
          <p:cNvPr id="6" name="Notizenplatzhalter 2">
            <a:extLst>
              <a:ext uri="{FF2B5EF4-FFF2-40B4-BE49-F238E27FC236}">
                <a16:creationId xmlns:a16="http://schemas.microsoft.com/office/drawing/2014/main" id="{1B04655A-E5EB-4DE9-DC7A-5773D9013687}"/>
              </a:ext>
            </a:extLst>
          </p:cNvPr>
          <p:cNvSpPr txBox="1">
            <a:spLocks/>
          </p:cNvSpPr>
          <p:nvPr/>
        </p:nvSpPr>
        <p:spPr>
          <a:xfrm>
            <a:off x="328340" y="3605138"/>
            <a:ext cx="4392474" cy="6192688"/>
          </a:xfrm>
          <a:prstGeom prst="rect">
            <a:avLst/>
          </a:prstGeom>
          <a:noFill/>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r>
              <a:rPr lang="de-DE" b="1" dirty="0"/>
              <a:t>An die </a:t>
            </a:r>
            <a:r>
              <a:rPr lang="de-DE" b="1" dirty="0" err="1"/>
              <a:t>LuL</a:t>
            </a:r>
            <a:r>
              <a:rPr lang="de-DE" b="1" dirty="0"/>
              <a:t>:</a:t>
            </a:r>
          </a:p>
          <a:p>
            <a:endParaRPr lang="de-DE" dirty="0"/>
          </a:p>
          <a:p>
            <a:pPr>
              <a:lnSpc>
                <a:spcPct val="130000"/>
              </a:lnSpc>
            </a:pPr>
            <a:r>
              <a:rPr lang="de-DE" dirty="0"/>
              <a:t>Sollten Sie die Lehreinheit in zwei Unterrichtsstunden aufteilen wollen, eignet sich dazu diese Stelle besonders gut. </a:t>
            </a:r>
          </a:p>
          <a:p>
            <a:pPr>
              <a:lnSpc>
                <a:spcPct val="130000"/>
              </a:lnSpc>
            </a:pPr>
            <a:endParaRPr lang="de-DE" dirty="0"/>
          </a:p>
          <a:p>
            <a:pPr>
              <a:lnSpc>
                <a:spcPct val="130000"/>
              </a:lnSpc>
            </a:pPr>
            <a:r>
              <a:rPr lang="de-DE" dirty="0"/>
              <a:t>Entweder beenden Sie die Stunde mit diesem Rückblick oder beginnen eine zweite mit der Erinnerung an das Gelernte.</a:t>
            </a:r>
          </a:p>
          <a:p>
            <a:pPr>
              <a:lnSpc>
                <a:spcPct val="130000"/>
              </a:lnSpc>
            </a:pPr>
            <a:endParaRPr lang="de-DE" dirty="0"/>
          </a:p>
          <a:p>
            <a:pPr>
              <a:lnSpc>
                <a:spcPct val="130000"/>
              </a:lnSpc>
            </a:pPr>
            <a:r>
              <a:rPr lang="de-DE" b="1" dirty="0"/>
              <a:t>Hinweis</a:t>
            </a:r>
            <a:r>
              <a:rPr lang="de-DE" dirty="0"/>
              <a:t>: Auf den nächsten zwei Folien folgt ein Rechercheprozess! Sollten keine Endgeräte zur Verfügung stehen, tragen Sie die beiden Folien Schritt für Schritt frontal vor.</a:t>
            </a:r>
          </a:p>
          <a:p>
            <a:pPr>
              <a:lnSpc>
                <a:spcPct val="130000"/>
              </a:lnSpc>
            </a:pPr>
            <a:endParaRPr lang="de-DE" dirty="0"/>
          </a:p>
          <a:p>
            <a:endParaRPr lang="de-DE" dirty="0"/>
          </a:p>
        </p:txBody>
      </p:sp>
      <p:sp>
        <p:nvSpPr>
          <p:cNvPr id="7" name="Textfeld 6">
            <a:extLst>
              <a:ext uri="{FF2B5EF4-FFF2-40B4-BE49-F238E27FC236}">
                <a16:creationId xmlns:a16="http://schemas.microsoft.com/office/drawing/2014/main" id="{0A19FD1F-DBF6-EBCE-0C55-51498DA33250}"/>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418627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13</a:t>
            </a:fld>
            <a:endParaRPr lang="de-DE" dirty="0"/>
          </a:p>
        </p:txBody>
      </p:sp>
      <p:sp>
        <p:nvSpPr>
          <p:cNvPr id="3" name="Textfeld 2">
            <a:extLst>
              <a:ext uri="{FF2B5EF4-FFF2-40B4-BE49-F238E27FC236}">
                <a16:creationId xmlns:a16="http://schemas.microsoft.com/office/drawing/2014/main" id="{EBE80E12-B211-3702-38A6-F2437981A2DD}"/>
              </a:ext>
            </a:extLst>
          </p:cNvPr>
          <p:cNvSpPr txBox="1"/>
          <p:nvPr/>
        </p:nvSpPr>
        <p:spPr>
          <a:xfrm>
            <a:off x="4053706" y="1444898"/>
            <a:ext cx="223224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Schritt 4 der Überprüfung: Die Suche nach Quellen</a:t>
            </a:r>
          </a:p>
        </p:txBody>
      </p:sp>
      <p:sp>
        <p:nvSpPr>
          <p:cNvPr id="12" name="Textfeld 11">
            <a:extLst>
              <a:ext uri="{FF2B5EF4-FFF2-40B4-BE49-F238E27FC236}">
                <a16:creationId xmlns:a16="http://schemas.microsoft.com/office/drawing/2014/main" id="{B27BFF36-89B8-FB13-38AF-0B1B24A388D2}"/>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15" name="Notizenplatzhalter 10">
            <a:extLst>
              <a:ext uri="{FF2B5EF4-FFF2-40B4-BE49-F238E27FC236}">
                <a16:creationId xmlns:a16="http://schemas.microsoft.com/office/drawing/2014/main" id="{C74368EC-C239-4A31-9203-66242CFACE35}"/>
              </a:ext>
            </a:extLst>
          </p:cNvPr>
          <p:cNvSpPr txBox="1">
            <a:spLocks/>
          </p:cNvSpPr>
          <p:nvPr/>
        </p:nvSpPr>
        <p:spPr>
          <a:xfrm>
            <a:off x="309301" y="3677146"/>
            <a:ext cx="4392474" cy="3788371"/>
          </a:xfrm>
          <a:prstGeom prst="rect">
            <a:avLst/>
          </a:prstGeom>
          <a:noFill/>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r>
              <a:rPr lang="de-DE"/>
              <a:t>  </a:t>
            </a:r>
            <a:endParaRPr lang="de-DE" dirty="0"/>
          </a:p>
        </p:txBody>
      </p:sp>
      <p:sp>
        <p:nvSpPr>
          <p:cNvPr id="16" name="Rechteck 15">
            <a:extLst>
              <a:ext uri="{FF2B5EF4-FFF2-40B4-BE49-F238E27FC236}">
                <a16:creationId xmlns:a16="http://schemas.microsoft.com/office/drawing/2014/main" id="{15873426-6697-4127-9116-20D228BEC79C}"/>
              </a:ext>
            </a:extLst>
          </p:cNvPr>
          <p:cNvSpPr/>
          <p:nvPr/>
        </p:nvSpPr>
        <p:spPr>
          <a:xfrm>
            <a:off x="309290" y="3677146"/>
            <a:ext cx="4392000" cy="3672408"/>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17" name="Rechteck 16">
            <a:extLst>
              <a:ext uri="{FF2B5EF4-FFF2-40B4-BE49-F238E27FC236}">
                <a16:creationId xmlns:a16="http://schemas.microsoft.com/office/drawing/2014/main" id="{0A0FB4A0-AF08-471E-80CF-B1A490D5A506}"/>
              </a:ext>
            </a:extLst>
          </p:cNvPr>
          <p:cNvSpPr/>
          <p:nvPr/>
        </p:nvSpPr>
        <p:spPr>
          <a:xfrm>
            <a:off x="741600" y="3836911"/>
            <a:ext cx="3888432" cy="276999"/>
          </a:xfrm>
          <a:prstGeom prst="rect">
            <a:avLst/>
          </a:prstGeom>
        </p:spPr>
        <p:txBody>
          <a:bodyPr wrap="square">
            <a:spAutoFit/>
          </a:bodyPr>
          <a:lstStyle/>
          <a:p>
            <a:r>
              <a:rPr lang="en-GB" sz="1200" b="1" dirty="0" err="1">
                <a:solidFill>
                  <a:srgbClr val="FF0000"/>
                </a:solidFill>
              </a:rPr>
              <a:t>Grundlagen</a:t>
            </a:r>
            <a:r>
              <a:rPr lang="en-GB" sz="1200" b="1" dirty="0">
                <a:solidFill>
                  <a:srgbClr val="FF0000"/>
                </a:solidFill>
              </a:rPr>
              <a:t> für Arbeit </a:t>
            </a:r>
            <a:r>
              <a:rPr lang="en-GB" sz="1200" b="1" dirty="0" err="1">
                <a:solidFill>
                  <a:srgbClr val="FF0000"/>
                </a:solidFill>
              </a:rPr>
              <a:t>mit</a:t>
            </a:r>
            <a:r>
              <a:rPr lang="en-GB" sz="1200" b="1" dirty="0">
                <a:solidFill>
                  <a:srgbClr val="FF0000"/>
                </a:solidFill>
              </a:rPr>
              <a:t> </a:t>
            </a:r>
            <a:r>
              <a:rPr lang="en-GB" sz="1200" b="1" dirty="0" err="1">
                <a:solidFill>
                  <a:srgbClr val="FF0000"/>
                </a:solidFill>
              </a:rPr>
              <a:t>Suchmaschinen</a:t>
            </a:r>
            <a:endParaRPr lang="de-DE" sz="1200" dirty="0"/>
          </a:p>
        </p:txBody>
      </p:sp>
      <p:pic>
        <p:nvPicPr>
          <p:cNvPr id="18" name="Grafik 17" descr="Ein Bild, das Uhr enthält.&#10;&#10;Automatisch generierte Beschreibung">
            <a:extLst>
              <a:ext uri="{FF2B5EF4-FFF2-40B4-BE49-F238E27FC236}">
                <a16:creationId xmlns:a16="http://schemas.microsoft.com/office/drawing/2014/main" id="{AEBF3E02-69DC-40EE-BD55-799AD1135512}"/>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394223" y="3751304"/>
            <a:ext cx="383388" cy="293179"/>
          </a:xfrm>
          <a:prstGeom prst="rect">
            <a:avLst/>
          </a:prstGeom>
        </p:spPr>
      </p:pic>
      <p:sp>
        <p:nvSpPr>
          <p:cNvPr id="19" name="Notizenplatzhalter 2">
            <a:extLst>
              <a:ext uri="{FF2B5EF4-FFF2-40B4-BE49-F238E27FC236}">
                <a16:creationId xmlns:a16="http://schemas.microsoft.com/office/drawing/2014/main" id="{51603FD2-41B1-49F3-8858-D8F9D021A045}"/>
              </a:ext>
            </a:extLst>
          </p:cNvPr>
          <p:cNvSpPr txBox="1">
            <a:spLocks/>
          </p:cNvSpPr>
          <p:nvPr/>
        </p:nvSpPr>
        <p:spPr>
          <a:xfrm>
            <a:off x="339678" y="4199518"/>
            <a:ext cx="4361612" cy="3340158"/>
          </a:xfrm>
          <a:prstGeom prst="rect">
            <a:avLst/>
          </a:prstGeom>
          <a:noFill/>
        </p:spPr>
        <p:txBody>
          <a:bodyPr vert="horz" lIns="99048" tIns="49524" rIns="99048" bIns="49524" rtlCol="0">
            <a:normAutofit/>
          </a:bodyPr>
          <a:lstStyle/>
          <a:p>
            <a:pPr marR="0" lvl="0" algn="l" defTabSz="914400" rtl="0" eaLnBrk="1" fontAlgn="auto" latinLnBrk="0" hangingPunct="1">
              <a:lnSpc>
                <a:spcPct val="150000"/>
              </a:lnSpc>
              <a:spcBef>
                <a:spcPts val="0"/>
              </a:spcBef>
              <a:spcAft>
                <a:spcPts val="0"/>
              </a:spcAft>
              <a:buClr>
                <a:srgbClr val="FF0000"/>
              </a:buClr>
              <a:buSzTx/>
              <a:tabLst/>
              <a:defRPr/>
            </a:pPr>
            <a:r>
              <a:rPr lang="de-DE" sz="1200" dirty="0">
                <a:latin typeface="Arial" pitchFamily="34" charset="0"/>
                <a:cs typeface="Arial" pitchFamily="34" charset="0"/>
              </a:rPr>
              <a:t>KI-generierte Texte von Google können Fehler enthalten. Darum die „echten“ Quellen suchen!  Hier ein paar </a:t>
            </a:r>
            <a:r>
              <a:rPr lang="de-DE" sz="1200" b="1" dirty="0">
                <a:latin typeface="Arial" pitchFamily="34" charset="0"/>
                <a:cs typeface="Arial" pitchFamily="34" charset="0"/>
              </a:rPr>
              <a:t>Grundregeln</a:t>
            </a:r>
            <a:r>
              <a:rPr lang="de-DE" sz="1200" dirty="0">
                <a:latin typeface="Arial" pitchFamily="34" charset="0"/>
                <a:cs typeface="Arial" pitchFamily="34" charset="0"/>
              </a:rPr>
              <a:t> für die Suche mit Suchmaschinen (siehe Einheit 6a):</a:t>
            </a:r>
          </a:p>
          <a:p>
            <a:pPr marL="171450" marR="0" lvl="0" indent="-171450" algn="l" defTabSz="914400" rtl="0" eaLnBrk="1" fontAlgn="auto" latinLnBrk="0" hangingPunct="1">
              <a:lnSpc>
                <a:spcPct val="150000"/>
              </a:lnSpc>
              <a:spcBef>
                <a:spcPts val="0"/>
              </a:spcBef>
              <a:spcAft>
                <a:spcPts val="0"/>
              </a:spcAft>
              <a:buClr>
                <a:srgbClr val="FF0000"/>
              </a:buClr>
              <a:buSzTx/>
              <a:buFont typeface="Arial" panose="020B0604020202020204" pitchFamily="34" charset="0"/>
              <a:buChar char="►"/>
              <a:tabLst/>
              <a:defRPr/>
            </a:pPr>
            <a:r>
              <a:rPr lang="de-DE" sz="1200" dirty="0">
                <a:latin typeface="Arial" pitchFamily="34" charset="0"/>
                <a:cs typeface="Arial" pitchFamily="34" charset="0"/>
              </a:rPr>
              <a:t>Nach Fakten, nicht nach Meinungen suchen!</a:t>
            </a:r>
          </a:p>
          <a:p>
            <a:pPr marL="171450" marR="0" lvl="0" indent="-171450" algn="l" defTabSz="914400" rtl="0" eaLnBrk="1" fontAlgn="auto" latinLnBrk="0" hangingPunct="1">
              <a:lnSpc>
                <a:spcPct val="150000"/>
              </a:lnSpc>
              <a:spcBef>
                <a:spcPts val="0"/>
              </a:spcBef>
              <a:spcAft>
                <a:spcPts val="0"/>
              </a:spcAft>
              <a:buClr>
                <a:srgbClr val="FF0000"/>
              </a:buClr>
              <a:buSzTx/>
              <a:buFont typeface="Arial" panose="020B0604020202020204" pitchFamily="34" charset="0"/>
              <a:buChar char="►"/>
              <a:tabLst/>
              <a:defRPr/>
            </a:pPr>
            <a:r>
              <a:rPr lang="de-DE" sz="1200" dirty="0">
                <a:latin typeface="Arial" pitchFamily="34" charset="0"/>
                <a:cs typeface="Arial" pitchFamily="34" charset="0"/>
              </a:rPr>
              <a:t>Bei den Fakten geht es um möglichst eindeutige Bezeichnungen (Personennamen, Ortsangaben, Gegenstandsbezeichnung).</a:t>
            </a:r>
          </a:p>
          <a:p>
            <a:pPr marL="171450" marR="0" lvl="0" indent="-171450" algn="l" defTabSz="914400" rtl="0" eaLnBrk="1" fontAlgn="auto" latinLnBrk="0" hangingPunct="1">
              <a:lnSpc>
                <a:spcPct val="150000"/>
              </a:lnSpc>
              <a:spcBef>
                <a:spcPts val="0"/>
              </a:spcBef>
              <a:spcAft>
                <a:spcPts val="0"/>
              </a:spcAft>
              <a:buClr>
                <a:srgbClr val="FF0000"/>
              </a:buClr>
              <a:buSzTx/>
              <a:buFont typeface="Arial" panose="020B0604020202020204" pitchFamily="34" charset="0"/>
              <a:buChar char="►"/>
              <a:tabLst/>
              <a:defRPr/>
            </a:pPr>
            <a:r>
              <a:rPr lang="de-DE" sz="1200" dirty="0">
                <a:latin typeface="Arial" pitchFamily="34" charset="0"/>
                <a:cs typeface="Arial" pitchFamily="34" charset="0"/>
              </a:rPr>
              <a:t>Gegebenenfalls die Suche mit dem Suchfilter (wie: Zeitraum) eingrenzen und die Suche mit präzisierten Suchfragen weiter verengen und wiederholen. </a:t>
            </a:r>
          </a:p>
        </p:txBody>
      </p:sp>
    </p:spTree>
    <p:extLst>
      <p:ext uri="{BB962C8B-B14F-4D97-AF65-F5344CB8AC3E}">
        <p14:creationId xmlns:p14="http://schemas.microsoft.com/office/powerpoint/2010/main" val="4655902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14</a:t>
            </a:fld>
            <a:endParaRPr lang="de-DE" dirty="0"/>
          </a:p>
        </p:txBody>
      </p:sp>
      <p:sp>
        <p:nvSpPr>
          <p:cNvPr id="3" name="Textfeld 2">
            <a:extLst>
              <a:ext uri="{FF2B5EF4-FFF2-40B4-BE49-F238E27FC236}">
                <a16:creationId xmlns:a16="http://schemas.microsoft.com/office/drawing/2014/main" id="{EBE80E12-B211-3702-38A6-F2437981A2DD}"/>
              </a:ext>
            </a:extLst>
          </p:cNvPr>
          <p:cNvSpPr txBox="1"/>
          <p:nvPr/>
        </p:nvSpPr>
        <p:spPr>
          <a:xfrm>
            <a:off x="4053706" y="1444898"/>
            <a:ext cx="223224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Schritt 4 der Überprüfung: Haben seriöse Medien dazu berichtet?</a:t>
            </a:r>
          </a:p>
        </p:txBody>
      </p:sp>
      <p:sp>
        <p:nvSpPr>
          <p:cNvPr id="13" name="Textfeld 12">
            <a:extLst>
              <a:ext uri="{FF2B5EF4-FFF2-40B4-BE49-F238E27FC236}">
                <a16:creationId xmlns:a16="http://schemas.microsoft.com/office/drawing/2014/main" id="{B2D90910-48EB-4FC5-AC5A-4E472366341A}"/>
              </a:ext>
            </a:extLst>
          </p:cNvPr>
          <p:cNvSpPr txBox="1"/>
          <p:nvPr/>
        </p:nvSpPr>
        <p:spPr>
          <a:xfrm>
            <a:off x="4825861" y="3867330"/>
            <a:ext cx="1879216" cy="6263253"/>
          </a:xfrm>
          <a:prstGeom prst="rect">
            <a:avLst/>
          </a:prstGeom>
          <a:noFill/>
        </p:spPr>
        <p:txBody>
          <a:bodyPr wrap="square" rtlCol="0">
            <a:spAutoFit/>
          </a:bodyPr>
          <a:lstStyle/>
          <a:p>
            <a:pPr>
              <a:spcAft>
                <a:spcPts val="600"/>
              </a:spcAft>
            </a:pPr>
            <a:r>
              <a:rPr lang="de-DE" sz="1100" b="1" i="1" dirty="0">
                <a:latin typeface="Arial" panose="020B0604020202020204" pitchFamily="34" charset="0"/>
                <a:cs typeface="Arial" panose="020B0604020202020204" pitchFamily="34" charset="0"/>
              </a:rPr>
              <a:t>Der Einstieg ins  Überprüfen</a:t>
            </a:r>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Die Einstiegsfrage für das Überprüfen lautet simpel: „Kann das sein?“ (für Jugendliche schwierig, weil ihnen Welt- und Lebens-erfahrung fehlen).  </a:t>
            </a:r>
          </a:p>
          <a:p>
            <a:endParaRPr lang="de-DE" sz="7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Nächste Frage: „Gibt es gesicherte Belege für die Behauptung?“ </a:t>
            </a:r>
          </a:p>
          <a:p>
            <a:r>
              <a:rPr lang="de-DE" sz="1100" dirty="0">
                <a:latin typeface="Arial" panose="020B0604020202020204" pitchFamily="34" charset="0"/>
                <a:cs typeface="Arial" panose="020B0604020202020204" pitchFamily="34" charset="0"/>
              </a:rPr>
              <a:t>Nun können alle Aussagen über Faktisches (Sach-aussagen) markiert werden. </a:t>
            </a:r>
          </a:p>
          <a:p>
            <a:endParaRPr lang="de-DE" sz="6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Die Anschlussfrage lautet: „Woher wissen die das?“  In diesem Beispiel wird </a:t>
            </a:r>
            <a:r>
              <a:rPr lang="de-DE" sz="1100" u="sng" dirty="0">
                <a:latin typeface="Arial" panose="020B0604020202020204" pitchFamily="34" charset="0"/>
                <a:cs typeface="Arial" panose="020B0604020202020204" pitchFamily="34" charset="0"/>
              </a:rPr>
              <a:t>keine</a:t>
            </a:r>
            <a:r>
              <a:rPr lang="de-DE" sz="1100" dirty="0">
                <a:latin typeface="Arial" panose="020B0604020202020204" pitchFamily="34" charset="0"/>
                <a:cs typeface="Arial" panose="020B0604020202020204" pitchFamily="34" charset="0"/>
              </a:rPr>
              <a:t> Quelle genannt. Deshalb untersuchen wir den Sachverhalt vermittels zuverlässiger Medien, die darüber bereits berichtet haben.</a:t>
            </a:r>
          </a:p>
          <a:p>
            <a:endParaRPr lang="de-DE" sz="8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Zu den „zuverlässigen Medien“ zählen wir die Newsmedien, deren Redaktion sich an die journalistischen Regeln (Pressekodex, Medien-</a:t>
            </a:r>
            <a:r>
              <a:rPr lang="de-DE" sz="1100" dirty="0" err="1">
                <a:latin typeface="Arial" panose="020B0604020202020204" pitchFamily="34" charset="0"/>
                <a:cs typeface="Arial" panose="020B0604020202020204" pitchFamily="34" charset="0"/>
              </a:rPr>
              <a:t>staatsvertrag</a:t>
            </a:r>
            <a:r>
              <a:rPr lang="de-DE" sz="1100" dirty="0">
                <a:latin typeface="Arial" panose="020B0604020202020204" pitchFamily="34" charset="0"/>
                <a:cs typeface="Arial" panose="020B0604020202020204" pitchFamily="34" charset="0"/>
              </a:rPr>
              <a:t>) halten. </a:t>
            </a:r>
            <a:br>
              <a:rPr lang="de-DE" sz="1100" dirty="0">
                <a:latin typeface="Arial" panose="020B0604020202020204" pitchFamily="34" charset="0"/>
                <a:cs typeface="Arial" panose="020B0604020202020204" pitchFamily="34" charset="0"/>
              </a:rPr>
            </a:br>
            <a:r>
              <a:rPr lang="de-DE" sz="1100" dirty="0">
                <a:latin typeface="Arial" panose="020B0604020202020204" pitchFamily="34" charset="0"/>
                <a:cs typeface="Arial" panose="020B0604020202020204" pitchFamily="34" charset="0"/>
                <a:sym typeface="Wingdings" panose="05000000000000000000" pitchFamily="2" charset="2"/>
              </a:rPr>
              <a:t> Thema für den Journalistenbesuch.</a:t>
            </a:r>
            <a:endParaRPr lang="de-DE" sz="1100" dirty="0">
              <a:latin typeface="Arial" panose="020B0604020202020204" pitchFamily="34" charset="0"/>
              <a:cs typeface="Arial" panose="020B0604020202020204" pitchFamily="34" charset="0"/>
            </a:endParaRPr>
          </a:p>
        </p:txBody>
      </p:sp>
      <p:sp>
        <p:nvSpPr>
          <p:cNvPr id="12" name="Notizenplatzhalter 10">
            <a:extLst>
              <a:ext uri="{FF2B5EF4-FFF2-40B4-BE49-F238E27FC236}">
                <a16:creationId xmlns:a16="http://schemas.microsoft.com/office/drawing/2014/main" id="{004AB502-B927-7655-6402-EB624A96BEFB}"/>
              </a:ext>
            </a:extLst>
          </p:cNvPr>
          <p:cNvSpPr>
            <a:spLocks noGrp="1"/>
          </p:cNvSpPr>
          <p:nvPr>
            <p:ph type="body" sz="quarter" idx="3"/>
          </p:nvPr>
        </p:nvSpPr>
        <p:spPr>
          <a:xfrm>
            <a:off x="309301" y="3677146"/>
            <a:ext cx="4392474" cy="6192688"/>
          </a:xfrm>
        </p:spPr>
        <p:txBody>
          <a:bodyPr/>
          <a:lstStyle/>
          <a:p>
            <a:r>
              <a:rPr lang="de-DE" dirty="0"/>
              <a:t>  </a:t>
            </a:r>
          </a:p>
        </p:txBody>
      </p:sp>
      <p:sp>
        <p:nvSpPr>
          <p:cNvPr id="14" name="Rechteck 13">
            <a:extLst>
              <a:ext uri="{FF2B5EF4-FFF2-40B4-BE49-F238E27FC236}">
                <a16:creationId xmlns:a16="http://schemas.microsoft.com/office/drawing/2014/main" id="{B80D2A61-236A-B0ED-18D5-928B39619F91}"/>
              </a:ext>
            </a:extLst>
          </p:cNvPr>
          <p:cNvSpPr/>
          <p:nvPr/>
        </p:nvSpPr>
        <p:spPr>
          <a:xfrm>
            <a:off x="309290" y="3677146"/>
            <a:ext cx="4392000" cy="6043960"/>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15" name="Rechteck 14">
            <a:extLst>
              <a:ext uri="{FF2B5EF4-FFF2-40B4-BE49-F238E27FC236}">
                <a16:creationId xmlns:a16="http://schemas.microsoft.com/office/drawing/2014/main" id="{D4FC98DA-AA73-EB2B-44AD-B1D0D41D503B}"/>
              </a:ext>
            </a:extLst>
          </p:cNvPr>
          <p:cNvSpPr/>
          <p:nvPr/>
        </p:nvSpPr>
        <p:spPr>
          <a:xfrm>
            <a:off x="741600" y="3836911"/>
            <a:ext cx="3888432" cy="276999"/>
          </a:xfrm>
          <a:prstGeom prst="rect">
            <a:avLst/>
          </a:prstGeom>
        </p:spPr>
        <p:txBody>
          <a:bodyPr wrap="square">
            <a:spAutoFit/>
          </a:bodyPr>
          <a:lstStyle/>
          <a:p>
            <a:r>
              <a:rPr lang="en-GB" sz="1200" b="1" dirty="0" err="1">
                <a:solidFill>
                  <a:srgbClr val="FF0000"/>
                </a:solidFill>
              </a:rPr>
              <a:t>Fortssetzung</a:t>
            </a:r>
            <a:r>
              <a:rPr lang="en-GB" sz="1200" b="1" dirty="0">
                <a:solidFill>
                  <a:srgbClr val="FF0000"/>
                </a:solidFill>
              </a:rPr>
              <a:t> der </a:t>
            </a:r>
            <a:r>
              <a:rPr lang="en-GB" sz="1200" b="1" dirty="0" err="1">
                <a:solidFill>
                  <a:srgbClr val="FF0000"/>
                </a:solidFill>
              </a:rPr>
              <a:t>Übung</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endParaRPr lang="de-DE" sz="1200" dirty="0"/>
          </a:p>
        </p:txBody>
      </p:sp>
      <p:pic>
        <p:nvPicPr>
          <p:cNvPr id="16" name="Grafik 15" descr="Ein Bild, das Uhr enthält.&#10;&#10;Automatisch generierte Beschreibung">
            <a:extLst>
              <a:ext uri="{FF2B5EF4-FFF2-40B4-BE49-F238E27FC236}">
                <a16:creationId xmlns:a16="http://schemas.microsoft.com/office/drawing/2014/main" id="{8C3E6AAB-91B2-645C-0F86-6C0CF68A16C9}"/>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394223" y="3751304"/>
            <a:ext cx="383388" cy="293179"/>
          </a:xfrm>
          <a:prstGeom prst="rect">
            <a:avLst/>
          </a:prstGeom>
        </p:spPr>
      </p:pic>
      <p:sp>
        <p:nvSpPr>
          <p:cNvPr id="17" name="Notizenplatzhalter 2">
            <a:extLst>
              <a:ext uri="{FF2B5EF4-FFF2-40B4-BE49-F238E27FC236}">
                <a16:creationId xmlns:a16="http://schemas.microsoft.com/office/drawing/2014/main" id="{CCF14D47-0931-B42F-4324-0298EEF5A44C}"/>
              </a:ext>
            </a:extLst>
          </p:cNvPr>
          <p:cNvSpPr txBox="1">
            <a:spLocks/>
          </p:cNvSpPr>
          <p:nvPr/>
        </p:nvSpPr>
        <p:spPr>
          <a:xfrm>
            <a:off x="339921" y="4174398"/>
            <a:ext cx="4361612" cy="5546708"/>
          </a:xfrm>
          <a:prstGeom prst="rect">
            <a:avLst/>
          </a:prstGeom>
          <a:noFill/>
        </p:spPr>
        <p:txBody>
          <a:bodyPr vert="horz" lIns="99048" tIns="49524" rIns="99048" bIns="49524" rtlCol="0">
            <a:normAutofit lnSpcReduction="10000"/>
          </a:bodyPr>
          <a:lstStyle/>
          <a:p>
            <a:pPr lvl="0">
              <a:lnSpc>
                <a:spcPct val="150000"/>
              </a:lnSpc>
              <a:buClr>
                <a:srgbClr val="FF0000"/>
              </a:buClr>
              <a:defRPr/>
            </a:pPr>
            <a:r>
              <a:rPr lang="de-DE" sz="1200" i="1" dirty="0">
                <a:latin typeface="Arial" pitchFamily="34" charset="0"/>
                <a:cs typeface="Arial" pitchFamily="34" charset="0"/>
              </a:rPr>
              <a:t>Wir übernehmen die Kernaussage der Meldung und schreiben die Suchworte </a:t>
            </a:r>
            <a:br>
              <a:rPr lang="de-DE" sz="1200" i="1" dirty="0">
                <a:latin typeface="Arial" pitchFamily="34" charset="0"/>
                <a:cs typeface="Arial" pitchFamily="34" charset="0"/>
              </a:rPr>
            </a:br>
            <a:r>
              <a:rPr lang="de-DE" sz="1200" b="1" i="1" dirty="0">
                <a:latin typeface="Arial" pitchFamily="34" charset="0"/>
                <a:cs typeface="Arial" pitchFamily="34" charset="0"/>
              </a:rPr>
              <a:t>„Himbeeren gegen Kopfschmerzen“ </a:t>
            </a:r>
          </a:p>
          <a:p>
            <a:pPr lvl="0">
              <a:lnSpc>
                <a:spcPct val="150000"/>
              </a:lnSpc>
              <a:buClr>
                <a:srgbClr val="FF0000"/>
              </a:buClr>
              <a:defRPr/>
            </a:pPr>
            <a:r>
              <a:rPr lang="de-DE" sz="1200" i="1" dirty="0">
                <a:latin typeface="Arial" pitchFamily="34" charset="0"/>
                <a:cs typeface="Arial" pitchFamily="34" charset="0"/>
              </a:rPr>
              <a:t>in die Suchzeile.</a:t>
            </a:r>
          </a:p>
          <a:p>
            <a:pPr>
              <a:lnSpc>
                <a:spcPct val="150000"/>
              </a:lnSpc>
              <a:buClr>
                <a:srgbClr val="FF0000"/>
              </a:buClr>
              <a:defRPr/>
            </a:pPr>
            <a:r>
              <a:rPr lang="de-DE" sz="1200" i="1" dirty="0">
                <a:latin typeface="Arial" pitchFamily="34" charset="0"/>
                <a:cs typeface="Arial" pitchFamily="34" charset="0"/>
              </a:rPr>
              <a:t>Google zeigt seine Ergebnisse:</a:t>
            </a:r>
          </a:p>
          <a:p>
            <a:pPr lvl="0">
              <a:lnSpc>
                <a:spcPct val="150000"/>
              </a:lnSpc>
              <a:buClr>
                <a:srgbClr val="FF0000"/>
              </a:buClr>
              <a:defRPr/>
            </a:pPr>
            <a:r>
              <a:rPr lang="de-DE" sz="1200" i="1" dirty="0">
                <a:latin typeface="Arial" pitchFamily="34" charset="0"/>
                <a:cs typeface="Arial" pitchFamily="34" charset="0"/>
              </a:rPr>
              <a:t>Über der Trefferliste bringt Google eine Zusammenfassung der Aussagen der angezeigten Treffer. Das sieht sehr gut aus und scheint praktisch. Aber Achtung: Diese von Googles KI produzierte Zusammenfassung enthält oft Fehler, ist einseitig und zieht teils fragwürdige Quellen heran. </a:t>
            </a:r>
          </a:p>
          <a:p>
            <a:pPr lvl="0">
              <a:lnSpc>
                <a:spcPct val="150000"/>
              </a:lnSpc>
              <a:buClr>
                <a:srgbClr val="FF0000"/>
              </a:buClr>
              <a:defRPr/>
            </a:pPr>
            <a:r>
              <a:rPr lang="de-DE" sz="1200" i="1" dirty="0">
                <a:latin typeface="Arial" pitchFamily="34" charset="0"/>
                <a:cs typeface="Arial" pitchFamily="34" charset="0"/>
              </a:rPr>
              <a:t>Wir schauen auf die unter der Zusammenfassung gelisteten Websites und qualifizieren nun die ersten vier Treffer:</a:t>
            </a:r>
          </a:p>
          <a:p>
            <a:pPr marL="171450" indent="-171450">
              <a:lnSpc>
                <a:spcPct val="150000"/>
              </a:lnSpc>
              <a:buClr>
                <a:srgbClr val="FF0000"/>
              </a:buClr>
              <a:buFont typeface="Arial" panose="020B0604020202020204" pitchFamily="34" charset="0"/>
              <a:buChar char="►"/>
              <a:defRPr/>
            </a:pPr>
            <a:r>
              <a:rPr lang="de-DE" sz="1200" i="1" dirty="0">
                <a:latin typeface="Arial" pitchFamily="34" charset="0"/>
                <a:cs typeface="Arial" pitchFamily="34" charset="0"/>
              </a:rPr>
              <a:t>Welche „zuverlässigen“ Medien (siehe Hintergrundtexte) machen Aussagen zum gesuchten Thema? (Hinweis: </a:t>
            </a:r>
            <a:r>
              <a:rPr lang="de-DE" sz="1200" i="1" dirty="0" err="1">
                <a:latin typeface="Arial" pitchFamily="34" charset="0"/>
                <a:cs typeface="Arial" pitchFamily="34" charset="0"/>
              </a:rPr>
              <a:t>t-online</a:t>
            </a:r>
            <a:r>
              <a:rPr lang="de-DE" sz="1200" i="1" dirty="0">
                <a:latin typeface="Arial" pitchFamily="34" charset="0"/>
                <a:cs typeface="Arial" pitchFamily="34" charset="0"/>
              </a:rPr>
              <a:t> besitzt eine professionell arbeitende journalistische Redaktion)</a:t>
            </a:r>
          </a:p>
          <a:p>
            <a:pPr marL="171450" marR="0" lvl="0" indent="-171450" algn="l" defTabSz="914400" rtl="0" eaLnBrk="1" fontAlgn="auto" latinLnBrk="0" hangingPunct="1">
              <a:lnSpc>
                <a:spcPct val="150000"/>
              </a:lnSpc>
              <a:spcBef>
                <a:spcPts val="0"/>
              </a:spcBef>
              <a:spcAft>
                <a:spcPts val="0"/>
              </a:spcAft>
              <a:buClr>
                <a:srgbClr val="FF0000"/>
              </a:buClr>
              <a:buSzTx/>
              <a:buFont typeface="Arial" panose="020B0604020202020204" pitchFamily="34" charset="0"/>
              <a:buChar char="►"/>
              <a:tabLst/>
              <a:defRPr/>
            </a:pPr>
            <a:r>
              <a:rPr lang="de-DE" sz="1200" i="1" dirty="0">
                <a:latin typeface="Arial" pitchFamily="34" charset="0"/>
                <a:cs typeface="Arial" pitchFamily="34" charset="0"/>
              </a:rPr>
              <a:t>Auf welche Quelle(n) stützen die sich? </a:t>
            </a:r>
          </a:p>
          <a:p>
            <a:pPr marL="171450" marR="0" lvl="0" indent="-171450" algn="l" defTabSz="914400" rtl="0" eaLnBrk="1" fontAlgn="auto" latinLnBrk="0" hangingPunct="1">
              <a:lnSpc>
                <a:spcPct val="150000"/>
              </a:lnSpc>
              <a:spcBef>
                <a:spcPts val="0"/>
              </a:spcBef>
              <a:spcAft>
                <a:spcPts val="0"/>
              </a:spcAft>
              <a:buClr>
                <a:srgbClr val="FF0000"/>
              </a:buClr>
              <a:buSzTx/>
              <a:buFont typeface="Arial" panose="020B0604020202020204" pitchFamily="34" charset="0"/>
              <a:buChar char="►"/>
              <a:tabLst/>
              <a:defRPr/>
            </a:pPr>
            <a:endParaRPr lang="de-DE" sz="1200" b="1" i="1" dirty="0">
              <a:latin typeface="Arial" pitchFamily="34" charset="0"/>
              <a:cs typeface="Arial" pitchFamily="34" charset="0"/>
            </a:endParaRPr>
          </a:p>
          <a:p>
            <a:pPr marR="0" lvl="0" algn="l" defTabSz="914400" rtl="0" eaLnBrk="1" fontAlgn="auto" latinLnBrk="0" hangingPunct="1">
              <a:lnSpc>
                <a:spcPct val="150000"/>
              </a:lnSpc>
              <a:spcBef>
                <a:spcPts val="0"/>
              </a:spcBef>
              <a:spcAft>
                <a:spcPts val="0"/>
              </a:spcAft>
              <a:buClr>
                <a:srgbClr val="FF0000"/>
              </a:buClr>
              <a:buSzTx/>
              <a:tabLst/>
              <a:defRPr/>
            </a:pPr>
            <a:r>
              <a:rPr lang="de-DE" sz="1200" b="1" i="1" dirty="0">
                <a:latin typeface="Arial" pitchFamily="34" charset="0"/>
                <a:cs typeface="Arial" pitchFamily="34" charset="0"/>
              </a:rPr>
              <a:t>Erst jetzt weiterklicken: </a:t>
            </a:r>
            <a:r>
              <a:rPr lang="de-DE" sz="1200" i="1" dirty="0">
                <a:latin typeface="Arial" pitchFamily="34" charset="0"/>
                <a:cs typeface="Arial" pitchFamily="34" charset="0"/>
              </a:rPr>
              <a:t>Nun wird die durchgeführte Überprüfung angezeigt!</a:t>
            </a:r>
            <a:endParaRPr kumimoji="0" lang="de-DE" sz="1200" b="0" i="1"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42475759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hteck 11">
            <a:extLst>
              <a:ext uri="{FF2B5EF4-FFF2-40B4-BE49-F238E27FC236}">
                <a16:creationId xmlns:a16="http://schemas.microsoft.com/office/drawing/2014/main" id="{C2457865-9485-BE8D-A4FF-D0C35AE7F9CD}"/>
              </a:ext>
            </a:extLst>
          </p:cNvPr>
          <p:cNvSpPr/>
          <p:nvPr/>
        </p:nvSpPr>
        <p:spPr>
          <a:xfrm>
            <a:off x="309290" y="3677145"/>
            <a:ext cx="4392000" cy="6195274"/>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a:xfrm>
            <a:off x="308816" y="4389929"/>
            <a:ext cx="4392474" cy="5331177"/>
          </a:xfrm>
        </p:spPr>
        <p:txBody>
          <a:bodyPr>
            <a:normAutofit fontScale="92500" lnSpcReduction="10000"/>
          </a:bodyPr>
          <a:lstStyle/>
          <a:p>
            <a:pPr>
              <a:lnSpc>
                <a:spcPct val="150000"/>
              </a:lnSpc>
              <a:spcAft>
                <a:spcPts val="1200"/>
              </a:spcAft>
            </a:pPr>
            <a:r>
              <a:rPr lang="de-DE" b="1" dirty="0"/>
              <a:t>Die Auskünfte der Erst- oder Primärquelle:</a:t>
            </a:r>
          </a:p>
          <a:p>
            <a:pPr>
              <a:lnSpc>
                <a:spcPct val="150000"/>
              </a:lnSpc>
              <a:spcAft>
                <a:spcPts val="600"/>
              </a:spcAft>
            </a:pPr>
            <a:r>
              <a:rPr lang="de-DE" b="1" dirty="0"/>
              <a:t>(Klicken!)</a:t>
            </a:r>
          </a:p>
          <a:p>
            <a:pPr marL="228600" indent="-228600">
              <a:lnSpc>
                <a:spcPct val="130000"/>
              </a:lnSpc>
              <a:spcAft>
                <a:spcPts val="600"/>
              </a:spcAft>
              <a:buFontTx/>
              <a:buAutoNum type="arabicPeriod"/>
            </a:pPr>
            <a:r>
              <a:rPr lang="de-DE" sz="1300" dirty="0">
                <a:latin typeface="+mn-lt"/>
              </a:rPr>
              <a:t>In dem </a:t>
            </a:r>
            <a:r>
              <a:rPr lang="de-DE" sz="1300" i="1" dirty="0" err="1">
                <a:latin typeface="+mn-lt"/>
              </a:rPr>
              <a:t>t-online</a:t>
            </a:r>
            <a:r>
              <a:rPr lang="de-DE" sz="1300" dirty="0">
                <a:latin typeface="+mn-lt"/>
              </a:rPr>
              <a:t> Faktencheck wird die Aussage „Himbeeren helfen bis zu 3 Mal effektiver gegen Kopfschmerzen als Aspirin“ widerlegt.</a:t>
            </a:r>
          </a:p>
          <a:p>
            <a:pPr marL="228600" indent="-228600">
              <a:lnSpc>
                <a:spcPct val="130000"/>
              </a:lnSpc>
              <a:spcAft>
                <a:spcPts val="600"/>
              </a:spcAft>
              <a:buFontTx/>
              <a:buAutoNum type="arabicPeriod"/>
            </a:pPr>
            <a:r>
              <a:rPr lang="de-DE" sz="1300" dirty="0">
                <a:latin typeface="+mn-lt"/>
              </a:rPr>
              <a:t>Die Meldung nennt verschiedene Erstquellen, die die im Text getätigten Aussagen belegen und es uns ermöglichen, die Fakten selbst zu prüfen.</a:t>
            </a:r>
          </a:p>
          <a:p>
            <a:pPr>
              <a:lnSpc>
                <a:spcPct val="110000"/>
              </a:lnSpc>
              <a:spcAft>
                <a:spcPts val="600"/>
              </a:spcAft>
            </a:pPr>
            <a:r>
              <a:rPr lang="de-DE" dirty="0"/>
              <a:t>Hier die Hauptquellen: </a:t>
            </a:r>
            <a:r>
              <a:rPr lang="de-DE" dirty="0">
                <a:hlinkClick r:id="rId3"/>
              </a:rPr>
              <a:t>https://www.deutsche-apotheker-zeitung.de/daz-az/2020/daz-33-2020/un-bedenkliche-salicylsaeure</a:t>
            </a:r>
            <a:r>
              <a:rPr lang="de-DE" dirty="0"/>
              <a:t> </a:t>
            </a:r>
            <a:r>
              <a:rPr lang="de-DE" dirty="0">
                <a:hlinkClick r:id="rId4"/>
              </a:rPr>
              <a:t>https://fedup.com.au/images/stories/Malakarsalicylate2017.pdf</a:t>
            </a:r>
            <a:endParaRPr lang="de-DE" dirty="0"/>
          </a:p>
          <a:p>
            <a:pPr>
              <a:lnSpc>
                <a:spcPct val="130000"/>
              </a:lnSpc>
            </a:pPr>
            <a:r>
              <a:rPr lang="de-DE" b="1" dirty="0"/>
              <a:t>(Klicken!)</a:t>
            </a:r>
          </a:p>
          <a:p>
            <a:pPr>
              <a:lnSpc>
                <a:spcPct val="130000"/>
              </a:lnSpc>
            </a:pPr>
            <a:r>
              <a:rPr lang="de-DE" sz="1300" b="1" dirty="0"/>
              <a:t>Das zeigt die Quellenauswertung:</a:t>
            </a:r>
          </a:p>
          <a:p>
            <a:pPr marL="228600" indent="-228600">
              <a:lnSpc>
                <a:spcPct val="130000"/>
              </a:lnSpc>
              <a:buFont typeface="+mj-lt"/>
              <a:buAutoNum type="arabicPeriod" startAt="3"/>
            </a:pPr>
            <a:r>
              <a:rPr lang="de-DE" sz="1300" dirty="0"/>
              <a:t>Der Wirkstoff</a:t>
            </a:r>
            <a:r>
              <a:rPr lang="de-DE" sz="1300" b="1" dirty="0"/>
              <a:t> </a:t>
            </a:r>
            <a:r>
              <a:rPr lang="de-DE" sz="1300" dirty="0"/>
              <a:t>in der Himbeere (Salicylsäure) und der Wirkstoff der Aspirin-Tablette (Acetylsalicylsäure) haben beide eine schmerzstillende Wirkung. Allerdings ist die Konzentration der Salicylsäure in der Himbeere so gering, dass man riesige Mengen essen müsste, damit sich eine schmerzstillende Wirkung einstellt. Der Vergleich zwischen der schmerzstillenden Wirkung von Himbeeren und Aspirin ist aus der Luft gegriffen. Wir konnten keine Studie finden, die dies belegt.</a:t>
            </a:r>
          </a:p>
        </p:txBody>
      </p:sp>
      <p:sp>
        <p:nvSpPr>
          <p:cNvPr id="4" name="Foliennummernplatzhalter 3"/>
          <p:cNvSpPr>
            <a:spLocks noGrp="1"/>
          </p:cNvSpPr>
          <p:nvPr>
            <p:ph type="sldNum" sz="quarter" idx="5"/>
          </p:nvPr>
        </p:nvSpPr>
        <p:spPr/>
        <p:txBody>
          <a:bodyPr/>
          <a:lstStyle/>
          <a:p>
            <a:fld id="{A2A61CC0-4B0B-4395-B916-EE71BB03C9A7}" type="slidenum">
              <a:rPr lang="de-DE" smtClean="0"/>
              <a:pPr/>
              <a:t>15</a:t>
            </a:fld>
            <a:endParaRPr lang="de-DE" dirty="0"/>
          </a:p>
        </p:txBody>
      </p:sp>
      <p:sp>
        <p:nvSpPr>
          <p:cNvPr id="5" name="Textfeld 4">
            <a:extLst>
              <a:ext uri="{FF2B5EF4-FFF2-40B4-BE49-F238E27FC236}">
                <a16:creationId xmlns:a16="http://schemas.microsoft.com/office/drawing/2014/main" id="{59EB341A-1673-4AF2-8864-544F802CF731}"/>
              </a:ext>
            </a:extLst>
          </p:cNvPr>
          <p:cNvSpPr txBox="1"/>
          <p:nvPr/>
        </p:nvSpPr>
        <p:spPr>
          <a:xfrm>
            <a:off x="5061818" y="2525018"/>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549BE795-AE45-4F22-B816-26CCAEDB22FE}"/>
              </a:ext>
            </a:extLst>
          </p:cNvPr>
          <p:cNvSpPr txBox="1"/>
          <p:nvPr/>
        </p:nvSpPr>
        <p:spPr>
          <a:xfrm>
            <a:off x="4053706" y="1444898"/>
            <a:ext cx="2336668" cy="461665"/>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Schritt 5 der Überprüfung: Quellenvergleich</a:t>
            </a:r>
          </a:p>
        </p:txBody>
      </p:sp>
      <p:sp>
        <p:nvSpPr>
          <p:cNvPr id="7" name="Textfeld 6">
            <a:extLst>
              <a:ext uri="{FF2B5EF4-FFF2-40B4-BE49-F238E27FC236}">
                <a16:creationId xmlns:a16="http://schemas.microsoft.com/office/drawing/2014/main" id="{BD3B3257-1A79-4363-9BD3-456D865509ED}"/>
              </a:ext>
            </a:extLst>
          </p:cNvPr>
          <p:cNvSpPr txBox="1"/>
          <p:nvPr/>
        </p:nvSpPr>
        <p:spPr>
          <a:xfrm>
            <a:off x="4845794" y="3864595"/>
            <a:ext cx="1908000" cy="6017032"/>
          </a:xfrm>
          <a:prstGeom prst="rect">
            <a:avLst/>
          </a:prstGeom>
          <a:noFill/>
        </p:spPr>
        <p:txBody>
          <a:bodyPr wrap="square" rtlCol="0">
            <a:spAutoFit/>
          </a:bodyPr>
          <a:lstStyle/>
          <a:p>
            <a:pPr algn="l">
              <a:spcAft>
                <a:spcPts val="600"/>
              </a:spcAft>
            </a:pPr>
            <a:r>
              <a:rPr lang="de-DE" sz="1100" b="1" i="1" dirty="0">
                <a:latin typeface="Arial" panose="020B0604020202020204" pitchFamily="34" charset="0"/>
                <a:cs typeface="Arial" panose="020B0604020202020204" pitchFamily="34" charset="0"/>
              </a:rPr>
              <a:t>Unterschiedliche</a:t>
            </a:r>
            <a:r>
              <a:rPr lang="de-DE" sz="1200" b="1" i="1" dirty="0">
                <a:latin typeface="Arial" panose="020B0604020202020204" pitchFamily="34" charset="0"/>
                <a:cs typeface="Arial" panose="020B0604020202020204" pitchFamily="34" charset="0"/>
              </a:rPr>
              <a:t> </a:t>
            </a:r>
            <a:r>
              <a:rPr lang="de-DE" sz="1100" b="1" i="1" dirty="0">
                <a:latin typeface="Arial" panose="020B0604020202020204" pitchFamily="34" charset="0"/>
                <a:cs typeface="Arial" panose="020B0604020202020204" pitchFamily="34" charset="0"/>
              </a:rPr>
              <a:t>Quellen</a:t>
            </a:r>
            <a:endParaRPr lang="de-DE" sz="1100" dirty="0">
              <a:latin typeface="Arial" panose="020B0604020202020204" pitchFamily="34" charset="0"/>
              <a:cs typeface="Arial" panose="020B0604020202020204" pitchFamily="34" charset="0"/>
            </a:endParaRPr>
          </a:p>
          <a:p>
            <a:pPr algn="l"/>
            <a:r>
              <a:rPr lang="de-DE" sz="1100" dirty="0">
                <a:latin typeface="Arial" panose="020B0604020202020204" pitchFamily="34" charset="0"/>
                <a:cs typeface="Arial" panose="020B0604020202020204" pitchFamily="34" charset="0"/>
              </a:rPr>
              <a:t>Bei der Überprüfung ist der genaue Blick auf die Art der Quellen wichtig. Wir unter-scheiden diese drei Arten:</a:t>
            </a:r>
          </a:p>
          <a:p>
            <a:pPr marL="85725" indent="-85725" algn="l">
              <a:buFont typeface="Arial" panose="020B0604020202020204" pitchFamily="34" charset="0"/>
              <a:buChar char="•"/>
            </a:pPr>
            <a:r>
              <a:rPr lang="de-DE" sz="1100" dirty="0">
                <a:latin typeface="Arial" panose="020B0604020202020204" pitchFamily="34" charset="0"/>
                <a:cs typeface="Arial" panose="020B0604020202020204" pitchFamily="34" charset="0"/>
              </a:rPr>
              <a:t>Das Newsmedium </a:t>
            </a:r>
            <a:r>
              <a:rPr lang="de-DE" sz="1100" i="1" dirty="0">
                <a:latin typeface="Arial" panose="020B0604020202020204" pitchFamily="34" charset="0"/>
                <a:cs typeface="Arial" panose="020B0604020202020204" pitchFamily="34" charset="0"/>
              </a:rPr>
              <a:t>als Überbringer</a:t>
            </a:r>
            <a:r>
              <a:rPr lang="de-DE" sz="1100" dirty="0">
                <a:latin typeface="Arial" panose="020B0604020202020204" pitchFamily="34" charset="0"/>
                <a:cs typeface="Arial" panose="020B0604020202020204" pitchFamily="34" charset="0"/>
              </a:rPr>
              <a:t> der Nachricht;</a:t>
            </a:r>
          </a:p>
          <a:p>
            <a:pPr marL="85725" indent="-85725" algn="l">
              <a:buFont typeface="Arial" panose="020B0604020202020204" pitchFamily="34" charset="0"/>
              <a:buChar char="•"/>
            </a:pPr>
            <a:r>
              <a:rPr lang="de-DE" sz="1100" dirty="0">
                <a:latin typeface="Arial" panose="020B0604020202020204" pitchFamily="34" charset="0"/>
                <a:cs typeface="Arial" panose="020B0604020202020204" pitchFamily="34" charset="0"/>
              </a:rPr>
              <a:t>Der/die </a:t>
            </a:r>
            <a:r>
              <a:rPr lang="de-DE" sz="1100" i="1" dirty="0">
                <a:latin typeface="Arial" panose="020B0604020202020204" pitchFamily="34" charset="0"/>
                <a:cs typeface="Arial" panose="020B0604020202020204" pitchFamily="34" charset="0"/>
              </a:rPr>
              <a:t>Verfasser </a:t>
            </a:r>
            <a:r>
              <a:rPr lang="de-DE" sz="1100" dirty="0">
                <a:latin typeface="Arial" panose="020B0604020202020204" pitchFamily="34" charset="0"/>
                <a:cs typeface="Arial" panose="020B0604020202020204" pitchFamily="34" charset="0"/>
              </a:rPr>
              <a:t>des Berichts</a:t>
            </a:r>
            <a:r>
              <a:rPr lang="de-DE" sz="1100" i="1" dirty="0">
                <a:latin typeface="Arial" panose="020B0604020202020204" pitchFamily="34" charset="0"/>
                <a:cs typeface="Arial" panose="020B0604020202020204" pitchFamily="34" charset="0"/>
              </a:rPr>
              <a:t> </a:t>
            </a:r>
            <a:r>
              <a:rPr lang="de-DE" sz="1100" dirty="0">
                <a:latin typeface="Arial" panose="020B0604020202020204" pitchFamily="34" charset="0"/>
                <a:cs typeface="Arial" panose="020B0604020202020204" pitchFamily="34" charset="0"/>
              </a:rPr>
              <a:t>(auch: Agentur, Pressestelle usw.);</a:t>
            </a:r>
          </a:p>
          <a:p>
            <a:pPr marL="85725" indent="-85725" algn="l">
              <a:spcAft>
                <a:spcPts val="600"/>
              </a:spcAft>
              <a:buFont typeface="Arial" panose="020B0604020202020204" pitchFamily="34" charset="0"/>
              <a:buChar char="•"/>
            </a:pPr>
            <a:r>
              <a:rPr lang="de-DE" sz="1100" dirty="0">
                <a:latin typeface="Arial" panose="020B0604020202020204" pitchFamily="34" charset="0"/>
                <a:cs typeface="Arial" panose="020B0604020202020204" pitchFamily="34" charset="0"/>
              </a:rPr>
              <a:t>Die im Bericht </a:t>
            </a:r>
            <a:r>
              <a:rPr lang="de-DE" sz="1100" i="1" dirty="0">
                <a:latin typeface="Arial" panose="020B0604020202020204" pitchFamily="34" charset="0"/>
                <a:cs typeface="Arial" panose="020B0604020202020204" pitchFamily="34" charset="0"/>
              </a:rPr>
              <a:t>genannten Quellen </a:t>
            </a:r>
            <a:r>
              <a:rPr lang="de-DE" sz="1100" dirty="0">
                <a:latin typeface="Arial" panose="020B0604020202020204" pitchFamily="34" charset="0"/>
                <a:cs typeface="Arial" panose="020B0604020202020204" pitchFamily="34" charset="0"/>
              </a:rPr>
              <a:t>(Sprecher, Akteure, Dokumente usw.).</a:t>
            </a:r>
          </a:p>
          <a:p>
            <a:pPr algn="l"/>
            <a:r>
              <a:rPr lang="de-DE" sz="1100" i="1" dirty="0">
                <a:latin typeface="Arial" panose="020B0604020202020204" pitchFamily="34" charset="0"/>
                <a:cs typeface="Arial" panose="020B0604020202020204" pitchFamily="34" charset="0"/>
              </a:rPr>
              <a:t>Rechercheberichte</a:t>
            </a:r>
            <a:r>
              <a:rPr lang="de-DE" sz="1100" dirty="0">
                <a:latin typeface="Arial" panose="020B0604020202020204" pitchFamily="34" charset="0"/>
                <a:cs typeface="Arial" panose="020B0604020202020204" pitchFamily="34" charset="0"/>
              </a:rPr>
              <a:t> stützen sich oft auf drei </a:t>
            </a:r>
            <a:r>
              <a:rPr lang="de-DE" sz="1100" dirty="0" err="1">
                <a:latin typeface="Arial" panose="020B0604020202020204" pitchFamily="34" charset="0"/>
                <a:cs typeface="Arial" panose="020B0604020202020204" pitchFamily="34" charset="0"/>
              </a:rPr>
              <a:t>verschie-dene</a:t>
            </a:r>
            <a:r>
              <a:rPr lang="de-DE" sz="1100" dirty="0">
                <a:latin typeface="Arial" panose="020B0604020202020204" pitchFamily="34" charset="0"/>
                <a:cs typeface="Arial" panose="020B0604020202020204" pitchFamily="34" charset="0"/>
              </a:rPr>
              <a:t> Ressourcen, die wir auseinanderhalten sollten:</a:t>
            </a:r>
          </a:p>
          <a:p>
            <a:pPr marL="85725" indent="-85725">
              <a:buFont typeface="Arial" panose="020B0604020202020204" pitchFamily="34" charset="0"/>
              <a:buChar char="•"/>
            </a:pPr>
            <a:r>
              <a:rPr lang="de-DE" sz="1100" dirty="0">
                <a:latin typeface="Arial" panose="020B0604020202020204" pitchFamily="34" charset="0"/>
                <a:cs typeface="Arial" panose="020B0604020202020204" pitchFamily="34" charset="0"/>
              </a:rPr>
              <a:t>Die vom Verfasser </a:t>
            </a:r>
            <a:r>
              <a:rPr lang="de-DE" sz="1100" dirty="0" err="1">
                <a:latin typeface="Arial" panose="020B0604020202020204" pitchFamily="34" charset="0"/>
                <a:cs typeface="Arial" panose="020B0604020202020204" pitchFamily="34" charset="0"/>
              </a:rPr>
              <a:t>ausge</a:t>
            </a:r>
            <a:r>
              <a:rPr lang="de-DE" sz="1100" dirty="0">
                <a:latin typeface="Arial" panose="020B0604020202020204" pitchFamily="34" charset="0"/>
                <a:cs typeface="Arial" panose="020B0604020202020204" pitchFamily="34" charset="0"/>
              </a:rPr>
              <a:t>-werteten Materialien </a:t>
            </a:r>
            <a:br>
              <a:rPr lang="de-DE" sz="1100" dirty="0">
                <a:latin typeface="Arial" panose="020B0604020202020204" pitchFamily="34" charset="0"/>
                <a:cs typeface="Arial" panose="020B0604020202020204" pitchFamily="34" charset="0"/>
              </a:rPr>
            </a:br>
            <a:r>
              <a:rPr lang="de-DE" sz="1100" dirty="0">
                <a:latin typeface="Arial" panose="020B0604020202020204" pitchFamily="34" charset="0"/>
                <a:cs typeface="Arial" panose="020B0604020202020204" pitchFamily="34" charset="0"/>
              </a:rPr>
              <a:t>(Berichte anderer Medien, Dokumente usw.) als Zitate, Kolportage oder bestätigte Tatsachen. </a:t>
            </a:r>
          </a:p>
          <a:p>
            <a:pPr marL="85725" indent="-85725" algn="l">
              <a:buFont typeface="Arial" panose="020B0604020202020204" pitchFamily="34" charset="0"/>
              <a:buChar char="•"/>
            </a:pPr>
            <a:r>
              <a:rPr lang="de-DE" sz="1100" dirty="0">
                <a:latin typeface="Arial" panose="020B0604020202020204" pitchFamily="34" charset="0"/>
                <a:cs typeface="Arial" panose="020B0604020202020204" pitchFamily="34" charset="0"/>
              </a:rPr>
              <a:t>Das Themen- und Sach-wissen des Verfassers;</a:t>
            </a:r>
          </a:p>
          <a:p>
            <a:pPr marL="85725" indent="-85725">
              <a:buFont typeface="Arial" panose="020B0604020202020204" pitchFamily="34" charset="0"/>
              <a:buChar char="•"/>
            </a:pPr>
            <a:r>
              <a:rPr lang="de-DE" sz="1100" dirty="0">
                <a:latin typeface="Arial" panose="020B0604020202020204" pitchFamily="34" charset="0"/>
                <a:cs typeface="Arial" panose="020B0604020202020204" pitchFamily="34" charset="0"/>
              </a:rPr>
              <a:t>Aussagen der vom Ver-</a:t>
            </a:r>
            <a:r>
              <a:rPr lang="de-DE" sz="1100" dirty="0" err="1">
                <a:latin typeface="Arial" panose="020B0604020202020204" pitchFamily="34" charset="0"/>
                <a:cs typeface="Arial" panose="020B0604020202020204" pitchFamily="34" charset="0"/>
              </a:rPr>
              <a:t>fasser</a:t>
            </a:r>
            <a:r>
              <a:rPr lang="de-DE" sz="1100" dirty="0">
                <a:latin typeface="Arial" panose="020B0604020202020204" pitchFamily="34" charset="0"/>
                <a:cs typeface="Arial" panose="020B0604020202020204" pitchFamily="34" charset="0"/>
              </a:rPr>
              <a:t> kontaktierten Per-</a:t>
            </a:r>
            <a:r>
              <a:rPr lang="de-DE" sz="1100" dirty="0" err="1">
                <a:latin typeface="Arial" panose="020B0604020202020204" pitchFamily="34" charset="0"/>
                <a:cs typeface="Arial" panose="020B0604020202020204" pitchFamily="34" charset="0"/>
              </a:rPr>
              <a:t>sonen</a:t>
            </a:r>
            <a:r>
              <a:rPr lang="de-DE" sz="1100" dirty="0">
                <a:latin typeface="Arial" panose="020B0604020202020204" pitchFamily="34" charset="0"/>
                <a:cs typeface="Arial" panose="020B0604020202020204" pitchFamily="34" charset="0"/>
              </a:rPr>
              <a:t>. Man unterscheidet hier zwischen Beteiligten (Akteure, Sprecher) und neutralen Personen (etwa Zeugen, Experten).</a:t>
            </a:r>
          </a:p>
          <a:p>
            <a:r>
              <a:rPr lang="de-DE" sz="1100" dirty="0">
                <a:latin typeface="Arial" panose="020B0604020202020204" pitchFamily="34" charset="0"/>
                <a:cs typeface="Arial" panose="020B0604020202020204" pitchFamily="34" charset="0"/>
              </a:rPr>
              <a:t>      </a:t>
            </a:r>
          </a:p>
        </p:txBody>
      </p:sp>
      <p:sp>
        <p:nvSpPr>
          <p:cNvPr id="8" name="Rechteck 7">
            <a:extLst>
              <a:ext uri="{FF2B5EF4-FFF2-40B4-BE49-F238E27FC236}">
                <a16:creationId xmlns:a16="http://schemas.microsoft.com/office/drawing/2014/main" id="{A039A747-C8C0-4C1F-89FB-F9F946AC3CD9}"/>
              </a:ext>
            </a:extLst>
          </p:cNvPr>
          <p:cNvSpPr/>
          <p:nvPr/>
        </p:nvSpPr>
        <p:spPr>
          <a:xfrm>
            <a:off x="741600" y="3820133"/>
            <a:ext cx="3888432" cy="515206"/>
          </a:xfrm>
          <a:prstGeom prst="rect">
            <a:avLst/>
          </a:prstGeom>
        </p:spPr>
        <p:txBody>
          <a:bodyPr wrap="square">
            <a:spAutoFit/>
          </a:bodyPr>
          <a:lstStyle/>
          <a:p>
            <a:pPr>
              <a:lnSpc>
                <a:spcPct val="120000"/>
              </a:lnSpc>
            </a:pPr>
            <a:r>
              <a:rPr lang="en-GB" sz="1200" b="1" dirty="0">
                <a:solidFill>
                  <a:srgbClr val="FF0000"/>
                </a:solidFill>
              </a:rPr>
              <a:t>Forts. der </a:t>
            </a:r>
            <a:r>
              <a:rPr lang="en-GB" sz="1200" b="1" dirty="0" err="1">
                <a:solidFill>
                  <a:srgbClr val="FF0000"/>
                </a:solidFill>
              </a:rPr>
              <a:t>Übung</a:t>
            </a:r>
            <a:r>
              <a:rPr lang="en-GB" sz="1200" b="1" dirty="0">
                <a:solidFill>
                  <a:srgbClr val="FF0000"/>
                </a:solidFill>
              </a:rPr>
              <a:t> und </a:t>
            </a:r>
            <a:r>
              <a:rPr lang="en-GB" sz="1200" b="1" dirty="0" err="1">
                <a:solidFill>
                  <a:srgbClr val="FF0000"/>
                </a:solidFill>
              </a:rPr>
              <a:t>Diskussion</a:t>
            </a:r>
            <a:r>
              <a:rPr lang="en-GB" sz="1200" b="1" dirty="0">
                <a:solidFill>
                  <a:srgbClr val="FF0000"/>
                </a:solidFill>
              </a:rPr>
              <a:t> der </a:t>
            </a:r>
            <a:r>
              <a:rPr lang="en-GB" sz="1200" b="1" dirty="0" err="1">
                <a:solidFill>
                  <a:srgbClr val="FF0000"/>
                </a:solidFill>
              </a:rPr>
              <a:t>Ergebnisse</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endParaRPr lang="de-DE" sz="1200" dirty="0"/>
          </a:p>
        </p:txBody>
      </p:sp>
      <p:pic>
        <p:nvPicPr>
          <p:cNvPr id="9" name="Grafik 8" descr="Ein Bild, das Uhr enthält.&#10;&#10;Automatisch generierte Beschreibung">
            <a:extLst>
              <a:ext uri="{FF2B5EF4-FFF2-40B4-BE49-F238E27FC236}">
                <a16:creationId xmlns:a16="http://schemas.microsoft.com/office/drawing/2014/main" id="{A0C7B67E-F384-4909-BE74-8F44B52D7927}"/>
              </a:ext>
            </a:extLst>
          </p:cNvPr>
          <p:cNvPicPr>
            <a:picLocks noChangeAspect="1"/>
          </p:cNvPicPr>
          <p:nvPr/>
        </p:nvPicPr>
        <p:blipFill rotWithShape="1">
          <a:blip r:embed="rId5">
            <a:extLst>
              <a:ext uri="{28A0092B-C50C-407E-A947-70E740481C1C}">
                <a14:useLocalDpi xmlns:a14="http://schemas.microsoft.com/office/drawing/2010/main" val="0"/>
              </a:ext>
            </a:extLst>
          </a:blip>
          <a:srcRect l="32855" t="19869" r="34760" b="60546"/>
          <a:stretch/>
        </p:blipFill>
        <p:spPr>
          <a:xfrm>
            <a:off x="394223" y="3751304"/>
            <a:ext cx="383388" cy="293179"/>
          </a:xfrm>
          <a:prstGeom prst="rect">
            <a:avLst/>
          </a:prstGeom>
        </p:spPr>
      </p:pic>
    </p:spTree>
    <p:extLst>
      <p:ext uri="{BB962C8B-B14F-4D97-AF65-F5344CB8AC3E}">
        <p14:creationId xmlns:p14="http://schemas.microsoft.com/office/powerpoint/2010/main" val="36075845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925406C5-F96B-00FE-A85C-D60C58E3BB44}"/>
              </a:ext>
            </a:extLst>
          </p:cNvPr>
          <p:cNvSpPr/>
          <p:nvPr/>
        </p:nvSpPr>
        <p:spPr>
          <a:xfrm>
            <a:off x="309290" y="3677145"/>
            <a:ext cx="4392000" cy="5904657"/>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16</a:t>
            </a:fld>
            <a:endParaRPr lang="de-DE" dirty="0"/>
          </a:p>
        </p:txBody>
      </p:sp>
      <p:sp>
        <p:nvSpPr>
          <p:cNvPr id="5" name="Notizenplatzhalter 6">
            <a:extLst>
              <a:ext uri="{FF2B5EF4-FFF2-40B4-BE49-F238E27FC236}">
                <a16:creationId xmlns:a16="http://schemas.microsoft.com/office/drawing/2014/main" id="{B55B1033-D9BC-E489-1416-8F36AED045C7}"/>
              </a:ext>
            </a:extLst>
          </p:cNvPr>
          <p:cNvSpPr txBox="1">
            <a:spLocks/>
          </p:cNvSpPr>
          <p:nvPr/>
        </p:nvSpPr>
        <p:spPr>
          <a:xfrm>
            <a:off x="309290" y="3605138"/>
            <a:ext cx="4392474" cy="5981898"/>
          </a:xfrm>
          <a:prstGeom prst="rect">
            <a:avLst/>
          </a:prstGeom>
          <a:noFill/>
          <a:ln>
            <a:no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lnSpc>
                <a:spcPct val="150000"/>
              </a:lnSpc>
            </a:pPr>
            <a:endParaRPr lang="de-DE" b="1" dirty="0"/>
          </a:p>
          <a:p>
            <a:pPr>
              <a:lnSpc>
                <a:spcPct val="150000"/>
              </a:lnSpc>
            </a:pPr>
            <a:endParaRPr lang="de-DE" b="1" dirty="0"/>
          </a:p>
          <a:p>
            <a:pPr>
              <a:lnSpc>
                <a:spcPct val="150000"/>
              </a:lnSpc>
            </a:pPr>
            <a:endParaRPr lang="de-DE" b="1" dirty="0"/>
          </a:p>
          <a:p>
            <a:pPr>
              <a:lnSpc>
                <a:spcPct val="150000"/>
              </a:lnSpc>
            </a:pPr>
            <a:r>
              <a:rPr lang="de-DE" sz="1200" b="1" dirty="0"/>
              <a:t>(Klicken!) </a:t>
            </a:r>
            <a:r>
              <a:rPr lang="de-DE" b="1" dirty="0"/>
              <a:t>Behauptung 1: </a:t>
            </a:r>
            <a:r>
              <a:rPr lang="de-DE" dirty="0"/>
              <a:t>Aus den Hauptquellen wissen wir, dass Himbeeren tatsächlich einen Inhaltsstoff haben, der schmerzstillend wirkt. Aber dafür reichen die Mengen nicht, die man mit Himbeeren gewöhnlich zu sich nimmt. </a:t>
            </a:r>
          </a:p>
          <a:p>
            <a:pPr>
              <a:lnSpc>
                <a:spcPct val="150000"/>
              </a:lnSpc>
            </a:pPr>
            <a:r>
              <a:rPr lang="de-DE" sz="1200" b="1" dirty="0"/>
              <a:t>(Klicken!) </a:t>
            </a:r>
            <a:r>
              <a:rPr lang="de-DE" b="1" dirty="0"/>
              <a:t>Behauptung 2: </a:t>
            </a:r>
            <a:r>
              <a:rPr lang="de-DE" dirty="0"/>
              <a:t>Himbeeren haben keine höhere Wirksamkeit als Aspirin, selbst wenn sie in den benötigten Mengen verzehrt würden. Acetylsäure (Wirkstoff v. Aspirin) ist in der Regel wirkungsvoller als Salicylsäure.</a:t>
            </a:r>
          </a:p>
          <a:p>
            <a:pPr>
              <a:lnSpc>
                <a:spcPct val="150000"/>
              </a:lnSpc>
            </a:pPr>
            <a:r>
              <a:rPr lang="de-DE" sz="1200" b="1" dirty="0"/>
              <a:t>(Klicken!) </a:t>
            </a:r>
            <a:r>
              <a:rPr lang="de-DE" b="1" dirty="0"/>
              <a:t>Behauptung 3: </a:t>
            </a:r>
            <a:r>
              <a:rPr lang="de-DE" dirty="0"/>
              <a:t>Die in Himbeeren vorhandenen B-Vitamine haben keine relevante, schmerzstillende Wirkung sondern die Salicylsäure.</a:t>
            </a:r>
            <a:endParaRPr lang="de-DE" b="1" dirty="0"/>
          </a:p>
          <a:p>
            <a:pPr>
              <a:lnSpc>
                <a:spcPct val="150000"/>
              </a:lnSpc>
            </a:pPr>
            <a:r>
              <a:rPr lang="de-DE" sz="1200" b="1" dirty="0"/>
              <a:t>(Klicken!) </a:t>
            </a:r>
            <a:r>
              <a:rPr lang="de-DE" b="1" dirty="0"/>
              <a:t>Behauptung 4 bleibt weiterhin unklar. Falls Klärungsbedarf bei </a:t>
            </a:r>
            <a:r>
              <a:rPr lang="de-DE" b="1" dirty="0" err="1"/>
              <a:t>SuS</a:t>
            </a:r>
            <a:r>
              <a:rPr lang="de-DE" b="1" dirty="0"/>
              <a:t>:</a:t>
            </a:r>
            <a:r>
              <a:rPr lang="de-DE" dirty="0"/>
              <a:t> Recherchiert man weiter, findet man Studien, die unterschiedlichen B-Vitaminen tatsächlich eine entzündungshemmende Wirkung nachweisen. Das ist aber sehr weit von der Aussage entfernt, Himbeeren würden 3 Mal besser gegen Schmerzen helfen als Aspirin.</a:t>
            </a:r>
          </a:p>
          <a:p>
            <a:pPr>
              <a:lnSpc>
                <a:spcPct val="150000"/>
              </a:lnSpc>
              <a:spcBef>
                <a:spcPts val="600"/>
              </a:spcBef>
              <a:buClr>
                <a:srgbClr val="FF0000"/>
              </a:buClr>
            </a:pPr>
            <a:endParaRPr lang="de-DE" dirty="0"/>
          </a:p>
        </p:txBody>
      </p:sp>
      <p:sp>
        <p:nvSpPr>
          <p:cNvPr id="3" name="Textfeld 2">
            <a:extLst>
              <a:ext uri="{FF2B5EF4-FFF2-40B4-BE49-F238E27FC236}">
                <a16:creationId xmlns:a16="http://schemas.microsoft.com/office/drawing/2014/main" id="{B31E3FA5-C7C9-4AED-8B05-A08FD530081F}"/>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DB9071EF-DABE-F4C3-0993-CA45A27ABB89}"/>
              </a:ext>
            </a:extLst>
          </p:cNvPr>
          <p:cNvSpPr txBox="1"/>
          <p:nvPr/>
        </p:nvSpPr>
        <p:spPr>
          <a:xfrm>
            <a:off x="4053706" y="1444898"/>
            <a:ext cx="2232248" cy="646331"/>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Ergebnis des Quellenvergleichs: Widersprüchliche Aussagen</a:t>
            </a:r>
          </a:p>
        </p:txBody>
      </p:sp>
      <p:sp>
        <p:nvSpPr>
          <p:cNvPr id="8" name="Rechteck 7">
            <a:extLst>
              <a:ext uri="{FF2B5EF4-FFF2-40B4-BE49-F238E27FC236}">
                <a16:creationId xmlns:a16="http://schemas.microsoft.com/office/drawing/2014/main" id="{6D85C447-FEEF-21DB-DECF-5446BBFB96CA}"/>
              </a:ext>
            </a:extLst>
          </p:cNvPr>
          <p:cNvSpPr/>
          <p:nvPr/>
        </p:nvSpPr>
        <p:spPr>
          <a:xfrm>
            <a:off x="741600" y="3820133"/>
            <a:ext cx="3888432" cy="515206"/>
          </a:xfrm>
          <a:prstGeom prst="rect">
            <a:avLst/>
          </a:prstGeom>
        </p:spPr>
        <p:txBody>
          <a:bodyPr wrap="square">
            <a:spAutoFit/>
          </a:bodyPr>
          <a:lstStyle/>
          <a:p>
            <a:pPr>
              <a:lnSpc>
                <a:spcPct val="120000"/>
              </a:lnSpc>
            </a:pPr>
            <a:r>
              <a:rPr lang="en-GB" sz="1200" b="1" dirty="0" err="1">
                <a:solidFill>
                  <a:srgbClr val="FF0000"/>
                </a:solidFill>
              </a:rPr>
              <a:t>Abschluss</a:t>
            </a:r>
            <a:r>
              <a:rPr lang="en-GB" sz="1200" b="1" dirty="0">
                <a:solidFill>
                  <a:srgbClr val="FF0000"/>
                </a:solidFill>
              </a:rPr>
              <a:t> der “</a:t>
            </a:r>
            <a:r>
              <a:rPr lang="en-GB" sz="1200" b="1" dirty="0" err="1">
                <a:solidFill>
                  <a:srgbClr val="FF0000"/>
                </a:solidFill>
              </a:rPr>
              <a:t>Himbeer</a:t>
            </a:r>
            <a:r>
              <a:rPr lang="en-GB" sz="1200" b="1" dirty="0">
                <a:solidFill>
                  <a:srgbClr val="FF0000"/>
                </a:solidFill>
              </a:rPr>
              <a:t>”- </a:t>
            </a:r>
            <a:r>
              <a:rPr lang="en-GB" sz="1200" b="1" dirty="0" err="1">
                <a:solidFill>
                  <a:srgbClr val="FF0000"/>
                </a:solidFill>
              </a:rPr>
              <a:t>Übung</a:t>
            </a:r>
            <a:r>
              <a:rPr lang="en-GB" sz="1200" b="1" dirty="0">
                <a:solidFill>
                  <a:srgbClr val="FF0000"/>
                </a:solidFill>
              </a:rPr>
              <a:t> und </a:t>
            </a:r>
            <a:r>
              <a:rPr lang="en-GB" sz="1200" b="1" dirty="0" err="1">
                <a:solidFill>
                  <a:srgbClr val="FF0000"/>
                </a:solidFill>
              </a:rPr>
              <a:t>Diskussion</a:t>
            </a:r>
            <a:r>
              <a:rPr lang="en-GB" sz="1200" b="1" dirty="0">
                <a:solidFill>
                  <a:srgbClr val="FF0000"/>
                </a:solidFill>
              </a:rPr>
              <a:t> der </a:t>
            </a:r>
            <a:r>
              <a:rPr lang="en-GB" sz="1200" b="1" dirty="0" err="1">
                <a:solidFill>
                  <a:srgbClr val="FF0000"/>
                </a:solidFill>
              </a:rPr>
              <a:t>Ergebnisse</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endParaRPr lang="en-GB" sz="1200" b="1" dirty="0">
              <a:solidFill>
                <a:srgbClr val="FF0000"/>
              </a:solidFill>
            </a:endParaRPr>
          </a:p>
        </p:txBody>
      </p:sp>
      <p:pic>
        <p:nvPicPr>
          <p:cNvPr id="9" name="Grafik 8" descr="Ein Bild, das Uhr enthält.&#10;&#10;Automatisch generierte Beschreibung">
            <a:extLst>
              <a:ext uri="{FF2B5EF4-FFF2-40B4-BE49-F238E27FC236}">
                <a16:creationId xmlns:a16="http://schemas.microsoft.com/office/drawing/2014/main" id="{B4EBB686-EB6D-CEC6-C534-57400ECD62E3}"/>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394223" y="3751304"/>
            <a:ext cx="383388" cy="293179"/>
          </a:xfrm>
          <a:prstGeom prst="rect">
            <a:avLst/>
          </a:prstGeom>
        </p:spPr>
      </p:pic>
    </p:spTree>
    <p:extLst>
      <p:ext uri="{BB962C8B-B14F-4D97-AF65-F5344CB8AC3E}">
        <p14:creationId xmlns:p14="http://schemas.microsoft.com/office/powerpoint/2010/main" val="13360109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17</a:t>
            </a:fld>
            <a:endParaRPr lang="de-DE" dirty="0"/>
          </a:p>
        </p:txBody>
      </p:sp>
      <p:sp>
        <p:nvSpPr>
          <p:cNvPr id="5" name="Textfeld 4">
            <a:extLst>
              <a:ext uri="{FF2B5EF4-FFF2-40B4-BE49-F238E27FC236}">
                <a16:creationId xmlns:a16="http://schemas.microsoft.com/office/drawing/2014/main" id="{306AED84-10F0-E1C5-47DE-14C5F015A9F9}"/>
              </a:ext>
            </a:extLst>
          </p:cNvPr>
          <p:cNvSpPr txBox="1"/>
          <p:nvPr/>
        </p:nvSpPr>
        <p:spPr>
          <a:xfrm>
            <a:off x="4053706" y="1444898"/>
            <a:ext cx="2336668" cy="461665"/>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Reflexion über faktische und „gefühlte“  Aussagen</a:t>
            </a:r>
          </a:p>
        </p:txBody>
      </p:sp>
      <p:sp>
        <p:nvSpPr>
          <p:cNvPr id="6" name="Rechteck 5">
            <a:extLst>
              <a:ext uri="{FF2B5EF4-FFF2-40B4-BE49-F238E27FC236}">
                <a16:creationId xmlns:a16="http://schemas.microsoft.com/office/drawing/2014/main" id="{112C9ED1-E4E2-4657-79D6-517DF937D6E0}"/>
              </a:ext>
            </a:extLst>
          </p:cNvPr>
          <p:cNvSpPr/>
          <p:nvPr/>
        </p:nvSpPr>
        <p:spPr>
          <a:xfrm>
            <a:off x="309562" y="3677145"/>
            <a:ext cx="4392216" cy="4536505"/>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 name="Rechteck 6">
            <a:extLst>
              <a:ext uri="{FF2B5EF4-FFF2-40B4-BE49-F238E27FC236}">
                <a16:creationId xmlns:a16="http://schemas.microsoft.com/office/drawing/2014/main" id="{B6C8FF61-9BF0-E7D1-8A6A-0AAAC1DD88BC}"/>
              </a:ext>
            </a:extLst>
          </p:cNvPr>
          <p:cNvSpPr/>
          <p:nvPr/>
        </p:nvSpPr>
        <p:spPr>
          <a:xfrm>
            <a:off x="741600" y="3839492"/>
            <a:ext cx="3888432" cy="461665"/>
          </a:xfrm>
          <a:prstGeom prst="rect">
            <a:avLst/>
          </a:prstGeom>
        </p:spPr>
        <p:txBody>
          <a:bodyPr wrap="square">
            <a:spAutoFit/>
          </a:bodyPr>
          <a:lstStyle/>
          <a:p>
            <a:r>
              <a:rPr lang="de-DE" sz="1200" b="1" dirty="0">
                <a:solidFill>
                  <a:srgbClr val="FF0000"/>
                </a:solidFill>
              </a:rPr>
              <a:t>Besprechung mit den </a:t>
            </a:r>
            <a:r>
              <a:rPr lang="de-DE" sz="1200" b="1" dirty="0" err="1">
                <a:solidFill>
                  <a:srgbClr val="FF0000"/>
                </a:solidFill>
              </a:rPr>
              <a:t>SuS</a:t>
            </a:r>
            <a:r>
              <a:rPr lang="de-DE" sz="1200" b="1" dirty="0">
                <a:solidFill>
                  <a:srgbClr val="FF0000"/>
                </a:solidFill>
              </a:rPr>
              <a:t> – Thema Quellen &amp; Fakten:</a:t>
            </a:r>
            <a:endParaRPr lang="de-DE" sz="1200" dirty="0"/>
          </a:p>
        </p:txBody>
      </p:sp>
      <p:pic>
        <p:nvPicPr>
          <p:cNvPr id="8" name="Grafik 7" descr="Ein Bild, das Uhr enthält.&#10;&#10;Automatisch generierte Beschreibung">
            <a:extLst>
              <a:ext uri="{FF2B5EF4-FFF2-40B4-BE49-F238E27FC236}">
                <a16:creationId xmlns:a16="http://schemas.microsoft.com/office/drawing/2014/main" id="{3C3E6BAC-FF68-AD24-695F-53CAD940D0A7}"/>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394223" y="3751304"/>
            <a:ext cx="383388" cy="293179"/>
          </a:xfrm>
          <a:prstGeom prst="rect">
            <a:avLst/>
          </a:prstGeom>
        </p:spPr>
      </p:pic>
      <p:sp>
        <p:nvSpPr>
          <p:cNvPr id="9" name="Rechteck 8">
            <a:extLst>
              <a:ext uri="{FF2B5EF4-FFF2-40B4-BE49-F238E27FC236}">
                <a16:creationId xmlns:a16="http://schemas.microsoft.com/office/drawing/2014/main" id="{01A2A340-58C8-3099-541E-66FBAEE71171}"/>
              </a:ext>
            </a:extLst>
          </p:cNvPr>
          <p:cNvSpPr/>
          <p:nvPr/>
        </p:nvSpPr>
        <p:spPr>
          <a:xfrm>
            <a:off x="394224" y="4042449"/>
            <a:ext cx="4271816" cy="5321137"/>
          </a:xfrm>
          <a:prstGeom prst="rect">
            <a:avLst/>
          </a:prstGeom>
        </p:spPr>
        <p:txBody>
          <a:bodyPr wrap="square">
            <a:spAutoFit/>
          </a:bodyPr>
          <a:lstStyle/>
          <a:p>
            <a:pPr marL="357188">
              <a:lnSpc>
                <a:spcPct val="150000"/>
              </a:lnSpc>
            </a:pPr>
            <a:endParaRPr lang="de-DE" sz="1200" i="1" dirty="0"/>
          </a:p>
          <a:p>
            <a:pPr>
              <a:lnSpc>
                <a:spcPct val="150000"/>
              </a:lnSpc>
            </a:pPr>
            <a:r>
              <a:rPr lang="de-DE" sz="1200" i="1" dirty="0"/>
              <a:t>Vielleicht denkt ihr jetzt: Na gut, das mit den Himbeeren stimmt nicht, ist aber nicht weiter schlimm. Und Himbeeren sind ja nicht schädlich.</a:t>
            </a:r>
          </a:p>
          <a:p>
            <a:pPr>
              <a:lnSpc>
                <a:spcPct val="150000"/>
              </a:lnSpc>
            </a:pPr>
            <a:r>
              <a:rPr lang="de-DE" sz="1200" i="1" dirty="0"/>
              <a:t>Es gibt aber noch ganz andere Fälle von Desinformation im Netz, die nach demselben Muster gebaut sind.</a:t>
            </a:r>
          </a:p>
          <a:p>
            <a:pPr>
              <a:lnSpc>
                <a:spcPct val="150000"/>
              </a:lnSpc>
            </a:pPr>
            <a:r>
              <a:rPr lang="de-DE" sz="1200" i="1" dirty="0"/>
              <a:t>Zum Beispiel über Personen des öffentlichen Lebens, die diskreditiert werden. Aber auch über Kriegsereignisse, über Aussagen von Politikern und Daten aus der Wirtschaft. </a:t>
            </a:r>
          </a:p>
          <a:p>
            <a:pPr>
              <a:lnSpc>
                <a:spcPct val="150000"/>
              </a:lnSpc>
            </a:pPr>
            <a:r>
              <a:rPr lang="de-DE" sz="1200" i="1" dirty="0"/>
              <a:t>Und oft soll ein Produkt oder einen Service groß herausgestellt werden, damit viele Leute dafür Geld ausgeben. </a:t>
            </a:r>
          </a:p>
          <a:p>
            <a:pPr>
              <a:lnSpc>
                <a:spcPct val="150000"/>
              </a:lnSpc>
            </a:pPr>
            <a:endParaRPr lang="de-DE" sz="600" i="1" dirty="0"/>
          </a:p>
          <a:p>
            <a:pPr>
              <a:lnSpc>
                <a:spcPct val="150000"/>
              </a:lnSpc>
            </a:pPr>
            <a:r>
              <a:rPr lang="de-DE" sz="1200" i="1" dirty="0"/>
              <a:t>Diese kleine Beispiel – nächste Folie! - betrifft solch einen Fall.</a:t>
            </a:r>
          </a:p>
          <a:p>
            <a:pPr>
              <a:lnSpc>
                <a:spcPct val="150000"/>
              </a:lnSpc>
            </a:pPr>
            <a:endParaRPr lang="de-DE" sz="1200" i="1" dirty="0"/>
          </a:p>
          <a:p>
            <a:pPr>
              <a:lnSpc>
                <a:spcPct val="150000"/>
              </a:lnSpc>
            </a:pPr>
            <a:r>
              <a:rPr lang="de-DE" sz="1200" b="1" i="1" dirty="0"/>
              <a:t>Falls die Zeit zu knapp ist</a:t>
            </a:r>
            <a:r>
              <a:rPr lang="de-DE" sz="1200" i="1" dirty="0"/>
              <a:t>: Das folgende Beispiel verdichten (nur eine Folie) oder überspringen!</a:t>
            </a:r>
          </a:p>
          <a:p>
            <a:pPr>
              <a:lnSpc>
                <a:spcPct val="150000"/>
              </a:lnSpc>
            </a:pPr>
            <a:endParaRPr lang="de-DE" sz="1200" i="1" dirty="0"/>
          </a:p>
        </p:txBody>
      </p:sp>
      <p:sp>
        <p:nvSpPr>
          <p:cNvPr id="10" name="Textfeld 9">
            <a:extLst>
              <a:ext uri="{FF2B5EF4-FFF2-40B4-BE49-F238E27FC236}">
                <a16:creationId xmlns:a16="http://schemas.microsoft.com/office/drawing/2014/main" id="{7D83F2EB-7D83-510B-5DFF-122D7A04BC71}"/>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39753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ABEE2-3751-294F-71D4-5CA36E8DCA16}"/>
            </a:ext>
          </a:extLst>
        </p:cNvPr>
        <p:cNvGrpSpPr/>
        <p:nvPr/>
      </p:nvGrpSpPr>
      <p:grpSpPr>
        <a:xfrm>
          <a:off x="0" y="0"/>
          <a:ext cx="0" cy="0"/>
          <a:chOff x="0" y="0"/>
          <a:chExt cx="0" cy="0"/>
        </a:xfrm>
      </p:grpSpPr>
      <p:sp>
        <p:nvSpPr>
          <p:cNvPr id="3" name="Notizenplatzhalter 2">
            <a:extLst>
              <a:ext uri="{FF2B5EF4-FFF2-40B4-BE49-F238E27FC236}">
                <a16:creationId xmlns:a16="http://schemas.microsoft.com/office/drawing/2014/main" id="{0DFFACBB-E081-E972-5937-E76812879EB0}"/>
              </a:ext>
            </a:extLst>
          </p:cNvPr>
          <p:cNvSpPr>
            <a:spLocks noGrp="1"/>
          </p:cNvSpPr>
          <p:nvPr>
            <p:ph type="body" idx="1"/>
          </p:nvPr>
        </p:nvSpPr>
        <p:spPr>
          <a:xfrm>
            <a:off x="381312" y="3677146"/>
            <a:ext cx="4392474" cy="6192688"/>
          </a:xfrm>
          <a:prstGeom prst="rect">
            <a:avLst/>
          </a:prstGeom>
        </p:spPr>
        <p:txBody>
          <a:bodyPr>
            <a:normAutofit/>
          </a:bodyPr>
          <a:lstStyle/>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sym typeface="Wingdings" panose="05000000000000000000" pitchFamily="2" charset="2"/>
            </a:endParaRPr>
          </a:p>
          <a:p>
            <a:pPr>
              <a:lnSpc>
                <a:spcPct val="160000"/>
              </a:lnSpc>
            </a:pPr>
            <a:r>
              <a:rPr lang="de-DE" dirty="0"/>
              <a:t> </a:t>
            </a:r>
          </a:p>
        </p:txBody>
      </p:sp>
      <p:sp>
        <p:nvSpPr>
          <p:cNvPr id="7" name="Rechteck 6">
            <a:extLst>
              <a:ext uri="{FF2B5EF4-FFF2-40B4-BE49-F238E27FC236}">
                <a16:creationId xmlns:a16="http://schemas.microsoft.com/office/drawing/2014/main" id="{13FB96B1-330E-44EF-FBEA-EEDDD479A996}"/>
              </a:ext>
            </a:extLst>
          </p:cNvPr>
          <p:cNvSpPr/>
          <p:nvPr/>
        </p:nvSpPr>
        <p:spPr>
          <a:xfrm>
            <a:off x="320400" y="3677145"/>
            <a:ext cx="4392000" cy="4032449"/>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 name="Foliennummernplatzhalter 3">
            <a:extLst>
              <a:ext uri="{FF2B5EF4-FFF2-40B4-BE49-F238E27FC236}">
                <a16:creationId xmlns:a16="http://schemas.microsoft.com/office/drawing/2014/main" id="{52B05212-101B-1E7C-EE84-7B9E9AAE97B1}"/>
              </a:ext>
            </a:extLst>
          </p:cNvPr>
          <p:cNvSpPr>
            <a:spLocks noGrp="1"/>
          </p:cNvSpPr>
          <p:nvPr>
            <p:ph type="sldNum" sz="quarter" idx="5"/>
          </p:nvPr>
        </p:nvSpPr>
        <p:spPr>
          <a:xfrm>
            <a:off x="4021294" y="9721106"/>
            <a:ext cx="3076363" cy="511731"/>
          </a:xfrm>
          <a:prstGeom prst="rect">
            <a:avLst/>
          </a:prstGeom>
        </p:spPr>
        <p:txBody>
          <a:bodyPr/>
          <a:lstStyle/>
          <a:p>
            <a:fld id="{A2A61CC0-4B0B-4395-B916-EE71BB03C9A7}" type="slidenum">
              <a:rPr lang="de-DE" smtClean="0"/>
              <a:pPr/>
              <a:t>18</a:t>
            </a:fld>
            <a:endParaRPr lang="de-DE" dirty="0"/>
          </a:p>
        </p:txBody>
      </p:sp>
      <p:sp>
        <p:nvSpPr>
          <p:cNvPr id="8" name="Folienbildplatzhalter 7">
            <a:extLst>
              <a:ext uri="{FF2B5EF4-FFF2-40B4-BE49-F238E27FC236}">
                <a16:creationId xmlns:a16="http://schemas.microsoft.com/office/drawing/2014/main" id="{37E4E14D-3A41-920D-91C0-8CFACBDA9EE6}"/>
              </a:ext>
            </a:extLst>
          </p:cNvPr>
          <p:cNvSpPr>
            <a:spLocks noGrp="1" noRot="1" noChangeAspect="1"/>
          </p:cNvSpPr>
          <p:nvPr>
            <p:ph type="sldImg"/>
          </p:nvPr>
        </p:nvSpPr>
        <p:spPr>
          <a:xfrm>
            <a:off x="309563" y="1055688"/>
            <a:ext cx="3478212" cy="1957387"/>
          </a:xfrm>
          <a:prstGeom prst="rect">
            <a:avLst/>
          </a:prstGeom>
        </p:spPr>
      </p:sp>
      <p:sp>
        <p:nvSpPr>
          <p:cNvPr id="6" name="Textfeld 5">
            <a:extLst>
              <a:ext uri="{FF2B5EF4-FFF2-40B4-BE49-F238E27FC236}">
                <a16:creationId xmlns:a16="http://schemas.microsoft.com/office/drawing/2014/main" id="{83C8C477-2B3E-A9B9-FBE1-D4F07C76271E}"/>
              </a:ext>
            </a:extLst>
          </p:cNvPr>
          <p:cNvSpPr txBox="1"/>
          <p:nvPr/>
        </p:nvSpPr>
        <p:spPr>
          <a:xfrm>
            <a:off x="4021294"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Sensibilisierung für subjektive Aussagen</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9" name="Rechteck 8">
            <a:extLst>
              <a:ext uri="{FF2B5EF4-FFF2-40B4-BE49-F238E27FC236}">
                <a16:creationId xmlns:a16="http://schemas.microsoft.com/office/drawing/2014/main" id="{1B8031A7-6B31-DDCD-1BC0-453CA13452F4}"/>
              </a:ext>
            </a:extLst>
          </p:cNvPr>
          <p:cNvSpPr/>
          <p:nvPr/>
        </p:nvSpPr>
        <p:spPr>
          <a:xfrm>
            <a:off x="813346" y="3821162"/>
            <a:ext cx="3888432" cy="515206"/>
          </a:xfrm>
          <a:prstGeom prst="rect">
            <a:avLst/>
          </a:prstGeom>
        </p:spPr>
        <p:txBody>
          <a:bodyPr wrap="square">
            <a:spAutoFit/>
          </a:bodyPr>
          <a:lstStyle/>
          <a:p>
            <a:pPr>
              <a:lnSpc>
                <a:spcPct val="120000"/>
              </a:lnSpc>
            </a:pPr>
            <a:r>
              <a:rPr lang="de-DE" sz="1200" b="1" dirty="0">
                <a:solidFill>
                  <a:srgbClr val="FF0000"/>
                </a:solidFill>
              </a:rPr>
              <a:t>Diskussion mit den </a:t>
            </a:r>
            <a:r>
              <a:rPr lang="de-DE" sz="1200" b="1" dirty="0" err="1">
                <a:solidFill>
                  <a:srgbClr val="FF0000"/>
                </a:solidFill>
              </a:rPr>
              <a:t>SuS</a:t>
            </a:r>
            <a:r>
              <a:rPr lang="de-DE" sz="1200" b="1" dirty="0">
                <a:solidFill>
                  <a:srgbClr val="FF0000"/>
                </a:solidFill>
              </a:rPr>
              <a:t>: Warum kann man persönliche Geschmacksfragen nicht überprüfen? </a:t>
            </a:r>
            <a:endParaRPr lang="de-DE" sz="1200" dirty="0"/>
          </a:p>
        </p:txBody>
      </p:sp>
      <p:pic>
        <p:nvPicPr>
          <p:cNvPr id="10" name="Grafik 9" descr="Ein Bild, das Uhr enthält.&#10;&#10;Automatisch generierte Beschreibung">
            <a:extLst>
              <a:ext uri="{FF2B5EF4-FFF2-40B4-BE49-F238E27FC236}">
                <a16:creationId xmlns:a16="http://schemas.microsoft.com/office/drawing/2014/main" id="{F897382F-AEB3-D95C-772F-E100ECB23BE2}"/>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429958" y="3749154"/>
            <a:ext cx="383388" cy="293179"/>
          </a:xfrm>
          <a:prstGeom prst="rect">
            <a:avLst/>
          </a:prstGeom>
        </p:spPr>
      </p:pic>
      <p:sp>
        <p:nvSpPr>
          <p:cNvPr id="11" name="Rechteck 10">
            <a:extLst>
              <a:ext uri="{FF2B5EF4-FFF2-40B4-BE49-F238E27FC236}">
                <a16:creationId xmlns:a16="http://schemas.microsoft.com/office/drawing/2014/main" id="{637E4D91-5FE3-7F09-B36D-A01A57F9E02C}"/>
              </a:ext>
            </a:extLst>
          </p:cNvPr>
          <p:cNvSpPr/>
          <p:nvPr/>
        </p:nvSpPr>
        <p:spPr>
          <a:xfrm>
            <a:off x="429958" y="4393210"/>
            <a:ext cx="4127804" cy="4222374"/>
          </a:xfrm>
          <a:prstGeom prst="rect">
            <a:avLst/>
          </a:prstGeom>
        </p:spPr>
        <p:txBody>
          <a:bodyPr wrap="square">
            <a:spAutoFit/>
          </a:bodyPr>
          <a:lstStyle/>
          <a:p>
            <a:pPr lvl="0">
              <a:lnSpc>
                <a:spcPct val="130000"/>
              </a:lnSpc>
              <a:tabLst>
                <a:tab pos="457200" algn="l"/>
                <a:tab pos="934720" algn="l"/>
              </a:tabLst>
            </a:pPr>
            <a:r>
              <a:rPr lang="de-DE" sz="1200" i="1" dirty="0"/>
              <a:t>Eine </a:t>
            </a:r>
            <a:r>
              <a:rPr lang="de-DE" sz="1200" i="1" dirty="0" err="1"/>
              <a:t>Influencerin</a:t>
            </a:r>
            <a:r>
              <a:rPr lang="de-DE" sz="1200" i="1" dirty="0"/>
              <a:t> sagt, dies sei „der beste Burger in Ludwigsburg“. Wie seht Ihr das? Kann man diesen Post auf die besprochene Weise prüfen? </a:t>
            </a:r>
          </a:p>
          <a:p>
            <a:pPr>
              <a:lnSpc>
                <a:spcPct val="150000"/>
              </a:lnSpc>
            </a:pPr>
            <a:r>
              <a:rPr lang="de-DE" sz="1200" i="1" dirty="0"/>
              <a:t>Setzt euch in Gruppen zusammen und besprecht diese Frage!</a:t>
            </a:r>
          </a:p>
          <a:p>
            <a:pPr lvl="0">
              <a:lnSpc>
                <a:spcPct val="130000"/>
              </a:lnSpc>
              <a:tabLst>
                <a:tab pos="457200" algn="l"/>
                <a:tab pos="934720" algn="l"/>
              </a:tabLst>
            </a:pPr>
            <a:endParaRPr lang="de-DE" sz="1200" i="1" dirty="0"/>
          </a:p>
          <a:p>
            <a:pPr marL="171450" indent="-171450">
              <a:lnSpc>
                <a:spcPct val="130000"/>
              </a:lnSpc>
              <a:buFont typeface="Wingdings" panose="05000000000000000000" pitchFamily="2" charset="2"/>
              <a:buChar char="à"/>
              <a:tabLst>
                <a:tab pos="457200" algn="l"/>
                <a:tab pos="934720" algn="l"/>
              </a:tabLst>
            </a:pPr>
            <a:r>
              <a:rPr lang="de-DE" sz="1200" b="1" dirty="0">
                <a:sym typeface="Wingdings" panose="05000000000000000000" pitchFamily="2" charset="2"/>
              </a:rPr>
              <a:t>Klick: </a:t>
            </a:r>
            <a:r>
              <a:rPr lang="de-DE" sz="1200" dirty="0">
                <a:sym typeface="Wingdings" panose="05000000000000000000" pitchFamily="2" charset="2"/>
              </a:rPr>
              <a:t>Auflösung (blaue Sprechblase): </a:t>
            </a:r>
            <a:br>
              <a:rPr lang="de-DE" sz="1200" dirty="0">
                <a:sym typeface="Wingdings" panose="05000000000000000000" pitchFamily="2" charset="2"/>
              </a:rPr>
            </a:br>
            <a:r>
              <a:rPr lang="de-DE" sz="1200" dirty="0">
                <a:sym typeface="Wingdings" panose="05000000000000000000" pitchFamily="2" charset="2"/>
              </a:rPr>
              <a:t>Überprüfen lassen sich nur Tatsachen; persönliche Empfindungen und Meinungen nicht. Denn  </a:t>
            </a:r>
            <a:r>
              <a:rPr lang="de-DE" sz="1200" i="1" dirty="0"/>
              <a:t>Geschmacksfragen gelten nicht für alle in gleicher Weise. Das heißt: Geschmacksurteile sind – ähnlich wie Meinungen - keine objektiven Tatsachen. Man kann sie auch nicht überprüfen!</a:t>
            </a:r>
          </a:p>
          <a:p>
            <a:pPr marL="171450" indent="-171450">
              <a:lnSpc>
                <a:spcPct val="130000"/>
              </a:lnSpc>
              <a:buFont typeface="Wingdings" panose="05000000000000000000" pitchFamily="2" charset="2"/>
              <a:buChar char="à"/>
              <a:tabLst>
                <a:tab pos="457200" algn="l"/>
                <a:tab pos="934720" algn="l"/>
              </a:tabLst>
            </a:pPr>
            <a:endParaRPr lang="de-DE" sz="1200" i="1" dirty="0"/>
          </a:p>
          <a:p>
            <a:pPr>
              <a:lnSpc>
                <a:spcPct val="130000"/>
              </a:lnSpc>
              <a:tabLst>
                <a:tab pos="457200" algn="l"/>
                <a:tab pos="934720" algn="l"/>
              </a:tabLst>
            </a:pPr>
            <a:endParaRPr lang="de-DE" sz="1200" i="1" dirty="0"/>
          </a:p>
          <a:p>
            <a:pPr>
              <a:lnSpc>
                <a:spcPct val="130000"/>
              </a:lnSpc>
              <a:tabLst>
                <a:tab pos="457200" algn="l"/>
                <a:tab pos="934720" algn="l"/>
              </a:tabLst>
            </a:pPr>
            <a:endParaRPr lang="de-DE" sz="1200" i="1" dirty="0"/>
          </a:p>
          <a:p>
            <a:pPr marL="171450" lvl="0" indent="-171450">
              <a:lnSpc>
                <a:spcPct val="130000"/>
              </a:lnSpc>
              <a:buFont typeface="Wingdings" panose="05000000000000000000" pitchFamily="2" charset="2"/>
              <a:buChar char="à"/>
              <a:tabLst>
                <a:tab pos="457200" algn="l"/>
                <a:tab pos="934720" algn="l"/>
              </a:tabLst>
            </a:pPr>
            <a:endParaRPr lang="de-DE" sz="1200" dirty="0">
              <a:sym typeface="Wingdings" panose="05000000000000000000" pitchFamily="2" charset="2"/>
            </a:endParaRPr>
          </a:p>
        </p:txBody>
      </p:sp>
      <p:sp>
        <p:nvSpPr>
          <p:cNvPr id="2" name="Textfeld 1">
            <a:extLst>
              <a:ext uri="{FF2B5EF4-FFF2-40B4-BE49-F238E27FC236}">
                <a16:creationId xmlns:a16="http://schemas.microsoft.com/office/drawing/2014/main" id="{A96BFD40-FA8F-043D-14B2-95304CEF5D5D}"/>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14120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295CF-2856-DB48-612A-F9EEB9FC8FF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19EA968-0D6F-BD60-A84C-1683D8F1A641}"/>
              </a:ext>
            </a:extLst>
          </p:cNvPr>
          <p:cNvSpPr>
            <a:spLocks noGrp="1" noRot="1" noChangeAspect="1"/>
          </p:cNvSpPr>
          <p:nvPr>
            <p:ph type="sldImg"/>
          </p:nvPr>
        </p:nvSpPr>
        <p:spPr>
          <a:xfrm>
            <a:off x="309563" y="1055688"/>
            <a:ext cx="3478212" cy="1957387"/>
          </a:xfrm>
        </p:spPr>
      </p:sp>
      <p:sp>
        <p:nvSpPr>
          <p:cNvPr id="4" name="Foliennummernplatzhalter 3">
            <a:extLst>
              <a:ext uri="{FF2B5EF4-FFF2-40B4-BE49-F238E27FC236}">
                <a16:creationId xmlns:a16="http://schemas.microsoft.com/office/drawing/2014/main" id="{22F45F7C-E125-256E-E692-9EA772F75FB8}"/>
              </a:ext>
            </a:extLst>
          </p:cNvPr>
          <p:cNvSpPr>
            <a:spLocks noGrp="1"/>
          </p:cNvSpPr>
          <p:nvPr>
            <p:ph type="sldNum" sz="quarter" idx="5"/>
          </p:nvPr>
        </p:nvSpPr>
        <p:spPr/>
        <p:txBody>
          <a:bodyPr/>
          <a:lstStyle/>
          <a:p>
            <a:fld id="{A2A61CC0-4B0B-4395-B916-EE71BB03C9A7}" type="slidenum">
              <a:rPr lang="de-DE" smtClean="0"/>
              <a:pPr/>
              <a:t>19</a:t>
            </a:fld>
            <a:endParaRPr lang="de-DE" dirty="0"/>
          </a:p>
        </p:txBody>
      </p:sp>
      <p:sp>
        <p:nvSpPr>
          <p:cNvPr id="5" name="Textfeld 4">
            <a:extLst>
              <a:ext uri="{FF2B5EF4-FFF2-40B4-BE49-F238E27FC236}">
                <a16:creationId xmlns:a16="http://schemas.microsoft.com/office/drawing/2014/main" id="{DF2F3863-865E-83B7-78EF-8836530591AA}"/>
              </a:ext>
            </a:extLst>
          </p:cNvPr>
          <p:cNvSpPr txBox="1"/>
          <p:nvPr/>
        </p:nvSpPr>
        <p:spPr>
          <a:xfrm>
            <a:off x="4053706" y="1444898"/>
            <a:ext cx="233666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Über objektive und subjektive Aussagen </a:t>
            </a:r>
          </a:p>
        </p:txBody>
      </p:sp>
      <p:sp>
        <p:nvSpPr>
          <p:cNvPr id="6" name="Rechteck 5">
            <a:extLst>
              <a:ext uri="{FF2B5EF4-FFF2-40B4-BE49-F238E27FC236}">
                <a16:creationId xmlns:a16="http://schemas.microsoft.com/office/drawing/2014/main" id="{76DD4AA9-7E94-FCF3-49AA-533262337516}"/>
              </a:ext>
            </a:extLst>
          </p:cNvPr>
          <p:cNvSpPr/>
          <p:nvPr/>
        </p:nvSpPr>
        <p:spPr>
          <a:xfrm>
            <a:off x="309562" y="3677145"/>
            <a:ext cx="4392213" cy="4680521"/>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 name="Rechteck 6">
            <a:extLst>
              <a:ext uri="{FF2B5EF4-FFF2-40B4-BE49-F238E27FC236}">
                <a16:creationId xmlns:a16="http://schemas.microsoft.com/office/drawing/2014/main" id="{E14FC733-9153-ACD8-9E22-B12A7A26CBDE}"/>
              </a:ext>
            </a:extLst>
          </p:cNvPr>
          <p:cNvSpPr/>
          <p:nvPr/>
        </p:nvSpPr>
        <p:spPr>
          <a:xfrm>
            <a:off x="777610" y="3839492"/>
            <a:ext cx="3852421" cy="515206"/>
          </a:xfrm>
          <a:prstGeom prst="rect">
            <a:avLst/>
          </a:prstGeom>
        </p:spPr>
        <p:txBody>
          <a:bodyPr wrap="square">
            <a:spAutoFit/>
          </a:bodyPr>
          <a:lstStyle/>
          <a:p>
            <a:pPr>
              <a:lnSpc>
                <a:spcPct val="120000"/>
              </a:lnSpc>
            </a:pPr>
            <a:r>
              <a:rPr lang="de-DE" sz="1200" b="1" dirty="0">
                <a:solidFill>
                  <a:srgbClr val="FF0000"/>
                </a:solidFill>
              </a:rPr>
              <a:t>Forts. der Übung: Warum kann man persönliche Geschmacksfragen nicht überprüfen? </a:t>
            </a:r>
            <a:endParaRPr lang="de-DE" sz="1200" dirty="0"/>
          </a:p>
        </p:txBody>
      </p:sp>
      <p:pic>
        <p:nvPicPr>
          <p:cNvPr id="8" name="Grafik 7" descr="Ein Bild, das Uhr enthält.&#10;&#10;Automatisch generierte Beschreibung">
            <a:extLst>
              <a:ext uri="{FF2B5EF4-FFF2-40B4-BE49-F238E27FC236}">
                <a16:creationId xmlns:a16="http://schemas.microsoft.com/office/drawing/2014/main" id="{07409142-B216-225E-1BB0-B61D605377BE}"/>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394223" y="3751304"/>
            <a:ext cx="383388" cy="293179"/>
          </a:xfrm>
          <a:prstGeom prst="rect">
            <a:avLst/>
          </a:prstGeom>
        </p:spPr>
      </p:pic>
      <p:sp>
        <p:nvSpPr>
          <p:cNvPr id="3" name="Textfeld 2">
            <a:extLst>
              <a:ext uri="{FF2B5EF4-FFF2-40B4-BE49-F238E27FC236}">
                <a16:creationId xmlns:a16="http://schemas.microsoft.com/office/drawing/2014/main" id="{9EEEB376-3818-45BC-A8A2-F012E6381999}"/>
              </a:ext>
            </a:extLst>
          </p:cNvPr>
          <p:cNvSpPr txBox="1"/>
          <p:nvPr/>
        </p:nvSpPr>
        <p:spPr>
          <a:xfrm>
            <a:off x="405162" y="4389345"/>
            <a:ext cx="4271816" cy="4490140"/>
          </a:xfrm>
          <a:prstGeom prst="rect">
            <a:avLst/>
          </a:prstGeom>
          <a:noFill/>
        </p:spPr>
        <p:txBody>
          <a:bodyPr wrap="square" rtlCol="0">
            <a:spAutoFit/>
          </a:bodyPr>
          <a:lstStyle/>
          <a:p>
            <a:pPr>
              <a:lnSpc>
                <a:spcPct val="150000"/>
              </a:lnSpc>
            </a:pPr>
            <a:r>
              <a:rPr lang="de-DE" sz="1200" i="1" dirty="0"/>
              <a:t>Lest oben die „Team-Check“-Zeile – dann lest die Behauptung einer </a:t>
            </a:r>
            <a:r>
              <a:rPr lang="de-DE" sz="1200" i="1" dirty="0" err="1"/>
              <a:t>Influencerin</a:t>
            </a:r>
            <a:r>
              <a:rPr lang="de-DE" sz="1200" i="1" dirty="0"/>
              <a:t> auf dem Screen. Sie sagt, dies sei „der beste Burger in Ludwigsburg“. </a:t>
            </a:r>
          </a:p>
          <a:p>
            <a:pPr>
              <a:lnSpc>
                <a:spcPct val="150000"/>
              </a:lnSpc>
            </a:pPr>
            <a:endParaRPr lang="de-DE" sz="1200" i="1" dirty="0"/>
          </a:p>
          <a:p>
            <a:pPr>
              <a:lnSpc>
                <a:spcPct val="150000"/>
              </a:lnSpc>
            </a:pPr>
            <a:r>
              <a:rPr lang="de-DE" sz="1200" i="1" dirty="0"/>
              <a:t>Setzt Euch in Gruppen zusammen und besprecht die zwei Fragen! Dann </a:t>
            </a:r>
            <a:r>
              <a:rPr lang="de-DE" sz="1200" b="1" i="1" dirty="0"/>
              <a:t>Klicken!</a:t>
            </a:r>
          </a:p>
          <a:p>
            <a:pPr>
              <a:lnSpc>
                <a:spcPct val="150000"/>
              </a:lnSpc>
            </a:pPr>
            <a:endParaRPr lang="de-DE" sz="1200" i="1" dirty="0"/>
          </a:p>
          <a:p>
            <a:pPr>
              <a:lnSpc>
                <a:spcPct val="150000"/>
              </a:lnSpc>
            </a:pPr>
            <a:r>
              <a:rPr lang="de-DE" sz="1200" i="1" dirty="0"/>
              <a:t>Hier seht Ihr ein paar typische Antworten. </a:t>
            </a:r>
          </a:p>
          <a:p>
            <a:pPr>
              <a:lnSpc>
                <a:spcPct val="150000"/>
              </a:lnSpc>
            </a:pPr>
            <a:r>
              <a:rPr lang="de-DE" sz="1200" i="1" dirty="0"/>
              <a:t>Habt Ihr ähnliche gefunden? Was fällt euch daran auf?</a:t>
            </a:r>
          </a:p>
          <a:p>
            <a:pPr>
              <a:lnSpc>
                <a:spcPct val="150000"/>
              </a:lnSpc>
            </a:pPr>
            <a:r>
              <a:rPr lang="de-DE" sz="1200" i="1" dirty="0"/>
              <a:t>Erneut </a:t>
            </a:r>
            <a:r>
              <a:rPr lang="de-DE" sz="1200" b="1" i="1" dirty="0"/>
              <a:t>Klicken!</a:t>
            </a:r>
          </a:p>
          <a:p>
            <a:pPr>
              <a:lnSpc>
                <a:spcPct val="150000"/>
              </a:lnSpc>
            </a:pPr>
            <a:r>
              <a:rPr lang="de-DE" sz="1200" i="1" dirty="0"/>
              <a:t>Es sind überwiegend persönliche Geschmacksfragen oder einfach Ansichten</a:t>
            </a:r>
            <a:r>
              <a:rPr lang="de-DE" sz="1200" dirty="0"/>
              <a:t>. </a:t>
            </a:r>
            <a:r>
              <a:rPr lang="de-DE" sz="1200" i="1" dirty="0"/>
              <a:t>Die gelten natürlich nicht für alle von euch. Das heißt: Geschmacksurteile sind keine objektiven Tatsachen – man kann sie auch nicht überprüfen!</a:t>
            </a:r>
          </a:p>
          <a:p>
            <a:pPr>
              <a:lnSpc>
                <a:spcPct val="150000"/>
              </a:lnSpc>
            </a:pPr>
            <a:endParaRPr lang="de-DE" sz="1200" dirty="0"/>
          </a:p>
          <a:p>
            <a:pPr>
              <a:lnSpc>
                <a:spcPct val="150000"/>
              </a:lnSpc>
            </a:pPr>
            <a:endParaRPr lang="de-DE" sz="1200" dirty="0">
              <a:latin typeface="Arial" panose="020B0604020202020204" pitchFamily="34" charset="0"/>
              <a:cs typeface="Arial" panose="020B0604020202020204" pitchFamily="34" charset="0"/>
            </a:endParaRPr>
          </a:p>
        </p:txBody>
      </p:sp>
      <p:sp>
        <p:nvSpPr>
          <p:cNvPr id="11" name="Textfeld 10">
            <a:extLst>
              <a:ext uri="{FF2B5EF4-FFF2-40B4-BE49-F238E27FC236}">
                <a16:creationId xmlns:a16="http://schemas.microsoft.com/office/drawing/2014/main" id="{D4B462D3-A70B-47DD-8D05-1E350661E203}"/>
              </a:ext>
            </a:extLst>
          </p:cNvPr>
          <p:cNvSpPr txBox="1"/>
          <p:nvPr/>
        </p:nvSpPr>
        <p:spPr>
          <a:xfrm>
            <a:off x="4845794" y="3878312"/>
            <a:ext cx="1908000" cy="5586145"/>
          </a:xfrm>
          <a:prstGeom prst="rect">
            <a:avLst/>
          </a:prstGeom>
          <a:noFill/>
        </p:spPr>
        <p:txBody>
          <a:bodyPr wrap="square" rtlCol="0">
            <a:spAutoFit/>
          </a:bodyPr>
          <a:lstStyle/>
          <a:p>
            <a:pPr>
              <a:spcAft>
                <a:spcPts val="600"/>
              </a:spcAft>
            </a:pPr>
            <a:r>
              <a:rPr lang="de-DE" sz="1200" b="1" i="1" dirty="0"/>
              <a:t>Über das „Wie“</a:t>
            </a:r>
            <a:endParaRPr lang="de-DE" sz="1100" b="1" dirty="0"/>
          </a:p>
          <a:p>
            <a:r>
              <a:rPr lang="de-DE" sz="1100" dirty="0"/>
              <a:t>„Wie“ schmeckt Dir der Burger? Klar, dass die Antwort den subjektiven Eindruck des befragten wiedergibt.</a:t>
            </a:r>
          </a:p>
          <a:p>
            <a:pPr>
              <a:spcAft>
                <a:spcPts val="600"/>
              </a:spcAft>
            </a:pPr>
            <a:r>
              <a:rPr lang="de-DE" sz="1100" dirty="0">
                <a:sym typeface="Wingdings" pitchFamily="2" charset="2"/>
              </a:rPr>
              <a:t> Geschmacks- und </a:t>
            </a:r>
            <a:r>
              <a:rPr lang="de-DE" sz="1100" dirty="0"/>
              <a:t>Gefühlsäußerungen, Meinungsäußerungen, innere Gedanken usw. kann man inhaltlich nicht überprüfen – denen muss man meist glauben – oder nicht („mir ist schlecht“ , „Du bist doof“, „Der schaut frech“, „Die ist aber nett“ , „ich dachte ….“ usw.). Wir nennen sie „subjektive“ Äußerungen.</a:t>
            </a:r>
          </a:p>
          <a:p>
            <a:pPr>
              <a:spcAft>
                <a:spcPts val="600"/>
              </a:spcAft>
            </a:pPr>
            <a:r>
              <a:rPr lang="de-DE" sz="1100" dirty="0">
                <a:sym typeface="Wingdings" pitchFamily="2" charset="2"/>
              </a:rPr>
              <a:t> </a:t>
            </a:r>
            <a:r>
              <a:rPr lang="de-DE" sz="1100" dirty="0"/>
              <a:t>Wer sich über das Geschehen in der Welt informieren will, der sollte den Unterschied zwischen „objektiven“ Aussagen und „subjektiven“ Äußerungen kennen und beachten.</a:t>
            </a:r>
          </a:p>
          <a:p>
            <a:r>
              <a:rPr lang="de-DE" sz="1100" dirty="0"/>
              <a:t>„Objektiv“ sind Aussagen, die unabhängig vom Sprecher bzw. Überbringer (wie z. B. Newsmedien) zutreffend sind. </a:t>
            </a:r>
            <a:endParaRPr lang="de-DE" sz="1100" dirty="0">
              <a:cs typeface="Arial" panose="020B0604020202020204" pitchFamily="34" charset="0"/>
            </a:endParaRPr>
          </a:p>
          <a:p>
            <a:pPr algn="l"/>
            <a:endParaRPr lang="de-DE" sz="1100" dirty="0">
              <a:cs typeface="Arial" panose="020B0604020202020204" pitchFamily="34" charset="0"/>
            </a:endParaRPr>
          </a:p>
        </p:txBody>
      </p:sp>
      <p:sp>
        <p:nvSpPr>
          <p:cNvPr id="9" name="Notizenplatzhalter 8">
            <a:extLst>
              <a:ext uri="{FF2B5EF4-FFF2-40B4-BE49-F238E27FC236}">
                <a16:creationId xmlns:a16="http://schemas.microsoft.com/office/drawing/2014/main" id="{360E3893-9847-404D-8486-375541963118}"/>
              </a:ext>
            </a:extLst>
          </p:cNvPr>
          <p:cNvSpPr>
            <a:spLocks noGrp="1"/>
          </p:cNvSpPr>
          <p:nvPr>
            <p:ph type="body" idx="1"/>
          </p:nvPr>
        </p:nvSpPr>
        <p:spPr>
          <a:xfrm>
            <a:off x="309301" y="3749154"/>
            <a:ext cx="4392474" cy="6192688"/>
          </a:xfrm>
        </p:spPr>
        <p:txBody>
          <a:bodyPr/>
          <a:lstStyle/>
          <a:p>
            <a:r>
              <a:rPr lang="de-DE" dirty="0"/>
              <a:t> </a:t>
            </a:r>
          </a:p>
        </p:txBody>
      </p:sp>
    </p:spTree>
    <p:extLst>
      <p:ext uri="{BB962C8B-B14F-4D97-AF65-F5344CB8AC3E}">
        <p14:creationId xmlns:p14="http://schemas.microsoft.com/office/powerpoint/2010/main" val="32960018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9A35F-D4D7-7A0C-32EA-8218E2ACE57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C6FF0C8-82A1-22FF-AEB3-57C0D05823BF}"/>
              </a:ext>
            </a:extLst>
          </p:cNvPr>
          <p:cNvSpPr>
            <a:spLocks noGrp="1" noRot="1" noChangeAspect="1"/>
          </p:cNvSpPr>
          <p:nvPr>
            <p:ph type="sldImg"/>
          </p:nvPr>
        </p:nvSpPr>
        <p:spPr>
          <a:xfrm>
            <a:off x="309563" y="1055688"/>
            <a:ext cx="3478212" cy="1957387"/>
          </a:xfrm>
        </p:spPr>
      </p:sp>
      <p:sp>
        <p:nvSpPr>
          <p:cNvPr id="4" name="Foliennummernplatzhalter 3">
            <a:extLst>
              <a:ext uri="{FF2B5EF4-FFF2-40B4-BE49-F238E27FC236}">
                <a16:creationId xmlns:a16="http://schemas.microsoft.com/office/drawing/2014/main" id="{44F7A9CB-222D-6E53-560D-41530D93B86C}"/>
              </a:ext>
            </a:extLst>
          </p:cNvPr>
          <p:cNvSpPr>
            <a:spLocks noGrp="1"/>
          </p:cNvSpPr>
          <p:nvPr>
            <p:ph type="sldNum" sz="quarter" idx="5"/>
          </p:nvPr>
        </p:nvSpPr>
        <p:spPr/>
        <p:txBody>
          <a:bodyPr/>
          <a:lstStyle/>
          <a:p>
            <a:fld id="{A2A61CC0-4B0B-4395-B916-EE71BB03C9A7}" type="slidenum">
              <a:rPr lang="de-DE" smtClean="0"/>
              <a:pPr/>
              <a:t>20</a:t>
            </a:fld>
            <a:endParaRPr lang="de-DE" dirty="0"/>
          </a:p>
        </p:txBody>
      </p:sp>
      <p:sp>
        <p:nvSpPr>
          <p:cNvPr id="5" name="Textfeld 4">
            <a:extLst>
              <a:ext uri="{FF2B5EF4-FFF2-40B4-BE49-F238E27FC236}">
                <a16:creationId xmlns:a16="http://schemas.microsoft.com/office/drawing/2014/main" id="{2822228C-4CB7-B2A4-ADEE-B76C81B768E1}"/>
              </a:ext>
            </a:extLst>
          </p:cNvPr>
          <p:cNvSpPr txBox="1"/>
          <p:nvPr/>
        </p:nvSpPr>
        <p:spPr>
          <a:xfrm>
            <a:off x="4053706" y="1444898"/>
            <a:ext cx="2336668" cy="1200329"/>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Wie man objektive Aussagen finden oder generieren kann</a:t>
            </a:r>
          </a:p>
          <a:p>
            <a:pPr algn="l"/>
            <a:endParaRPr lang="de-DE" sz="1200" dirty="0">
              <a:latin typeface="Arial" panose="020B0604020202020204" pitchFamily="34" charset="0"/>
              <a:cs typeface="Arial" panose="020B0604020202020204" pitchFamily="34" charset="0"/>
            </a:endParaRPr>
          </a:p>
          <a:p>
            <a:pPr algn="l"/>
            <a:r>
              <a:rPr lang="de-DE" sz="1200" b="1" dirty="0">
                <a:latin typeface="Arial" panose="020B0604020202020204" pitchFamily="34" charset="0"/>
                <a:cs typeface="Arial" panose="020B0604020202020204" pitchFamily="34" charset="0"/>
              </a:rPr>
              <a:t>Anspruchsvolle Gedankenübung - Kann übersprungen werden!</a:t>
            </a:r>
          </a:p>
        </p:txBody>
      </p:sp>
      <p:sp>
        <p:nvSpPr>
          <p:cNvPr id="6" name="Rechteck 5">
            <a:extLst>
              <a:ext uri="{FF2B5EF4-FFF2-40B4-BE49-F238E27FC236}">
                <a16:creationId xmlns:a16="http://schemas.microsoft.com/office/drawing/2014/main" id="{B2216349-44DD-0CCE-D214-97C23CB7D7CA}"/>
              </a:ext>
            </a:extLst>
          </p:cNvPr>
          <p:cNvSpPr/>
          <p:nvPr/>
        </p:nvSpPr>
        <p:spPr>
          <a:xfrm>
            <a:off x="309562" y="3677145"/>
            <a:ext cx="4356477" cy="6192689"/>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 name="Rechteck 6">
            <a:extLst>
              <a:ext uri="{FF2B5EF4-FFF2-40B4-BE49-F238E27FC236}">
                <a16:creationId xmlns:a16="http://schemas.microsoft.com/office/drawing/2014/main" id="{0D2FE1C6-D5D2-EC60-D61D-DE391A97BA2E}"/>
              </a:ext>
            </a:extLst>
          </p:cNvPr>
          <p:cNvSpPr/>
          <p:nvPr/>
        </p:nvSpPr>
        <p:spPr>
          <a:xfrm>
            <a:off x="741600" y="3839492"/>
            <a:ext cx="3888432" cy="515206"/>
          </a:xfrm>
          <a:prstGeom prst="rect">
            <a:avLst/>
          </a:prstGeom>
        </p:spPr>
        <p:txBody>
          <a:bodyPr wrap="square">
            <a:spAutoFit/>
          </a:bodyPr>
          <a:lstStyle/>
          <a:p>
            <a:pPr>
              <a:lnSpc>
                <a:spcPct val="120000"/>
              </a:lnSpc>
            </a:pPr>
            <a:r>
              <a:rPr lang="de-DE" sz="1200" b="1" dirty="0">
                <a:solidFill>
                  <a:srgbClr val="FF0000"/>
                </a:solidFill>
              </a:rPr>
              <a:t>Forts. der Übung: Wie könnte man aus solch einem Qualitätsurteil eine Tatsache machen?</a:t>
            </a:r>
            <a:endParaRPr lang="de-DE" sz="1200" dirty="0"/>
          </a:p>
        </p:txBody>
      </p:sp>
      <p:pic>
        <p:nvPicPr>
          <p:cNvPr id="8" name="Grafik 7" descr="Ein Bild, das Uhr enthält.&#10;&#10;Automatisch generierte Beschreibung">
            <a:extLst>
              <a:ext uri="{FF2B5EF4-FFF2-40B4-BE49-F238E27FC236}">
                <a16:creationId xmlns:a16="http://schemas.microsoft.com/office/drawing/2014/main" id="{F2FC2F1A-67F2-7D9E-1482-6E9D4AC698E0}"/>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394223" y="3751304"/>
            <a:ext cx="383388" cy="293179"/>
          </a:xfrm>
          <a:prstGeom prst="rect">
            <a:avLst/>
          </a:prstGeom>
        </p:spPr>
      </p:pic>
      <p:sp>
        <p:nvSpPr>
          <p:cNvPr id="3" name="Textfeld 2">
            <a:extLst>
              <a:ext uri="{FF2B5EF4-FFF2-40B4-BE49-F238E27FC236}">
                <a16:creationId xmlns:a16="http://schemas.microsoft.com/office/drawing/2014/main" id="{927AD483-4E95-4A84-8492-8F3BC0566A0D}"/>
              </a:ext>
            </a:extLst>
          </p:cNvPr>
          <p:cNvSpPr txBox="1"/>
          <p:nvPr/>
        </p:nvSpPr>
        <p:spPr>
          <a:xfrm>
            <a:off x="394223" y="4469234"/>
            <a:ext cx="4235809" cy="5198795"/>
          </a:xfrm>
          <a:prstGeom prst="rect">
            <a:avLst/>
          </a:prstGeom>
          <a:noFill/>
        </p:spPr>
        <p:txBody>
          <a:bodyPr wrap="square" rtlCol="0">
            <a:spAutoFit/>
          </a:bodyPr>
          <a:lstStyle/>
          <a:p>
            <a:pPr algn="l">
              <a:lnSpc>
                <a:spcPct val="130000"/>
              </a:lnSpc>
            </a:pPr>
            <a:r>
              <a:rPr lang="de-DE" sz="1200" i="1" dirty="0">
                <a:latin typeface="Arial" panose="020B0604020202020204" pitchFamily="34" charset="0"/>
                <a:cs typeface="Arial" panose="020B0604020202020204" pitchFamily="34" charset="0"/>
              </a:rPr>
              <a:t>Denkt mal nach und macht ein paar Vorschläge!</a:t>
            </a:r>
          </a:p>
          <a:p>
            <a:pPr algn="l">
              <a:lnSpc>
                <a:spcPct val="130000"/>
              </a:lnSpc>
            </a:pPr>
            <a:endParaRPr lang="de-DE" sz="1050" dirty="0">
              <a:latin typeface="Arial" panose="020B0604020202020204" pitchFamily="34" charset="0"/>
              <a:cs typeface="Arial" panose="020B0604020202020204" pitchFamily="34" charset="0"/>
            </a:endParaRPr>
          </a:p>
          <a:p>
            <a:pPr algn="l">
              <a:lnSpc>
                <a:spcPct val="130000"/>
              </a:lnSpc>
            </a:pPr>
            <a:r>
              <a:rPr lang="de-DE" sz="1200" dirty="0">
                <a:latin typeface="Arial" panose="020B0604020202020204" pitchFamily="34" charset="0"/>
                <a:cs typeface="Arial" panose="020B0604020202020204" pitchFamily="34" charset="0"/>
              </a:rPr>
              <a:t>(Diskussion der Vorschläge: gelten sie auch für andere?)</a:t>
            </a:r>
          </a:p>
          <a:p>
            <a:pPr algn="l">
              <a:lnSpc>
                <a:spcPct val="130000"/>
              </a:lnSpc>
            </a:pPr>
            <a:endParaRPr lang="de-DE" sz="900" b="1" dirty="0">
              <a:latin typeface="Arial" panose="020B0604020202020204" pitchFamily="34" charset="0"/>
              <a:cs typeface="Arial" panose="020B0604020202020204" pitchFamily="34" charset="0"/>
            </a:endParaRPr>
          </a:p>
          <a:p>
            <a:pPr>
              <a:lnSpc>
                <a:spcPct val="130000"/>
              </a:lnSpc>
            </a:pPr>
            <a:r>
              <a:rPr lang="de-DE" sz="1200" b="1" dirty="0"/>
              <a:t>Klicken!</a:t>
            </a:r>
          </a:p>
          <a:p>
            <a:pPr algn="l">
              <a:lnSpc>
                <a:spcPct val="130000"/>
              </a:lnSpc>
            </a:pPr>
            <a:endParaRPr lang="de-DE" sz="700" dirty="0">
              <a:latin typeface="Arial" panose="020B0604020202020204" pitchFamily="34" charset="0"/>
              <a:cs typeface="Arial" panose="020B0604020202020204" pitchFamily="34" charset="0"/>
            </a:endParaRPr>
          </a:p>
          <a:p>
            <a:pPr algn="l">
              <a:lnSpc>
                <a:spcPct val="130000"/>
              </a:lnSpc>
            </a:pPr>
            <a:r>
              <a:rPr lang="de-DE" sz="1200" i="1" dirty="0">
                <a:latin typeface="Arial" panose="020B0604020202020204" pitchFamily="34" charset="0"/>
                <a:cs typeface="Arial" panose="020B0604020202020204" pitchFamily="34" charset="0"/>
              </a:rPr>
              <a:t>Hier kommen drei Vorschläge – natürlich gibt es noch weitere. Schauen wir uns diese drei an:</a:t>
            </a:r>
          </a:p>
          <a:p>
            <a:pPr algn="l">
              <a:lnSpc>
                <a:spcPct val="130000"/>
              </a:lnSpc>
            </a:pPr>
            <a:r>
              <a:rPr lang="de-DE" sz="1200" i="1" dirty="0">
                <a:latin typeface="Arial" panose="020B0604020202020204" pitchFamily="34" charset="0"/>
                <a:cs typeface="Arial" panose="020B0604020202020204" pitchFamily="34" charset="0"/>
              </a:rPr>
              <a:t>1.) Umfrage: Nehmen wir an, es gäbe drei bekannte Burger-Macher in Ludwigsburg. Und nehmen wir an, wir würden viele hundert Leute befragen. Vielleicht fände sich eine Mehrheit, die diesen Burger hier für den besten hält. Er ist der beste, weil die Mehrheit das findet.</a:t>
            </a:r>
          </a:p>
          <a:p>
            <a:pPr algn="l">
              <a:lnSpc>
                <a:spcPct val="130000"/>
              </a:lnSpc>
            </a:pPr>
            <a:r>
              <a:rPr lang="de-DE" sz="1200" i="1" dirty="0">
                <a:latin typeface="Arial" panose="020B0604020202020204" pitchFamily="34" charset="0"/>
                <a:cs typeface="Arial" panose="020B0604020202020204" pitchFamily="34" charset="0"/>
              </a:rPr>
              <a:t>2.) Wir fragen Burger-Fachleute, welche Zutaten einen guten Burger ausmachen – und lassen dann die Burger der drei Anbieter in einem Labor untersuchen. Vielleicht erfüllt einer von ihnen diese Kriterien und ist darum der beste. </a:t>
            </a:r>
          </a:p>
          <a:p>
            <a:pPr algn="l">
              <a:lnSpc>
                <a:spcPct val="130000"/>
              </a:lnSpc>
            </a:pPr>
            <a:r>
              <a:rPr lang="de-DE" sz="1200" i="1" dirty="0">
                <a:latin typeface="Arial" panose="020B0604020202020204" pitchFamily="34" charset="0"/>
                <a:cs typeface="Arial" panose="020B0604020202020204" pitchFamily="34" charset="0"/>
              </a:rPr>
              <a:t>3.) Wir fragen die Burger-Esser, welche Tatsachen ihnen wichtig sind. Wahrscheinlich nennen sie den Preis und die Fleischmenge, vielleicht auch die Wartezeit. Mit diesen Merkmalen können wir die Burger der drei Anbieter untersuchen und sagen, welcher die Erwartungen erfüllt. </a:t>
            </a:r>
          </a:p>
        </p:txBody>
      </p:sp>
      <p:sp>
        <p:nvSpPr>
          <p:cNvPr id="12" name="Textfeld 11">
            <a:extLst>
              <a:ext uri="{FF2B5EF4-FFF2-40B4-BE49-F238E27FC236}">
                <a16:creationId xmlns:a16="http://schemas.microsoft.com/office/drawing/2014/main" id="{8E40F46F-6D17-4B51-A130-79F60DB4720D}"/>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54637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5"/>
          </p:nvPr>
        </p:nvSpPr>
        <p:spPr/>
        <p:txBody>
          <a:bodyPr/>
          <a:lstStyle/>
          <a:p>
            <a:fld id="{A2A61CC0-4B0B-4395-B916-EE71BB03C9A7}" type="slidenum">
              <a:rPr lang="de-DE" smtClean="0"/>
              <a:pPr/>
              <a:t>21</a:t>
            </a:fld>
            <a:endParaRPr lang="de-DE" dirty="0"/>
          </a:p>
        </p:txBody>
      </p:sp>
      <p:sp>
        <p:nvSpPr>
          <p:cNvPr id="6" name="Folienbildplatzhalter 5">
            <a:extLst>
              <a:ext uri="{FF2B5EF4-FFF2-40B4-BE49-F238E27FC236}">
                <a16:creationId xmlns:a16="http://schemas.microsoft.com/office/drawing/2014/main" id="{A1687B5D-FA3C-4819-A231-8E0B192485C2}"/>
              </a:ext>
            </a:extLst>
          </p:cNvPr>
          <p:cNvSpPr>
            <a:spLocks noGrp="1" noRot="1" noChangeAspect="1"/>
          </p:cNvSpPr>
          <p:nvPr>
            <p:ph type="sldImg"/>
          </p:nvPr>
        </p:nvSpPr>
        <p:spPr>
          <a:xfrm>
            <a:off x="309563" y="1055688"/>
            <a:ext cx="3478212" cy="1957387"/>
          </a:xfrm>
        </p:spPr>
      </p:sp>
      <p:sp>
        <p:nvSpPr>
          <p:cNvPr id="7" name="Notizenplatzhalter 6">
            <a:extLst>
              <a:ext uri="{FF2B5EF4-FFF2-40B4-BE49-F238E27FC236}">
                <a16:creationId xmlns:a16="http://schemas.microsoft.com/office/drawing/2014/main" id="{DBEAACD1-2CDE-41BD-AAB3-6D6715DF5788}"/>
              </a:ext>
            </a:extLst>
          </p:cNvPr>
          <p:cNvSpPr>
            <a:spLocks noGrp="1"/>
          </p:cNvSpPr>
          <p:nvPr>
            <p:ph type="body" idx="1"/>
          </p:nvPr>
        </p:nvSpPr>
        <p:spPr>
          <a:xfrm>
            <a:off x="309290" y="3605138"/>
            <a:ext cx="4392474" cy="6115968"/>
          </a:xfrm>
          <a:noFill/>
          <a:ln>
            <a:noFill/>
          </a:ln>
        </p:spPr>
        <p:txBody>
          <a:bodyPr>
            <a:normAutofit/>
          </a:bodyPr>
          <a:lstStyle/>
          <a:p>
            <a:pPr>
              <a:lnSpc>
                <a:spcPct val="150000"/>
              </a:lnSpc>
            </a:pPr>
            <a:r>
              <a:rPr lang="de-DE" b="1" dirty="0"/>
              <a:t>Dieser „Merkzettel“ ist eine Übersicht und sollte kurz erläutert werden – hier einige Stichworte:</a:t>
            </a:r>
            <a:endParaRPr lang="de-DE" dirty="0"/>
          </a:p>
          <a:p>
            <a:pPr>
              <a:lnSpc>
                <a:spcPct val="130000"/>
              </a:lnSpc>
              <a:spcBef>
                <a:spcPts val="600"/>
              </a:spcBef>
              <a:buClr>
                <a:srgbClr val="FF0000"/>
              </a:buClr>
            </a:pPr>
            <a:r>
              <a:rPr lang="de-DE" u="sng" dirty="0"/>
              <a:t>Punkt 1</a:t>
            </a:r>
            <a:r>
              <a:rPr lang="de-DE" dirty="0"/>
              <a:t>: Der Absender. Hier sind folgende Fragen wichtig:  </a:t>
            </a:r>
            <a:br>
              <a:rPr lang="de-DE" dirty="0"/>
            </a:br>
            <a:r>
              <a:rPr lang="de-DE" dirty="0"/>
              <a:t>1.) Handelt es sich um ein professionelles Newsmedium (oder um eine Behörde oder eine anerkannte wissenschaftliche Einrichtung)?   2.) Wenn nicht: Ist der Absender a) kompetent und b) glaubwürdig, d.h. ohne (von uns erkennbare) Absichten?</a:t>
            </a:r>
          </a:p>
          <a:p>
            <a:pPr>
              <a:lnSpc>
                <a:spcPct val="130000"/>
              </a:lnSpc>
              <a:spcBef>
                <a:spcPts val="600"/>
              </a:spcBef>
              <a:buClr>
                <a:srgbClr val="FF0000"/>
              </a:buClr>
            </a:pPr>
            <a:r>
              <a:rPr lang="de-DE" u="sng" dirty="0"/>
              <a:t>Punkt 2:</a:t>
            </a:r>
            <a:r>
              <a:rPr lang="de-DE" dirty="0"/>
              <a:t> Die Fakten können anhand der 4 W-Fragen erkannt werden : Wer?, Was?, Wann?, Wo?  (mehr dazu in der Lehr-einheit 2 „harte Fakten“)</a:t>
            </a:r>
          </a:p>
          <a:p>
            <a:pPr>
              <a:lnSpc>
                <a:spcPct val="130000"/>
              </a:lnSpc>
              <a:spcBef>
                <a:spcPts val="600"/>
              </a:spcBef>
              <a:buClr>
                <a:srgbClr val="FF0000"/>
              </a:buClr>
            </a:pPr>
            <a:r>
              <a:rPr lang="de-DE" u="sng" dirty="0"/>
              <a:t>Punkt 3:</a:t>
            </a:r>
            <a:r>
              <a:rPr lang="de-DE" dirty="0"/>
              <a:t> Die Quellen! </a:t>
            </a:r>
            <a:r>
              <a:rPr lang="de-DE" dirty="0">
                <a:sym typeface="Wingdings" panose="05000000000000000000" pitchFamily="2" charset="2"/>
              </a:rPr>
              <a:t></a:t>
            </a:r>
            <a:r>
              <a:rPr lang="de-DE" dirty="0"/>
              <a:t> Achtet auf den Unterschied  zwischen Informant (die Aussagen im Text) und dem Überbringer (dem Medium)!</a:t>
            </a:r>
          </a:p>
          <a:p>
            <a:pPr>
              <a:lnSpc>
                <a:spcPct val="130000"/>
              </a:lnSpc>
              <a:spcBef>
                <a:spcPts val="600"/>
              </a:spcBef>
              <a:buClr>
                <a:srgbClr val="FF0000"/>
              </a:buClr>
            </a:pPr>
            <a:r>
              <a:rPr lang="de-DE" u="sng" dirty="0"/>
              <a:t>Punkt 4:</a:t>
            </a:r>
            <a:r>
              <a:rPr lang="de-DE" dirty="0"/>
              <a:t> Zuverlässige Medien sind solche, die sich an die journalistischen Regeln halten (mehr dazu: </a:t>
            </a:r>
            <a:r>
              <a:rPr lang="de-DE" dirty="0">
                <a:sym typeface="Wingdings" panose="05000000000000000000" pitchFamily="2" charset="2"/>
              </a:rPr>
              <a:t>FFN-</a:t>
            </a:r>
            <a:r>
              <a:rPr lang="de-DE" dirty="0"/>
              <a:t>Lehreinheit 5 „Zuverlässige Newsmedien“) – zum Beispiel Trennung zw. Nachricht und Meinung, Angabe der Quellen (Punkt 3). </a:t>
            </a:r>
          </a:p>
          <a:p>
            <a:pPr>
              <a:lnSpc>
                <a:spcPct val="130000"/>
              </a:lnSpc>
              <a:spcBef>
                <a:spcPts val="600"/>
              </a:spcBef>
              <a:buClr>
                <a:srgbClr val="FF0000"/>
              </a:buClr>
            </a:pPr>
            <a:r>
              <a:rPr lang="de-DE" u="sng" dirty="0"/>
              <a:t>Punkt 5:</a:t>
            </a:r>
            <a:r>
              <a:rPr lang="de-DE" dirty="0"/>
              <a:t> Jetzt geht es um den Vergleich der Darstellungen in den Medien: Was wird übereinstimmend ausgesagt, wo gibt es Abweichungen? Und: Stimmen die Aussagen mit dem überein, was in dem Medium stand, das ich überprüfen wollte?</a:t>
            </a:r>
          </a:p>
        </p:txBody>
      </p:sp>
      <p:sp>
        <p:nvSpPr>
          <p:cNvPr id="5" name="Textfeld 4">
            <a:extLst>
              <a:ext uri="{FF2B5EF4-FFF2-40B4-BE49-F238E27FC236}">
                <a16:creationId xmlns:a16="http://schemas.microsoft.com/office/drawing/2014/main" id="{C1739411-41C6-42E6-8AC5-2E1DDE4B7E69}"/>
              </a:ext>
            </a:extLst>
          </p:cNvPr>
          <p:cNvSpPr txBox="1"/>
          <p:nvPr/>
        </p:nvSpPr>
        <p:spPr>
          <a:xfrm>
            <a:off x="4053706" y="1444898"/>
            <a:ext cx="223224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Rückblick auf die 5 Prüfschritte</a:t>
            </a:r>
          </a:p>
        </p:txBody>
      </p:sp>
      <p:sp>
        <p:nvSpPr>
          <p:cNvPr id="9" name="Textfeld 8">
            <a:extLst>
              <a:ext uri="{FF2B5EF4-FFF2-40B4-BE49-F238E27FC236}">
                <a16:creationId xmlns:a16="http://schemas.microsoft.com/office/drawing/2014/main" id="{4325107A-AEF3-4D33-AC02-930981ABE8FB}"/>
              </a:ext>
            </a:extLst>
          </p:cNvPr>
          <p:cNvSpPr txBox="1"/>
          <p:nvPr/>
        </p:nvSpPr>
        <p:spPr>
          <a:xfrm>
            <a:off x="4845794" y="3893170"/>
            <a:ext cx="1859282" cy="5586145"/>
          </a:xfrm>
          <a:prstGeom prst="rect">
            <a:avLst/>
          </a:prstGeom>
          <a:solidFill>
            <a:schemeClr val="bg1"/>
          </a:solidFill>
        </p:spPr>
        <p:txBody>
          <a:bodyPr wrap="square" rtlCol="0">
            <a:spAutoFit/>
          </a:bodyPr>
          <a:lstStyle/>
          <a:p>
            <a:pPr>
              <a:spcAft>
                <a:spcPts val="600"/>
              </a:spcAft>
            </a:pPr>
            <a:r>
              <a:rPr lang="de-DE" sz="1100" b="1" i="1" dirty="0">
                <a:latin typeface="Arial" panose="020B0604020202020204" pitchFamily="34" charset="0"/>
                <a:cs typeface="Arial" panose="020B0604020202020204" pitchFamily="34" charset="0"/>
              </a:rPr>
              <a:t>Ein-Quellen-Berichte</a:t>
            </a:r>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Mitunter stützen sich</a:t>
            </a:r>
          </a:p>
          <a:p>
            <a:r>
              <a:rPr lang="de-DE" sz="1100" dirty="0">
                <a:latin typeface="Arial" panose="020B0604020202020204" pitchFamily="34" charset="0"/>
                <a:cs typeface="Arial" panose="020B0604020202020204" pitchFamily="34" charset="0"/>
              </a:rPr>
              <a:t>die in Berichten genannten Fakten nur auf eine Quelle. Und nur die wird in verschiedenen Medien genannt bzw. zitiert. Diese Berichte findet man mit der Suchmaschine (Achtung Paywall!) und kann die Aussagen vergleichen: Gibt es Abweichungen? Was wurde weggelassen? </a:t>
            </a:r>
          </a:p>
          <a:p>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Wenn die Quelle eine Behörde ist, findet man die Originaläußerung oft über  die Pressestelle oder die Webseite der Behörde.</a:t>
            </a:r>
          </a:p>
          <a:p>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Handelt es sich um eine exklusive Aussage eines Akteurs (=sie steht nur in diesem Medium), dann interessiert uns nicht dessen Meinung, sondern das Faktische in seiner Aussage: Nur diese können wir anhand der Ereignisdarstellung der anderen Medien (mit deren Quellen) überprüfen.</a:t>
            </a:r>
          </a:p>
        </p:txBody>
      </p:sp>
    </p:spTree>
    <p:extLst>
      <p:ext uri="{BB962C8B-B14F-4D97-AF65-F5344CB8AC3E}">
        <p14:creationId xmlns:p14="http://schemas.microsoft.com/office/powerpoint/2010/main" val="20476545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5"/>
          </p:nvPr>
        </p:nvSpPr>
        <p:spPr/>
        <p:txBody>
          <a:bodyPr/>
          <a:lstStyle/>
          <a:p>
            <a:fld id="{A2A61CC0-4B0B-4395-B916-EE71BB03C9A7}" type="slidenum">
              <a:rPr lang="de-DE" smtClean="0"/>
              <a:pPr/>
              <a:t>22</a:t>
            </a:fld>
            <a:endParaRPr lang="de-DE" dirty="0"/>
          </a:p>
        </p:txBody>
      </p:sp>
      <p:sp>
        <p:nvSpPr>
          <p:cNvPr id="6" name="Folienbildplatzhalter 5">
            <a:extLst>
              <a:ext uri="{FF2B5EF4-FFF2-40B4-BE49-F238E27FC236}">
                <a16:creationId xmlns:a16="http://schemas.microsoft.com/office/drawing/2014/main" id="{A1687B5D-FA3C-4819-A231-8E0B192485C2}"/>
              </a:ext>
            </a:extLst>
          </p:cNvPr>
          <p:cNvSpPr>
            <a:spLocks noGrp="1" noRot="1" noChangeAspect="1"/>
          </p:cNvSpPr>
          <p:nvPr>
            <p:ph type="sldImg"/>
          </p:nvPr>
        </p:nvSpPr>
        <p:spPr>
          <a:xfrm>
            <a:off x="309563" y="1055688"/>
            <a:ext cx="3478212" cy="1957387"/>
          </a:xfrm>
        </p:spPr>
      </p:sp>
      <p:sp>
        <p:nvSpPr>
          <p:cNvPr id="5" name="Textfeld 4">
            <a:extLst>
              <a:ext uri="{FF2B5EF4-FFF2-40B4-BE49-F238E27FC236}">
                <a16:creationId xmlns:a16="http://schemas.microsoft.com/office/drawing/2014/main" id="{C1739411-41C6-42E6-8AC5-2E1DDE4B7E69}"/>
              </a:ext>
            </a:extLst>
          </p:cNvPr>
          <p:cNvSpPr txBox="1"/>
          <p:nvPr/>
        </p:nvSpPr>
        <p:spPr>
          <a:xfrm>
            <a:off x="4053706" y="1444898"/>
            <a:ext cx="223224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Vorbereitung auf den Journalistenbesuch</a:t>
            </a:r>
          </a:p>
        </p:txBody>
      </p:sp>
      <p:sp>
        <p:nvSpPr>
          <p:cNvPr id="10" name="Notizenplatzhalter 2">
            <a:extLst>
              <a:ext uri="{FF2B5EF4-FFF2-40B4-BE49-F238E27FC236}">
                <a16:creationId xmlns:a16="http://schemas.microsoft.com/office/drawing/2014/main" id="{BAC5DE55-9AF6-4C60-8578-F577075A6CF8}"/>
              </a:ext>
            </a:extLst>
          </p:cNvPr>
          <p:cNvSpPr txBox="1">
            <a:spLocks/>
          </p:cNvSpPr>
          <p:nvPr/>
        </p:nvSpPr>
        <p:spPr>
          <a:xfrm>
            <a:off x="328340" y="3605138"/>
            <a:ext cx="4392474" cy="6192688"/>
          </a:xfrm>
          <a:prstGeom prst="rect">
            <a:avLst/>
          </a:prstGeom>
          <a:noFill/>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r>
              <a:rPr lang="de-DE" b="1" dirty="0"/>
              <a:t>An die </a:t>
            </a:r>
            <a:r>
              <a:rPr lang="de-DE" b="1" dirty="0" err="1"/>
              <a:t>LuL</a:t>
            </a:r>
            <a:r>
              <a:rPr lang="de-DE" b="1" dirty="0"/>
              <a:t>:</a:t>
            </a:r>
          </a:p>
          <a:p>
            <a:endParaRPr lang="de-DE" dirty="0"/>
          </a:p>
          <a:p>
            <a:pPr>
              <a:lnSpc>
                <a:spcPct val="130000"/>
              </a:lnSpc>
            </a:pPr>
            <a:r>
              <a:rPr lang="de-DE" dirty="0"/>
              <a:t>Die Besprechung des </a:t>
            </a:r>
            <a:r>
              <a:rPr lang="de-DE" i="1" dirty="0"/>
              <a:t>Merkzettels</a:t>
            </a:r>
            <a:r>
              <a:rPr lang="de-DE" dirty="0"/>
              <a:t> hat vielleicht ein paar Fragen aufgeworfen, die Ihr dem Journalistenbesuch stellen könnt. Zum Beispiel diese:</a:t>
            </a:r>
          </a:p>
          <a:p>
            <a:pPr>
              <a:lnSpc>
                <a:spcPct val="130000"/>
              </a:lnSpc>
            </a:pPr>
            <a:endParaRPr lang="de-DE" dirty="0"/>
          </a:p>
          <a:p>
            <a:pPr marL="180975" indent="-180975">
              <a:lnSpc>
                <a:spcPct val="130000"/>
              </a:lnSpc>
              <a:buFont typeface="Wingdings" panose="05000000000000000000" pitchFamily="2" charset="2"/>
              <a:buChar char="§"/>
            </a:pPr>
            <a:r>
              <a:rPr lang="de-DE" dirty="0"/>
              <a:t>Überprüft Ihre Newsredaktion alle Nachrichten, die sie publizieren will?  Auch unter Zeitdruck, wenn andere News-Apps dieselben Nachricht bringen werden?</a:t>
            </a:r>
          </a:p>
          <a:p>
            <a:pPr>
              <a:lnSpc>
                <a:spcPct val="130000"/>
              </a:lnSpc>
            </a:pPr>
            <a:endParaRPr lang="de-DE" dirty="0"/>
          </a:p>
          <a:p>
            <a:pPr marL="180975" indent="-180975">
              <a:lnSpc>
                <a:spcPct val="130000"/>
              </a:lnSpc>
              <a:buFont typeface="Wingdings" panose="05000000000000000000" pitchFamily="2" charset="2"/>
              <a:buChar char="§"/>
            </a:pPr>
            <a:r>
              <a:rPr lang="de-DE" dirty="0"/>
              <a:t>Wann und wie setzt Ihre Redaktion KI-Programme ein? Auch für Meldungen und Berichte (Polizeimeldungen, Sportberichte usw.)? </a:t>
            </a:r>
          </a:p>
          <a:p>
            <a:pPr marL="180975" indent="-180975">
              <a:lnSpc>
                <a:spcPct val="130000"/>
              </a:lnSpc>
              <a:buFont typeface="Wingdings" panose="05000000000000000000" pitchFamily="2" charset="2"/>
              <a:buChar char="§"/>
            </a:pPr>
            <a:endParaRPr lang="de-DE" dirty="0"/>
          </a:p>
          <a:p>
            <a:pPr marL="180975" indent="-180975">
              <a:lnSpc>
                <a:spcPct val="130000"/>
              </a:lnSpc>
              <a:buFont typeface="Wingdings" panose="05000000000000000000" pitchFamily="2" charset="2"/>
              <a:buChar char="§"/>
            </a:pPr>
            <a:r>
              <a:rPr lang="de-DE" dirty="0"/>
              <a:t>Sind alle Fotos bzw. Bilder „echt“ die von Ihrem Medium publiziert werden? Wie weit geht die Bildbearbeitung? </a:t>
            </a:r>
            <a:br>
              <a:rPr lang="de-DE" dirty="0"/>
            </a:br>
            <a:r>
              <a:rPr lang="de-DE" dirty="0"/>
              <a:t>Zum Beispiel: Werden Personen herausgenommen, wird auch mal der Bildhintergrund ausgewechselt?</a:t>
            </a:r>
          </a:p>
          <a:p>
            <a:pPr marL="180975" indent="-180975">
              <a:lnSpc>
                <a:spcPct val="130000"/>
              </a:lnSpc>
              <a:buFont typeface="Wingdings" panose="05000000000000000000" pitchFamily="2" charset="2"/>
              <a:buChar char="§"/>
            </a:pPr>
            <a:endParaRPr lang="de-DE" dirty="0"/>
          </a:p>
          <a:p>
            <a:pPr marL="180975" indent="-180975">
              <a:lnSpc>
                <a:spcPct val="130000"/>
              </a:lnSpc>
              <a:buFont typeface="Wingdings" panose="05000000000000000000" pitchFamily="2" charset="2"/>
              <a:buChar char="§"/>
            </a:pPr>
            <a:r>
              <a:rPr lang="de-DE" dirty="0"/>
              <a:t>Wie ist das mit den Überschriften: Sind die wirklich „neutral“ oder geben sie mitunter eine Meinung oder eine Tendenz zu erkennen?  Warum sind sie manchmal auch überzogen?</a:t>
            </a:r>
          </a:p>
          <a:p>
            <a:pPr>
              <a:lnSpc>
                <a:spcPct val="130000"/>
              </a:lnSpc>
            </a:pPr>
            <a:endParaRPr lang="de-DE" dirty="0"/>
          </a:p>
          <a:p>
            <a:pPr>
              <a:lnSpc>
                <a:spcPct val="130000"/>
              </a:lnSpc>
            </a:pPr>
            <a:r>
              <a:rPr lang="de-DE" b="1" dirty="0"/>
              <a:t>Solche Fragen aufgreifen und notieren</a:t>
            </a:r>
            <a:r>
              <a:rPr lang="de-DE" b="1" dirty="0">
                <a:sym typeface="Wingdings" panose="05000000000000000000" pitchFamily="2" charset="2"/>
              </a:rPr>
              <a:t>!</a:t>
            </a:r>
            <a:endParaRPr lang="de-DE" b="1" dirty="0"/>
          </a:p>
          <a:p>
            <a:pPr marL="180975" indent="-180975">
              <a:lnSpc>
                <a:spcPct val="130000"/>
              </a:lnSpc>
              <a:buFont typeface="Wingdings" panose="05000000000000000000" pitchFamily="2" charset="2"/>
              <a:buChar char="§"/>
            </a:pPr>
            <a:endParaRPr lang="de-DE" dirty="0"/>
          </a:p>
          <a:p>
            <a:endParaRPr lang="de-DE" dirty="0"/>
          </a:p>
        </p:txBody>
      </p:sp>
      <p:sp>
        <p:nvSpPr>
          <p:cNvPr id="11" name="Textfeld 10">
            <a:extLst>
              <a:ext uri="{FF2B5EF4-FFF2-40B4-BE49-F238E27FC236}">
                <a16:creationId xmlns:a16="http://schemas.microsoft.com/office/drawing/2014/main" id="{A7B5B69F-F2AF-4E4F-AA7F-9B1410737F94}"/>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69043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23</a:t>
            </a:fld>
            <a:endParaRPr lang="de-DE" dirty="0"/>
          </a:p>
        </p:txBody>
      </p:sp>
      <p:sp>
        <p:nvSpPr>
          <p:cNvPr id="5" name="Textfeld 4">
            <a:extLst>
              <a:ext uri="{FF2B5EF4-FFF2-40B4-BE49-F238E27FC236}">
                <a16:creationId xmlns:a16="http://schemas.microsoft.com/office/drawing/2014/main" id="{F65285E7-3C64-4D53-B12F-2CC32B76623B}"/>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8F809D4-1ABA-4E02-BC69-19AD04055F53}"/>
              </a:ext>
            </a:extLst>
          </p:cNvPr>
          <p:cNvSpPr txBox="1"/>
          <p:nvPr/>
        </p:nvSpPr>
        <p:spPr>
          <a:xfrm>
            <a:off x="3945632" y="912168"/>
            <a:ext cx="2304256"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80905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
        <p:nvSpPr>
          <p:cNvPr id="3" name="Foliennummernplatzhalter 5">
            <a:extLst>
              <a:ext uri="{FF2B5EF4-FFF2-40B4-BE49-F238E27FC236}">
                <a16:creationId xmlns:a16="http://schemas.microsoft.com/office/drawing/2014/main" id="{E1F3207F-E7F8-4119-BCF9-BACBCB06FC10}"/>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05117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1487488" y="378015"/>
            <a:ext cx="10972800" cy="792088"/>
          </a:xfrm>
          <a:prstGeom prst="rect">
            <a:avLst/>
          </a:prstGeom>
        </p:spPr>
        <p:txBody>
          <a:bodyPr anchor="ctr"/>
          <a:lstStyle>
            <a:lvl1pPr algn="l">
              <a:defRPr sz="3600" b="0">
                <a:ln>
                  <a:noFill/>
                </a:ln>
                <a:solidFill>
                  <a:schemeClr val="tx1"/>
                </a:solidFill>
                <a:latin typeface="Arial" pitchFamily="34" charset="0"/>
                <a:cs typeface="Arial" pitchFamily="34" charset="0"/>
              </a:defRPr>
            </a:lvl1pPr>
          </a:lstStyle>
          <a:p>
            <a:r>
              <a:rPr lang="de-DE" dirty="0"/>
              <a:t>Titelmasterformat durch Klicken bearbeiten</a:t>
            </a:r>
          </a:p>
        </p:txBody>
      </p:sp>
      <p:sp>
        <p:nvSpPr>
          <p:cNvPr id="3" name="Inhaltsplatzhalter 2"/>
          <p:cNvSpPr>
            <a:spLocks noGrp="1"/>
          </p:cNvSpPr>
          <p:nvPr>
            <p:ph idx="1"/>
          </p:nvPr>
        </p:nvSpPr>
        <p:spPr>
          <a:xfrm>
            <a:off x="609600" y="1600201"/>
            <a:ext cx="10972800" cy="4525963"/>
          </a:xfrm>
          <a:prstGeom prst="rect">
            <a:avLst/>
          </a:prstGeom>
        </p:spPr>
        <p:txBody>
          <a:bodyPr/>
          <a:lstStyle>
            <a:lvl1pPr>
              <a:defRPr sz="28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
        <p:nvSpPr>
          <p:cNvPr id="7" name="Foliennummernplatzhalter 5">
            <a:extLst>
              <a:ext uri="{FF2B5EF4-FFF2-40B4-BE49-F238E27FC236}">
                <a16:creationId xmlns:a16="http://schemas.microsoft.com/office/drawing/2014/main" id="{4D2CBE2A-CB4B-496A-B9F0-869CE625416B}"/>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1647926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Textmasterformate durch Klicken bearbeiten</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483591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a:xfrm>
            <a:off x="609600" y="6356351"/>
            <a:ext cx="2844800" cy="365125"/>
          </a:xfrm>
          <a:prstGeom prst="rect">
            <a:avLst/>
          </a:prstGeom>
        </p:spPr>
        <p:txBody>
          <a:bodyPr/>
          <a:lstStyle/>
          <a:p>
            <a:endParaRPr lang="de-DE" dirty="0"/>
          </a:p>
        </p:txBody>
      </p:sp>
      <p:sp>
        <p:nvSpPr>
          <p:cNvPr id="6" name="Fußzeilenplatzhalter 5"/>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7" name="Foliennummernplatzhalter 6"/>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2773749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a:xfrm>
            <a:off x="609600" y="6356351"/>
            <a:ext cx="2844800" cy="365125"/>
          </a:xfrm>
          <a:prstGeom prst="rect">
            <a:avLst/>
          </a:prstGeom>
        </p:spPr>
        <p:txBody>
          <a:bodyPr/>
          <a:lstStyle/>
          <a:p>
            <a:endParaRPr lang="de-DE" dirty="0"/>
          </a:p>
        </p:txBody>
      </p:sp>
      <p:sp>
        <p:nvSpPr>
          <p:cNvPr id="8" name="Fußzeilenplatzhalter 7"/>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9" name="Foliennummernplatzhalter 8"/>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659789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a:t>Titelmasterformat durch Klicken bearbeiten</a:t>
            </a:r>
          </a:p>
        </p:txBody>
      </p:sp>
      <p:sp>
        <p:nvSpPr>
          <p:cNvPr id="3" name="Datumsplatzhalter 2"/>
          <p:cNvSpPr>
            <a:spLocks noGrp="1"/>
          </p:cNvSpPr>
          <p:nvPr>
            <p:ph type="dt" sz="half" idx="10"/>
          </p:nvPr>
        </p:nvSpPr>
        <p:spPr>
          <a:xfrm>
            <a:off x="609600" y="6356351"/>
            <a:ext cx="2844800" cy="365125"/>
          </a:xfrm>
          <a:prstGeom prst="rect">
            <a:avLst/>
          </a:prstGeom>
        </p:spPr>
        <p:txBody>
          <a:bodyPr/>
          <a:lstStyle/>
          <a:p>
            <a:endParaRPr lang="de-DE" dirty="0"/>
          </a:p>
        </p:txBody>
      </p:sp>
      <p:sp>
        <p:nvSpPr>
          <p:cNvPr id="4" name="Fußzeilenplatzhalter 3"/>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5" name="Foliennummernplatzhalter 4"/>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2196904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609600" y="6356351"/>
            <a:ext cx="2844800" cy="365125"/>
          </a:xfrm>
          <a:prstGeom prst="rect">
            <a:avLst/>
          </a:prstGeom>
        </p:spPr>
        <p:txBody>
          <a:bodyPr/>
          <a:lstStyle/>
          <a:p>
            <a:endParaRPr lang="de-DE" dirty="0"/>
          </a:p>
        </p:txBody>
      </p:sp>
      <p:sp>
        <p:nvSpPr>
          <p:cNvPr id="3" name="Fußzeilenplatzhalter 2"/>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4" name="Foliennummernplatzhalter 3"/>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400441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Datumsplatzhalter 4"/>
          <p:cNvSpPr>
            <a:spLocks noGrp="1"/>
          </p:cNvSpPr>
          <p:nvPr>
            <p:ph type="dt" sz="half" idx="10"/>
          </p:nvPr>
        </p:nvSpPr>
        <p:spPr>
          <a:xfrm>
            <a:off x="609600" y="6356351"/>
            <a:ext cx="2844800" cy="365125"/>
          </a:xfrm>
          <a:prstGeom prst="rect">
            <a:avLst/>
          </a:prstGeom>
        </p:spPr>
        <p:txBody>
          <a:bodyPr/>
          <a:lstStyle/>
          <a:p>
            <a:endParaRPr lang="de-DE" dirty="0"/>
          </a:p>
        </p:txBody>
      </p:sp>
      <p:sp>
        <p:nvSpPr>
          <p:cNvPr id="6" name="Fußzeilenplatzhalter 5"/>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7" name="Foliennummernplatzhalter 6"/>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2291908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Datumsplatzhalter 4"/>
          <p:cNvSpPr>
            <a:spLocks noGrp="1"/>
          </p:cNvSpPr>
          <p:nvPr>
            <p:ph type="dt" sz="half" idx="10"/>
          </p:nvPr>
        </p:nvSpPr>
        <p:spPr>
          <a:xfrm>
            <a:off x="609600" y="6356351"/>
            <a:ext cx="2844800" cy="365125"/>
          </a:xfrm>
          <a:prstGeom prst="rect">
            <a:avLst/>
          </a:prstGeom>
        </p:spPr>
        <p:txBody>
          <a:bodyPr/>
          <a:lstStyle/>
          <a:p>
            <a:endParaRPr lang="de-DE" dirty="0"/>
          </a:p>
        </p:txBody>
      </p:sp>
      <p:sp>
        <p:nvSpPr>
          <p:cNvPr id="6" name="Fußzeilenplatzhalter 5"/>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7" name="Foliennummernplatzhalter 6"/>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642428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609600" y="1600201"/>
            <a:ext cx="10972800" cy="4525963"/>
          </a:xfrm>
          <a:prstGeom prst="rect">
            <a:avLst/>
          </a:prstGeo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4029916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839200" y="274639"/>
            <a:ext cx="2743200" cy="5851525"/>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609600" y="274639"/>
            <a:ext cx="8026400" cy="5851525"/>
          </a:xfrm>
          <a:prstGeom prst="rect">
            <a:avLst/>
          </a:prstGeo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5311197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583499" y="1412776"/>
            <a:ext cx="9121013" cy="4176464"/>
          </a:xfrm>
          <a:prstGeom prst="rect">
            <a:avLst/>
          </a:prstGeom>
        </p:spPr>
        <p:txBody>
          <a:bodyPr>
            <a:normAutofit/>
          </a:bodyPr>
          <a:lstStyle>
            <a:lvl1pPr marL="0" indent="0" algn="ctr">
              <a:buNone/>
              <a:defRPr sz="1800">
                <a:solidFill>
                  <a:schemeClr val="tx1">
                    <a:tint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
        <p:nvSpPr>
          <p:cNvPr id="5" name="Foliennummernplatzhalter 5">
            <a:extLst>
              <a:ext uri="{FF2B5EF4-FFF2-40B4-BE49-F238E27FC236}">
                <a16:creationId xmlns:a16="http://schemas.microsoft.com/office/drawing/2014/main" id="{5D7AE750-48BC-4A66-8C7E-5CDFD680E955}"/>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2705218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el und Inhal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933A0318-23CE-49AF-A65C-7D662E8ACB13}"/>
              </a:ext>
            </a:extLst>
          </p:cNvPr>
          <p:cNvSpPr>
            <a:spLocks noGrp="1"/>
          </p:cNvSpPr>
          <p:nvPr>
            <p:ph idx="1"/>
          </p:nvPr>
        </p:nvSpPr>
        <p:spPr>
          <a:xfrm>
            <a:off x="838200" y="1825625"/>
            <a:ext cx="10515600" cy="4351338"/>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F627583A-DBE5-4AC7-931C-F08D90D42B09}"/>
              </a:ext>
            </a:extLst>
          </p:cNvPr>
          <p:cNvSpPr>
            <a:spLocks noGrp="1"/>
          </p:cNvSpPr>
          <p:nvPr>
            <p:ph type="dt" sz="half" idx="10"/>
          </p:nvPr>
        </p:nvSpPr>
        <p:spPr/>
        <p:txBody>
          <a:bodyPr/>
          <a:lstStyle/>
          <a:p>
            <a:endParaRPr lang="de-DE" dirty="0"/>
          </a:p>
        </p:txBody>
      </p:sp>
      <p:sp>
        <p:nvSpPr>
          <p:cNvPr id="5" name="Fußzeilenplatzhalter 4">
            <a:extLst>
              <a:ext uri="{FF2B5EF4-FFF2-40B4-BE49-F238E27FC236}">
                <a16:creationId xmlns:a16="http://schemas.microsoft.com/office/drawing/2014/main" id="{8AF9BBAE-DA4B-43A3-8707-8BB9B8F94F8F}"/>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3A1C8B68-B2E3-47C1-B557-8618A6433A79}"/>
              </a:ext>
            </a:extLst>
          </p:cNvPr>
          <p:cNvSpPr>
            <a:spLocks noGrp="1"/>
          </p:cNvSpPr>
          <p:nvPr>
            <p:ph type="sldNum" sz="quarter" idx="12"/>
          </p:nvPr>
        </p:nvSpPr>
        <p:spPr/>
        <p:txBody>
          <a:bodyPr/>
          <a:lstStyle/>
          <a:p>
            <a:fld id="{995B83AF-091C-4368-ABDB-DF7FEF1A6B80}" type="slidenum">
              <a:rPr lang="de-DE" smtClean="0"/>
              <a:pPr/>
              <a:t>‹Nr.›</a:t>
            </a:fld>
            <a:endParaRPr lang="de-DE" dirty="0"/>
          </a:p>
        </p:txBody>
      </p:sp>
    </p:spTree>
    <p:extLst>
      <p:ext uri="{BB962C8B-B14F-4D97-AF65-F5344CB8AC3E}">
        <p14:creationId xmlns:p14="http://schemas.microsoft.com/office/powerpoint/2010/main" val="10257763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2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335360" y="188640"/>
            <a:ext cx="10972800" cy="792088"/>
          </a:xfrm>
          <a:prstGeom prst="rect">
            <a:avLst/>
          </a:prstGeom>
        </p:spPr>
        <p:txBody>
          <a:bodyPr anchor="ctr"/>
          <a:lstStyle>
            <a:lvl1pPr algn="l">
              <a:defRPr sz="3600" b="0">
                <a:ln>
                  <a:noFill/>
                </a:ln>
                <a:solidFill>
                  <a:schemeClr val="tx1"/>
                </a:solidFill>
                <a:latin typeface="Arial" pitchFamily="34" charset="0"/>
                <a:cs typeface="Arial" pitchFamily="34" charset="0"/>
              </a:defRPr>
            </a:lvl1pPr>
          </a:lstStyle>
          <a:p>
            <a:r>
              <a:rPr lang="de-DE" dirty="0"/>
              <a:t>Titelmasterformat durch Klicken bearbeiten</a:t>
            </a:r>
          </a:p>
        </p:txBody>
      </p:sp>
      <p:sp>
        <p:nvSpPr>
          <p:cNvPr id="3" name="Inhaltsplatzhalter 2"/>
          <p:cNvSpPr>
            <a:spLocks noGrp="1"/>
          </p:cNvSpPr>
          <p:nvPr>
            <p:ph idx="1"/>
          </p:nvPr>
        </p:nvSpPr>
        <p:spPr>
          <a:xfrm>
            <a:off x="609600" y="1600201"/>
            <a:ext cx="10972800" cy="4525963"/>
          </a:xfrm>
          <a:prstGeom prst="rect">
            <a:avLst/>
          </a:prstGeom>
        </p:spPr>
        <p:txBody>
          <a:bodyPr/>
          <a:lstStyle>
            <a:lvl1pPr>
              <a:defRPr sz="28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
        <p:nvSpPr>
          <p:cNvPr id="7" name="Foliennummernplatzhalter 5">
            <a:extLst>
              <a:ext uri="{FF2B5EF4-FFF2-40B4-BE49-F238E27FC236}">
                <a16:creationId xmlns:a16="http://schemas.microsoft.com/office/drawing/2014/main" id="{406B563F-ABE7-480D-8510-C325AA902D65}"/>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533547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Titel 1"/>
          <p:cNvSpPr txBox="1">
            <a:spLocks/>
          </p:cNvSpPr>
          <p:nvPr userDrawn="1"/>
        </p:nvSpPr>
        <p:spPr>
          <a:xfrm>
            <a:off x="239350" y="216024"/>
            <a:ext cx="11713301" cy="908720"/>
          </a:xfrm>
          <a:prstGeom prst="rect">
            <a:avLst/>
          </a:prstGeom>
        </p:spPr>
        <p:txBody>
          <a:bodyPr>
            <a:normAutofit/>
          </a:bodyPr>
          <a:lstStyle>
            <a:lvl1pPr>
              <a:defRPr sz="3600">
                <a:latin typeface="Arial" pitchFamily="34" charset="0"/>
                <a:cs typeface="Arial"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de-DE" sz="3600" b="0"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8" name="Untertitel 2"/>
          <p:cNvSpPr txBox="1">
            <a:spLocks/>
          </p:cNvSpPr>
          <p:nvPr userDrawn="1"/>
        </p:nvSpPr>
        <p:spPr>
          <a:xfrm>
            <a:off x="1583499" y="1412776"/>
            <a:ext cx="9121013" cy="4176464"/>
          </a:xfrm>
          <a:prstGeom prst="rect">
            <a:avLst/>
          </a:prstGeom>
        </p:spPr>
        <p:txBody>
          <a:bodyPr>
            <a:normAutofit/>
          </a:bodyPr>
          <a:lstStyle>
            <a:lvl1pPr marL="0" indent="0" algn="ctr">
              <a:buNone/>
              <a:defRPr sz="1800">
                <a:solidFill>
                  <a:schemeClr val="tx1">
                    <a:tint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de-DE" sz="1800" b="0" i="0" u="none" strike="noStrike" kern="1200" cap="none" spc="0" normalizeH="0" baseline="0" noProof="0" dirty="0">
              <a:ln>
                <a:noFill/>
              </a:ln>
              <a:solidFill>
                <a:schemeClr val="tx1">
                  <a:tint val="75000"/>
                </a:schemeClr>
              </a:solidFill>
              <a:effectLst/>
              <a:uLnTx/>
              <a:uFillTx/>
              <a:latin typeface="Arial" pitchFamily="34" charset="0"/>
              <a:ea typeface="+mn-ea"/>
              <a:cs typeface="Arial" pitchFamily="34" charset="0"/>
            </a:endParaRPr>
          </a:p>
        </p:txBody>
      </p:sp>
      <p:sp>
        <p:nvSpPr>
          <p:cNvPr id="13" name="Rechteck 12">
            <a:extLst>
              <a:ext uri="{FF2B5EF4-FFF2-40B4-BE49-F238E27FC236}">
                <a16:creationId xmlns:a16="http://schemas.microsoft.com/office/drawing/2014/main" id="{F1B9DE57-DD8B-402A-B6CC-8D9566ECF9DE}"/>
              </a:ext>
            </a:extLst>
          </p:cNvPr>
          <p:cNvSpPr/>
          <p:nvPr userDrawn="1"/>
        </p:nvSpPr>
        <p:spPr>
          <a:xfrm>
            <a:off x="0" y="1094850"/>
            <a:ext cx="7392144" cy="45719"/>
          </a:xfrm>
          <a:prstGeom prst="rect">
            <a:avLst/>
          </a:prstGeom>
          <a:gradFill>
            <a:gsLst>
              <a:gs pos="21000">
                <a:schemeClr val="bg1">
                  <a:alpha val="0"/>
                </a:schemeClr>
              </a:gs>
              <a:gs pos="100000">
                <a:schemeClr val="bg1">
                  <a:lumMod val="0"/>
                  <a:lumOff val="100000"/>
                </a:schemeClr>
              </a:gs>
              <a:gs pos="88000">
                <a:schemeClr val="bg1"/>
              </a:gs>
              <a:gs pos="84000">
                <a:schemeClr val="bg1"/>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1" name="Rechteck 10">
            <a:extLst>
              <a:ext uri="{FF2B5EF4-FFF2-40B4-BE49-F238E27FC236}">
                <a16:creationId xmlns:a16="http://schemas.microsoft.com/office/drawing/2014/main" id="{8BFBC58C-0559-44AD-9E52-8253B46338C1}"/>
              </a:ext>
            </a:extLst>
          </p:cNvPr>
          <p:cNvSpPr/>
          <p:nvPr userDrawn="1"/>
        </p:nvSpPr>
        <p:spPr>
          <a:xfrm>
            <a:off x="0" y="1"/>
            <a:ext cx="12192000" cy="548680"/>
          </a:xfrm>
          <a:prstGeom prst="rect">
            <a:avLst/>
          </a:prstGeom>
          <a:gradFill flip="none" rotWithShape="1">
            <a:gsLst>
              <a:gs pos="0">
                <a:srgbClr val="9BBBCE"/>
              </a:gs>
              <a:gs pos="0">
                <a:srgbClr val="2193B0"/>
              </a:gs>
              <a:gs pos="100000">
                <a:srgbClr val="005AA7"/>
              </a:gs>
            </a:gsLst>
            <a:lin ang="10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 name="Titel 1">
            <a:extLst>
              <a:ext uri="{FF2B5EF4-FFF2-40B4-BE49-F238E27FC236}">
                <a16:creationId xmlns:a16="http://schemas.microsoft.com/office/drawing/2014/main" id="{39117B3E-B6BE-47F7-99D9-473225F4E3E1}"/>
              </a:ext>
            </a:extLst>
          </p:cNvPr>
          <p:cNvSpPr txBox="1">
            <a:spLocks/>
          </p:cNvSpPr>
          <p:nvPr userDrawn="1"/>
        </p:nvSpPr>
        <p:spPr>
          <a:xfrm>
            <a:off x="239350" y="216024"/>
            <a:ext cx="11713301" cy="908720"/>
          </a:xfrm>
          <a:prstGeom prst="rect">
            <a:avLst/>
          </a:prstGeom>
        </p:spPr>
        <p:txBody>
          <a:bodyPr>
            <a:normAutofit/>
          </a:bodyPr>
          <a:lstStyle>
            <a:lvl1pPr>
              <a:defRPr sz="3600">
                <a:latin typeface="Arial" pitchFamily="34" charset="0"/>
                <a:cs typeface="Arial"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de-DE" sz="3600" b="0"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14" name="Titel 1">
            <a:extLst>
              <a:ext uri="{FF2B5EF4-FFF2-40B4-BE49-F238E27FC236}">
                <a16:creationId xmlns:a16="http://schemas.microsoft.com/office/drawing/2014/main" id="{56FC7A12-D6E1-46B4-881D-108B5BCE41F7}"/>
              </a:ext>
            </a:extLst>
          </p:cNvPr>
          <p:cNvSpPr txBox="1">
            <a:spLocks/>
          </p:cNvSpPr>
          <p:nvPr userDrawn="1"/>
        </p:nvSpPr>
        <p:spPr>
          <a:xfrm>
            <a:off x="-744760" y="6719"/>
            <a:ext cx="10538456" cy="541961"/>
          </a:xfrm>
          <a:prstGeom prst="rect">
            <a:avLst/>
          </a:prstGeom>
          <a:effectLst/>
        </p:spPr>
        <p:txBody>
          <a:bodyPr anchor="ctr"/>
          <a:lstStyle>
            <a:lvl1pPr algn="l" defTabSz="914400" rtl="0" eaLnBrk="1" latinLnBrk="0" hangingPunct="1">
              <a:spcBef>
                <a:spcPct val="0"/>
              </a:spcBef>
              <a:buNone/>
              <a:defRPr sz="3600" b="0" kern="1200">
                <a:ln>
                  <a:noFill/>
                </a:ln>
                <a:solidFill>
                  <a:schemeClr val="tx1"/>
                </a:solidFill>
                <a:latin typeface="Arial" pitchFamily="34" charset="0"/>
                <a:ea typeface="+mj-ea"/>
                <a:cs typeface="Arial" pitchFamily="34" charset="0"/>
              </a:defRPr>
            </a:lvl1pPr>
          </a:lstStyle>
          <a:p>
            <a:pPr algn="r"/>
            <a:r>
              <a:rPr lang="de-DE" sz="2000" b="0" dirty="0">
                <a:solidFill>
                  <a:schemeClr val="accent1">
                    <a:lumMod val="20000"/>
                    <a:lumOff val="80000"/>
                  </a:schemeClr>
                </a:solidFill>
                <a:latin typeface="Roboto Slab Light" pitchFamily="2" charset="0"/>
                <a:ea typeface="Roboto Slab Light" pitchFamily="2" charset="0"/>
              </a:rPr>
              <a:t>Desinformation erkennen</a:t>
            </a:r>
            <a:endParaRPr lang="de-DE" sz="2800" b="0" cap="none" baseline="0" dirty="0">
              <a:solidFill>
                <a:schemeClr val="accent1">
                  <a:lumMod val="20000"/>
                  <a:lumOff val="80000"/>
                </a:schemeClr>
              </a:solidFill>
              <a:effectLst/>
              <a:latin typeface="Roboto Slab Light" pitchFamily="2" charset="0"/>
            </a:endParaRPr>
          </a:p>
        </p:txBody>
      </p:sp>
      <p:sp>
        <p:nvSpPr>
          <p:cNvPr id="17" name="Foliennummernplatzhalter 5">
            <a:extLst>
              <a:ext uri="{FF2B5EF4-FFF2-40B4-BE49-F238E27FC236}">
                <a16:creationId xmlns:a16="http://schemas.microsoft.com/office/drawing/2014/main" id="{43517813-0800-459C-A6AA-A3938C24267B}"/>
              </a:ext>
            </a:extLst>
          </p:cNvPr>
          <p:cNvSpPr>
            <a:spLocks noGrp="1"/>
          </p:cNvSpPr>
          <p:nvPr>
            <p:ph type="sldNum" sz="quarter" idx="4"/>
          </p:nvPr>
        </p:nvSpPr>
        <p:spPr>
          <a:xfrm>
            <a:off x="239350" y="6339627"/>
            <a:ext cx="2844800" cy="365125"/>
          </a:xfrm>
          <a:prstGeom prst="rect">
            <a:avLst/>
          </a:prstGeom>
        </p:spPr>
        <p:txBody>
          <a:bodyPr/>
          <a:lstStyle/>
          <a:p>
            <a:fld id="{0793B557-C5D9-488F-ABF8-3B4B976721B8}" type="slidenum">
              <a:rPr lang="de-DE" smtClean="0"/>
              <a:pPr/>
              <a:t>‹Nr.›</a:t>
            </a:fld>
            <a:endParaRPr lang="de-DE" dirty="0"/>
          </a:p>
        </p:txBody>
      </p:sp>
      <p:pic>
        <p:nvPicPr>
          <p:cNvPr id="9" name="Picture 2">
            <a:extLst>
              <a:ext uri="{FF2B5EF4-FFF2-40B4-BE49-F238E27FC236}">
                <a16:creationId xmlns:a16="http://schemas.microsoft.com/office/drawing/2014/main" id="{D3D9A3F9-EBB9-4760-960F-FE6ACFA3874B}"/>
              </a:ext>
            </a:extLst>
          </p:cNvPr>
          <p:cNvPicPr>
            <a:picLocks noChangeAspect="1"/>
          </p:cNvPicPr>
          <p:nvPr userDrawn="1"/>
        </p:nvPicPr>
        <p:blipFill>
          <a:blip r:embed="rId16" cstate="email">
            <a:alphaModFix amt="70000"/>
            <a:extLst>
              <a:ext uri="{28A0092B-C50C-407E-A947-70E740481C1C}">
                <a14:useLocalDpi xmlns:a14="http://schemas.microsoft.com/office/drawing/2010/main"/>
              </a:ext>
            </a:extLst>
          </a:blip>
          <a:stretch>
            <a:fillRect/>
          </a:stretch>
        </p:blipFill>
        <p:spPr>
          <a:xfrm>
            <a:off x="10891834" y="108422"/>
            <a:ext cx="976172" cy="324000"/>
          </a:xfrm>
          <a:prstGeom prst="rect">
            <a:avLst/>
          </a:prstGeom>
        </p:spPr>
      </p:pic>
      <p:pic>
        <p:nvPicPr>
          <p:cNvPr id="3" name="Grafik 2">
            <a:extLst>
              <a:ext uri="{FF2B5EF4-FFF2-40B4-BE49-F238E27FC236}">
                <a16:creationId xmlns:a16="http://schemas.microsoft.com/office/drawing/2014/main" id="{486C875C-2BAF-8B18-6423-645E03ECCBC2}"/>
              </a:ext>
            </a:extLst>
          </p:cNvPr>
          <p:cNvPicPr>
            <a:picLocks noChangeAspect="1"/>
          </p:cNvPicPr>
          <p:nvPr userDrawn="1"/>
        </p:nvPicPr>
        <p:blipFill>
          <a:blip r:embed="rId17">
            <a:alphaModFix amt="70000"/>
            <a:extLst>
              <a:ext uri="{28A0092B-C50C-407E-A947-70E740481C1C}">
                <a14:useLocalDpi xmlns:a14="http://schemas.microsoft.com/office/drawing/2010/main" val="0"/>
              </a:ext>
            </a:extLst>
          </a:blip>
          <a:stretch>
            <a:fillRect/>
          </a:stretch>
        </p:blipFill>
        <p:spPr>
          <a:xfrm>
            <a:off x="9801635" y="86620"/>
            <a:ext cx="1074170" cy="396602"/>
          </a:xfrm>
          <a:prstGeom prst="rect">
            <a:avLst/>
          </a:prstGeom>
        </p:spPr>
      </p:pic>
    </p:spTree>
    <p:extLst>
      <p:ext uri="{BB962C8B-B14F-4D97-AF65-F5344CB8AC3E}">
        <p14:creationId xmlns:p14="http://schemas.microsoft.com/office/powerpoint/2010/main" val="963192247"/>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13.jpe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6.jpe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8.jpg"/><Relationship Id="rId4" Type="http://schemas.openxmlformats.org/officeDocument/2006/relationships/image" Target="../media/image14.png"/><Relationship Id="rId9" Type="http://schemas.openxmlformats.org/officeDocument/2006/relationships/image" Target="../media/image22.svg"/></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7"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14.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5.png"/><Relationship Id="rId7" Type="http://schemas.openxmlformats.org/officeDocument/2006/relationships/image" Target="../media/image26.sv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9.png"/><Relationship Id="rId4" Type="http://schemas.openxmlformats.org/officeDocument/2006/relationships/image" Target="../media/image18.jpg"/></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7" Type="http://schemas.microsoft.com/office/2007/relationships/hdphoto" Target="../media/hdphoto1.wdp"/><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29.png"/><Relationship Id="rId5" Type="http://schemas.openxmlformats.org/officeDocument/2006/relationships/image" Target="../media/image14.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8" Type="http://schemas.openxmlformats.org/officeDocument/2006/relationships/hyperlink" Target="https://store.blackview.hk/products/tab-7-wifi" TargetMode="External"/><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33.jpeg"/><Relationship Id="rId5" Type="http://schemas.openxmlformats.org/officeDocument/2006/relationships/image" Target="../media/image32.svg"/><Relationship Id="rId4" Type="http://schemas.openxmlformats.org/officeDocument/2006/relationships/image" Target="../media/image31.svg"/><Relationship Id="rId9"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32.sv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31.svg"/><Relationship Id="rId5" Type="http://schemas.openxmlformats.org/officeDocument/2006/relationships/image" Target="../media/image30.jpe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1.sv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40.png"/><Relationship Id="rId5" Type="http://schemas.openxmlformats.org/officeDocument/2006/relationships/image" Target="../media/image14.png"/><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13.xml"/><Relationship Id="rId5" Type="http://schemas.openxmlformats.org/officeDocument/2006/relationships/image" Target="../media/image44.pn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47.jpg"/><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image" Target="../media/image48.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4.png"/><Relationship Id="rId7" Type="http://schemas.openxmlformats.org/officeDocument/2006/relationships/image" Target="../media/image31.svg"/><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image" Target="../media/image51.png"/><Relationship Id="rId5" Type="http://schemas.openxmlformats.org/officeDocument/2006/relationships/image" Target="../media/image50.svg"/><Relationship Id="rId4" Type="http://schemas.openxmlformats.org/officeDocument/2006/relationships/image" Target="../media/image49.svg"/><Relationship Id="rId9" Type="http://schemas.openxmlformats.org/officeDocument/2006/relationships/image" Target="../media/image8.jpeg"/></Relationships>
</file>

<file path=ppt/slides/_rels/slide22.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4.png"/><Relationship Id="rId7" Type="http://schemas.openxmlformats.org/officeDocument/2006/relationships/image" Target="../media/image31.svg"/><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image" Target="../media/image51.png"/><Relationship Id="rId5" Type="http://schemas.openxmlformats.org/officeDocument/2006/relationships/image" Target="../media/image50.svg"/><Relationship Id="rId10" Type="http://schemas.openxmlformats.org/officeDocument/2006/relationships/image" Target="../media/image53.svg"/><Relationship Id="rId4" Type="http://schemas.openxmlformats.org/officeDocument/2006/relationships/image" Target="../media/image49.svg"/><Relationship Id="rId9" Type="http://schemas.openxmlformats.org/officeDocument/2006/relationships/image" Target="../media/image52.svg"/></Relationships>
</file>

<file path=ppt/slides/_rels/slide23.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hyperlink" Target="http://www.eijc.eu/" TargetMode="External"/><Relationship Id="rId7" Type="http://schemas.openxmlformats.org/officeDocument/2006/relationships/hyperlink" Target="mailto:info@eijc.eu" TargetMode="External"/><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hyperlink" Target="http://www.fitfornews.de/" TargetMode="External"/><Relationship Id="rId5" Type="http://schemas.openxmlformats.org/officeDocument/2006/relationships/image" Target="../media/image54.gif"/><Relationship Id="rId4" Type="http://schemas.openxmlformats.org/officeDocument/2006/relationships/hyperlink" Target="http://creativecommons.org/licenses/by-nc-nd/4.0/?ref=chooser-v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D4695D3E-C8CA-48D1-8391-B1862D04C7FB}"/>
              </a:ext>
            </a:extLst>
          </p:cNvPr>
          <p:cNvSpPr/>
          <p:nvPr/>
        </p:nvSpPr>
        <p:spPr>
          <a:xfrm>
            <a:off x="-1200" y="0"/>
            <a:ext cx="12193200" cy="6858000"/>
          </a:xfrm>
          <a:prstGeom prst="rect">
            <a:avLst/>
          </a:prstGeom>
          <a:gradFill flip="none" rotWithShape="1">
            <a:gsLst>
              <a:gs pos="0">
                <a:srgbClr val="005AA7"/>
              </a:gs>
              <a:gs pos="100000">
                <a:srgbClr val="2193B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7" name="Titel 1">
            <a:extLst>
              <a:ext uri="{FF2B5EF4-FFF2-40B4-BE49-F238E27FC236}">
                <a16:creationId xmlns:a16="http://schemas.microsoft.com/office/drawing/2014/main" id="{2F49023C-7677-4EE9-98D2-67C56029AC92}"/>
              </a:ext>
            </a:extLst>
          </p:cNvPr>
          <p:cNvSpPr txBox="1">
            <a:spLocks/>
          </p:cNvSpPr>
          <p:nvPr/>
        </p:nvSpPr>
        <p:spPr>
          <a:xfrm>
            <a:off x="609600" y="1268760"/>
            <a:ext cx="10972800" cy="4248471"/>
          </a:xfrm>
          <a:prstGeom prst="rect">
            <a:avLst/>
          </a:prstGeom>
        </p:spPr>
        <p:txBody>
          <a:bodyPr>
            <a:normAutofit fontScale="92500" lnSpcReduction="10000"/>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de-DE" sz="7700" b="1" dirty="0">
                <a:solidFill>
                  <a:schemeClr val="bg1"/>
                </a:solidFill>
                <a:latin typeface="Roboto Slab Light" pitchFamily="2" charset="0"/>
                <a:ea typeface="Roboto Slab Light" pitchFamily="2" charset="0"/>
              </a:rPr>
              <a:t>Kann das sein?</a:t>
            </a:r>
            <a:br>
              <a:rPr lang="de-DE" sz="7700" b="1" dirty="0">
                <a:solidFill>
                  <a:schemeClr val="bg1"/>
                </a:solidFill>
                <a:latin typeface="Roboto Slab Light" pitchFamily="2" charset="0"/>
                <a:ea typeface="Roboto Slab Light" pitchFamily="2" charset="0"/>
              </a:rPr>
            </a:br>
            <a:r>
              <a:rPr lang="de-DE" sz="4800" b="1" dirty="0">
                <a:solidFill>
                  <a:schemeClr val="bg1"/>
                </a:solidFill>
                <a:latin typeface="Roboto Slab Light" pitchFamily="2" charset="0"/>
                <a:ea typeface="Roboto Slab Light" pitchFamily="2" charset="0"/>
              </a:rPr>
              <a:t>Wir decken </a:t>
            </a:r>
            <a:r>
              <a:rPr lang="de-DE" sz="4800" b="1" dirty="0">
                <a:solidFill>
                  <a:srgbClr val="FFFF00"/>
                </a:solidFill>
                <a:latin typeface="Roboto Slab Light" pitchFamily="2" charset="0"/>
                <a:ea typeface="Roboto Slab Light" pitchFamily="2" charset="0"/>
              </a:rPr>
              <a:t>Fakes</a:t>
            </a:r>
            <a:r>
              <a:rPr lang="de-DE" sz="4800" b="1" dirty="0">
                <a:solidFill>
                  <a:schemeClr val="bg1"/>
                </a:solidFill>
                <a:latin typeface="Roboto Slab Light" pitchFamily="2" charset="0"/>
                <a:ea typeface="Roboto Slab Light" pitchFamily="2" charset="0"/>
              </a:rPr>
              <a:t> und </a:t>
            </a:r>
          </a:p>
          <a:p>
            <a:pPr algn="ctr"/>
            <a:r>
              <a:rPr lang="de-DE" sz="4800" b="1" dirty="0">
                <a:solidFill>
                  <a:srgbClr val="FFFF00"/>
                </a:solidFill>
                <a:latin typeface="Roboto Slab Light" pitchFamily="2" charset="0"/>
                <a:ea typeface="Roboto Slab Light" pitchFamily="2" charset="0"/>
              </a:rPr>
              <a:t>Falsch</a:t>
            </a:r>
            <a:r>
              <a:rPr lang="de-DE" sz="4800" b="1" dirty="0">
                <a:solidFill>
                  <a:schemeClr val="bg1"/>
                </a:solidFill>
                <a:latin typeface="Roboto Slab Light" pitchFamily="2" charset="0"/>
                <a:ea typeface="Roboto Slab Light" pitchFamily="2" charset="0"/>
              </a:rPr>
              <a:t>i</a:t>
            </a:r>
            <a:r>
              <a:rPr lang="de-DE" sz="5400" b="1" dirty="0">
                <a:solidFill>
                  <a:schemeClr val="bg1"/>
                </a:solidFill>
                <a:latin typeface="Roboto Slab Light" pitchFamily="2" charset="0"/>
                <a:ea typeface="Roboto Slab Light" pitchFamily="2" charset="0"/>
              </a:rPr>
              <a:t>nformationen auf</a:t>
            </a:r>
            <a:endParaRPr lang="de-DE" sz="6600" b="1" dirty="0">
              <a:solidFill>
                <a:schemeClr val="bg1"/>
              </a:solidFill>
              <a:latin typeface="Roboto Slab Light" pitchFamily="2" charset="0"/>
              <a:ea typeface="Roboto Slab Light" pitchFamily="2" charset="0"/>
            </a:endParaRPr>
          </a:p>
          <a:p>
            <a:pPr algn="ctr"/>
            <a:endParaRPr lang="de-DE" sz="4400" dirty="0">
              <a:solidFill>
                <a:schemeClr val="bg1"/>
              </a:solidFill>
              <a:latin typeface="Roboto Slab Light" pitchFamily="2" charset="0"/>
              <a:ea typeface="Roboto Slab Light" pitchFamily="2" charset="0"/>
            </a:endParaRPr>
          </a:p>
          <a:p>
            <a:pPr algn="ctr"/>
            <a:r>
              <a:rPr lang="de-DE" sz="4400" dirty="0">
                <a:solidFill>
                  <a:schemeClr val="bg1"/>
                </a:solidFill>
                <a:latin typeface="Roboto Slab Light" pitchFamily="2" charset="0"/>
                <a:ea typeface="Roboto Slab Light" pitchFamily="2" charset="0"/>
              </a:rPr>
              <a:t>Mittelstufe</a:t>
            </a:r>
            <a:br>
              <a:rPr lang="de-DE" sz="4400" dirty="0">
                <a:solidFill>
                  <a:schemeClr val="bg1"/>
                </a:solidFill>
                <a:latin typeface="Roboto Slab Light" pitchFamily="2" charset="0"/>
                <a:ea typeface="Roboto Slab Light" pitchFamily="2" charset="0"/>
              </a:rPr>
            </a:br>
            <a:r>
              <a:rPr lang="de-DE" sz="3000" dirty="0">
                <a:solidFill>
                  <a:schemeClr val="bg1"/>
                </a:solidFill>
                <a:latin typeface="Roboto Slab Light" pitchFamily="2" charset="0"/>
                <a:ea typeface="Roboto Slab Light" pitchFamily="2" charset="0"/>
              </a:rPr>
              <a:t>(anspruchsvolle Version) </a:t>
            </a:r>
            <a:endParaRPr lang="de-DE" sz="4400" dirty="0">
              <a:solidFill>
                <a:schemeClr val="bg1"/>
              </a:solidFill>
              <a:latin typeface="Roboto Slab Light" pitchFamily="2" charset="0"/>
              <a:ea typeface="Roboto Slab Light" pitchFamily="2" charset="0"/>
            </a:endParaRPr>
          </a:p>
        </p:txBody>
      </p:sp>
      <p:sp>
        <p:nvSpPr>
          <p:cNvPr id="2" name="Rectangle 1">
            <a:extLst>
              <a:ext uri="{FF2B5EF4-FFF2-40B4-BE49-F238E27FC236}">
                <a16:creationId xmlns:a16="http://schemas.microsoft.com/office/drawing/2014/main" id="{4170ACEE-05CD-C70E-2478-45844CBDE6FA}"/>
              </a:ext>
            </a:extLst>
          </p:cNvPr>
          <p:cNvSpPr/>
          <p:nvPr/>
        </p:nvSpPr>
        <p:spPr>
          <a:xfrm>
            <a:off x="-1200" y="13574"/>
            <a:ext cx="12193200" cy="6858000"/>
          </a:xfrm>
          <a:prstGeom prst="rect">
            <a:avLst/>
          </a:prstGeom>
          <a:gradFill flip="none" rotWithShape="1">
            <a:gsLst>
              <a:gs pos="0">
                <a:srgbClr val="005AA7"/>
              </a:gs>
              <a:gs pos="100000">
                <a:srgbClr val="2193B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6" name="Rechteck 5">
            <a:extLst>
              <a:ext uri="{FF2B5EF4-FFF2-40B4-BE49-F238E27FC236}">
                <a16:creationId xmlns:a16="http://schemas.microsoft.com/office/drawing/2014/main" id="{622B918A-C21F-D03B-3569-4894E07D4743}"/>
              </a:ext>
            </a:extLst>
          </p:cNvPr>
          <p:cNvSpPr/>
          <p:nvPr/>
        </p:nvSpPr>
        <p:spPr>
          <a:xfrm>
            <a:off x="2351584" y="3501008"/>
            <a:ext cx="2219548" cy="72008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F91584E6-D425-C2D8-D2C2-44B79ECDB328}"/>
              </a:ext>
            </a:extLst>
          </p:cNvPr>
          <p:cNvSpPr txBox="1">
            <a:spLocks/>
          </p:cNvSpPr>
          <p:nvPr/>
        </p:nvSpPr>
        <p:spPr>
          <a:xfrm>
            <a:off x="609600" y="1706674"/>
            <a:ext cx="10972800" cy="3738550"/>
          </a:xfrm>
          <a:prstGeom prst="rect">
            <a:avLst/>
          </a:prstGeom>
        </p:spPr>
        <p:txBody>
          <a:bodyPr>
            <a:normAutofit fontScale="92500" lnSpcReduction="10000"/>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de-DE" sz="7700" b="1" dirty="0">
                <a:solidFill>
                  <a:schemeClr val="bg1"/>
                </a:solidFill>
                <a:latin typeface="Roboto Slab Light" pitchFamily="2" charset="0"/>
                <a:ea typeface="Roboto Slab Light" pitchFamily="2" charset="0"/>
              </a:rPr>
              <a:t>K</a:t>
            </a:r>
            <a:r>
              <a:rPr lang="de-DE" sz="7700" b="1">
                <a:solidFill>
                  <a:schemeClr val="bg1"/>
                </a:solidFill>
                <a:latin typeface="Roboto Slab Light" pitchFamily="2" charset="0"/>
                <a:ea typeface="Roboto Slab Light" pitchFamily="2" charset="0"/>
              </a:rPr>
              <a:t>ann </a:t>
            </a:r>
            <a:r>
              <a:rPr lang="de-DE" sz="7700" b="1" dirty="0">
                <a:solidFill>
                  <a:schemeClr val="bg1"/>
                </a:solidFill>
                <a:latin typeface="Roboto Slab Light" pitchFamily="2" charset="0"/>
                <a:ea typeface="Roboto Slab Light" pitchFamily="2" charset="0"/>
              </a:rPr>
              <a:t>das sein?</a:t>
            </a:r>
            <a:br>
              <a:rPr lang="de-DE" sz="7700" b="1" dirty="0">
                <a:solidFill>
                  <a:schemeClr val="bg1"/>
                </a:solidFill>
                <a:latin typeface="Roboto Slab Light" pitchFamily="2" charset="0"/>
                <a:ea typeface="Roboto Slab Light" pitchFamily="2" charset="0"/>
              </a:rPr>
            </a:br>
            <a:r>
              <a:rPr lang="de-DE" sz="6000" b="1" dirty="0">
                <a:solidFill>
                  <a:schemeClr val="bg1"/>
                </a:solidFill>
                <a:latin typeface="Roboto Slab Light" pitchFamily="2" charset="0"/>
                <a:ea typeface="Roboto Slab Light" pitchFamily="2" charset="0"/>
              </a:rPr>
              <a:t>Umgang mit</a:t>
            </a:r>
          </a:p>
          <a:p>
            <a:r>
              <a:rPr lang="de-DE" sz="6000" b="1" dirty="0">
                <a:solidFill>
                  <a:schemeClr val="bg1"/>
                </a:solidFill>
                <a:latin typeface="Roboto Slab Light" pitchFamily="2" charset="0"/>
                <a:ea typeface="Roboto Slab Light" pitchFamily="2" charset="0"/>
              </a:rPr>
              <a:t>Falschi</a:t>
            </a:r>
            <a:r>
              <a:rPr lang="de-DE" sz="6600" b="1" dirty="0">
                <a:solidFill>
                  <a:schemeClr val="bg1"/>
                </a:solidFill>
                <a:latin typeface="Roboto Slab Light" pitchFamily="2" charset="0"/>
                <a:ea typeface="Roboto Slab Light" pitchFamily="2" charset="0"/>
              </a:rPr>
              <a:t>nformationen</a:t>
            </a:r>
            <a:endParaRPr lang="de-DE" sz="7700" b="1" dirty="0">
              <a:solidFill>
                <a:schemeClr val="bg1"/>
              </a:solidFill>
              <a:latin typeface="Roboto Slab Light" pitchFamily="2" charset="0"/>
              <a:ea typeface="Roboto Slab Light" pitchFamily="2" charset="0"/>
            </a:endParaRPr>
          </a:p>
          <a:p>
            <a:r>
              <a:rPr lang="de-DE" sz="4400" dirty="0">
                <a:solidFill>
                  <a:schemeClr val="bg1"/>
                </a:solidFill>
                <a:latin typeface="Roboto Slab Light" pitchFamily="2" charset="0"/>
                <a:ea typeface="Roboto Slab Light" pitchFamily="2" charset="0"/>
              </a:rPr>
              <a:t>für die Mittelstufe </a:t>
            </a:r>
            <a:br>
              <a:rPr lang="de-DE" sz="4400" dirty="0">
                <a:solidFill>
                  <a:schemeClr val="bg1"/>
                </a:solidFill>
                <a:latin typeface="Roboto Slab Light" pitchFamily="2" charset="0"/>
                <a:ea typeface="Roboto Slab Light" pitchFamily="2" charset="0"/>
              </a:rPr>
            </a:br>
            <a:r>
              <a:rPr lang="de-DE" sz="3000" dirty="0">
                <a:solidFill>
                  <a:schemeClr val="bg1"/>
                </a:solidFill>
                <a:latin typeface="Roboto Slab Light" pitchFamily="2" charset="0"/>
                <a:ea typeface="Roboto Slab Light" pitchFamily="2" charset="0"/>
              </a:rPr>
              <a:t>(Vertiefungsversion)</a:t>
            </a:r>
            <a:endParaRPr lang="de-DE" sz="4400" dirty="0">
              <a:solidFill>
                <a:schemeClr val="bg1"/>
              </a:solidFill>
              <a:latin typeface="Roboto Slab Light" pitchFamily="2" charset="0"/>
              <a:ea typeface="Roboto Slab Light" pitchFamily="2" charset="0"/>
            </a:endParaRPr>
          </a:p>
        </p:txBody>
      </p:sp>
    </p:spTree>
    <p:extLst>
      <p:ext uri="{BB962C8B-B14F-4D97-AF65-F5344CB8AC3E}">
        <p14:creationId xmlns:p14="http://schemas.microsoft.com/office/powerpoint/2010/main" val="1513048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uppieren 36">
            <a:extLst>
              <a:ext uri="{FF2B5EF4-FFF2-40B4-BE49-F238E27FC236}">
                <a16:creationId xmlns:a16="http://schemas.microsoft.com/office/drawing/2014/main" id="{281597EF-2D1E-0AC5-92AA-6D232333A7F9}"/>
              </a:ext>
            </a:extLst>
          </p:cNvPr>
          <p:cNvGrpSpPr/>
          <p:nvPr/>
        </p:nvGrpSpPr>
        <p:grpSpPr>
          <a:xfrm>
            <a:off x="975182" y="1660119"/>
            <a:ext cx="10441160" cy="4086442"/>
            <a:chOff x="975182" y="1660119"/>
            <a:chExt cx="10441160" cy="4086442"/>
          </a:xfrm>
        </p:grpSpPr>
        <p:grpSp>
          <p:nvGrpSpPr>
            <p:cNvPr id="34" name="Gruppieren 33">
              <a:extLst>
                <a:ext uri="{FF2B5EF4-FFF2-40B4-BE49-F238E27FC236}">
                  <a16:creationId xmlns:a16="http://schemas.microsoft.com/office/drawing/2014/main" id="{12B8AFB7-1F35-A7FE-AD8B-15DE6E7CD742}"/>
                </a:ext>
              </a:extLst>
            </p:cNvPr>
            <p:cNvGrpSpPr/>
            <p:nvPr/>
          </p:nvGrpSpPr>
          <p:grpSpPr>
            <a:xfrm>
              <a:off x="975182" y="1660119"/>
              <a:ext cx="10441160" cy="4086442"/>
              <a:chOff x="899882" y="1632696"/>
              <a:chExt cx="10441160" cy="4086442"/>
            </a:xfrm>
          </p:grpSpPr>
          <p:sp>
            <p:nvSpPr>
              <p:cNvPr id="33" name="Abgerundetes Rechteck 32">
                <a:extLst>
                  <a:ext uri="{FF2B5EF4-FFF2-40B4-BE49-F238E27FC236}">
                    <a16:creationId xmlns:a16="http://schemas.microsoft.com/office/drawing/2014/main" id="{640DF453-CAD4-1498-7852-723ED752F558}"/>
                  </a:ext>
                </a:extLst>
              </p:cNvPr>
              <p:cNvSpPr/>
              <p:nvPr/>
            </p:nvSpPr>
            <p:spPr>
              <a:xfrm>
                <a:off x="899882" y="1632696"/>
                <a:ext cx="10441160" cy="3888432"/>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Inhaltsplatzhalter 1">
                <a:extLst>
                  <a:ext uri="{FF2B5EF4-FFF2-40B4-BE49-F238E27FC236}">
                    <a16:creationId xmlns:a16="http://schemas.microsoft.com/office/drawing/2014/main" id="{7A6EF884-FDBB-9AA2-699A-69DE42765538}"/>
                  </a:ext>
                </a:extLst>
              </p:cNvPr>
              <p:cNvSpPr txBox="1">
                <a:spLocks/>
              </p:cNvSpPr>
              <p:nvPr/>
            </p:nvSpPr>
            <p:spPr>
              <a:xfrm>
                <a:off x="6452747" y="1999101"/>
                <a:ext cx="4688769" cy="3720037"/>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de-DE" sz="4000" b="1" dirty="0">
                    <a:solidFill>
                      <a:schemeClr val="bg1"/>
                    </a:solidFill>
                  </a:rPr>
                  <a:t>Willkommen </a:t>
                </a:r>
              </a:p>
              <a:p>
                <a:pPr marL="0" indent="0">
                  <a:buFont typeface="Arial" pitchFamily="34" charset="0"/>
                  <a:buNone/>
                </a:pPr>
                <a:r>
                  <a:rPr lang="de-DE" sz="4000" b="1" dirty="0">
                    <a:solidFill>
                      <a:schemeClr val="bg1"/>
                    </a:solidFill>
                  </a:rPr>
                  <a:t>in eurer</a:t>
                </a:r>
              </a:p>
              <a:p>
                <a:pPr marL="0" indent="0">
                  <a:buFont typeface="Arial" pitchFamily="34" charset="0"/>
                  <a:buNone/>
                </a:pPr>
                <a:r>
                  <a:rPr lang="de-DE" sz="4000" b="1" dirty="0">
                    <a:solidFill>
                      <a:schemeClr val="bg1"/>
                    </a:solidFill>
                  </a:rPr>
                  <a:t>Journalismus-</a:t>
                </a:r>
              </a:p>
              <a:p>
                <a:pPr marL="0" indent="0">
                  <a:buFont typeface="Arial" pitchFamily="34" charset="0"/>
                  <a:buNone/>
                </a:pPr>
                <a:r>
                  <a:rPr lang="de-DE" sz="4000" b="1" dirty="0">
                    <a:solidFill>
                      <a:schemeClr val="bg1"/>
                    </a:solidFill>
                  </a:rPr>
                  <a:t>Grundausbildung!</a:t>
                </a:r>
                <a:endParaRPr lang="de-DE" sz="4400" dirty="0">
                  <a:solidFill>
                    <a:schemeClr val="bg1"/>
                  </a:solidFill>
                </a:endParaRPr>
              </a:p>
            </p:txBody>
          </p:sp>
        </p:grpSp>
        <p:cxnSp>
          <p:nvCxnSpPr>
            <p:cNvPr id="36" name="Gerade Verbindung 35">
              <a:extLst>
                <a:ext uri="{FF2B5EF4-FFF2-40B4-BE49-F238E27FC236}">
                  <a16:creationId xmlns:a16="http://schemas.microsoft.com/office/drawing/2014/main" id="{B9AAFDA0-C25D-AECD-095B-BD5E87A2967D}"/>
                </a:ext>
              </a:extLst>
            </p:cNvPr>
            <p:cNvCxnSpPr/>
            <p:nvPr/>
          </p:nvCxnSpPr>
          <p:spPr>
            <a:xfrm>
              <a:off x="6168008" y="2020159"/>
              <a:ext cx="0" cy="3168352"/>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4" name="Textfeld 13">
            <a:extLst>
              <a:ext uri="{FF2B5EF4-FFF2-40B4-BE49-F238E27FC236}">
                <a16:creationId xmlns:a16="http://schemas.microsoft.com/office/drawing/2014/main" id="{5912DDB0-9CFE-366F-B0E1-E68463AA523F}"/>
              </a:ext>
            </a:extLst>
          </p:cNvPr>
          <p:cNvSpPr txBox="1"/>
          <p:nvPr/>
        </p:nvSpPr>
        <p:spPr>
          <a:xfrm>
            <a:off x="-1814052" y="678426"/>
            <a:ext cx="184731" cy="369332"/>
          </a:xfrm>
          <a:prstGeom prst="rect">
            <a:avLst/>
          </a:prstGeom>
          <a:noFill/>
        </p:spPr>
        <p:txBody>
          <a:bodyPr wrap="none" rtlCol="0">
            <a:spAutoFit/>
          </a:bodyPr>
          <a:lstStyle/>
          <a:p>
            <a:endParaRPr lang="de-DE" dirty="0"/>
          </a:p>
        </p:txBody>
      </p:sp>
      <p:sp>
        <p:nvSpPr>
          <p:cNvPr id="4" name="Ellipse 3">
            <a:extLst>
              <a:ext uri="{FF2B5EF4-FFF2-40B4-BE49-F238E27FC236}">
                <a16:creationId xmlns:a16="http://schemas.microsoft.com/office/drawing/2014/main" id="{3644C0C8-A3F0-5E22-4BD6-765487D5C185}"/>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1</a:t>
            </a:r>
          </a:p>
        </p:txBody>
      </p:sp>
      <p:sp>
        <p:nvSpPr>
          <p:cNvPr id="8" name="Textfeld 7">
            <a:extLst>
              <a:ext uri="{FF2B5EF4-FFF2-40B4-BE49-F238E27FC236}">
                <a16:creationId xmlns:a16="http://schemas.microsoft.com/office/drawing/2014/main" id="{A7B3B77D-55FE-0CCC-A535-C63DFCF59455}"/>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Einführung &amp; Impulsübung</a:t>
            </a:r>
            <a:endParaRPr lang="de-DE" sz="1000" dirty="0">
              <a:solidFill>
                <a:schemeClr val="accent1">
                  <a:lumMod val="20000"/>
                  <a:lumOff val="80000"/>
                </a:schemeClr>
              </a:solidFill>
            </a:endParaRPr>
          </a:p>
        </p:txBody>
      </p:sp>
      <p:sp>
        <p:nvSpPr>
          <p:cNvPr id="3" name="Inhaltsplatzhalter 1">
            <a:extLst>
              <a:ext uri="{FF2B5EF4-FFF2-40B4-BE49-F238E27FC236}">
                <a16:creationId xmlns:a16="http://schemas.microsoft.com/office/drawing/2014/main" id="{75CABC3E-8B39-DE8D-822D-0E448AC69A69}"/>
              </a:ext>
            </a:extLst>
          </p:cNvPr>
          <p:cNvSpPr txBox="1">
            <a:spLocks/>
          </p:cNvSpPr>
          <p:nvPr/>
        </p:nvSpPr>
        <p:spPr>
          <a:xfrm>
            <a:off x="6397593" y="2076508"/>
            <a:ext cx="4819224" cy="3055654"/>
          </a:xfrm>
          <a:prstGeom prst="rect">
            <a:avLst/>
          </a:prstGeom>
          <a:solidFill>
            <a:schemeClr val="accent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3600" b="1" dirty="0">
                <a:solidFill>
                  <a:schemeClr val="bg1"/>
                </a:solidFill>
              </a:rPr>
              <a:t>Ihr lernt heute, </a:t>
            </a:r>
            <a:br>
              <a:rPr lang="de-DE" sz="3600" b="1" dirty="0">
                <a:solidFill>
                  <a:schemeClr val="bg1"/>
                </a:solidFill>
              </a:rPr>
            </a:br>
            <a:r>
              <a:rPr lang="de-DE" sz="3600" b="1" dirty="0">
                <a:solidFill>
                  <a:schemeClr val="bg1"/>
                </a:solidFill>
              </a:rPr>
              <a:t>wie Ihr Falschinformationen erkennt und entkräftet.</a:t>
            </a:r>
            <a:endParaRPr lang="de-DE" sz="3600" dirty="0">
              <a:solidFill>
                <a:schemeClr val="bg1"/>
              </a:solidFill>
            </a:endParaRPr>
          </a:p>
        </p:txBody>
      </p:sp>
      <p:pic>
        <p:nvPicPr>
          <p:cNvPr id="10" name="Grafik 9">
            <a:extLst>
              <a:ext uri="{FF2B5EF4-FFF2-40B4-BE49-F238E27FC236}">
                <a16:creationId xmlns:a16="http://schemas.microsoft.com/office/drawing/2014/main" id="{E7CAC166-B868-2BA3-63B4-FE6D1BB49C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52" y="1061478"/>
            <a:ext cx="4733333" cy="5085714"/>
          </a:xfrm>
          <a:prstGeom prst="flowChartDelay">
            <a:avLst/>
          </a:prstGeom>
        </p:spPr>
      </p:pic>
    </p:spTree>
    <p:extLst>
      <p:ext uri="{BB962C8B-B14F-4D97-AF65-F5344CB8AC3E}">
        <p14:creationId xmlns:p14="http://schemas.microsoft.com/office/powerpoint/2010/main" val="2993880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1000" fill="hold"/>
                                        <p:tgtEl>
                                          <p:spTgt spid="37"/>
                                        </p:tgtEl>
                                        <p:attrNameLst>
                                          <p:attrName>ppt_x</p:attrName>
                                        </p:attrNameLst>
                                      </p:cBhvr>
                                      <p:tavLst>
                                        <p:tav tm="0">
                                          <p:val>
                                            <p:strVal val="0-#ppt_w/2"/>
                                          </p:val>
                                        </p:tav>
                                        <p:tav tm="100000">
                                          <p:val>
                                            <p:strVal val="#ppt_x"/>
                                          </p:val>
                                        </p:tav>
                                      </p:tavLst>
                                    </p:anim>
                                    <p:anim calcmode="lin" valueType="num">
                                      <p:cBhvr additive="base">
                                        <p:cTn id="8" dur="1000" fill="hold"/>
                                        <p:tgtEl>
                                          <p:spTgt spid="3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20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uppieren 11">
            <a:extLst>
              <a:ext uri="{FF2B5EF4-FFF2-40B4-BE49-F238E27FC236}">
                <a16:creationId xmlns:a16="http://schemas.microsoft.com/office/drawing/2014/main" id="{1C00BA05-FD22-513B-D8EB-0D90C9652005}"/>
              </a:ext>
            </a:extLst>
          </p:cNvPr>
          <p:cNvGrpSpPr/>
          <p:nvPr/>
        </p:nvGrpSpPr>
        <p:grpSpPr>
          <a:xfrm>
            <a:off x="671358" y="4138087"/>
            <a:ext cx="12090894" cy="2286763"/>
            <a:chOff x="671358" y="4138087"/>
            <a:chExt cx="12090894" cy="2286763"/>
          </a:xfrm>
        </p:grpSpPr>
        <p:sp>
          <p:nvSpPr>
            <p:cNvPr id="3" name="Abgerundete rechteckige Legende 20">
              <a:extLst>
                <a:ext uri="{FF2B5EF4-FFF2-40B4-BE49-F238E27FC236}">
                  <a16:creationId xmlns:a16="http://schemas.microsoft.com/office/drawing/2014/main" id="{A744A15E-FA34-6768-AC20-6D1B70ACDDEC}"/>
                </a:ext>
              </a:extLst>
            </p:cNvPr>
            <p:cNvSpPr/>
            <p:nvPr/>
          </p:nvSpPr>
          <p:spPr>
            <a:xfrm>
              <a:off x="671358" y="4138087"/>
              <a:ext cx="11431702" cy="1711352"/>
            </a:xfrm>
            <a:prstGeom prst="wedgeRoundRectCallout">
              <a:avLst>
                <a:gd name="adj1" fmla="val 4618"/>
                <a:gd name="adj2" fmla="val 37194"/>
                <a:gd name="adj3" fmla="val 16667"/>
              </a:avLst>
            </a:prstGeom>
            <a:solidFill>
              <a:srgbClr val="EB618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 name="Inhaltsplatzhalter 2">
              <a:extLst>
                <a:ext uri="{FF2B5EF4-FFF2-40B4-BE49-F238E27FC236}">
                  <a16:creationId xmlns:a16="http://schemas.microsoft.com/office/drawing/2014/main" id="{2BCF4819-089F-C777-E029-B7F4B54631A6}"/>
                </a:ext>
              </a:extLst>
            </p:cNvPr>
            <p:cNvSpPr txBox="1">
              <a:spLocks/>
            </p:cNvSpPr>
            <p:nvPr/>
          </p:nvSpPr>
          <p:spPr>
            <a:xfrm>
              <a:off x="3351112" y="4235773"/>
              <a:ext cx="9411140" cy="1475039"/>
            </a:xfrm>
            <a:prstGeom prst="rect">
              <a:avLst/>
            </a:prstGeom>
            <a:noFill/>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de-DE" b="1" dirty="0">
                  <a:solidFill>
                    <a:schemeClr val="bg1"/>
                  </a:solidFill>
                </a:rPr>
                <a:t>Stimmen die Informationen?</a:t>
              </a:r>
              <a:endParaRPr lang="de-DE" sz="2600" b="1" dirty="0">
                <a:solidFill>
                  <a:schemeClr val="bg1"/>
                </a:solidFill>
              </a:endParaRPr>
            </a:p>
            <a:p>
              <a:pPr marL="0" indent="0">
                <a:lnSpc>
                  <a:spcPct val="150000"/>
                </a:lnSpc>
                <a:buNone/>
              </a:pPr>
              <a:endParaRPr lang="de-DE" dirty="0">
                <a:solidFill>
                  <a:schemeClr val="bg1"/>
                </a:solidFill>
              </a:endParaRPr>
            </a:p>
          </p:txBody>
        </p:sp>
        <p:sp>
          <p:nvSpPr>
            <p:cNvPr id="10" name="Inhaltsplatzhalter 2">
              <a:extLst>
                <a:ext uri="{FF2B5EF4-FFF2-40B4-BE49-F238E27FC236}">
                  <a16:creationId xmlns:a16="http://schemas.microsoft.com/office/drawing/2014/main" id="{DCD3891B-D9F1-D5A0-CF61-C86594DB09F4}"/>
                </a:ext>
              </a:extLst>
            </p:cNvPr>
            <p:cNvSpPr txBox="1">
              <a:spLocks/>
            </p:cNvSpPr>
            <p:nvPr/>
          </p:nvSpPr>
          <p:spPr>
            <a:xfrm>
              <a:off x="2927648" y="4949811"/>
              <a:ext cx="9411140" cy="1475039"/>
            </a:xfrm>
            <a:prstGeom prst="rect">
              <a:avLst/>
            </a:prstGeom>
            <a:noFill/>
            <a:effectLst/>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de-DE" dirty="0">
                  <a:solidFill>
                    <a:schemeClr val="bg1"/>
                  </a:solidFill>
                </a:rPr>
                <a:t>Notiert euch Gründe für eure Einschätzungen.</a:t>
              </a:r>
              <a:endParaRPr lang="de-DE" sz="2600" dirty="0">
                <a:solidFill>
                  <a:schemeClr val="bg1"/>
                </a:solidFill>
              </a:endParaRPr>
            </a:p>
          </p:txBody>
        </p:sp>
      </p:grpSp>
      <p:grpSp>
        <p:nvGrpSpPr>
          <p:cNvPr id="38" name="Gruppieren 37">
            <a:extLst>
              <a:ext uri="{FF2B5EF4-FFF2-40B4-BE49-F238E27FC236}">
                <a16:creationId xmlns:a16="http://schemas.microsoft.com/office/drawing/2014/main" id="{C21B033F-1C1A-5BB6-EA5E-563D9FA41767}"/>
              </a:ext>
            </a:extLst>
          </p:cNvPr>
          <p:cNvGrpSpPr/>
          <p:nvPr/>
        </p:nvGrpSpPr>
        <p:grpSpPr>
          <a:xfrm>
            <a:off x="615191" y="1728923"/>
            <a:ext cx="12122338" cy="2217994"/>
            <a:chOff x="731084" y="1527416"/>
            <a:chExt cx="12122338" cy="2217994"/>
          </a:xfrm>
          <a:solidFill>
            <a:srgbClr val="EB6183"/>
          </a:solidFill>
        </p:grpSpPr>
        <p:sp>
          <p:nvSpPr>
            <p:cNvPr id="21" name="Abgerundete rechteckige Legende 20">
              <a:extLst>
                <a:ext uri="{FF2B5EF4-FFF2-40B4-BE49-F238E27FC236}">
                  <a16:creationId xmlns:a16="http://schemas.microsoft.com/office/drawing/2014/main" id="{FA92B7F4-81C5-909F-E4EF-93DB57AFCC49}"/>
                </a:ext>
              </a:extLst>
            </p:cNvPr>
            <p:cNvSpPr/>
            <p:nvPr/>
          </p:nvSpPr>
          <p:spPr>
            <a:xfrm>
              <a:off x="731084" y="1527416"/>
              <a:ext cx="11431702" cy="2217993"/>
            </a:xfrm>
            <a:prstGeom prst="wedgeRoundRectCallout">
              <a:avLst>
                <a:gd name="adj1" fmla="val 4618"/>
                <a:gd name="adj2" fmla="val 37194"/>
                <a:gd name="adj3" fmla="val 16667"/>
              </a:avLst>
            </a:prstGeom>
            <a:grp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7" name="Inhaltsplatzhalter 2">
              <a:extLst>
                <a:ext uri="{FF2B5EF4-FFF2-40B4-BE49-F238E27FC236}">
                  <a16:creationId xmlns:a16="http://schemas.microsoft.com/office/drawing/2014/main" id="{B1FB86C1-9C0A-8A7F-E2A3-E3FE6E242E80}"/>
                </a:ext>
              </a:extLst>
            </p:cNvPr>
            <p:cNvSpPr txBox="1">
              <a:spLocks/>
            </p:cNvSpPr>
            <p:nvPr/>
          </p:nvSpPr>
          <p:spPr>
            <a:xfrm>
              <a:off x="3442282" y="2270371"/>
              <a:ext cx="9411140" cy="1475039"/>
            </a:xfrm>
            <a:prstGeom prst="rect">
              <a:avLst/>
            </a:prstGeom>
            <a:noFill/>
            <a:effectLst/>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de-DE" dirty="0">
                  <a:solidFill>
                    <a:schemeClr val="bg1"/>
                  </a:solidFill>
                </a:rPr>
                <a:t>Jede Gruppe überprüft </a:t>
              </a:r>
              <a:r>
                <a:rPr lang="de-DE" b="1" dirty="0">
                  <a:solidFill>
                    <a:schemeClr val="bg1"/>
                  </a:solidFill>
                </a:rPr>
                <a:t>ohne Handy oder Tablet </a:t>
              </a:r>
              <a:br>
                <a:rPr lang="de-DE" b="1" dirty="0">
                  <a:solidFill>
                    <a:schemeClr val="bg1"/>
                  </a:solidFill>
                </a:rPr>
              </a:br>
              <a:r>
                <a:rPr lang="de-DE" dirty="0">
                  <a:solidFill>
                    <a:schemeClr val="bg1"/>
                  </a:solidFill>
                </a:rPr>
                <a:t>die nachfolgenden Meldungen – </a:t>
              </a:r>
              <a:r>
                <a:rPr lang="de-DE" b="1" dirty="0">
                  <a:solidFill>
                    <a:schemeClr val="bg1"/>
                  </a:solidFill>
                </a:rPr>
                <a:t>Unsere Frage</a:t>
              </a:r>
              <a:r>
                <a:rPr lang="de-DE" dirty="0">
                  <a:solidFill>
                    <a:schemeClr val="bg1"/>
                  </a:solidFill>
                </a:rPr>
                <a:t>:</a:t>
              </a:r>
              <a:r>
                <a:rPr lang="de-DE" sz="2600" dirty="0">
                  <a:solidFill>
                    <a:schemeClr val="bg1"/>
                  </a:solidFill>
                </a:rPr>
                <a:t> </a:t>
              </a:r>
            </a:p>
          </p:txBody>
        </p:sp>
        <p:sp>
          <p:nvSpPr>
            <p:cNvPr id="35" name="Inhaltsplatzhalter 2">
              <a:extLst>
                <a:ext uri="{FF2B5EF4-FFF2-40B4-BE49-F238E27FC236}">
                  <a16:creationId xmlns:a16="http://schemas.microsoft.com/office/drawing/2014/main" id="{2F375C86-D75D-0281-3A44-75A6D12D6118}"/>
                </a:ext>
              </a:extLst>
            </p:cNvPr>
            <p:cNvSpPr txBox="1">
              <a:spLocks/>
            </p:cNvSpPr>
            <p:nvPr/>
          </p:nvSpPr>
          <p:spPr>
            <a:xfrm>
              <a:off x="3129256" y="1659969"/>
              <a:ext cx="9411140" cy="1475039"/>
            </a:xfrm>
            <a:prstGeom prst="rect">
              <a:avLst/>
            </a:prstGeom>
            <a:noFill/>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de-DE" dirty="0">
                  <a:solidFill>
                    <a:schemeClr val="bg1"/>
                  </a:solidFill>
                </a:rPr>
                <a:t>Setzt euch so, dass kleine </a:t>
              </a:r>
              <a:r>
                <a:rPr lang="de-DE" b="1" dirty="0">
                  <a:solidFill>
                    <a:schemeClr val="bg1"/>
                  </a:solidFill>
                </a:rPr>
                <a:t>Gruppen </a:t>
              </a:r>
              <a:r>
                <a:rPr lang="de-DE" dirty="0">
                  <a:solidFill>
                    <a:schemeClr val="bg1"/>
                  </a:solidFill>
                </a:rPr>
                <a:t>gebildet werden</a:t>
              </a:r>
              <a:r>
                <a:rPr lang="de-DE" sz="2600" dirty="0">
                  <a:solidFill>
                    <a:schemeClr val="bg1"/>
                  </a:solidFill>
                </a:rPr>
                <a:t>.</a:t>
              </a:r>
            </a:p>
          </p:txBody>
        </p:sp>
      </p:grpSp>
      <p:sp>
        <p:nvSpPr>
          <p:cNvPr id="34" name="Rechteck 33">
            <a:extLst>
              <a:ext uri="{FF2B5EF4-FFF2-40B4-BE49-F238E27FC236}">
                <a16:creationId xmlns:a16="http://schemas.microsoft.com/office/drawing/2014/main" id="{6EEC3D78-66DA-A691-1D9F-BC928D4C1A65}"/>
              </a:ext>
            </a:extLst>
          </p:cNvPr>
          <p:cNvSpPr/>
          <p:nvPr/>
        </p:nvSpPr>
        <p:spPr>
          <a:xfrm>
            <a:off x="0" y="1728923"/>
            <a:ext cx="1055440" cy="12680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hteck: abgerundete Ecken 4">
            <a:extLst>
              <a:ext uri="{FF2B5EF4-FFF2-40B4-BE49-F238E27FC236}">
                <a16:creationId xmlns:a16="http://schemas.microsoft.com/office/drawing/2014/main" id="{768AD108-03B9-4C66-92E9-8683D5A9826D}"/>
              </a:ext>
            </a:extLst>
          </p:cNvPr>
          <p:cNvSpPr/>
          <p:nvPr/>
        </p:nvSpPr>
        <p:spPr>
          <a:xfrm>
            <a:off x="47328" y="784417"/>
            <a:ext cx="12673408" cy="50723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3200" b="1" dirty="0">
                <a:solidFill>
                  <a:schemeClr val="tx1"/>
                </a:solidFill>
              </a:rPr>
              <a:t> Erste Redaktionssitzung: </a:t>
            </a:r>
            <a:r>
              <a:rPr lang="de-DE" sz="3200" dirty="0">
                <a:solidFill>
                  <a:schemeClr val="tx1"/>
                </a:solidFill>
              </a:rPr>
              <a:t>Den kritischen Verstand trainieren…</a:t>
            </a:r>
          </a:p>
        </p:txBody>
      </p:sp>
      <p:sp>
        <p:nvSpPr>
          <p:cNvPr id="4" name="Ellipse 3">
            <a:extLst>
              <a:ext uri="{FF2B5EF4-FFF2-40B4-BE49-F238E27FC236}">
                <a16:creationId xmlns:a16="http://schemas.microsoft.com/office/drawing/2014/main" id="{62345BE7-CCE2-2354-5E88-C4A72557469F}"/>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1</a:t>
            </a:r>
          </a:p>
        </p:txBody>
      </p:sp>
      <p:sp>
        <p:nvSpPr>
          <p:cNvPr id="8" name="Textfeld 7">
            <a:extLst>
              <a:ext uri="{FF2B5EF4-FFF2-40B4-BE49-F238E27FC236}">
                <a16:creationId xmlns:a16="http://schemas.microsoft.com/office/drawing/2014/main" id="{F779CD1B-3E3C-86BE-1CAA-27C4E2837C6D}"/>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Einführung &amp; Impulsübung</a:t>
            </a:r>
            <a:endParaRPr lang="de-DE" sz="1000" dirty="0">
              <a:solidFill>
                <a:schemeClr val="accent1">
                  <a:lumMod val="20000"/>
                  <a:lumOff val="80000"/>
                </a:schemeClr>
              </a:solidFill>
            </a:endParaRPr>
          </a:p>
        </p:txBody>
      </p:sp>
      <p:pic>
        <p:nvPicPr>
          <p:cNvPr id="14" name="Grafik 13">
            <a:extLst>
              <a:ext uri="{FF2B5EF4-FFF2-40B4-BE49-F238E27FC236}">
                <a16:creationId xmlns:a16="http://schemas.microsoft.com/office/drawing/2014/main" id="{11EE912E-CB42-3D6B-B84D-301FC2100E85}"/>
              </a:ext>
            </a:extLst>
          </p:cNvPr>
          <p:cNvPicPr>
            <a:picLocks noChangeAspect="1"/>
          </p:cNvPicPr>
          <p:nvPr/>
        </p:nvPicPr>
        <p:blipFill>
          <a:blip r:embed="rId3" cstate="print">
            <a:extLst>
              <a:ext uri="{28A0092B-C50C-407E-A947-70E740481C1C}">
                <a14:useLocalDpi xmlns:a14="http://schemas.microsoft.com/office/drawing/2010/main" val="0"/>
              </a:ext>
            </a:extLst>
          </a:blip>
          <a:srcRect l="56723" t="5788"/>
          <a:stretch>
            <a:fillRect/>
          </a:stretch>
        </p:blipFill>
        <p:spPr>
          <a:xfrm>
            <a:off x="0" y="1513098"/>
            <a:ext cx="3158354" cy="4590055"/>
          </a:xfrm>
          <a:prstGeom prst="flowChartDelay">
            <a:avLst/>
          </a:prstGeom>
        </p:spPr>
      </p:pic>
    </p:spTree>
    <p:extLst>
      <p:ext uri="{BB962C8B-B14F-4D97-AF65-F5344CB8AC3E}">
        <p14:creationId xmlns:p14="http://schemas.microsoft.com/office/powerpoint/2010/main" val="36772041"/>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0-#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DB79E036-1FB4-8E36-CF64-43E5BA763997}"/>
              </a:ext>
            </a:extLst>
          </p:cNvPr>
          <p:cNvPicPr>
            <a:picLocks noChangeAspect="1"/>
          </p:cNvPicPr>
          <p:nvPr/>
        </p:nvPicPr>
        <p:blipFill>
          <a:blip r:embed="rId3"/>
          <a:stretch>
            <a:fillRect/>
          </a:stretch>
        </p:blipFill>
        <p:spPr>
          <a:xfrm>
            <a:off x="1800081" y="1236103"/>
            <a:ext cx="3600400" cy="5478905"/>
          </a:xfrm>
          <a:prstGeom prst="rect">
            <a:avLst/>
          </a:prstGeom>
          <a:ln w="12700">
            <a:solidFill>
              <a:schemeClr val="tx1"/>
            </a:solidFill>
          </a:ln>
        </p:spPr>
      </p:pic>
      <p:sp>
        <p:nvSpPr>
          <p:cNvPr id="15" name="Rechteck: abgerundete Ecken 14">
            <a:extLst>
              <a:ext uri="{FF2B5EF4-FFF2-40B4-BE49-F238E27FC236}">
                <a16:creationId xmlns:a16="http://schemas.microsoft.com/office/drawing/2014/main" id="{AD07355A-90E6-5BCF-7938-91B97E753EE3}"/>
              </a:ext>
            </a:extLst>
          </p:cNvPr>
          <p:cNvSpPr/>
          <p:nvPr/>
        </p:nvSpPr>
        <p:spPr>
          <a:xfrm>
            <a:off x="-188555" y="606353"/>
            <a:ext cx="7992888" cy="50723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2200" b="1" dirty="0">
                <a:solidFill>
                  <a:schemeClr val="tx1"/>
                </a:solidFill>
              </a:rPr>
              <a:t>     Stimmt, was hier berichtet wird? – Eure Einschätzung:</a:t>
            </a:r>
          </a:p>
        </p:txBody>
      </p:sp>
      <p:sp>
        <p:nvSpPr>
          <p:cNvPr id="16" name="Ellipse 15">
            <a:extLst>
              <a:ext uri="{FF2B5EF4-FFF2-40B4-BE49-F238E27FC236}">
                <a16:creationId xmlns:a16="http://schemas.microsoft.com/office/drawing/2014/main" id="{D760BE6F-EADF-E653-1A81-8A79BFC0D598}"/>
              </a:ext>
            </a:extLst>
          </p:cNvPr>
          <p:cNvSpPr/>
          <p:nvPr/>
        </p:nvSpPr>
        <p:spPr>
          <a:xfrm>
            <a:off x="191344" y="1340768"/>
            <a:ext cx="1008112" cy="952712"/>
          </a:xfrm>
          <a:prstGeom prst="ellipse">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000" b="1" dirty="0"/>
              <a:t>1</a:t>
            </a:r>
          </a:p>
        </p:txBody>
      </p:sp>
      <p:sp>
        <p:nvSpPr>
          <p:cNvPr id="20" name="Ellipse 19">
            <a:extLst>
              <a:ext uri="{FF2B5EF4-FFF2-40B4-BE49-F238E27FC236}">
                <a16:creationId xmlns:a16="http://schemas.microsoft.com/office/drawing/2014/main" id="{C13A8EF6-482F-C77C-8327-A2B8EDB7B513}"/>
              </a:ext>
            </a:extLst>
          </p:cNvPr>
          <p:cNvSpPr/>
          <p:nvPr/>
        </p:nvSpPr>
        <p:spPr>
          <a:xfrm>
            <a:off x="180754" y="2476288"/>
            <a:ext cx="1008112" cy="952712"/>
          </a:xfrm>
          <a:prstGeom prst="ellipse">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000" b="1" dirty="0"/>
              <a:t>2</a:t>
            </a:r>
          </a:p>
        </p:txBody>
      </p:sp>
      <p:sp>
        <p:nvSpPr>
          <p:cNvPr id="21" name="Ellipse 20">
            <a:extLst>
              <a:ext uri="{FF2B5EF4-FFF2-40B4-BE49-F238E27FC236}">
                <a16:creationId xmlns:a16="http://schemas.microsoft.com/office/drawing/2014/main" id="{69F4652B-52A4-55C8-D326-896D55EEDFC3}"/>
              </a:ext>
            </a:extLst>
          </p:cNvPr>
          <p:cNvSpPr/>
          <p:nvPr/>
        </p:nvSpPr>
        <p:spPr>
          <a:xfrm>
            <a:off x="178607" y="3594611"/>
            <a:ext cx="1008112" cy="952712"/>
          </a:xfrm>
          <a:prstGeom prst="ellipse">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000" b="1" dirty="0"/>
              <a:t>3</a:t>
            </a:r>
          </a:p>
        </p:txBody>
      </p:sp>
      <p:sp>
        <p:nvSpPr>
          <p:cNvPr id="22" name="Rechteck: abgerundete Ecken 21">
            <a:extLst>
              <a:ext uri="{FF2B5EF4-FFF2-40B4-BE49-F238E27FC236}">
                <a16:creationId xmlns:a16="http://schemas.microsoft.com/office/drawing/2014/main" id="{33AE65FD-713F-4A3F-7216-D582DBA501A5}"/>
              </a:ext>
            </a:extLst>
          </p:cNvPr>
          <p:cNvSpPr/>
          <p:nvPr/>
        </p:nvSpPr>
        <p:spPr>
          <a:xfrm>
            <a:off x="6096000" y="1229770"/>
            <a:ext cx="5688632" cy="1368152"/>
          </a:xfrm>
          <a:prstGeom prst="round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de-DE" sz="2200" dirty="0"/>
              <a:t>Anfang September 2025 brachten viele Newsmedien diese Nachricht. </a:t>
            </a:r>
            <a:endParaRPr lang="de-DE" sz="2200" b="1" dirty="0"/>
          </a:p>
        </p:txBody>
      </p:sp>
      <p:pic>
        <p:nvPicPr>
          <p:cNvPr id="25" name="Grafik 24" descr="Ein Bild, das Menschliches Gesicht, Text, Brille, Kleidung enthält.&#10;&#10;KI-generierte Inhalte können fehlerhaft sein.">
            <a:extLst>
              <a:ext uri="{FF2B5EF4-FFF2-40B4-BE49-F238E27FC236}">
                <a16:creationId xmlns:a16="http://schemas.microsoft.com/office/drawing/2014/main" id="{F23FB42B-B1CA-F106-15A4-2C474D8909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1564" y="1225680"/>
            <a:ext cx="4317433" cy="5070265"/>
          </a:xfrm>
          <a:prstGeom prst="rect">
            <a:avLst/>
          </a:prstGeom>
        </p:spPr>
      </p:pic>
      <p:sp>
        <p:nvSpPr>
          <p:cNvPr id="26" name="Rechteck: abgerundete Ecken 25">
            <a:extLst>
              <a:ext uri="{FF2B5EF4-FFF2-40B4-BE49-F238E27FC236}">
                <a16:creationId xmlns:a16="http://schemas.microsoft.com/office/drawing/2014/main" id="{B843534E-65F5-0349-43C9-C0C29B05481F}"/>
              </a:ext>
            </a:extLst>
          </p:cNvPr>
          <p:cNvSpPr/>
          <p:nvPr/>
        </p:nvSpPr>
        <p:spPr>
          <a:xfrm>
            <a:off x="6096000" y="2780928"/>
            <a:ext cx="5688632" cy="1368152"/>
          </a:xfrm>
          <a:prstGeom prst="round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de-DE" sz="2200" dirty="0"/>
              <a:t>Eine Newsseite zeigt die Wut ostdeutscher Bürger auf Bundeskanzler Merz.</a:t>
            </a:r>
            <a:endParaRPr lang="de-DE" sz="2200" b="1" dirty="0"/>
          </a:p>
        </p:txBody>
      </p:sp>
      <p:sp>
        <p:nvSpPr>
          <p:cNvPr id="27" name="Rechteck: abgerundete Ecken 26">
            <a:extLst>
              <a:ext uri="{FF2B5EF4-FFF2-40B4-BE49-F238E27FC236}">
                <a16:creationId xmlns:a16="http://schemas.microsoft.com/office/drawing/2014/main" id="{BF78B25B-C8E3-AB45-F05A-0E4CE2C7DBE4}"/>
              </a:ext>
            </a:extLst>
          </p:cNvPr>
          <p:cNvSpPr/>
          <p:nvPr/>
        </p:nvSpPr>
        <p:spPr>
          <a:xfrm>
            <a:off x="6096000" y="4365256"/>
            <a:ext cx="5688632" cy="1368000"/>
          </a:xfrm>
          <a:prstGeom prst="round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de-DE" sz="2200" dirty="0"/>
              <a:t>„Report 24“ gibt es auf </a:t>
            </a:r>
            <a:r>
              <a:rPr lang="de-DE" sz="2200" i="1" dirty="0" err="1"/>
              <a:t>Telegram</a:t>
            </a:r>
            <a:r>
              <a:rPr lang="de-DE" sz="2200" dirty="0"/>
              <a:t>. Die Nachricht stammt vom Oktober 2025. </a:t>
            </a:r>
          </a:p>
        </p:txBody>
      </p:sp>
      <p:pic>
        <p:nvPicPr>
          <p:cNvPr id="5" name="Grafik 4" descr="Ein Bild, das Text, Screenshot, draußen enthält.&#10;&#10;KI-generierte Inhalte können fehlerhaft sein.">
            <a:extLst>
              <a:ext uri="{FF2B5EF4-FFF2-40B4-BE49-F238E27FC236}">
                <a16:creationId xmlns:a16="http://schemas.microsoft.com/office/drawing/2014/main" id="{18777686-80D0-460B-321B-DDA7D1BC04E8}"/>
              </a:ext>
            </a:extLst>
          </p:cNvPr>
          <p:cNvPicPr>
            <a:picLocks noChangeAspect="1"/>
          </p:cNvPicPr>
          <p:nvPr/>
        </p:nvPicPr>
        <p:blipFill rotWithShape="1">
          <a:blip r:embed="rId5">
            <a:extLst>
              <a:ext uri="{28A0092B-C50C-407E-A947-70E740481C1C}">
                <a14:useLocalDpi xmlns:a14="http://schemas.microsoft.com/office/drawing/2010/main" val="0"/>
              </a:ext>
            </a:extLst>
          </a:blip>
          <a:srcRect b="66423"/>
          <a:stretch/>
        </p:blipFill>
        <p:spPr>
          <a:xfrm>
            <a:off x="1359878" y="1236103"/>
            <a:ext cx="4464000" cy="1739943"/>
          </a:xfrm>
          <a:prstGeom prst="rect">
            <a:avLst/>
          </a:prstGeom>
          <a:ln w="19050">
            <a:solidFill>
              <a:schemeClr val="tx1"/>
            </a:solidFill>
          </a:ln>
        </p:spPr>
      </p:pic>
      <p:pic>
        <p:nvPicPr>
          <p:cNvPr id="17" name="Grafik 16" descr="Ein Bild, das Text, Screenshot, draußen enthält.&#10;&#10;KI-generierte Inhalte können fehlerhaft sein.">
            <a:extLst>
              <a:ext uri="{FF2B5EF4-FFF2-40B4-BE49-F238E27FC236}">
                <a16:creationId xmlns:a16="http://schemas.microsoft.com/office/drawing/2014/main" id="{58D3800A-7390-4CBA-9209-6C727DC31938}"/>
              </a:ext>
            </a:extLst>
          </p:cNvPr>
          <p:cNvPicPr>
            <a:picLocks noChangeAspect="1"/>
          </p:cNvPicPr>
          <p:nvPr/>
        </p:nvPicPr>
        <p:blipFill rotWithShape="1">
          <a:blip r:embed="rId5">
            <a:extLst>
              <a:ext uri="{28A0092B-C50C-407E-A947-70E740481C1C}">
                <a14:useLocalDpi xmlns:a14="http://schemas.microsoft.com/office/drawing/2010/main" val="0"/>
              </a:ext>
            </a:extLst>
          </a:blip>
          <a:srcRect l="12139" t="51753" r="5411"/>
          <a:stretch/>
        </p:blipFill>
        <p:spPr>
          <a:xfrm>
            <a:off x="1355580" y="2995836"/>
            <a:ext cx="4467691" cy="3276000"/>
          </a:xfrm>
          <a:prstGeom prst="rect">
            <a:avLst/>
          </a:prstGeom>
          <a:ln w="19050">
            <a:solidFill>
              <a:schemeClr val="tx1"/>
            </a:solidFill>
          </a:ln>
        </p:spPr>
      </p:pic>
      <p:sp>
        <p:nvSpPr>
          <p:cNvPr id="2" name="Textfeld 1">
            <a:extLst>
              <a:ext uri="{FF2B5EF4-FFF2-40B4-BE49-F238E27FC236}">
                <a16:creationId xmlns:a16="http://schemas.microsoft.com/office/drawing/2014/main" id="{5E03F86E-DC75-6806-0A2D-B10772CC58F4}"/>
              </a:ext>
            </a:extLst>
          </p:cNvPr>
          <p:cNvSpPr txBox="1"/>
          <p:nvPr/>
        </p:nvSpPr>
        <p:spPr>
          <a:xfrm>
            <a:off x="132101" y="4651099"/>
            <a:ext cx="1126598" cy="1969770"/>
          </a:xfrm>
          <a:prstGeom prst="rect">
            <a:avLst/>
          </a:prstGeom>
          <a:noFill/>
        </p:spPr>
        <p:txBody>
          <a:bodyPr wrap="square" rtlCol="0">
            <a:spAutoFit/>
          </a:bodyPr>
          <a:lstStyle/>
          <a:p>
            <a:r>
              <a:rPr lang="de-DE" sz="800" dirty="0">
                <a:solidFill>
                  <a:schemeClr val="bg1">
                    <a:lumMod val="50000"/>
                  </a:schemeClr>
                </a:solidFill>
              </a:rPr>
              <a:t>Quellen:</a:t>
            </a:r>
          </a:p>
          <a:p>
            <a:r>
              <a:rPr lang="de-DE" sz="800" dirty="0">
                <a:solidFill>
                  <a:schemeClr val="bg1">
                    <a:lumMod val="50000"/>
                  </a:schemeClr>
                </a:solidFill>
              </a:rPr>
              <a:t>1:https://www.watson.ch/international/china/429097510-in-china-gibt-es-jetzt-unbemannte-selbst-schiessende-polizeiautos;</a:t>
            </a:r>
          </a:p>
          <a:p>
            <a:r>
              <a:rPr lang="de-DE" sz="800" dirty="0">
                <a:solidFill>
                  <a:schemeClr val="bg1">
                    <a:lumMod val="50000"/>
                  </a:schemeClr>
                </a:solidFill>
              </a:rPr>
              <a:t>2:https://archive.ph/iKtZi;</a:t>
            </a:r>
          </a:p>
          <a:p>
            <a:r>
              <a:rPr lang="de-DE" sz="800" dirty="0">
                <a:solidFill>
                  <a:schemeClr val="bg1">
                    <a:lumMod val="50000"/>
                  </a:schemeClr>
                </a:solidFill>
              </a:rPr>
              <a:t>3:Telegram-Kanal „</a:t>
            </a:r>
            <a:r>
              <a:rPr lang="de-DE" sz="800" dirty="0" err="1">
                <a:solidFill>
                  <a:schemeClr val="bg1">
                    <a:lumMod val="50000"/>
                  </a:schemeClr>
                </a:solidFill>
              </a:rPr>
              <a:t>neuzeit</a:t>
            </a:r>
            <a:r>
              <a:rPr lang="de-DE" sz="800" dirty="0">
                <a:solidFill>
                  <a:schemeClr val="bg1">
                    <a:lumMod val="50000"/>
                  </a:schemeClr>
                </a:solidFill>
              </a:rPr>
              <a:t> </a:t>
            </a:r>
            <a:r>
              <a:rPr lang="de-DE" sz="800" dirty="0" err="1">
                <a:solidFill>
                  <a:schemeClr val="bg1">
                    <a:lumMod val="50000"/>
                  </a:schemeClr>
                </a:solidFill>
              </a:rPr>
              <a:t>nachrichten</a:t>
            </a:r>
            <a:r>
              <a:rPr lang="de-DE" sz="800" dirty="0">
                <a:solidFill>
                  <a:schemeClr val="bg1">
                    <a:lumMod val="50000"/>
                  </a:schemeClr>
                </a:solidFill>
              </a:rPr>
              <a:t>“</a:t>
            </a:r>
          </a:p>
          <a:p>
            <a:endParaRPr lang="de-DE" sz="900" dirty="0"/>
          </a:p>
          <a:p>
            <a:r>
              <a:rPr lang="de-DE" sz="900" dirty="0"/>
              <a:t> </a:t>
            </a:r>
          </a:p>
        </p:txBody>
      </p:sp>
      <p:sp>
        <p:nvSpPr>
          <p:cNvPr id="9" name="Foliennummernplatzhalter 2">
            <a:extLst>
              <a:ext uri="{FF2B5EF4-FFF2-40B4-BE49-F238E27FC236}">
                <a16:creationId xmlns:a16="http://schemas.microsoft.com/office/drawing/2014/main" id="{197A5236-A1DB-E35C-C046-6E5F70BD89E8}"/>
              </a:ext>
            </a:extLst>
          </p:cNvPr>
          <p:cNvSpPr>
            <a:spLocks noGrp="1"/>
          </p:cNvSpPr>
          <p:nvPr>
            <p:ph type="sldNum" sz="quarter" idx="12"/>
          </p:nvPr>
        </p:nvSpPr>
        <p:spPr>
          <a:xfrm>
            <a:off x="239350" y="6339627"/>
            <a:ext cx="2844800" cy="365125"/>
          </a:xfrm>
        </p:spPr>
        <p:txBody>
          <a:bodyPr/>
          <a:lstStyle/>
          <a:p>
            <a:fld id="{995B83AF-091C-4368-ABDB-DF7FEF1A6B80}" type="slidenum">
              <a:rPr lang="de-DE" smtClean="0"/>
              <a:pPr/>
              <a:t>4</a:t>
            </a:fld>
            <a:endParaRPr lang="de-DE" dirty="0"/>
          </a:p>
        </p:txBody>
      </p:sp>
      <p:sp>
        <p:nvSpPr>
          <p:cNvPr id="23" name="Textfeld 22">
            <a:extLst>
              <a:ext uri="{FF2B5EF4-FFF2-40B4-BE49-F238E27FC236}">
                <a16:creationId xmlns:a16="http://schemas.microsoft.com/office/drawing/2014/main" id="{781F2BA7-B6F1-4E46-A1DA-5C4F0B5DB960}"/>
              </a:ext>
            </a:extLst>
          </p:cNvPr>
          <p:cNvSpPr txBox="1"/>
          <p:nvPr/>
        </p:nvSpPr>
        <p:spPr>
          <a:xfrm>
            <a:off x="1367536" y="1421877"/>
            <a:ext cx="4464000" cy="2031325"/>
          </a:xfrm>
          <a:prstGeom prst="rect">
            <a:avLst/>
          </a:prstGeom>
          <a:solidFill>
            <a:schemeClr val="bg1"/>
          </a:solidFill>
        </p:spPr>
        <p:txBody>
          <a:bodyPr wrap="square" rtlCol="0">
            <a:spAutoFit/>
          </a:bodyPr>
          <a:lstStyle/>
          <a:p>
            <a:r>
              <a:rPr lang="de-DE" dirty="0"/>
              <a:t>Während die </a:t>
            </a:r>
            <a:r>
              <a:rPr lang="de-DE" b="1" dirty="0"/>
              <a:t>Klimasekte</a:t>
            </a:r>
            <a:r>
              <a:rPr lang="de-DE" dirty="0"/>
              <a:t> weiter von angeblich wegschmelzenden Polkappen faselt, friert der Südpol auf ein Kälteminimum, das seit 1981 nicht mehr gemessen wurde. Am 15. Oktober registrierte die Amundsen-Scott-Station unglaubliche minus 61,3 Grad Celsius.</a:t>
            </a:r>
          </a:p>
        </p:txBody>
      </p:sp>
      <p:sp>
        <p:nvSpPr>
          <p:cNvPr id="24" name="Rechteck 23">
            <a:extLst>
              <a:ext uri="{FF2B5EF4-FFF2-40B4-BE49-F238E27FC236}">
                <a16:creationId xmlns:a16="http://schemas.microsoft.com/office/drawing/2014/main" id="{516FC987-0171-4F0C-A812-F2CEC5D32997}"/>
              </a:ext>
            </a:extLst>
          </p:cNvPr>
          <p:cNvSpPr/>
          <p:nvPr/>
        </p:nvSpPr>
        <p:spPr>
          <a:xfrm>
            <a:off x="1343472" y="1214666"/>
            <a:ext cx="4500000" cy="523753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Textfeld 27">
            <a:extLst>
              <a:ext uri="{FF2B5EF4-FFF2-40B4-BE49-F238E27FC236}">
                <a16:creationId xmlns:a16="http://schemas.microsoft.com/office/drawing/2014/main" id="{156CBF08-8D8A-4FCB-A665-E806E9AE549C}"/>
              </a:ext>
            </a:extLst>
          </p:cNvPr>
          <p:cNvSpPr txBox="1"/>
          <p:nvPr/>
        </p:nvSpPr>
        <p:spPr>
          <a:xfrm>
            <a:off x="1282395" y="6302324"/>
            <a:ext cx="4628792" cy="432000"/>
          </a:xfrm>
          <a:prstGeom prst="rect">
            <a:avLst/>
          </a:prstGeom>
          <a:solidFill>
            <a:schemeClr val="bg1"/>
          </a:solidFill>
          <a:ln>
            <a:noFill/>
          </a:ln>
        </p:spPr>
        <p:txBody>
          <a:bodyPr wrap="square" rtlCol="0">
            <a:spAutoFit/>
          </a:bodyPr>
          <a:lstStyle/>
          <a:p>
            <a:endParaRPr lang="de-DE" dirty="0"/>
          </a:p>
        </p:txBody>
      </p:sp>
      <p:sp>
        <p:nvSpPr>
          <p:cNvPr id="7" name="Ellipse 6">
            <a:extLst>
              <a:ext uri="{FF2B5EF4-FFF2-40B4-BE49-F238E27FC236}">
                <a16:creationId xmlns:a16="http://schemas.microsoft.com/office/drawing/2014/main" id="{2528B444-5E87-3261-289A-A1A6FC1287CD}"/>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1</a:t>
            </a:r>
          </a:p>
        </p:txBody>
      </p:sp>
      <p:sp>
        <p:nvSpPr>
          <p:cNvPr id="10" name="Textfeld 9">
            <a:extLst>
              <a:ext uri="{FF2B5EF4-FFF2-40B4-BE49-F238E27FC236}">
                <a16:creationId xmlns:a16="http://schemas.microsoft.com/office/drawing/2014/main" id="{C7CD5797-ED0A-1D5A-EF8D-3D24CD3DD926}"/>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Einführung &amp; Impulsübung</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2964442865"/>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1000" fill="hold"/>
                                        <p:tgtEl>
                                          <p:spTgt spid="16"/>
                                        </p:tgtEl>
                                        <p:attrNameLst>
                                          <p:attrName>fillcolor</p:attrName>
                                        </p:attrNameLst>
                                      </p:cBhvr>
                                      <p:to>
                                        <a:srgbClr val="EB6183"/>
                                      </p:to>
                                    </p:animClr>
                                    <p:set>
                                      <p:cBhvr>
                                        <p:cTn id="7" dur="1000" fill="hold"/>
                                        <p:tgtEl>
                                          <p:spTgt spid="16"/>
                                        </p:tgtEl>
                                        <p:attrNameLst>
                                          <p:attrName>fill.type</p:attrName>
                                        </p:attrNameLst>
                                      </p:cBhvr>
                                      <p:to>
                                        <p:strVal val="solid"/>
                                      </p:to>
                                    </p:set>
                                    <p:set>
                                      <p:cBhvr>
                                        <p:cTn id="8" dur="1000" fill="hold"/>
                                        <p:tgtEl>
                                          <p:spTgt spid="16"/>
                                        </p:tgtEl>
                                        <p:attrNameLst>
                                          <p:attrName>fill.on</p:attrName>
                                        </p:attrNameLst>
                                      </p:cBhvr>
                                      <p:to>
                                        <p:strVal val="true"/>
                                      </p:to>
                                    </p:set>
                                  </p:childTnLst>
                                </p:cTn>
                              </p:par>
                              <p:par>
                                <p:cTn id="9" presetID="10"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2" presetClass="entr" presetSubtype="2" fill="hold" grpId="0" nodeType="with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additive="base">
                                        <p:cTn id="14" dur="500" fill="hold"/>
                                        <p:tgtEl>
                                          <p:spTgt spid="22"/>
                                        </p:tgtEl>
                                        <p:attrNameLst>
                                          <p:attrName>ppt_x</p:attrName>
                                        </p:attrNameLst>
                                      </p:cBhvr>
                                      <p:tavLst>
                                        <p:tav tm="0">
                                          <p:val>
                                            <p:strVal val="1+#ppt_w/2"/>
                                          </p:val>
                                        </p:tav>
                                        <p:tav tm="100000">
                                          <p:val>
                                            <p:strVal val="#ppt_x"/>
                                          </p:val>
                                        </p:tav>
                                      </p:tavLst>
                                    </p:anim>
                                    <p:anim calcmode="lin" valueType="num">
                                      <p:cBhvr additive="base">
                                        <p:cTn id="15"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 presetClass="emph" presetSubtype="2" fill="hold" nodeType="clickEffect">
                                  <p:stCondLst>
                                    <p:cond delay="0"/>
                                  </p:stCondLst>
                                  <p:childTnLst>
                                    <p:animClr clrSpc="rgb" dir="cw">
                                      <p:cBhvr>
                                        <p:cTn id="19" dur="1000" fill="hold"/>
                                        <p:tgtEl>
                                          <p:spTgt spid="20"/>
                                        </p:tgtEl>
                                        <p:attrNameLst>
                                          <p:attrName>fillcolor</p:attrName>
                                        </p:attrNameLst>
                                      </p:cBhvr>
                                      <p:to>
                                        <a:srgbClr val="EB6183"/>
                                      </p:to>
                                    </p:animClr>
                                    <p:set>
                                      <p:cBhvr>
                                        <p:cTn id="20" dur="1000" fill="hold"/>
                                        <p:tgtEl>
                                          <p:spTgt spid="20"/>
                                        </p:tgtEl>
                                        <p:attrNameLst>
                                          <p:attrName>fill.type</p:attrName>
                                        </p:attrNameLst>
                                      </p:cBhvr>
                                      <p:to>
                                        <p:strVal val="solid"/>
                                      </p:to>
                                    </p:set>
                                    <p:set>
                                      <p:cBhvr>
                                        <p:cTn id="21" dur="1000" fill="hold"/>
                                        <p:tgtEl>
                                          <p:spTgt spid="20"/>
                                        </p:tgtEl>
                                        <p:attrNameLst>
                                          <p:attrName>fill.on</p:attrName>
                                        </p:attrNameLst>
                                      </p:cBhvr>
                                      <p:to>
                                        <p:strVal val="true"/>
                                      </p:to>
                                    </p:set>
                                  </p:childTnLst>
                                </p:cTn>
                              </p:par>
                              <p:par>
                                <p:cTn id="22" presetID="1" presetClass="emph" presetSubtype="2" fill="hold" nodeType="withEffect">
                                  <p:stCondLst>
                                    <p:cond delay="0"/>
                                  </p:stCondLst>
                                  <p:childTnLst>
                                    <p:animClr clrSpc="rgb" dir="cw">
                                      <p:cBhvr>
                                        <p:cTn id="23" dur="1000" fill="hold"/>
                                        <p:tgtEl>
                                          <p:spTgt spid="16"/>
                                        </p:tgtEl>
                                        <p:attrNameLst>
                                          <p:attrName>fillcolor</p:attrName>
                                        </p:attrNameLst>
                                      </p:cBhvr>
                                      <p:to>
                                        <a:srgbClr val="F2F2F2"/>
                                      </p:to>
                                    </p:animClr>
                                    <p:set>
                                      <p:cBhvr>
                                        <p:cTn id="24" dur="1000" fill="hold"/>
                                        <p:tgtEl>
                                          <p:spTgt spid="16"/>
                                        </p:tgtEl>
                                        <p:attrNameLst>
                                          <p:attrName>fill.type</p:attrName>
                                        </p:attrNameLst>
                                      </p:cBhvr>
                                      <p:to>
                                        <p:strVal val="solid"/>
                                      </p:to>
                                    </p:set>
                                    <p:set>
                                      <p:cBhvr>
                                        <p:cTn id="25" dur="1000" fill="hold"/>
                                        <p:tgtEl>
                                          <p:spTgt spid="16"/>
                                        </p:tgtEl>
                                        <p:attrNameLst>
                                          <p:attrName>fill.on</p:attrName>
                                        </p:attrNameLst>
                                      </p:cBhvr>
                                      <p:to>
                                        <p:strVal val="true"/>
                                      </p:to>
                                    </p:set>
                                  </p:childTnLst>
                                </p:cTn>
                              </p:par>
                              <p:par>
                                <p:cTn id="26" presetID="10" presetClass="entr" presetSubtype="0"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cTn>
                              </p:par>
                              <p:par>
                                <p:cTn id="29" presetID="10" presetClass="exit" presetSubtype="0" fill="hold" grpId="1" nodeType="withEffect">
                                  <p:stCondLst>
                                    <p:cond delay="250"/>
                                  </p:stCondLst>
                                  <p:childTnLst>
                                    <p:animEffect transition="out" filter="fade">
                                      <p:cBhvr>
                                        <p:cTn id="30" dur="500"/>
                                        <p:tgtEl>
                                          <p:spTgt spid="22"/>
                                        </p:tgtEl>
                                      </p:cBhvr>
                                    </p:animEffect>
                                    <p:set>
                                      <p:cBhvr>
                                        <p:cTn id="31" dur="1" fill="hold">
                                          <p:stCondLst>
                                            <p:cond delay="499"/>
                                          </p:stCondLst>
                                        </p:cTn>
                                        <p:tgtEl>
                                          <p:spTgt spid="22"/>
                                        </p:tgtEl>
                                        <p:attrNameLst>
                                          <p:attrName>style.visibility</p:attrName>
                                        </p:attrNameLst>
                                      </p:cBhvr>
                                      <p:to>
                                        <p:strVal val="hidden"/>
                                      </p:to>
                                    </p:set>
                                  </p:childTnLst>
                                </p:cTn>
                              </p:par>
                              <p:par>
                                <p:cTn id="32" presetID="2" presetClass="entr" presetSubtype="2"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500" fill="hold"/>
                                        <p:tgtEl>
                                          <p:spTgt spid="26"/>
                                        </p:tgtEl>
                                        <p:attrNameLst>
                                          <p:attrName>ppt_x</p:attrName>
                                        </p:attrNameLst>
                                      </p:cBhvr>
                                      <p:tavLst>
                                        <p:tav tm="0">
                                          <p:val>
                                            <p:strVal val="1+#ppt_w/2"/>
                                          </p:val>
                                        </p:tav>
                                        <p:tav tm="100000">
                                          <p:val>
                                            <p:strVal val="#ppt_x"/>
                                          </p:val>
                                        </p:tav>
                                      </p:tavLst>
                                    </p:anim>
                                    <p:anim calcmode="lin" valueType="num">
                                      <p:cBhvr additive="base">
                                        <p:cTn id="35"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1000" fill="hold"/>
                                        <p:tgtEl>
                                          <p:spTgt spid="21"/>
                                        </p:tgtEl>
                                        <p:attrNameLst>
                                          <p:attrName>fillcolor</p:attrName>
                                        </p:attrNameLst>
                                      </p:cBhvr>
                                      <p:to>
                                        <a:srgbClr val="EB6183"/>
                                      </p:to>
                                    </p:animClr>
                                    <p:set>
                                      <p:cBhvr>
                                        <p:cTn id="40" dur="1000" fill="hold"/>
                                        <p:tgtEl>
                                          <p:spTgt spid="21"/>
                                        </p:tgtEl>
                                        <p:attrNameLst>
                                          <p:attrName>fill.type</p:attrName>
                                        </p:attrNameLst>
                                      </p:cBhvr>
                                      <p:to>
                                        <p:strVal val="solid"/>
                                      </p:to>
                                    </p:set>
                                    <p:set>
                                      <p:cBhvr>
                                        <p:cTn id="41" dur="1000" fill="hold"/>
                                        <p:tgtEl>
                                          <p:spTgt spid="21"/>
                                        </p:tgtEl>
                                        <p:attrNameLst>
                                          <p:attrName>fill.on</p:attrName>
                                        </p:attrNameLst>
                                      </p:cBhvr>
                                      <p:to>
                                        <p:strVal val="true"/>
                                      </p:to>
                                    </p:set>
                                  </p:childTnLst>
                                </p:cTn>
                              </p:par>
                              <p:par>
                                <p:cTn id="42" presetID="1" presetClass="emph" presetSubtype="2" fill="hold" nodeType="withEffect">
                                  <p:stCondLst>
                                    <p:cond delay="0"/>
                                  </p:stCondLst>
                                  <p:childTnLst>
                                    <p:animClr clrSpc="rgb" dir="cw">
                                      <p:cBhvr>
                                        <p:cTn id="43" dur="1000" fill="hold"/>
                                        <p:tgtEl>
                                          <p:spTgt spid="20"/>
                                        </p:tgtEl>
                                        <p:attrNameLst>
                                          <p:attrName>fillcolor</p:attrName>
                                        </p:attrNameLst>
                                      </p:cBhvr>
                                      <p:to>
                                        <a:srgbClr val="F2F2F2"/>
                                      </p:to>
                                    </p:animClr>
                                    <p:set>
                                      <p:cBhvr>
                                        <p:cTn id="44" dur="1000" fill="hold"/>
                                        <p:tgtEl>
                                          <p:spTgt spid="20"/>
                                        </p:tgtEl>
                                        <p:attrNameLst>
                                          <p:attrName>fill.type</p:attrName>
                                        </p:attrNameLst>
                                      </p:cBhvr>
                                      <p:to>
                                        <p:strVal val="solid"/>
                                      </p:to>
                                    </p:set>
                                    <p:set>
                                      <p:cBhvr>
                                        <p:cTn id="45" dur="1000" fill="hold"/>
                                        <p:tgtEl>
                                          <p:spTgt spid="20"/>
                                        </p:tgtEl>
                                        <p:attrNameLst>
                                          <p:attrName>fill.on</p:attrName>
                                        </p:attrNameLst>
                                      </p:cBhvr>
                                      <p:to>
                                        <p:strVal val="true"/>
                                      </p:to>
                                    </p:set>
                                  </p:childTnLst>
                                </p:cTn>
                              </p:par>
                              <p:par>
                                <p:cTn id="46" presetID="10" presetClass="entr" presetSubtype="0" fill="hold" nodeType="with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500"/>
                                        <p:tgtEl>
                                          <p:spTgt spid="5"/>
                                        </p:tgtEl>
                                      </p:cBhvr>
                                    </p:animEffect>
                                  </p:childTnLst>
                                </p:cTn>
                              </p:par>
                              <p:par>
                                <p:cTn id="49" presetID="1"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0" presetClass="entr" presetSubtype="0" fill="hold"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500"/>
                                        <p:tgtEl>
                                          <p:spTgt spid="17"/>
                                        </p:tgtEl>
                                      </p:cBhvr>
                                    </p:animEffect>
                                  </p:childTnLst>
                                </p:cTn>
                              </p:par>
                              <p:par>
                                <p:cTn id="54" presetID="2" presetClass="entr" presetSubtype="4" fill="hold" grpId="0" nodeType="withEffect">
                                  <p:stCondLst>
                                    <p:cond delay="0"/>
                                  </p:stCondLst>
                                  <p:childTnLst>
                                    <p:set>
                                      <p:cBhvr>
                                        <p:cTn id="55" dur="1" fill="hold">
                                          <p:stCondLst>
                                            <p:cond delay="0"/>
                                          </p:stCondLst>
                                        </p:cTn>
                                        <p:tgtEl>
                                          <p:spTgt spid="2"/>
                                        </p:tgtEl>
                                        <p:attrNameLst>
                                          <p:attrName>style.visibility</p:attrName>
                                        </p:attrNameLst>
                                      </p:cBhvr>
                                      <p:to>
                                        <p:strVal val="visible"/>
                                      </p:to>
                                    </p:set>
                                    <p:anim calcmode="lin" valueType="num">
                                      <p:cBhvr additive="base">
                                        <p:cTn id="56" dur="500" fill="hold"/>
                                        <p:tgtEl>
                                          <p:spTgt spid="2"/>
                                        </p:tgtEl>
                                        <p:attrNameLst>
                                          <p:attrName>ppt_x</p:attrName>
                                        </p:attrNameLst>
                                      </p:cBhvr>
                                      <p:tavLst>
                                        <p:tav tm="0">
                                          <p:val>
                                            <p:strVal val="#ppt_x"/>
                                          </p:val>
                                        </p:tav>
                                        <p:tav tm="100000">
                                          <p:val>
                                            <p:strVal val="#ppt_x"/>
                                          </p:val>
                                        </p:tav>
                                      </p:tavLst>
                                    </p:anim>
                                    <p:anim calcmode="lin" valueType="num">
                                      <p:cBhvr additive="base">
                                        <p:cTn id="57" dur="500" fill="hold"/>
                                        <p:tgtEl>
                                          <p:spTgt spid="2"/>
                                        </p:tgtEl>
                                        <p:attrNameLst>
                                          <p:attrName>ppt_y</p:attrName>
                                        </p:attrNameLst>
                                      </p:cBhvr>
                                      <p:tavLst>
                                        <p:tav tm="0">
                                          <p:val>
                                            <p:strVal val="1+#ppt_h/2"/>
                                          </p:val>
                                        </p:tav>
                                        <p:tav tm="100000">
                                          <p:val>
                                            <p:strVal val="#ppt_y"/>
                                          </p:val>
                                        </p:tav>
                                      </p:tavLst>
                                    </p:anim>
                                  </p:childTnLst>
                                </p:cTn>
                              </p:par>
                              <p:par>
                                <p:cTn id="58" presetID="10" presetClass="exit" presetSubtype="0" fill="hold" grpId="1" nodeType="withEffect">
                                  <p:stCondLst>
                                    <p:cond delay="500"/>
                                  </p:stCondLst>
                                  <p:childTnLst>
                                    <p:animEffect transition="out" filter="fade">
                                      <p:cBhvr>
                                        <p:cTn id="59" dur="500"/>
                                        <p:tgtEl>
                                          <p:spTgt spid="26"/>
                                        </p:tgtEl>
                                      </p:cBhvr>
                                    </p:animEffect>
                                    <p:set>
                                      <p:cBhvr>
                                        <p:cTn id="60" dur="1" fill="hold">
                                          <p:stCondLst>
                                            <p:cond delay="499"/>
                                          </p:stCondLst>
                                        </p:cTn>
                                        <p:tgtEl>
                                          <p:spTgt spid="26"/>
                                        </p:tgtEl>
                                        <p:attrNameLst>
                                          <p:attrName>style.visibility</p:attrName>
                                        </p:attrNameLst>
                                      </p:cBhvr>
                                      <p:to>
                                        <p:strVal val="hidden"/>
                                      </p:to>
                                    </p:set>
                                  </p:childTnLst>
                                </p:cTn>
                              </p:par>
                              <p:par>
                                <p:cTn id="61" presetID="2" presetClass="entr" presetSubtype="2"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additive="base">
                                        <p:cTn id="63" dur="500" fill="hold"/>
                                        <p:tgtEl>
                                          <p:spTgt spid="27"/>
                                        </p:tgtEl>
                                        <p:attrNameLst>
                                          <p:attrName>ppt_x</p:attrName>
                                        </p:attrNameLst>
                                      </p:cBhvr>
                                      <p:tavLst>
                                        <p:tav tm="0">
                                          <p:val>
                                            <p:strVal val="1+#ppt_w/2"/>
                                          </p:val>
                                        </p:tav>
                                        <p:tav tm="100000">
                                          <p:val>
                                            <p:strVal val="#ppt_x"/>
                                          </p:val>
                                        </p:tav>
                                      </p:tavLst>
                                    </p:anim>
                                    <p:anim calcmode="lin" valueType="num">
                                      <p:cBhvr additive="base">
                                        <p:cTn id="64" dur="500" fill="hold"/>
                                        <p:tgtEl>
                                          <p:spTgt spid="27"/>
                                        </p:tgtEl>
                                        <p:attrNameLst>
                                          <p:attrName>ppt_y</p:attrName>
                                        </p:attrNameLst>
                                      </p:cBhvr>
                                      <p:tavLst>
                                        <p:tav tm="0">
                                          <p:val>
                                            <p:strVal val="#ppt_y"/>
                                          </p:val>
                                        </p:tav>
                                        <p:tav tm="100000">
                                          <p:val>
                                            <p:strVal val="#ppt_y"/>
                                          </p:val>
                                        </p:tav>
                                      </p:tavLst>
                                    </p:anim>
                                  </p:childTnLst>
                                </p:cTn>
                              </p:par>
                              <p:par>
                                <p:cTn id="65" presetID="1" presetClass="entr" presetSubtype="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childTnLst>
                                </p:cTn>
                              </p:par>
                              <p:par>
                                <p:cTn id="67" presetID="10" presetClass="entr" presetSubtype="0" fill="hold" grpId="0" nodeType="with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P spid="26" grpId="0" animBg="1"/>
      <p:bldP spid="26" grpId="1" animBg="1"/>
      <p:bldP spid="27" grpId="0" animBg="1"/>
      <p:bldP spid="2" grpId="0"/>
      <p:bldP spid="23" grpId="0" animBg="1"/>
      <p:bldP spid="24" grpId="0" animBg="1"/>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DB79E036-1FB4-8E36-CF64-43E5BA763997}"/>
              </a:ext>
            </a:extLst>
          </p:cNvPr>
          <p:cNvPicPr>
            <a:picLocks noChangeAspect="1"/>
          </p:cNvPicPr>
          <p:nvPr/>
        </p:nvPicPr>
        <p:blipFill>
          <a:blip r:embed="rId3"/>
          <a:stretch>
            <a:fillRect/>
          </a:stretch>
        </p:blipFill>
        <p:spPr>
          <a:xfrm>
            <a:off x="1939211" y="1268760"/>
            <a:ext cx="3600400" cy="5559238"/>
          </a:xfrm>
          <a:prstGeom prst="rect">
            <a:avLst/>
          </a:prstGeom>
          <a:ln w="12700">
            <a:solidFill>
              <a:schemeClr val="tx1"/>
            </a:solidFill>
          </a:ln>
        </p:spPr>
      </p:pic>
      <p:sp>
        <p:nvSpPr>
          <p:cNvPr id="16" name="Ellipse 15">
            <a:extLst>
              <a:ext uri="{FF2B5EF4-FFF2-40B4-BE49-F238E27FC236}">
                <a16:creationId xmlns:a16="http://schemas.microsoft.com/office/drawing/2014/main" id="{D760BE6F-EADF-E653-1A81-8A79BFC0D598}"/>
              </a:ext>
            </a:extLst>
          </p:cNvPr>
          <p:cNvSpPr/>
          <p:nvPr/>
        </p:nvSpPr>
        <p:spPr>
          <a:xfrm>
            <a:off x="191344" y="1340768"/>
            <a:ext cx="1008112" cy="952712"/>
          </a:xfrm>
          <a:prstGeom prst="ellipse">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000" b="1" dirty="0"/>
              <a:t>1</a:t>
            </a:r>
          </a:p>
        </p:txBody>
      </p:sp>
      <p:sp>
        <p:nvSpPr>
          <p:cNvPr id="20" name="Ellipse 19">
            <a:extLst>
              <a:ext uri="{FF2B5EF4-FFF2-40B4-BE49-F238E27FC236}">
                <a16:creationId xmlns:a16="http://schemas.microsoft.com/office/drawing/2014/main" id="{C13A8EF6-482F-C77C-8327-A2B8EDB7B513}"/>
              </a:ext>
            </a:extLst>
          </p:cNvPr>
          <p:cNvSpPr/>
          <p:nvPr/>
        </p:nvSpPr>
        <p:spPr>
          <a:xfrm>
            <a:off x="180754" y="2476288"/>
            <a:ext cx="1008112" cy="952712"/>
          </a:xfrm>
          <a:prstGeom prst="ellipse">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000" b="1" dirty="0"/>
              <a:t>2</a:t>
            </a:r>
          </a:p>
        </p:txBody>
      </p:sp>
      <p:sp>
        <p:nvSpPr>
          <p:cNvPr id="21" name="Ellipse 20">
            <a:extLst>
              <a:ext uri="{FF2B5EF4-FFF2-40B4-BE49-F238E27FC236}">
                <a16:creationId xmlns:a16="http://schemas.microsoft.com/office/drawing/2014/main" id="{69F4652B-52A4-55C8-D326-896D55EEDFC3}"/>
              </a:ext>
            </a:extLst>
          </p:cNvPr>
          <p:cNvSpPr/>
          <p:nvPr/>
        </p:nvSpPr>
        <p:spPr>
          <a:xfrm>
            <a:off x="178607" y="3594611"/>
            <a:ext cx="1008112" cy="952712"/>
          </a:xfrm>
          <a:prstGeom prst="ellipse">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000" b="1" dirty="0"/>
              <a:t>3</a:t>
            </a:r>
          </a:p>
        </p:txBody>
      </p:sp>
      <p:sp>
        <p:nvSpPr>
          <p:cNvPr id="22" name="Rechteck: abgerundete Ecken 21">
            <a:extLst>
              <a:ext uri="{FF2B5EF4-FFF2-40B4-BE49-F238E27FC236}">
                <a16:creationId xmlns:a16="http://schemas.microsoft.com/office/drawing/2014/main" id="{33AE65FD-713F-4A3F-7216-D582DBA501A5}"/>
              </a:ext>
            </a:extLst>
          </p:cNvPr>
          <p:cNvSpPr/>
          <p:nvPr/>
        </p:nvSpPr>
        <p:spPr>
          <a:xfrm>
            <a:off x="6096000" y="1232756"/>
            <a:ext cx="5688632" cy="1368152"/>
          </a:xfrm>
          <a:prstGeom prst="round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de-DE" sz="1700" dirty="0"/>
              <a:t>Die Autos haben „selbst </a:t>
            </a:r>
            <a:r>
              <a:rPr lang="de-DE" sz="1700" dirty="0" err="1"/>
              <a:t>schiessende</a:t>
            </a:r>
            <a:r>
              <a:rPr lang="de-DE" sz="1700" dirty="0"/>
              <a:t>“ Kameras, </a:t>
            </a:r>
            <a:br>
              <a:rPr lang="de-DE" sz="1700" dirty="0"/>
            </a:br>
            <a:r>
              <a:rPr lang="de-DE" sz="1700" dirty="0"/>
              <a:t>aber </a:t>
            </a:r>
            <a:r>
              <a:rPr lang="de-DE" sz="1700" b="1" dirty="0"/>
              <a:t>keine</a:t>
            </a:r>
            <a:r>
              <a:rPr lang="de-DE" sz="1700" dirty="0"/>
              <a:t> Waffen.  </a:t>
            </a:r>
            <a:br>
              <a:rPr lang="de-DE" sz="1700" dirty="0"/>
            </a:br>
            <a:r>
              <a:rPr lang="de-DE" sz="1700" dirty="0"/>
              <a:t>Es war ein Übersetzungsfehler der KI.</a:t>
            </a:r>
          </a:p>
          <a:p>
            <a:pPr algn="ctr">
              <a:spcAft>
                <a:spcPts val="1200"/>
              </a:spcAft>
            </a:pPr>
            <a:r>
              <a:rPr lang="de-DE" sz="2000" dirty="0">
                <a:sym typeface="Wingdings" panose="05000000000000000000" pitchFamily="2" charset="2"/>
              </a:rPr>
              <a:t> </a:t>
            </a:r>
            <a:r>
              <a:rPr lang="de-DE" sz="2000" dirty="0"/>
              <a:t>Es handelt sich um eine </a:t>
            </a:r>
            <a:r>
              <a:rPr lang="de-DE" sz="2000" b="1" dirty="0">
                <a:solidFill>
                  <a:srgbClr val="FFC000"/>
                </a:solidFill>
              </a:rPr>
              <a:t>Falschmeldung</a:t>
            </a:r>
            <a:r>
              <a:rPr lang="de-DE" sz="2000" b="1" dirty="0"/>
              <a:t>.</a:t>
            </a:r>
            <a:endParaRPr lang="de-DE" sz="1700" b="1" dirty="0"/>
          </a:p>
        </p:txBody>
      </p:sp>
      <p:pic>
        <p:nvPicPr>
          <p:cNvPr id="25" name="Grafik 24" descr="Ein Bild, das Menschliches Gesicht, Text, Brille, Kleidung enthält.&#10;&#10;KI-generierte Inhalte können fehlerhaft sein.">
            <a:extLst>
              <a:ext uri="{FF2B5EF4-FFF2-40B4-BE49-F238E27FC236}">
                <a16:creationId xmlns:a16="http://schemas.microsoft.com/office/drawing/2014/main" id="{F23FB42B-B1CA-F106-15A4-2C474D8909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99151" y="1216088"/>
            <a:ext cx="4317433" cy="5165240"/>
          </a:xfrm>
          <a:prstGeom prst="rect">
            <a:avLst/>
          </a:prstGeom>
        </p:spPr>
      </p:pic>
      <p:sp>
        <p:nvSpPr>
          <p:cNvPr id="26" name="Rechteck: abgerundete Ecken 25">
            <a:extLst>
              <a:ext uri="{FF2B5EF4-FFF2-40B4-BE49-F238E27FC236}">
                <a16:creationId xmlns:a16="http://schemas.microsoft.com/office/drawing/2014/main" id="{B843534E-65F5-0349-43C9-C0C29B05481F}"/>
              </a:ext>
            </a:extLst>
          </p:cNvPr>
          <p:cNvSpPr/>
          <p:nvPr/>
        </p:nvSpPr>
        <p:spPr>
          <a:xfrm>
            <a:off x="6096000" y="2780928"/>
            <a:ext cx="5688632" cy="1368152"/>
          </a:xfrm>
          <a:prstGeom prst="round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de-DE" sz="1700" dirty="0"/>
              <a:t>Der „Bürgeraufstand“ ist frei erfunden. Was wie Fotos aussieht, sind mit KI erzeugte Fake-Bilder.</a:t>
            </a:r>
          </a:p>
          <a:p>
            <a:pPr algn="ctr">
              <a:spcAft>
                <a:spcPts val="1200"/>
              </a:spcAft>
            </a:pPr>
            <a:r>
              <a:rPr lang="de-DE" sz="2000" dirty="0">
                <a:sym typeface="Wingdings" panose="05000000000000000000" pitchFamily="2" charset="2"/>
              </a:rPr>
              <a:t> </a:t>
            </a:r>
            <a:r>
              <a:rPr lang="de-DE" sz="2000" dirty="0"/>
              <a:t>Dies ist eine gezielte </a:t>
            </a:r>
            <a:r>
              <a:rPr lang="de-DE" sz="2000" b="1" dirty="0">
                <a:solidFill>
                  <a:srgbClr val="FFC000"/>
                </a:solidFill>
              </a:rPr>
              <a:t>Desinformation</a:t>
            </a:r>
            <a:r>
              <a:rPr lang="de-DE" sz="2000" b="1" dirty="0"/>
              <a:t>.</a:t>
            </a:r>
          </a:p>
        </p:txBody>
      </p:sp>
      <p:sp>
        <p:nvSpPr>
          <p:cNvPr id="27" name="Rechteck: abgerundete Ecken 26">
            <a:extLst>
              <a:ext uri="{FF2B5EF4-FFF2-40B4-BE49-F238E27FC236}">
                <a16:creationId xmlns:a16="http://schemas.microsoft.com/office/drawing/2014/main" id="{BF78B25B-C8E3-AB45-F05A-0E4CE2C7DBE4}"/>
              </a:ext>
            </a:extLst>
          </p:cNvPr>
          <p:cNvSpPr/>
          <p:nvPr/>
        </p:nvSpPr>
        <p:spPr>
          <a:xfrm>
            <a:off x="6096000" y="4320392"/>
            <a:ext cx="5688632" cy="1584000"/>
          </a:xfrm>
          <a:prstGeom prst="roundRect">
            <a:avLst/>
          </a:pr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de-DE" sz="1700" dirty="0"/>
              <a:t>An </a:t>
            </a:r>
            <a:r>
              <a:rPr lang="de-DE" sz="1700" i="1" dirty="0"/>
              <a:t>einer</a:t>
            </a:r>
            <a:r>
              <a:rPr lang="de-DE" sz="1700" dirty="0"/>
              <a:t> (!) Messstation wurde diese Temperatur gemessen. Doch die Verallgemeinerung ist falsch. Mit ihr wird das Feindbild „Klimasekte“ erzeugt .</a:t>
            </a:r>
          </a:p>
          <a:p>
            <a:pPr algn="ctr">
              <a:spcAft>
                <a:spcPts val="1200"/>
              </a:spcAft>
            </a:pPr>
            <a:r>
              <a:rPr lang="de-DE" sz="2000" dirty="0">
                <a:sym typeface="Wingdings" panose="05000000000000000000" pitchFamily="2" charset="2"/>
              </a:rPr>
              <a:t> </a:t>
            </a:r>
            <a:r>
              <a:rPr lang="de-DE" sz="2000" dirty="0"/>
              <a:t>Hier handelt sich um </a:t>
            </a:r>
            <a:r>
              <a:rPr lang="de-DE" sz="2000" b="1" dirty="0">
                <a:solidFill>
                  <a:srgbClr val="FFC000"/>
                </a:solidFill>
              </a:rPr>
              <a:t>Manipulation</a:t>
            </a:r>
            <a:r>
              <a:rPr lang="de-DE" sz="2000" b="1" dirty="0"/>
              <a:t>.</a:t>
            </a:r>
          </a:p>
        </p:txBody>
      </p:sp>
      <p:sp>
        <p:nvSpPr>
          <p:cNvPr id="3" name="Textfeld 2">
            <a:extLst>
              <a:ext uri="{FF2B5EF4-FFF2-40B4-BE49-F238E27FC236}">
                <a16:creationId xmlns:a16="http://schemas.microsoft.com/office/drawing/2014/main" id="{13D9B2B9-9925-4AFD-8FB3-441252EE2F8D}"/>
              </a:ext>
            </a:extLst>
          </p:cNvPr>
          <p:cNvSpPr txBox="1"/>
          <p:nvPr/>
        </p:nvSpPr>
        <p:spPr>
          <a:xfrm>
            <a:off x="1354735" y="6438398"/>
            <a:ext cx="4628792" cy="432000"/>
          </a:xfrm>
          <a:prstGeom prst="rect">
            <a:avLst/>
          </a:prstGeom>
          <a:solidFill>
            <a:schemeClr val="bg1"/>
          </a:solidFill>
          <a:ln>
            <a:noFill/>
          </a:ln>
        </p:spPr>
        <p:txBody>
          <a:bodyPr wrap="square" rtlCol="0">
            <a:spAutoFit/>
          </a:bodyPr>
          <a:lstStyle/>
          <a:p>
            <a:endParaRPr lang="de-DE" dirty="0"/>
          </a:p>
        </p:txBody>
      </p:sp>
      <p:pic>
        <p:nvPicPr>
          <p:cNvPr id="18" name="Grafik 17" descr="Ein Bild, das Text, Screenshot, draußen enthält.&#10;&#10;KI-generierte Inhalte können fehlerhaft sein.">
            <a:extLst>
              <a:ext uri="{FF2B5EF4-FFF2-40B4-BE49-F238E27FC236}">
                <a16:creationId xmlns:a16="http://schemas.microsoft.com/office/drawing/2014/main" id="{B9907B11-2377-4FF6-8ECE-A6124D8BDF7F}"/>
              </a:ext>
            </a:extLst>
          </p:cNvPr>
          <p:cNvPicPr>
            <a:picLocks noChangeAspect="1"/>
          </p:cNvPicPr>
          <p:nvPr/>
        </p:nvPicPr>
        <p:blipFill rotWithShape="1">
          <a:blip r:embed="rId5">
            <a:extLst>
              <a:ext uri="{28A0092B-C50C-407E-A947-70E740481C1C}">
                <a14:useLocalDpi xmlns:a14="http://schemas.microsoft.com/office/drawing/2010/main" val="0"/>
              </a:ext>
            </a:extLst>
          </a:blip>
          <a:srcRect l="12139" t="51753" r="5411"/>
          <a:stretch/>
        </p:blipFill>
        <p:spPr>
          <a:xfrm>
            <a:off x="1472646" y="2973498"/>
            <a:ext cx="4392000" cy="3478708"/>
          </a:xfrm>
          <a:prstGeom prst="rect">
            <a:avLst/>
          </a:prstGeom>
          <a:ln w="19050">
            <a:solidFill>
              <a:schemeClr val="tx1"/>
            </a:solidFill>
          </a:ln>
        </p:spPr>
      </p:pic>
      <p:sp>
        <p:nvSpPr>
          <p:cNvPr id="8" name="Textfeld 7">
            <a:extLst>
              <a:ext uri="{FF2B5EF4-FFF2-40B4-BE49-F238E27FC236}">
                <a16:creationId xmlns:a16="http://schemas.microsoft.com/office/drawing/2014/main" id="{5E19BD0E-8C5E-10BF-50CA-0BB100CA4BB7}"/>
              </a:ext>
            </a:extLst>
          </p:cNvPr>
          <p:cNvSpPr txBox="1"/>
          <p:nvPr/>
        </p:nvSpPr>
        <p:spPr>
          <a:xfrm>
            <a:off x="10156" y="4864511"/>
            <a:ext cx="1152000" cy="2092881"/>
          </a:xfrm>
          <a:prstGeom prst="rect">
            <a:avLst/>
          </a:prstGeom>
          <a:noFill/>
        </p:spPr>
        <p:txBody>
          <a:bodyPr wrap="square" rtlCol="0">
            <a:spAutoFit/>
          </a:bodyPr>
          <a:lstStyle/>
          <a:p>
            <a:r>
              <a:rPr lang="de-DE" sz="800" dirty="0">
                <a:solidFill>
                  <a:schemeClr val="bg1">
                    <a:lumMod val="50000"/>
                  </a:schemeClr>
                </a:solidFill>
              </a:rPr>
              <a:t>Quellen:</a:t>
            </a:r>
          </a:p>
          <a:p>
            <a:r>
              <a:rPr lang="de-DE" sz="800" dirty="0">
                <a:solidFill>
                  <a:schemeClr val="bg1">
                    <a:lumMod val="50000"/>
                  </a:schemeClr>
                </a:solidFill>
              </a:rPr>
              <a:t>1:https://www.watson.ch/international/china/429097510-in-china-gibt-es-jetzt-unbemannte-selbst-schiessende-polizeiautos;</a:t>
            </a:r>
          </a:p>
          <a:p>
            <a:r>
              <a:rPr lang="de-DE" sz="800" dirty="0">
                <a:solidFill>
                  <a:schemeClr val="bg1">
                    <a:lumMod val="50000"/>
                  </a:schemeClr>
                </a:solidFill>
              </a:rPr>
              <a:t>2:https://archive.ph/</a:t>
            </a:r>
            <a:r>
              <a:rPr lang="de-DE" sz="800" dirty="0" err="1">
                <a:solidFill>
                  <a:schemeClr val="bg1">
                    <a:lumMod val="50000"/>
                  </a:schemeClr>
                </a:solidFill>
              </a:rPr>
              <a:t>iKtZi</a:t>
            </a:r>
            <a:r>
              <a:rPr lang="de-DE" sz="800" dirty="0">
                <a:solidFill>
                  <a:schemeClr val="bg1">
                    <a:lumMod val="50000"/>
                  </a:schemeClr>
                </a:solidFill>
              </a:rPr>
              <a:t> (von </a:t>
            </a:r>
            <a:r>
              <a:rPr lang="de-DE" sz="800" dirty="0" err="1">
                <a:solidFill>
                  <a:schemeClr val="bg1">
                    <a:lumMod val="50000"/>
                  </a:schemeClr>
                </a:solidFill>
              </a:rPr>
              <a:t>Mimikama</a:t>
            </a:r>
            <a:r>
              <a:rPr lang="de-DE" sz="800" dirty="0">
                <a:solidFill>
                  <a:schemeClr val="bg1">
                    <a:lumMod val="50000"/>
                  </a:schemeClr>
                </a:solidFill>
              </a:rPr>
              <a:t>);</a:t>
            </a:r>
          </a:p>
          <a:p>
            <a:r>
              <a:rPr lang="de-DE" sz="800" dirty="0">
                <a:solidFill>
                  <a:schemeClr val="bg1">
                    <a:lumMod val="50000"/>
                  </a:schemeClr>
                </a:solidFill>
              </a:rPr>
              <a:t>3:Telegram-Kanal „</a:t>
            </a:r>
            <a:r>
              <a:rPr lang="de-DE" sz="800" dirty="0" err="1">
                <a:solidFill>
                  <a:schemeClr val="bg1">
                    <a:lumMod val="50000"/>
                  </a:schemeClr>
                </a:solidFill>
              </a:rPr>
              <a:t>neuzeit</a:t>
            </a:r>
            <a:r>
              <a:rPr lang="de-DE" sz="800" dirty="0">
                <a:solidFill>
                  <a:schemeClr val="bg1">
                    <a:lumMod val="50000"/>
                  </a:schemeClr>
                </a:solidFill>
              </a:rPr>
              <a:t> </a:t>
            </a:r>
            <a:r>
              <a:rPr lang="de-DE" sz="800" dirty="0" err="1">
                <a:solidFill>
                  <a:schemeClr val="bg1">
                    <a:lumMod val="50000"/>
                  </a:schemeClr>
                </a:solidFill>
              </a:rPr>
              <a:t>nachrichten</a:t>
            </a:r>
            <a:r>
              <a:rPr lang="de-DE" sz="800" dirty="0">
                <a:solidFill>
                  <a:schemeClr val="bg1">
                    <a:lumMod val="50000"/>
                  </a:schemeClr>
                </a:solidFill>
              </a:rPr>
              <a:t>“</a:t>
            </a:r>
          </a:p>
          <a:p>
            <a:endParaRPr lang="de-DE" sz="900" dirty="0"/>
          </a:p>
          <a:p>
            <a:r>
              <a:rPr lang="de-DE" sz="900" dirty="0"/>
              <a:t> </a:t>
            </a:r>
          </a:p>
        </p:txBody>
      </p:sp>
      <p:sp>
        <p:nvSpPr>
          <p:cNvPr id="10" name="Foliennummernplatzhalter 2">
            <a:extLst>
              <a:ext uri="{FF2B5EF4-FFF2-40B4-BE49-F238E27FC236}">
                <a16:creationId xmlns:a16="http://schemas.microsoft.com/office/drawing/2014/main" id="{F99CFBAB-4B31-6AEF-116E-08EA4D4D175A}"/>
              </a:ext>
            </a:extLst>
          </p:cNvPr>
          <p:cNvSpPr>
            <a:spLocks noGrp="1"/>
          </p:cNvSpPr>
          <p:nvPr>
            <p:ph type="sldNum" sz="quarter" idx="12"/>
          </p:nvPr>
        </p:nvSpPr>
        <p:spPr>
          <a:xfrm>
            <a:off x="239350" y="6339627"/>
            <a:ext cx="2844800" cy="365125"/>
          </a:xfrm>
        </p:spPr>
        <p:txBody>
          <a:bodyPr/>
          <a:lstStyle/>
          <a:p>
            <a:fld id="{995B83AF-091C-4368-ABDB-DF7FEF1A6B80}" type="slidenum">
              <a:rPr lang="de-DE" smtClean="0"/>
              <a:pPr/>
              <a:t>5</a:t>
            </a:fld>
            <a:endParaRPr lang="de-DE" dirty="0"/>
          </a:p>
        </p:txBody>
      </p:sp>
      <p:sp>
        <p:nvSpPr>
          <p:cNvPr id="2" name="Ellipse 1">
            <a:extLst>
              <a:ext uri="{FF2B5EF4-FFF2-40B4-BE49-F238E27FC236}">
                <a16:creationId xmlns:a16="http://schemas.microsoft.com/office/drawing/2014/main" id="{7779E564-3EC2-402C-B802-8F0D84426573}"/>
              </a:ext>
            </a:extLst>
          </p:cNvPr>
          <p:cNvSpPr/>
          <p:nvPr/>
        </p:nvSpPr>
        <p:spPr>
          <a:xfrm>
            <a:off x="1495295" y="1214666"/>
            <a:ext cx="443916" cy="49122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Ellipse 22">
            <a:extLst>
              <a:ext uri="{FF2B5EF4-FFF2-40B4-BE49-F238E27FC236}">
                <a16:creationId xmlns:a16="http://schemas.microsoft.com/office/drawing/2014/main" id="{A90BC32F-CF32-4620-ADF4-A89924201040}"/>
              </a:ext>
            </a:extLst>
          </p:cNvPr>
          <p:cNvSpPr/>
          <p:nvPr/>
        </p:nvSpPr>
        <p:spPr>
          <a:xfrm>
            <a:off x="2690618" y="2062000"/>
            <a:ext cx="669078" cy="84137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7" name="Grafik 16" descr="Ein Bild, das Text, Screenshot, draußen enthält.&#10;&#10;KI-generierte Inhalte können fehlerhaft sein.">
            <a:extLst>
              <a:ext uri="{FF2B5EF4-FFF2-40B4-BE49-F238E27FC236}">
                <a16:creationId xmlns:a16="http://schemas.microsoft.com/office/drawing/2014/main" id="{31A1F3FA-C8B3-415E-A8D6-6E1FC31D421B}"/>
              </a:ext>
            </a:extLst>
          </p:cNvPr>
          <p:cNvPicPr>
            <a:picLocks noChangeAspect="1"/>
          </p:cNvPicPr>
          <p:nvPr/>
        </p:nvPicPr>
        <p:blipFill rotWithShape="1">
          <a:blip r:embed="rId5">
            <a:extLst>
              <a:ext uri="{28A0092B-C50C-407E-A947-70E740481C1C}">
                <a14:useLocalDpi xmlns:a14="http://schemas.microsoft.com/office/drawing/2010/main" val="0"/>
              </a:ext>
            </a:extLst>
          </a:blip>
          <a:srcRect b="66423"/>
          <a:stretch/>
        </p:blipFill>
        <p:spPr>
          <a:xfrm>
            <a:off x="1469985" y="1219049"/>
            <a:ext cx="4413600" cy="1841667"/>
          </a:xfrm>
          <a:prstGeom prst="rect">
            <a:avLst/>
          </a:prstGeom>
          <a:ln w="19050">
            <a:solidFill>
              <a:schemeClr val="tx1"/>
            </a:solidFill>
          </a:ln>
        </p:spPr>
      </p:pic>
      <p:sp>
        <p:nvSpPr>
          <p:cNvPr id="5" name="Textfeld 4">
            <a:extLst>
              <a:ext uri="{FF2B5EF4-FFF2-40B4-BE49-F238E27FC236}">
                <a16:creationId xmlns:a16="http://schemas.microsoft.com/office/drawing/2014/main" id="{BD5F4470-23F8-4BF3-A474-AB45BC845A46}"/>
              </a:ext>
            </a:extLst>
          </p:cNvPr>
          <p:cNvSpPr txBox="1"/>
          <p:nvPr/>
        </p:nvSpPr>
        <p:spPr>
          <a:xfrm>
            <a:off x="1475391" y="1421877"/>
            <a:ext cx="4406400" cy="2031325"/>
          </a:xfrm>
          <a:prstGeom prst="rect">
            <a:avLst/>
          </a:prstGeom>
          <a:solidFill>
            <a:schemeClr val="bg1"/>
          </a:solidFill>
        </p:spPr>
        <p:txBody>
          <a:bodyPr wrap="square" rtlCol="0">
            <a:spAutoFit/>
          </a:bodyPr>
          <a:lstStyle/>
          <a:p>
            <a:r>
              <a:rPr lang="de-DE" dirty="0"/>
              <a:t>Während die </a:t>
            </a:r>
            <a:r>
              <a:rPr lang="de-DE" b="1" dirty="0"/>
              <a:t>Klimasekte</a:t>
            </a:r>
            <a:r>
              <a:rPr lang="de-DE" dirty="0"/>
              <a:t> weiter von angeblich wegschmelzenden Polkappen faselt, friert der Südpol auf ein Kälteminimum, das seit 1981 nicht mehr gemessen wurde. Am 15. Oktober registrierte die Amundsen-Scott-Station unglaubliche minus 61,3 Grad Celsius.</a:t>
            </a:r>
          </a:p>
        </p:txBody>
      </p:sp>
      <p:sp>
        <p:nvSpPr>
          <p:cNvPr id="7" name="Rechteck 6">
            <a:extLst>
              <a:ext uri="{FF2B5EF4-FFF2-40B4-BE49-F238E27FC236}">
                <a16:creationId xmlns:a16="http://schemas.microsoft.com/office/drawing/2014/main" id="{A64C4574-1C78-4BF7-85D3-9696E8CC855E}"/>
              </a:ext>
            </a:extLst>
          </p:cNvPr>
          <p:cNvSpPr/>
          <p:nvPr/>
        </p:nvSpPr>
        <p:spPr>
          <a:xfrm>
            <a:off x="1469985" y="1214666"/>
            <a:ext cx="4413600" cy="523753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Ellipse 10">
            <a:extLst>
              <a:ext uri="{FF2B5EF4-FFF2-40B4-BE49-F238E27FC236}">
                <a16:creationId xmlns:a16="http://schemas.microsoft.com/office/drawing/2014/main" id="{3602BBC7-596B-5BD0-515B-B1DB31425169}"/>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1</a:t>
            </a:r>
          </a:p>
        </p:txBody>
      </p:sp>
      <p:sp>
        <p:nvSpPr>
          <p:cNvPr id="14" name="Textfeld 13">
            <a:extLst>
              <a:ext uri="{FF2B5EF4-FFF2-40B4-BE49-F238E27FC236}">
                <a16:creationId xmlns:a16="http://schemas.microsoft.com/office/drawing/2014/main" id="{C6D383D2-75A2-2231-8D56-A13744620446}"/>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Einführung &amp; Impulsübung</a:t>
            </a:r>
            <a:endParaRPr lang="de-DE" sz="1000" dirty="0">
              <a:solidFill>
                <a:schemeClr val="accent1">
                  <a:lumMod val="20000"/>
                  <a:lumOff val="80000"/>
                </a:schemeClr>
              </a:solidFill>
            </a:endParaRPr>
          </a:p>
        </p:txBody>
      </p:sp>
      <p:sp>
        <p:nvSpPr>
          <p:cNvPr id="24" name="Rechteck: abgerundete Ecken 23">
            <a:extLst>
              <a:ext uri="{FF2B5EF4-FFF2-40B4-BE49-F238E27FC236}">
                <a16:creationId xmlns:a16="http://schemas.microsoft.com/office/drawing/2014/main" id="{E79D41E5-C5FE-1396-9F62-1B8B15E92146}"/>
              </a:ext>
            </a:extLst>
          </p:cNvPr>
          <p:cNvSpPr/>
          <p:nvPr/>
        </p:nvSpPr>
        <p:spPr>
          <a:xfrm>
            <a:off x="-188555" y="606353"/>
            <a:ext cx="7992888" cy="50723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2200" b="1" dirty="0">
                <a:solidFill>
                  <a:schemeClr val="tx1"/>
                </a:solidFill>
              </a:rPr>
              <a:t>     Stimmt, was hier berichtet wird? – Die Auflösung:</a:t>
            </a:r>
          </a:p>
        </p:txBody>
      </p:sp>
    </p:spTree>
    <p:extLst>
      <p:ext uri="{BB962C8B-B14F-4D97-AF65-F5344CB8AC3E}">
        <p14:creationId xmlns:p14="http://schemas.microsoft.com/office/powerpoint/2010/main" val="2204066336"/>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1000" fill="hold"/>
                                        <p:tgtEl>
                                          <p:spTgt spid="16"/>
                                        </p:tgtEl>
                                        <p:attrNameLst>
                                          <p:attrName>fillcolor</p:attrName>
                                        </p:attrNameLst>
                                      </p:cBhvr>
                                      <p:to>
                                        <a:srgbClr val="EB6183"/>
                                      </p:to>
                                    </p:animClr>
                                    <p:set>
                                      <p:cBhvr>
                                        <p:cTn id="7" dur="1000" fill="hold"/>
                                        <p:tgtEl>
                                          <p:spTgt spid="16"/>
                                        </p:tgtEl>
                                        <p:attrNameLst>
                                          <p:attrName>fill.type</p:attrName>
                                        </p:attrNameLst>
                                      </p:cBhvr>
                                      <p:to>
                                        <p:strVal val="solid"/>
                                      </p:to>
                                    </p:set>
                                    <p:set>
                                      <p:cBhvr>
                                        <p:cTn id="8" dur="1000" fill="hold"/>
                                        <p:tgtEl>
                                          <p:spTgt spid="16"/>
                                        </p:tgtEl>
                                        <p:attrNameLst>
                                          <p:attrName>fill.on</p:attrName>
                                        </p:attrNameLst>
                                      </p:cBhvr>
                                      <p:to>
                                        <p:strVal val="true"/>
                                      </p:to>
                                    </p:set>
                                  </p:childTnLst>
                                </p:cTn>
                              </p:par>
                              <p:par>
                                <p:cTn id="9" presetID="10"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500"/>
                                        <p:tgtEl>
                                          <p:spTgt spid="22"/>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mph" presetSubtype="2" fill="hold" nodeType="clickEffect">
                                  <p:stCondLst>
                                    <p:cond delay="0"/>
                                  </p:stCondLst>
                                  <p:childTnLst>
                                    <p:animClr clrSpc="rgb" dir="cw">
                                      <p:cBhvr>
                                        <p:cTn id="18" dur="1000" fill="hold"/>
                                        <p:tgtEl>
                                          <p:spTgt spid="20"/>
                                        </p:tgtEl>
                                        <p:attrNameLst>
                                          <p:attrName>fillcolor</p:attrName>
                                        </p:attrNameLst>
                                      </p:cBhvr>
                                      <p:to>
                                        <a:srgbClr val="EB6183"/>
                                      </p:to>
                                    </p:animClr>
                                    <p:set>
                                      <p:cBhvr>
                                        <p:cTn id="19" dur="1000" fill="hold"/>
                                        <p:tgtEl>
                                          <p:spTgt spid="20"/>
                                        </p:tgtEl>
                                        <p:attrNameLst>
                                          <p:attrName>fill.type</p:attrName>
                                        </p:attrNameLst>
                                      </p:cBhvr>
                                      <p:to>
                                        <p:strVal val="solid"/>
                                      </p:to>
                                    </p:set>
                                    <p:set>
                                      <p:cBhvr>
                                        <p:cTn id="20" dur="1000" fill="hold"/>
                                        <p:tgtEl>
                                          <p:spTgt spid="20"/>
                                        </p:tgtEl>
                                        <p:attrNameLst>
                                          <p:attrName>fill.on</p:attrName>
                                        </p:attrNameLst>
                                      </p:cBhvr>
                                      <p:to>
                                        <p:strVal val="true"/>
                                      </p:to>
                                    </p:set>
                                  </p:childTnLst>
                                </p:cTn>
                              </p:par>
                              <p:par>
                                <p:cTn id="21" presetID="1" presetClass="emph" presetSubtype="2" fill="hold" nodeType="withEffect">
                                  <p:stCondLst>
                                    <p:cond delay="0"/>
                                  </p:stCondLst>
                                  <p:childTnLst>
                                    <p:animClr clrSpc="rgb" dir="cw">
                                      <p:cBhvr>
                                        <p:cTn id="22" dur="1000" fill="hold"/>
                                        <p:tgtEl>
                                          <p:spTgt spid="16"/>
                                        </p:tgtEl>
                                        <p:attrNameLst>
                                          <p:attrName>fillcolor</p:attrName>
                                        </p:attrNameLst>
                                      </p:cBhvr>
                                      <p:to>
                                        <a:srgbClr val="F2F2F2"/>
                                      </p:to>
                                    </p:animClr>
                                    <p:set>
                                      <p:cBhvr>
                                        <p:cTn id="23" dur="1000" fill="hold"/>
                                        <p:tgtEl>
                                          <p:spTgt spid="16"/>
                                        </p:tgtEl>
                                        <p:attrNameLst>
                                          <p:attrName>fill.type</p:attrName>
                                        </p:attrNameLst>
                                      </p:cBhvr>
                                      <p:to>
                                        <p:strVal val="solid"/>
                                      </p:to>
                                    </p:set>
                                    <p:set>
                                      <p:cBhvr>
                                        <p:cTn id="24" dur="1000" fill="hold"/>
                                        <p:tgtEl>
                                          <p:spTgt spid="16"/>
                                        </p:tgtEl>
                                        <p:attrNameLst>
                                          <p:attrName>fill.on</p:attrName>
                                        </p:attrNameLst>
                                      </p:cBhvr>
                                      <p:to>
                                        <p:strVal val="true"/>
                                      </p:to>
                                    </p:set>
                                  </p:childTnLst>
                                </p:cTn>
                              </p:par>
                            </p:childTnLst>
                          </p:cTn>
                        </p:par>
                        <p:par>
                          <p:cTn id="25" fill="hold">
                            <p:stCondLst>
                              <p:cond delay="1000"/>
                            </p:stCondLst>
                            <p:childTnLst>
                              <p:par>
                                <p:cTn id="26" presetID="1" presetClass="entr" presetSubtype="0" fill="hold" grpId="0" nodeType="afterEffect">
                                  <p:stCondLst>
                                    <p:cond delay="250"/>
                                  </p:stCondLst>
                                  <p:childTnLst>
                                    <p:set>
                                      <p:cBhvr>
                                        <p:cTn id="27" dur="1" fill="hold">
                                          <p:stCondLst>
                                            <p:cond delay="0"/>
                                          </p:stCondLst>
                                        </p:cTn>
                                        <p:tgtEl>
                                          <p:spTgt spid="2"/>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3"/>
                                        </p:tgtEl>
                                        <p:attrNameLst>
                                          <p:attrName>style.visibility</p:attrName>
                                        </p:attrNameLst>
                                      </p:cBhvr>
                                      <p:to>
                                        <p:strVal val="visible"/>
                                      </p:to>
                                    </p:set>
                                  </p:childTnLst>
                                </p:cTn>
                              </p:par>
                              <p:par>
                                <p:cTn id="30" presetID="10" presetClass="entr" presetSubtype="0" fill="hold"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par>
                                <p:cTn id="33" presetID="10" presetClass="exit" presetSubtype="0" fill="hold" grpId="1" nodeType="withEffect">
                                  <p:stCondLst>
                                    <p:cond delay="0"/>
                                  </p:stCondLst>
                                  <p:childTnLst>
                                    <p:animEffect transition="out" filter="fade">
                                      <p:cBhvr>
                                        <p:cTn id="34" dur="500"/>
                                        <p:tgtEl>
                                          <p:spTgt spid="22"/>
                                        </p:tgtEl>
                                      </p:cBhvr>
                                    </p:animEffect>
                                    <p:set>
                                      <p:cBhvr>
                                        <p:cTn id="35" dur="1" fill="hold">
                                          <p:stCondLst>
                                            <p:cond delay="499"/>
                                          </p:stCondLst>
                                        </p:cTn>
                                        <p:tgtEl>
                                          <p:spTgt spid="22"/>
                                        </p:tgtEl>
                                        <p:attrNameLst>
                                          <p:attrName>style.visibility</p:attrName>
                                        </p:attrNameLst>
                                      </p:cBhvr>
                                      <p:to>
                                        <p:strVal val="hidden"/>
                                      </p:to>
                                    </p:set>
                                  </p:childTnLst>
                                </p:cTn>
                              </p:par>
                            </p:childTnLst>
                          </p:cTn>
                        </p:par>
                        <p:par>
                          <p:cTn id="36" fill="hold">
                            <p:stCondLst>
                              <p:cond delay="1500"/>
                            </p:stCondLst>
                            <p:childTnLst>
                              <p:par>
                                <p:cTn id="37" presetID="10" presetClass="entr" presetSubtype="0" fill="hold" grpId="0" nodeType="afterEffect">
                                  <p:stCondLst>
                                    <p:cond delay="25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mph" presetSubtype="2" fill="hold" nodeType="clickEffect">
                                  <p:stCondLst>
                                    <p:cond delay="0"/>
                                  </p:stCondLst>
                                  <p:childTnLst>
                                    <p:animClr clrSpc="rgb" dir="cw">
                                      <p:cBhvr>
                                        <p:cTn id="43" dur="1000" fill="hold"/>
                                        <p:tgtEl>
                                          <p:spTgt spid="21"/>
                                        </p:tgtEl>
                                        <p:attrNameLst>
                                          <p:attrName>fillcolor</p:attrName>
                                        </p:attrNameLst>
                                      </p:cBhvr>
                                      <p:to>
                                        <a:srgbClr val="EB6183"/>
                                      </p:to>
                                    </p:animClr>
                                    <p:set>
                                      <p:cBhvr>
                                        <p:cTn id="44" dur="1000" fill="hold"/>
                                        <p:tgtEl>
                                          <p:spTgt spid="21"/>
                                        </p:tgtEl>
                                        <p:attrNameLst>
                                          <p:attrName>fill.type</p:attrName>
                                        </p:attrNameLst>
                                      </p:cBhvr>
                                      <p:to>
                                        <p:strVal val="solid"/>
                                      </p:to>
                                    </p:set>
                                    <p:set>
                                      <p:cBhvr>
                                        <p:cTn id="45" dur="1000" fill="hold"/>
                                        <p:tgtEl>
                                          <p:spTgt spid="21"/>
                                        </p:tgtEl>
                                        <p:attrNameLst>
                                          <p:attrName>fill.on</p:attrName>
                                        </p:attrNameLst>
                                      </p:cBhvr>
                                      <p:to>
                                        <p:strVal val="true"/>
                                      </p:to>
                                    </p:set>
                                  </p:childTnLst>
                                </p:cTn>
                              </p:par>
                              <p:par>
                                <p:cTn id="46" presetID="1" presetClass="emph" presetSubtype="2" fill="hold" nodeType="withEffect">
                                  <p:stCondLst>
                                    <p:cond delay="0"/>
                                  </p:stCondLst>
                                  <p:childTnLst>
                                    <p:animClr clrSpc="rgb" dir="cw">
                                      <p:cBhvr>
                                        <p:cTn id="47" dur="1000" fill="hold"/>
                                        <p:tgtEl>
                                          <p:spTgt spid="20"/>
                                        </p:tgtEl>
                                        <p:attrNameLst>
                                          <p:attrName>fillcolor</p:attrName>
                                        </p:attrNameLst>
                                      </p:cBhvr>
                                      <p:to>
                                        <a:srgbClr val="F2F2F2"/>
                                      </p:to>
                                    </p:animClr>
                                    <p:set>
                                      <p:cBhvr>
                                        <p:cTn id="48" dur="1000" fill="hold"/>
                                        <p:tgtEl>
                                          <p:spTgt spid="20"/>
                                        </p:tgtEl>
                                        <p:attrNameLst>
                                          <p:attrName>fill.type</p:attrName>
                                        </p:attrNameLst>
                                      </p:cBhvr>
                                      <p:to>
                                        <p:strVal val="solid"/>
                                      </p:to>
                                    </p:set>
                                    <p:set>
                                      <p:cBhvr>
                                        <p:cTn id="49" dur="1000" fill="hold"/>
                                        <p:tgtEl>
                                          <p:spTgt spid="20"/>
                                        </p:tgtEl>
                                        <p:attrNameLst>
                                          <p:attrName>fill.on</p:attrName>
                                        </p:attrNameLst>
                                      </p:cBhvr>
                                      <p:to>
                                        <p:strVal val="true"/>
                                      </p:to>
                                    </p:set>
                                  </p:childTnLst>
                                </p:cTn>
                              </p:par>
                              <p:par>
                                <p:cTn id="50" presetID="10" presetClass="exit" presetSubtype="0" fill="hold" grpId="1" nodeType="withEffect">
                                  <p:stCondLst>
                                    <p:cond delay="0"/>
                                  </p:stCondLst>
                                  <p:childTnLst>
                                    <p:animEffect transition="out" filter="fade">
                                      <p:cBhvr>
                                        <p:cTn id="51" dur="500"/>
                                        <p:tgtEl>
                                          <p:spTgt spid="26"/>
                                        </p:tgtEl>
                                      </p:cBhvr>
                                    </p:animEffect>
                                    <p:set>
                                      <p:cBhvr>
                                        <p:cTn id="52" dur="1" fill="hold">
                                          <p:stCondLst>
                                            <p:cond delay="499"/>
                                          </p:stCondLst>
                                        </p:cTn>
                                        <p:tgtEl>
                                          <p:spTgt spid="26"/>
                                        </p:tgtEl>
                                        <p:attrNameLst>
                                          <p:attrName>style.visibility</p:attrName>
                                        </p:attrNameLst>
                                      </p:cBhvr>
                                      <p:to>
                                        <p:strVal val="hidden"/>
                                      </p:to>
                                    </p:set>
                                  </p:childTnLst>
                                </p:cTn>
                              </p:par>
                              <p:par>
                                <p:cTn id="53" presetID="10" presetClass="entr" presetSubtype="0" fill="hold"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par>
                                <p:cTn id="56" presetID="10" presetClass="entr" presetSubtype="0" fill="hold"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500"/>
                                        <p:tgtEl>
                                          <p:spTgt spid="17"/>
                                        </p:tgtEl>
                                      </p:cBhvr>
                                    </p:animEffect>
                                  </p:childTnLst>
                                </p:cTn>
                              </p:par>
                              <p:par>
                                <p:cTn id="59" presetID="1" presetClass="entr" presetSubtype="0" fill="hold" grpId="0" nodeType="withEffect">
                                  <p:stCondLst>
                                    <p:cond delay="0"/>
                                  </p:stCondLst>
                                  <p:childTnLst>
                                    <p:set>
                                      <p:cBhvr>
                                        <p:cTn id="60" dur="1" fill="hold">
                                          <p:stCondLst>
                                            <p:cond delay="0"/>
                                          </p:stCondLst>
                                        </p:cTn>
                                        <p:tgtEl>
                                          <p:spTgt spid="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7"/>
                                        </p:tgtEl>
                                        <p:attrNameLst>
                                          <p:attrName>style.visibility</p:attrName>
                                        </p:attrNameLst>
                                      </p:cBhvr>
                                      <p:to>
                                        <p:strVal val="visible"/>
                                      </p:to>
                                    </p:set>
                                  </p:childTnLst>
                                </p:cTn>
                              </p:par>
                              <p:par>
                                <p:cTn id="63" presetID="10" presetClass="entr" presetSubtype="0" fill="hold" grpId="0" nodeType="withEffect">
                                  <p:stCondLst>
                                    <p:cond delay="250"/>
                                  </p:stCondLst>
                                  <p:childTnLst>
                                    <p:set>
                                      <p:cBhvr>
                                        <p:cTn id="64" dur="1" fill="hold">
                                          <p:stCondLst>
                                            <p:cond delay="0"/>
                                          </p:stCondLst>
                                        </p:cTn>
                                        <p:tgtEl>
                                          <p:spTgt spid="27"/>
                                        </p:tgtEl>
                                        <p:attrNameLst>
                                          <p:attrName>style.visibility</p:attrName>
                                        </p:attrNameLst>
                                      </p:cBhvr>
                                      <p:to>
                                        <p:strVal val="visible"/>
                                      </p:to>
                                    </p:set>
                                    <p:animEffect transition="in" filter="fade">
                                      <p:cBhvr>
                                        <p:cTn id="65" dur="500"/>
                                        <p:tgtEl>
                                          <p:spTgt spid="27"/>
                                        </p:tgtEl>
                                      </p:cBhvr>
                                    </p:animEffect>
                                  </p:childTnLst>
                                </p:cTn>
                              </p:par>
                              <p:par>
                                <p:cTn id="66" presetID="2" presetClass="entr" presetSubtype="4" fill="hold" grpId="0" nodeType="withEffect">
                                  <p:stCondLst>
                                    <p:cond delay="250"/>
                                  </p:stCondLst>
                                  <p:childTnLst>
                                    <p:set>
                                      <p:cBhvr>
                                        <p:cTn id="67" dur="1" fill="hold">
                                          <p:stCondLst>
                                            <p:cond delay="0"/>
                                          </p:stCondLst>
                                        </p:cTn>
                                        <p:tgtEl>
                                          <p:spTgt spid="8"/>
                                        </p:tgtEl>
                                        <p:attrNameLst>
                                          <p:attrName>style.visibility</p:attrName>
                                        </p:attrNameLst>
                                      </p:cBhvr>
                                      <p:to>
                                        <p:strVal val="visible"/>
                                      </p:to>
                                    </p:set>
                                    <p:anim calcmode="lin" valueType="num">
                                      <p:cBhvr additive="base">
                                        <p:cTn id="68" dur="500" fill="hold"/>
                                        <p:tgtEl>
                                          <p:spTgt spid="8"/>
                                        </p:tgtEl>
                                        <p:attrNameLst>
                                          <p:attrName>ppt_x</p:attrName>
                                        </p:attrNameLst>
                                      </p:cBhvr>
                                      <p:tavLst>
                                        <p:tav tm="0">
                                          <p:val>
                                            <p:strVal val="#ppt_x"/>
                                          </p:val>
                                        </p:tav>
                                        <p:tav tm="100000">
                                          <p:val>
                                            <p:strVal val="#ppt_x"/>
                                          </p:val>
                                        </p:tav>
                                      </p:tavLst>
                                    </p:anim>
                                    <p:anim calcmode="lin" valueType="num">
                                      <p:cBhvr additive="base">
                                        <p:cTn id="6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P spid="26" grpId="0" animBg="1"/>
      <p:bldP spid="26" grpId="1" animBg="1"/>
      <p:bldP spid="27" grpId="0" animBg="1"/>
      <p:bldP spid="8" grpId="0"/>
      <p:bldP spid="2" grpId="0" animBg="1"/>
      <p:bldP spid="23" grpId="0" animBg="1"/>
      <p:bldP spid="5"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34E77-0244-E668-30E4-D817FF932511}"/>
            </a:ext>
          </a:extLst>
        </p:cNvPr>
        <p:cNvGrpSpPr/>
        <p:nvPr/>
      </p:nvGrpSpPr>
      <p:grpSpPr>
        <a:xfrm>
          <a:off x="0" y="0"/>
          <a:ext cx="0" cy="0"/>
          <a:chOff x="0" y="0"/>
          <a:chExt cx="0" cy="0"/>
        </a:xfrm>
      </p:grpSpPr>
      <p:sp>
        <p:nvSpPr>
          <p:cNvPr id="14" name="Rechteck: abgerundete Ecken 13">
            <a:extLst>
              <a:ext uri="{FF2B5EF4-FFF2-40B4-BE49-F238E27FC236}">
                <a16:creationId xmlns:a16="http://schemas.microsoft.com/office/drawing/2014/main" id="{54B9FA37-AC40-B558-AF20-8E359A4C2F5E}"/>
              </a:ext>
            </a:extLst>
          </p:cNvPr>
          <p:cNvSpPr/>
          <p:nvPr/>
        </p:nvSpPr>
        <p:spPr>
          <a:xfrm>
            <a:off x="6759203" y="4456962"/>
            <a:ext cx="5025429" cy="1535154"/>
          </a:xfrm>
          <a:prstGeom prst="roundRect">
            <a:avLst/>
          </a:prstGeom>
          <a:solidFill>
            <a:schemeClr val="bg1"/>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r"/>
            <a:r>
              <a:rPr lang="de-DE" dirty="0"/>
              <a:t>	</a:t>
            </a:r>
            <a:r>
              <a:rPr lang="de-DE" sz="2000" b="1" dirty="0">
                <a:solidFill>
                  <a:schemeClr val="tx1"/>
                </a:solidFill>
              </a:rPr>
              <a:t>irreführende Aussage </a:t>
            </a:r>
            <a:br>
              <a:rPr lang="de-DE" sz="2000" b="1" dirty="0">
                <a:solidFill>
                  <a:schemeClr val="tx1"/>
                </a:solidFill>
              </a:rPr>
            </a:br>
            <a:r>
              <a:rPr lang="de-DE" dirty="0">
                <a:solidFill>
                  <a:schemeClr val="tx1"/>
                </a:solidFill>
              </a:rPr>
              <a:t>durch Weglassung oder</a:t>
            </a:r>
          </a:p>
          <a:p>
            <a:pPr algn="r"/>
            <a:r>
              <a:rPr lang="de-DE" dirty="0">
                <a:solidFill>
                  <a:schemeClr val="tx1"/>
                </a:solidFill>
              </a:rPr>
              <a:t>		Emotionalisierung</a:t>
            </a:r>
          </a:p>
        </p:txBody>
      </p:sp>
      <p:sp>
        <p:nvSpPr>
          <p:cNvPr id="12" name="Rechteck: abgerundete Ecken 11">
            <a:extLst>
              <a:ext uri="{FF2B5EF4-FFF2-40B4-BE49-F238E27FC236}">
                <a16:creationId xmlns:a16="http://schemas.microsoft.com/office/drawing/2014/main" id="{E4853B5C-66EE-4B96-2AAA-37163B6359DB}"/>
              </a:ext>
            </a:extLst>
          </p:cNvPr>
          <p:cNvSpPr/>
          <p:nvPr/>
        </p:nvSpPr>
        <p:spPr>
          <a:xfrm>
            <a:off x="6759204" y="2933520"/>
            <a:ext cx="5025428" cy="1368152"/>
          </a:xfrm>
          <a:prstGeom prst="roundRect">
            <a:avLst/>
          </a:prstGeom>
          <a:solidFill>
            <a:schemeClr val="bg1"/>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r"/>
            <a:r>
              <a:rPr lang="de-DE" sz="2000" dirty="0">
                <a:solidFill>
                  <a:schemeClr val="tx1"/>
                </a:solidFill>
              </a:rPr>
              <a:t>	</a:t>
            </a:r>
            <a:r>
              <a:rPr lang="de-DE" sz="2000" b="1" dirty="0">
                <a:solidFill>
                  <a:schemeClr val="tx1"/>
                </a:solidFill>
              </a:rPr>
              <a:t>Desinformationen </a:t>
            </a:r>
            <a:br>
              <a:rPr lang="de-DE" sz="2000" b="1" dirty="0">
                <a:solidFill>
                  <a:schemeClr val="tx1"/>
                </a:solidFill>
              </a:rPr>
            </a:br>
            <a:r>
              <a:rPr lang="de-DE" dirty="0">
                <a:solidFill>
                  <a:schemeClr val="tx1"/>
                </a:solidFill>
              </a:rPr>
              <a:t>(Oft Fake News genannt) sollen</a:t>
            </a:r>
            <a:br>
              <a:rPr lang="de-DE" dirty="0">
                <a:solidFill>
                  <a:schemeClr val="tx1"/>
                </a:solidFill>
              </a:rPr>
            </a:br>
            <a:r>
              <a:rPr lang="de-DE" dirty="0">
                <a:solidFill>
                  <a:schemeClr val="tx1"/>
                </a:solidFill>
              </a:rPr>
              <a:t>die Nutzer täuschen</a:t>
            </a:r>
            <a:endParaRPr lang="de-DE" sz="2000" dirty="0">
              <a:solidFill>
                <a:schemeClr val="tx1"/>
              </a:solidFill>
            </a:endParaRPr>
          </a:p>
        </p:txBody>
      </p:sp>
      <p:sp>
        <p:nvSpPr>
          <p:cNvPr id="11" name="Rechteck: abgerundete Ecken 10">
            <a:extLst>
              <a:ext uri="{FF2B5EF4-FFF2-40B4-BE49-F238E27FC236}">
                <a16:creationId xmlns:a16="http://schemas.microsoft.com/office/drawing/2014/main" id="{F263CAD5-0D8D-450F-2277-24AE09EC9E6D}"/>
              </a:ext>
            </a:extLst>
          </p:cNvPr>
          <p:cNvSpPr/>
          <p:nvPr/>
        </p:nvSpPr>
        <p:spPr>
          <a:xfrm>
            <a:off x="6759205" y="1340768"/>
            <a:ext cx="5025427" cy="1368152"/>
          </a:xfrm>
          <a:prstGeom prst="roundRect">
            <a:avLst/>
          </a:prstGeom>
          <a:solidFill>
            <a:schemeClr val="bg1"/>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r"/>
            <a:r>
              <a:rPr lang="de-DE" sz="2000" b="1" dirty="0">
                <a:solidFill>
                  <a:schemeClr val="tx1"/>
                </a:solidFill>
              </a:rPr>
              <a:t>Durch Irrtum („Zeitungsente“)</a:t>
            </a:r>
          </a:p>
          <a:p>
            <a:pPr algn="r"/>
            <a:r>
              <a:rPr lang="de-DE" dirty="0">
                <a:solidFill>
                  <a:schemeClr val="tx1"/>
                </a:solidFill>
              </a:rPr>
              <a:t>– Newsmedien </a:t>
            </a:r>
            <a:r>
              <a:rPr lang="de-DE" b="1" dirty="0">
                <a:solidFill>
                  <a:schemeClr val="tx1"/>
                </a:solidFill>
              </a:rPr>
              <a:t>korrigieren </a:t>
            </a:r>
            <a:r>
              <a:rPr lang="de-DE" dirty="0">
                <a:solidFill>
                  <a:schemeClr val="tx1"/>
                </a:solidFill>
              </a:rPr>
              <a:t>solche Fehler</a:t>
            </a:r>
          </a:p>
        </p:txBody>
      </p:sp>
      <p:sp>
        <p:nvSpPr>
          <p:cNvPr id="10" name="Pfeil: nach rechts 9">
            <a:extLst>
              <a:ext uri="{FF2B5EF4-FFF2-40B4-BE49-F238E27FC236}">
                <a16:creationId xmlns:a16="http://schemas.microsoft.com/office/drawing/2014/main" id="{6AAAB8A6-62C7-E658-BCD9-65EBD61942B9}"/>
              </a:ext>
            </a:extLst>
          </p:cNvPr>
          <p:cNvSpPr/>
          <p:nvPr/>
        </p:nvSpPr>
        <p:spPr>
          <a:xfrm>
            <a:off x="3575719" y="2924944"/>
            <a:ext cx="3744418" cy="2880313"/>
          </a:xfrm>
          <a:prstGeom prst="rightArrow">
            <a:avLst>
              <a:gd name="adj1" fmla="val 51949"/>
              <a:gd name="adj2" fmla="val 35557"/>
            </a:avLst>
          </a:prstGeom>
          <a:solidFill>
            <a:srgbClr val="EB6183"/>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sz="2400" b="1" dirty="0">
              <a:solidFill>
                <a:srgbClr val="EB6183"/>
              </a:solidFill>
            </a:endParaRPr>
          </a:p>
          <a:p>
            <a:pPr algn="ctr"/>
            <a:r>
              <a:rPr lang="de-DE" sz="2400" b="1" dirty="0">
                <a:solidFill>
                  <a:schemeClr val="bg1"/>
                </a:solidFill>
              </a:rPr>
              <a:t>beabsichtigt</a:t>
            </a:r>
            <a:endParaRPr lang="de-DE" b="1" dirty="0">
              <a:solidFill>
                <a:schemeClr val="bg1"/>
              </a:solidFill>
            </a:endParaRPr>
          </a:p>
          <a:p>
            <a:pPr algn="ctr"/>
            <a:endParaRPr lang="de-DE" dirty="0"/>
          </a:p>
        </p:txBody>
      </p:sp>
      <p:sp>
        <p:nvSpPr>
          <p:cNvPr id="9" name="Pfeil: nach rechts 8">
            <a:extLst>
              <a:ext uri="{FF2B5EF4-FFF2-40B4-BE49-F238E27FC236}">
                <a16:creationId xmlns:a16="http://schemas.microsoft.com/office/drawing/2014/main" id="{C61E2641-AFF9-AF83-4043-8D9F5DE1363A}"/>
              </a:ext>
            </a:extLst>
          </p:cNvPr>
          <p:cNvSpPr/>
          <p:nvPr/>
        </p:nvSpPr>
        <p:spPr>
          <a:xfrm>
            <a:off x="3582387" y="1340768"/>
            <a:ext cx="3737750" cy="1368151"/>
          </a:xfrm>
          <a:prstGeom prst="rightArrow">
            <a:avLst>
              <a:gd name="adj1" fmla="val 66974"/>
              <a:gd name="adj2" fmla="val 50000"/>
            </a:avLst>
          </a:prstGeom>
          <a:solidFill>
            <a:srgbClr val="92D050"/>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de-DE" sz="2400" b="1" dirty="0">
                <a:solidFill>
                  <a:schemeClr val="bg1"/>
                </a:solidFill>
              </a:rPr>
              <a:t>unbeabsichtigt</a:t>
            </a:r>
            <a:endParaRPr lang="de-DE" b="1" dirty="0">
              <a:solidFill>
                <a:schemeClr val="bg1"/>
              </a:solidFill>
            </a:endParaRPr>
          </a:p>
        </p:txBody>
      </p:sp>
      <p:sp>
        <p:nvSpPr>
          <p:cNvPr id="7" name="Rechteck 6">
            <a:extLst>
              <a:ext uri="{FF2B5EF4-FFF2-40B4-BE49-F238E27FC236}">
                <a16:creationId xmlns:a16="http://schemas.microsoft.com/office/drawing/2014/main" id="{0A7A3F58-8D9F-9464-61A4-F3453F0B6F9F}"/>
              </a:ext>
            </a:extLst>
          </p:cNvPr>
          <p:cNvSpPr/>
          <p:nvPr/>
        </p:nvSpPr>
        <p:spPr>
          <a:xfrm>
            <a:off x="0" y="1340768"/>
            <a:ext cx="3287688" cy="55172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hteck: abgerundete Ecken 14">
            <a:extLst>
              <a:ext uri="{FF2B5EF4-FFF2-40B4-BE49-F238E27FC236}">
                <a16:creationId xmlns:a16="http://schemas.microsoft.com/office/drawing/2014/main" id="{072D045B-5CF9-D0F2-8707-F0F9C6942034}"/>
              </a:ext>
            </a:extLst>
          </p:cNvPr>
          <p:cNvSpPr/>
          <p:nvPr/>
        </p:nvSpPr>
        <p:spPr>
          <a:xfrm>
            <a:off x="-168696" y="617505"/>
            <a:ext cx="9361040" cy="50723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2200" b="1" dirty="0">
                <a:solidFill>
                  <a:schemeClr val="tx1"/>
                </a:solidFill>
              </a:rPr>
              <a:t>     Einordnung: Arten der Desinformation </a:t>
            </a:r>
          </a:p>
        </p:txBody>
      </p:sp>
      <p:sp>
        <p:nvSpPr>
          <p:cNvPr id="22" name="Rechteck: abgerundete Ecken 21">
            <a:extLst>
              <a:ext uri="{FF2B5EF4-FFF2-40B4-BE49-F238E27FC236}">
                <a16:creationId xmlns:a16="http://schemas.microsoft.com/office/drawing/2014/main" id="{7819AB85-F4B0-66AB-5F96-699EB0F9723F}"/>
              </a:ext>
            </a:extLst>
          </p:cNvPr>
          <p:cNvSpPr/>
          <p:nvPr/>
        </p:nvSpPr>
        <p:spPr>
          <a:xfrm>
            <a:off x="191344" y="1340768"/>
            <a:ext cx="3888432" cy="1368152"/>
          </a:xfrm>
          <a:prstGeom prst="round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de-DE" sz="1700" b="1" dirty="0">
                <a:solidFill>
                  <a:schemeClr val="accent2">
                    <a:lumMod val="40000"/>
                    <a:lumOff val="60000"/>
                  </a:schemeClr>
                </a:solidFill>
              </a:rPr>
              <a:t>	</a:t>
            </a:r>
            <a:r>
              <a:rPr lang="de-DE" sz="2000" b="1" dirty="0">
                <a:solidFill>
                  <a:schemeClr val="bg1"/>
                </a:solidFill>
              </a:rPr>
              <a:t>Falschmeldung</a:t>
            </a:r>
            <a:endParaRPr lang="de-DE" sz="1700" b="1" dirty="0">
              <a:solidFill>
                <a:schemeClr val="bg1"/>
              </a:solidFill>
            </a:endParaRPr>
          </a:p>
        </p:txBody>
      </p:sp>
      <p:sp>
        <p:nvSpPr>
          <p:cNvPr id="26" name="Rechteck: abgerundete Ecken 25">
            <a:extLst>
              <a:ext uri="{FF2B5EF4-FFF2-40B4-BE49-F238E27FC236}">
                <a16:creationId xmlns:a16="http://schemas.microsoft.com/office/drawing/2014/main" id="{7BC07D4F-64B9-74D6-0479-4386F51E636C}"/>
              </a:ext>
            </a:extLst>
          </p:cNvPr>
          <p:cNvSpPr/>
          <p:nvPr/>
        </p:nvSpPr>
        <p:spPr>
          <a:xfrm>
            <a:off x="191344" y="2841440"/>
            <a:ext cx="3888432" cy="1368152"/>
          </a:xfrm>
          <a:prstGeom prst="round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de-DE" sz="2000" b="1" dirty="0">
                <a:solidFill>
                  <a:schemeClr val="bg1"/>
                </a:solidFill>
              </a:rPr>
              <a:t>	Fake News</a:t>
            </a:r>
          </a:p>
        </p:txBody>
      </p:sp>
      <p:sp>
        <p:nvSpPr>
          <p:cNvPr id="27" name="Rechteck: abgerundete Ecken 26">
            <a:extLst>
              <a:ext uri="{FF2B5EF4-FFF2-40B4-BE49-F238E27FC236}">
                <a16:creationId xmlns:a16="http://schemas.microsoft.com/office/drawing/2014/main" id="{66DDF0E2-A5D6-10A3-4B6D-9D877F7FD4A8}"/>
              </a:ext>
            </a:extLst>
          </p:cNvPr>
          <p:cNvSpPr/>
          <p:nvPr/>
        </p:nvSpPr>
        <p:spPr>
          <a:xfrm>
            <a:off x="191344" y="4342112"/>
            <a:ext cx="3888432" cy="1823192"/>
          </a:xfrm>
          <a:prstGeom prst="round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de-DE" sz="1700" b="1" dirty="0">
                <a:solidFill>
                  <a:schemeClr val="bg1"/>
                </a:solidFill>
              </a:rPr>
              <a:t>	  </a:t>
            </a:r>
            <a:r>
              <a:rPr lang="de-DE" sz="2000" b="1" dirty="0">
                <a:solidFill>
                  <a:schemeClr val="bg1"/>
                </a:solidFill>
              </a:rPr>
              <a:t>Irreführung /	</a:t>
            </a:r>
          </a:p>
          <a:p>
            <a:pPr algn="ctr">
              <a:spcAft>
                <a:spcPts val="1200"/>
              </a:spcAft>
            </a:pPr>
            <a:r>
              <a:rPr lang="de-DE" sz="2000" b="1" dirty="0">
                <a:solidFill>
                  <a:schemeClr val="bg1"/>
                </a:solidFill>
              </a:rPr>
              <a:t>           Manipulation</a:t>
            </a:r>
          </a:p>
        </p:txBody>
      </p:sp>
      <p:pic>
        <p:nvPicPr>
          <p:cNvPr id="25" name="Grafik 24" descr="Ein Bild, das Menschliches Gesicht, Text, Brille, Kleidung enthält.&#10;&#10;KI-generierte Inhalte können fehlerhaft sein.">
            <a:extLst>
              <a:ext uri="{FF2B5EF4-FFF2-40B4-BE49-F238E27FC236}">
                <a16:creationId xmlns:a16="http://schemas.microsoft.com/office/drawing/2014/main" id="{ED54252E-3022-1A51-5A82-ACC567D767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9919" y="3001204"/>
            <a:ext cx="897569" cy="1030586"/>
          </a:xfrm>
          <a:prstGeom prst="rect">
            <a:avLst/>
          </a:prstGeom>
        </p:spPr>
      </p:pic>
      <p:pic>
        <p:nvPicPr>
          <p:cNvPr id="13" name="Grafik 12">
            <a:extLst>
              <a:ext uri="{FF2B5EF4-FFF2-40B4-BE49-F238E27FC236}">
                <a16:creationId xmlns:a16="http://schemas.microsoft.com/office/drawing/2014/main" id="{E514F92F-822E-B870-35E9-3967FAB11C87}"/>
              </a:ext>
            </a:extLst>
          </p:cNvPr>
          <p:cNvPicPr>
            <a:picLocks noChangeAspect="1"/>
          </p:cNvPicPr>
          <p:nvPr/>
        </p:nvPicPr>
        <p:blipFill>
          <a:blip r:embed="rId4"/>
          <a:stretch>
            <a:fillRect/>
          </a:stretch>
        </p:blipFill>
        <p:spPr>
          <a:xfrm>
            <a:off x="677059" y="1466444"/>
            <a:ext cx="723288" cy="1116800"/>
          </a:xfrm>
          <a:prstGeom prst="rect">
            <a:avLst/>
          </a:prstGeom>
        </p:spPr>
      </p:pic>
      <p:pic>
        <p:nvPicPr>
          <p:cNvPr id="8" name="Grafik 7" descr="Ein Bild, das Text, Screenshot, draußen enthält.&#10;&#10;KI-generierte Inhalte können fehlerhaft sein.">
            <a:extLst>
              <a:ext uri="{FF2B5EF4-FFF2-40B4-BE49-F238E27FC236}">
                <a16:creationId xmlns:a16="http://schemas.microsoft.com/office/drawing/2014/main" id="{9C3FCDB2-2D09-EDFB-D263-F0FA0F21C25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175" y="4725144"/>
            <a:ext cx="837447" cy="972129"/>
          </a:xfrm>
          <a:prstGeom prst="rect">
            <a:avLst/>
          </a:prstGeom>
          <a:ln w="19050">
            <a:solidFill>
              <a:schemeClr val="tx1"/>
            </a:solidFill>
          </a:ln>
        </p:spPr>
      </p:pic>
      <p:sp>
        <p:nvSpPr>
          <p:cNvPr id="6" name="Foliennummernplatzhalter 2">
            <a:extLst>
              <a:ext uri="{FF2B5EF4-FFF2-40B4-BE49-F238E27FC236}">
                <a16:creationId xmlns:a16="http://schemas.microsoft.com/office/drawing/2014/main" id="{48860518-6C82-86F4-300A-2A3FDBE5AC51}"/>
              </a:ext>
            </a:extLst>
          </p:cNvPr>
          <p:cNvSpPr>
            <a:spLocks noGrp="1"/>
          </p:cNvSpPr>
          <p:nvPr>
            <p:ph type="sldNum" sz="quarter" idx="12"/>
          </p:nvPr>
        </p:nvSpPr>
        <p:spPr>
          <a:xfrm>
            <a:off x="239350" y="6339627"/>
            <a:ext cx="2844800" cy="365125"/>
          </a:xfrm>
        </p:spPr>
        <p:txBody>
          <a:bodyPr/>
          <a:lstStyle/>
          <a:p>
            <a:fld id="{995B83AF-091C-4368-ABDB-DF7FEF1A6B80}" type="slidenum">
              <a:rPr lang="de-DE" smtClean="0"/>
              <a:pPr/>
              <a:t>6</a:t>
            </a:fld>
            <a:endParaRPr lang="de-DE" dirty="0"/>
          </a:p>
        </p:txBody>
      </p:sp>
      <p:sp>
        <p:nvSpPr>
          <p:cNvPr id="4" name="Ellipse 3">
            <a:extLst>
              <a:ext uri="{FF2B5EF4-FFF2-40B4-BE49-F238E27FC236}">
                <a16:creationId xmlns:a16="http://schemas.microsoft.com/office/drawing/2014/main" id="{12C4B160-92A6-1896-DFF0-F46187E6C351}"/>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1</a:t>
            </a:r>
          </a:p>
        </p:txBody>
      </p:sp>
      <p:sp>
        <p:nvSpPr>
          <p:cNvPr id="21" name="Textfeld 20">
            <a:extLst>
              <a:ext uri="{FF2B5EF4-FFF2-40B4-BE49-F238E27FC236}">
                <a16:creationId xmlns:a16="http://schemas.microsoft.com/office/drawing/2014/main" id="{CD5046C0-E3CF-C413-7B59-5C7EF41B1BBF}"/>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Einführung &amp; Impulsübung</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29754259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0-#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0-#ppt_w/2"/>
                                          </p:val>
                                        </p:tav>
                                        <p:tav tm="100000">
                                          <p:val>
                                            <p:strVal val="#ppt_x"/>
                                          </p:val>
                                        </p:tav>
                                      </p:tavLst>
                                    </p:anim>
                                    <p:anim calcmode="lin" valueType="num">
                                      <p:cBhvr additive="base">
                                        <p:cTn id="26"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2" grpId="0" animBg="1"/>
      <p:bldP spid="11" grpId="0" animBg="1"/>
      <p:bldP spid="10"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BA24C-9F3A-89BA-3CFF-55662B5CC260}"/>
            </a:ext>
          </a:extLst>
        </p:cNvPr>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C2A0CF79-22CF-FD4F-C5C0-4764F3867758}"/>
              </a:ext>
            </a:extLst>
          </p:cNvPr>
          <p:cNvSpPr>
            <a:spLocks noGrp="1"/>
          </p:cNvSpPr>
          <p:nvPr>
            <p:ph type="sldNum" sz="quarter" idx="12"/>
          </p:nvPr>
        </p:nvSpPr>
        <p:spPr/>
        <p:txBody>
          <a:bodyPr/>
          <a:lstStyle/>
          <a:p>
            <a:fld id="{995B83AF-091C-4368-ABDB-DF7FEF1A6B80}" type="slidenum">
              <a:rPr lang="de-DE" smtClean="0"/>
              <a:pPr/>
              <a:t>7</a:t>
            </a:fld>
            <a:endParaRPr lang="de-DE" dirty="0"/>
          </a:p>
        </p:txBody>
      </p:sp>
      <p:sp>
        <p:nvSpPr>
          <p:cNvPr id="7" name="Textfeld 6">
            <a:extLst>
              <a:ext uri="{FF2B5EF4-FFF2-40B4-BE49-F238E27FC236}">
                <a16:creationId xmlns:a16="http://schemas.microsoft.com/office/drawing/2014/main" id="{94D14B86-448D-5086-FD82-46938A57BABF}"/>
              </a:ext>
            </a:extLst>
          </p:cNvPr>
          <p:cNvSpPr txBox="1"/>
          <p:nvPr/>
        </p:nvSpPr>
        <p:spPr>
          <a:xfrm>
            <a:off x="4961016" y="2170599"/>
            <a:ext cx="7200800" cy="2554545"/>
          </a:xfrm>
          <a:prstGeom prst="rect">
            <a:avLst/>
          </a:prstGeom>
          <a:noFill/>
        </p:spPr>
        <p:txBody>
          <a:bodyPr wrap="square" rtlCol="0">
            <a:spAutoFit/>
          </a:bodyPr>
          <a:lstStyle/>
          <a:p>
            <a:endParaRPr lang="de-DE" sz="4000" b="1" dirty="0"/>
          </a:p>
          <a:p>
            <a:r>
              <a:rPr lang="de-DE" sz="4000" b="1" dirty="0"/>
              <a:t>Jetzt schauen wir uns</a:t>
            </a:r>
            <a:br>
              <a:rPr lang="de-DE" sz="4000" b="1" dirty="0"/>
            </a:br>
            <a:r>
              <a:rPr lang="de-DE" sz="4000" b="1" dirty="0"/>
              <a:t>ein News-Beispiel auf </a:t>
            </a:r>
            <a:r>
              <a:rPr lang="de-DE" sz="4000" b="1" dirty="0">
                <a:solidFill>
                  <a:srgbClr val="EB6183"/>
                </a:solidFill>
              </a:rPr>
              <a:t>Instagram </a:t>
            </a:r>
            <a:r>
              <a:rPr lang="de-DE" sz="4000" b="1" dirty="0"/>
              <a:t>an …</a:t>
            </a:r>
          </a:p>
        </p:txBody>
      </p:sp>
      <p:grpSp>
        <p:nvGrpSpPr>
          <p:cNvPr id="11" name="Gruppieren 10">
            <a:extLst>
              <a:ext uri="{FF2B5EF4-FFF2-40B4-BE49-F238E27FC236}">
                <a16:creationId xmlns:a16="http://schemas.microsoft.com/office/drawing/2014/main" id="{824A81A8-CD7D-F700-EE68-E0CAF4C17632}"/>
              </a:ext>
            </a:extLst>
          </p:cNvPr>
          <p:cNvGrpSpPr/>
          <p:nvPr/>
        </p:nvGrpSpPr>
        <p:grpSpPr>
          <a:xfrm>
            <a:off x="1199456" y="980728"/>
            <a:ext cx="3384376" cy="5724024"/>
            <a:chOff x="1199456" y="980728"/>
            <a:chExt cx="3384376" cy="5724024"/>
          </a:xfrm>
        </p:grpSpPr>
        <p:pic>
          <p:nvPicPr>
            <p:cNvPr id="2" name="Grafik 1">
              <a:extLst>
                <a:ext uri="{FF2B5EF4-FFF2-40B4-BE49-F238E27FC236}">
                  <a16:creationId xmlns:a16="http://schemas.microsoft.com/office/drawing/2014/main" id="{059E71F1-DA42-1685-A488-EE3866C061E0}"/>
                </a:ext>
              </a:extLst>
            </p:cNvPr>
            <p:cNvPicPr>
              <a:picLocks noChangeAspect="1"/>
            </p:cNvPicPr>
            <p:nvPr/>
          </p:nvPicPr>
          <p:blipFill>
            <a:blip r:embed="rId3"/>
            <a:stretch>
              <a:fillRect/>
            </a:stretch>
          </p:blipFill>
          <p:spPr>
            <a:xfrm>
              <a:off x="1199456" y="980728"/>
              <a:ext cx="3384376" cy="5724024"/>
            </a:xfrm>
            <a:prstGeom prst="rect">
              <a:avLst/>
            </a:prstGeom>
            <a:effectLst>
              <a:outerShdw blurRad="50800" dist="38100" dir="2700000" algn="tl" rotWithShape="0">
                <a:prstClr val="black">
                  <a:alpha val="40000"/>
                </a:prstClr>
              </a:outerShdw>
            </a:effectLst>
          </p:spPr>
        </p:pic>
        <p:pic>
          <p:nvPicPr>
            <p:cNvPr id="5" name="Grafik 4" descr="Ein Bild, das Grafiken, Farbigkeit, Kreis, Screenshot enthält.&#10;&#10;KI-generierte Inhalte können fehlerhaft sein.">
              <a:extLst>
                <a:ext uri="{FF2B5EF4-FFF2-40B4-BE49-F238E27FC236}">
                  <a16:creationId xmlns:a16="http://schemas.microsoft.com/office/drawing/2014/main" id="{981B98B0-0D91-8B90-1453-A28133085D9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47528" y="1880343"/>
              <a:ext cx="2171378" cy="2171378"/>
            </a:xfrm>
            <a:prstGeom prst="rect">
              <a:avLst/>
            </a:prstGeom>
          </p:spPr>
        </p:pic>
        <p:pic>
          <p:nvPicPr>
            <p:cNvPr id="8" name="Grafik 7">
              <a:extLst>
                <a:ext uri="{FF2B5EF4-FFF2-40B4-BE49-F238E27FC236}">
                  <a16:creationId xmlns:a16="http://schemas.microsoft.com/office/drawing/2014/main" id="{70F06D54-EC79-4FF8-C0C2-234BD7884DA4}"/>
                </a:ext>
              </a:extLst>
            </p:cNvPr>
            <p:cNvPicPr>
              <a:picLocks noChangeAspect="1"/>
            </p:cNvPicPr>
            <p:nvPr/>
          </p:nvPicPr>
          <p:blipFill>
            <a:blip r:embed="rId5"/>
            <a:stretch>
              <a:fillRect/>
            </a:stretch>
          </p:blipFill>
          <p:spPr>
            <a:xfrm>
              <a:off x="1631504" y="4189336"/>
              <a:ext cx="2562042" cy="1554025"/>
            </a:xfrm>
            <a:prstGeom prst="rect">
              <a:avLst/>
            </a:prstGeom>
          </p:spPr>
        </p:pic>
      </p:grpSp>
      <p:sp>
        <p:nvSpPr>
          <p:cNvPr id="6" name="Ellipse 5">
            <a:extLst>
              <a:ext uri="{FF2B5EF4-FFF2-40B4-BE49-F238E27FC236}">
                <a16:creationId xmlns:a16="http://schemas.microsoft.com/office/drawing/2014/main" id="{76C9DF3A-E513-97B8-2C4A-65707964D12D}"/>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10" name="Textfeld 9">
            <a:extLst>
              <a:ext uri="{FF2B5EF4-FFF2-40B4-BE49-F238E27FC236}">
                <a16:creationId xmlns:a16="http://schemas.microsoft.com/office/drawing/2014/main" id="{9F532973-DCF4-D9E4-700C-82104CD2DF24}"/>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1</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4311751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par>
                          <p:cTn id="11" fill="hold">
                            <p:stCondLst>
                              <p:cond delay="1000"/>
                            </p:stCondLst>
                            <p:childTnLst>
                              <p:par>
                                <p:cTn id="12" presetID="26" presetClass="emph" presetSubtype="0" fill="hold" nodeType="afterEffect">
                                  <p:stCondLst>
                                    <p:cond delay="0"/>
                                  </p:stCondLst>
                                  <p:childTnLst>
                                    <p:animEffect transition="out" filter="fade">
                                      <p:cBhvr>
                                        <p:cTn id="13" dur="1000" tmFilter="0, 0; .2, .5; .8, .5; 1, 0"/>
                                        <p:tgtEl>
                                          <p:spTgt spid="7">
                                            <p:txEl>
                                              <p:pRg st="1" end="1"/>
                                            </p:txEl>
                                          </p:spTgt>
                                        </p:tgtEl>
                                      </p:cBhvr>
                                    </p:animEffect>
                                    <p:animScale>
                                      <p:cBhvr>
                                        <p:cTn id="14" dur="500" autoRev="1" fill="hold"/>
                                        <p:tgtEl>
                                          <p:spTgt spid="7">
                                            <p:txEl>
                                              <p:pRg st="1" end="1"/>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794310" y="5607394"/>
            <a:ext cx="1922091" cy="1245402"/>
          </a:xfrm>
        </p:spPr>
        <p:txBody>
          <a:bodyPr/>
          <a:lstStyle/>
          <a:p>
            <a:pPr marL="88900" indent="0">
              <a:lnSpc>
                <a:spcPct val="100000"/>
              </a:lnSpc>
              <a:spcAft>
                <a:spcPts val="600"/>
              </a:spcAft>
              <a:buNone/>
            </a:pPr>
            <a:r>
              <a:rPr lang="de-DE" sz="1100" dirty="0">
                <a:latin typeface="+mn-lt"/>
              </a:rPr>
              <a:t>* Im Sommer 2022 verbreitete sich dieser Post auf Instagram. Er wurde von mehr als zweihunderttausend Usern gelikt oder geteilt. </a:t>
            </a:r>
          </a:p>
        </p:txBody>
      </p:sp>
      <p:sp>
        <p:nvSpPr>
          <p:cNvPr id="5" name="Sprechblase: rechteckig mit abgerundeten Ecken 4">
            <a:extLst>
              <a:ext uri="{FF2B5EF4-FFF2-40B4-BE49-F238E27FC236}">
                <a16:creationId xmlns:a16="http://schemas.microsoft.com/office/drawing/2014/main" id="{0975F7C7-F1FE-A493-9FF7-E74D3DD299FF}"/>
              </a:ext>
            </a:extLst>
          </p:cNvPr>
          <p:cNvSpPr/>
          <p:nvPr/>
        </p:nvSpPr>
        <p:spPr>
          <a:xfrm>
            <a:off x="6390669" y="2203935"/>
            <a:ext cx="2855686" cy="1543567"/>
          </a:xfrm>
          <a:prstGeom prst="wedgeRoundRectCallout">
            <a:avLst>
              <a:gd name="adj1" fmla="val 79566"/>
              <a:gd name="adj2" fmla="val 33354"/>
              <a:gd name="adj3" fmla="val 16667"/>
            </a:avLst>
          </a:prstGeom>
          <a:solidFill>
            <a:schemeClr val="accent1">
              <a:lumMod val="20000"/>
              <a:lumOff val="80000"/>
            </a:schemeClr>
          </a:solidFill>
          <a:ln w="317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r>
              <a:rPr lang="de-DE" sz="2400" dirty="0">
                <a:solidFill>
                  <a:schemeClr val="tx1"/>
                </a:solidFill>
                <a:latin typeface="+mj-lt"/>
              </a:rPr>
              <a:t>Kann das sein?</a:t>
            </a:r>
            <a:br>
              <a:rPr lang="de-DE" sz="2400" dirty="0">
                <a:solidFill>
                  <a:schemeClr val="tx1"/>
                </a:solidFill>
                <a:latin typeface="+mj-lt"/>
              </a:rPr>
            </a:br>
            <a:r>
              <a:rPr lang="de-DE" sz="2400" dirty="0">
                <a:solidFill>
                  <a:schemeClr val="tx1"/>
                </a:solidFill>
                <a:latin typeface="+mj-lt"/>
              </a:rPr>
              <a:t>Lass uns das lieber mal prüfen!</a:t>
            </a:r>
          </a:p>
        </p:txBody>
      </p:sp>
      <p:pic>
        <p:nvPicPr>
          <p:cNvPr id="11" name="Grafik 10" descr="Ein Bild, das Person, Menschliches Gesicht, Kleidung, Shirt enthält.&#10;&#10;KI-generierte Inhalte können fehlerhaft sein.">
            <a:extLst>
              <a:ext uri="{FF2B5EF4-FFF2-40B4-BE49-F238E27FC236}">
                <a16:creationId xmlns:a16="http://schemas.microsoft.com/office/drawing/2014/main" id="{1639B471-8D2F-17B3-ACE3-A0469BBEB545}"/>
              </a:ext>
            </a:extLst>
          </p:cNvPr>
          <p:cNvPicPr>
            <a:picLocks noChangeAspect="1"/>
          </p:cNvPicPr>
          <p:nvPr/>
        </p:nvPicPr>
        <p:blipFill>
          <a:blip r:embed="rId3" cstate="print">
            <a:extLst>
              <a:ext uri="{28A0092B-C50C-407E-A947-70E740481C1C}">
                <a14:useLocalDpi xmlns:a14="http://schemas.microsoft.com/office/drawing/2010/main" val="0"/>
              </a:ext>
            </a:extLst>
          </a:blip>
          <a:srcRect t="1" b="737"/>
          <a:stretch>
            <a:fillRect/>
          </a:stretch>
        </p:blipFill>
        <p:spPr>
          <a:xfrm>
            <a:off x="9552384" y="2942538"/>
            <a:ext cx="2585606" cy="3942846"/>
          </a:xfrm>
          <a:prstGeom prst="rect">
            <a:avLst/>
          </a:prstGeom>
        </p:spPr>
      </p:pic>
      <p:pic>
        <p:nvPicPr>
          <p:cNvPr id="6" name="Grafik 5">
            <a:extLst>
              <a:ext uri="{FF2B5EF4-FFF2-40B4-BE49-F238E27FC236}">
                <a16:creationId xmlns:a16="http://schemas.microsoft.com/office/drawing/2014/main" id="{72426FE4-2FE5-D34E-9B96-D766D963F441}"/>
              </a:ext>
            </a:extLst>
          </p:cNvPr>
          <p:cNvPicPr>
            <a:picLocks noChangeAspect="1"/>
          </p:cNvPicPr>
          <p:nvPr/>
        </p:nvPicPr>
        <p:blipFill>
          <a:blip r:embed="rId4"/>
          <a:srcRect b="12714"/>
          <a:stretch>
            <a:fillRect/>
          </a:stretch>
        </p:blipFill>
        <p:spPr>
          <a:xfrm>
            <a:off x="2359404" y="1542741"/>
            <a:ext cx="3507660" cy="5310055"/>
          </a:xfrm>
          <a:prstGeom prst="rect">
            <a:avLst/>
          </a:prstGeom>
          <a:effectLst>
            <a:outerShdw blurRad="50800" dist="38100" dir="2700000" algn="tl" rotWithShape="0">
              <a:prstClr val="black">
                <a:alpha val="40000"/>
              </a:prstClr>
            </a:outerShdw>
          </a:effectLst>
        </p:spPr>
      </p:pic>
      <p:grpSp>
        <p:nvGrpSpPr>
          <p:cNvPr id="19" name="Gruppieren 18">
            <a:extLst>
              <a:ext uri="{FF2B5EF4-FFF2-40B4-BE49-F238E27FC236}">
                <a16:creationId xmlns:a16="http://schemas.microsoft.com/office/drawing/2014/main" id="{506CCA4F-B771-7AA5-140B-A5E93EA9EDBD}"/>
              </a:ext>
            </a:extLst>
          </p:cNvPr>
          <p:cNvGrpSpPr/>
          <p:nvPr/>
        </p:nvGrpSpPr>
        <p:grpSpPr>
          <a:xfrm>
            <a:off x="2628066" y="2149981"/>
            <a:ext cx="2988947" cy="4702816"/>
            <a:chOff x="3645575" y="1305168"/>
            <a:chExt cx="2735009" cy="4303813"/>
          </a:xfrm>
        </p:grpSpPr>
        <p:pic>
          <p:nvPicPr>
            <p:cNvPr id="17" name="Grafik 16">
              <a:extLst>
                <a:ext uri="{FF2B5EF4-FFF2-40B4-BE49-F238E27FC236}">
                  <a16:creationId xmlns:a16="http://schemas.microsoft.com/office/drawing/2014/main" id="{A426872A-650B-2F09-8D62-825E0A811BB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84452"/>
            <a:stretch/>
          </p:blipFill>
          <p:spPr>
            <a:xfrm>
              <a:off x="3650555" y="1305168"/>
              <a:ext cx="2730029" cy="755680"/>
            </a:xfrm>
            <a:prstGeom prst="rect">
              <a:avLst/>
            </a:prstGeom>
          </p:spPr>
        </p:pic>
        <p:pic>
          <p:nvPicPr>
            <p:cNvPr id="4" name="Grafik 3" descr="Ein Bild, das Diagramm enthält.&#10;&#10;Automatisch generierte Beschreibung">
              <a:extLst>
                <a:ext uri="{FF2B5EF4-FFF2-40B4-BE49-F238E27FC236}">
                  <a16:creationId xmlns:a16="http://schemas.microsoft.com/office/drawing/2014/main" id="{4AB48F36-690E-ADD5-4FFB-0A6B8D67A265}"/>
                </a:ext>
              </a:extLst>
            </p:cNvPr>
            <p:cNvPicPr>
              <a:picLocks noChangeAspect="1"/>
            </p:cNvPicPr>
            <p:nvPr/>
          </p:nvPicPr>
          <p:blipFill rotWithShape="1">
            <a:blip r:embed="rId6">
              <a:extLst>
                <a:ext uri="{28A0092B-C50C-407E-A947-70E740481C1C}">
                  <a14:useLocalDpi xmlns:a14="http://schemas.microsoft.com/office/drawing/2010/main" val="0"/>
                </a:ext>
              </a:extLst>
            </a:blip>
            <a:srcRect l="34895" t="15125" r="10733" b="13754"/>
            <a:stretch/>
          </p:blipFill>
          <p:spPr>
            <a:xfrm>
              <a:off x="3645575" y="1750786"/>
              <a:ext cx="2730029" cy="3858195"/>
            </a:xfrm>
            <a:prstGeom prst="rect">
              <a:avLst/>
            </a:prstGeom>
          </p:spPr>
        </p:pic>
      </p:grpSp>
      <p:pic>
        <p:nvPicPr>
          <p:cNvPr id="3" name="Graphic 4">
            <a:extLst>
              <a:ext uri="{FF2B5EF4-FFF2-40B4-BE49-F238E27FC236}">
                <a16:creationId xmlns:a16="http://schemas.microsoft.com/office/drawing/2014/main" id="{137C3FE3-3C60-0A07-7C75-8E5A1D48D25E}"/>
              </a:ext>
            </a:extLst>
          </p:cNvPr>
          <p:cNvPicPr>
            <a:picLocks noChangeAspect="1"/>
          </p:cNvPicPr>
          <p:nvPr/>
        </p:nvPicPr>
        <p:blipFill>
          <a:blip r:embed="rId7" cstate="print">
            <a:extLst>
              <a:ext uri="{28A0092B-C50C-407E-A947-70E740481C1C}">
                <a14:useLocalDpi xmlns:a14="http://schemas.microsoft.com/office/drawing/2010/main" val="0"/>
              </a:ext>
            </a:extLst>
          </a:blip>
          <a:srcRect l="7789"/>
          <a:stretch>
            <a:fillRect/>
          </a:stretch>
        </p:blipFill>
        <p:spPr>
          <a:xfrm>
            <a:off x="0" y="2975718"/>
            <a:ext cx="1844463" cy="3901191"/>
          </a:xfrm>
          <a:prstGeom prst="rect">
            <a:avLst/>
          </a:prstGeom>
          <a:effectLst>
            <a:outerShdw blurRad="76200" dir="18900000" sy="23000" kx="-1200000" algn="bl" rotWithShape="0">
              <a:prstClr val="black">
                <a:alpha val="20000"/>
              </a:prstClr>
            </a:outerShdw>
          </a:effectLst>
        </p:spPr>
      </p:pic>
      <p:sp>
        <p:nvSpPr>
          <p:cNvPr id="23" name="Abgerundete rechteckige Legende 6">
            <a:extLst>
              <a:ext uri="{FF2B5EF4-FFF2-40B4-BE49-F238E27FC236}">
                <a16:creationId xmlns:a16="http://schemas.microsoft.com/office/drawing/2014/main" id="{D03763F4-69D2-45E5-97A6-3576C3E29738}"/>
              </a:ext>
            </a:extLst>
          </p:cNvPr>
          <p:cNvSpPr/>
          <p:nvPr/>
        </p:nvSpPr>
        <p:spPr>
          <a:xfrm>
            <a:off x="1934092" y="4557442"/>
            <a:ext cx="2822351" cy="1677829"/>
          </a:xfrm>
          <a:prstGeom prst="wedgeRoundRectCallout">
            <a:avLst>
              <a:gd name="adj1" fmla="val -56901"/>
              <a:gd name="adj2" fmla="val -94241"/>
              <a:gd name="adj3" fmla="val 16667"/>
            </a:avLst>
          </a:prstGeom>
          <a:solidFill>
            <a:srgbClr val="FDF1F4"/>
          </a:solidFill>
          <a:ln>
            <a:solidFill>
              <a:srgbClr val="EB618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200" dirty="0">
                <a:solidFill>
                  <a:schemeClr val="tx1"/>
                </a:solidFill>
                <a:latin typeface="+mj-lt"/>
              </a:rPr>
              <a:t>… und der Account “</a:t>
            </a:r>
            <a:r>
              <a:rPr lang="de-DE" sz="2200" dirty="0" err="1">
                <a:solidFill>
                  <a:schemeClr val="tx1"/>
                </a:solidFill>
                <a:latin typeface="+mj-lt"/>
              </a:rPr>
              <a:t>gesundheitsfakten</a:t>
            </a:r>
            <a:r>
              <a:rPr lang="de-DE" sz="2200" dirty="0">
                <a:solidFill>
                  <a:schemeClr val="tx1"/>
                </a:solidFill>
                <a:latin typeface="+mj-lt"/>
              </a:rPr>
              <a:t>“ hat mehr als 1,4 Millionen Follower!</a:t>
            </a:r>
            <a:endParaRPr lang="de-DE" sz="2200" dirty="0">
              <a:solidFill>
                <a:schemeClr val="tx1"/>
              </a:solidFill>
            </a:endParaRPr>
          </a:p>
        </p:txBody>
      </p:sp>
      <p:sp>
        <p:nvSpPr>
          <p:cNvPr id="9" name="Abgerundete rechteckige Legende 6">
            <a:extLst>
              <a:ext uri="{FF2B5EF4-FFF2-40B4-BE49-F238E27FC236}">
                <a16:creationId xmlns:a16="http://schemas.microsoft.com/office/drawing/2014/main" id="{B9264A11-DF39-441D-0433-97BD0DBF72FB}"/>
              </a:ext>
            </a:extLst>
          </p:cNvPr>
          <p:cNvSpPr/>
          <p:nvPr/>
        </p:nvSpPr>
        <p:spPr>
          <a:xfrm>
            <a:off x="360489" y="595401"/>
            <a:ext cx="6575136" cy="1265600"/>
          </a:xfrm>
          <a:prstGeom prst="wedgeRoundRectCallout">
            <a:avLst>
              <a:gd name="adj1" fmla="val -31139"/>
              <a:gd name="adj2" fmla="val 92096"/>
              <a:gd name="adj3" fmla="val 16667"/>
            </a:avLst>
          </a:prstGeom>
          <a:solidFill>
            <a:srgbClr val="FDF1F4"/>
          </a:solidFill>
          <a:ln>
            <a:solidFill>
              <a:srgbClr val="EB618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tx1"/>
                </a:solidFill>
                <a:latin typeface="+mj-lt"/>
              </a:rPr>
              <a:t>Schon gehört? Himbeeren helfen besser gegen Kopfschmerzen als Aspirin!</a:t>
            </a:r>
            <a:endParaRPr lang="de-DE" dirty="0">
              <a:solidFill>
                <a:schemeClr val="tx1"/>
              </a:solidFill>
            </a:endParaRPr>
          </a:p>
        </p:txBody>
      </p:sp>
      <p:sp>
        <p:nvSpPr>
          <p:cNvPr id="12" name="Foliennummernplatzhalter 2">
            <a:extLst>
              <a:ext uri="{FF2B5EF4-FFF2-40B4-BE49-F238E27FC236}">
                <a16:creationId xmlns:a16="http://schemas.microsoft.com/office/drawing/2014/main" id="{FEC53F6D-E5DF-3007-CB83-530C4139ECB7}"/>
              </a:ext>
            </a:extLst>
          </p:cNvPr>
          <p:cNvSpPr>
            <a:spLocks noGrp="1"/>
          </p:cNvSpPr>
          <p:nvPr>
            <p:ph type="sldNum" sz="quarter" idx="12"/>
          </p:nvPr>
        </p:nvSpPr>
        <p:spPr>
          <a:xfrm>
            <a:off x="239350" y="6339627"/>
            <a:ext cx="2844800" cy="365125"/>
          </a:xfrm>
        </p:spPr>
        <p:txBody>
          <a:bodyPr/>
          <a:lstStyle/>
          <a:p>
            <a:fld id="{995B83AF-091C-4368-ABDB-DF7FEF1A6B80}" type="slidenum">
              <a:rPr lang="de-DE" smtClean="0">
                <a:solidFill>
                  <a:schemeClr val="bg1"/>
                </a:solidFill>
              </a:rPr>
              <a:pPr/>
              <a:t>8</a:t>
            </a:fld>
            <a:endParaRPr lang="de-DE" dirty="0">
              <a:solidFill>
                <a:schemeClr val="bg1"/>
              </a:solidFill>
            </a:endParaRPr>
          </a:p>
        </p:txBody>
      </p:sp>
      <p:sp>
        <p:nvSpPr>
          <p:cNvPr id="13" name="Ellipse 12">
            <a:extLst>
              <a:ext uri="{FF2B5EF4-FFF2-40B4-BE49-F238E27FC236}">
                <a16:creationId xmlns:a16="http://schemas.microsoft.com/office/drawing/2014/main" id="{ED7042E7-A8EF-BB97-4077-3F426AE453FE}"/>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18" name="Textfeld 17">
            <a:extLst>
              <a:ext uri="{FF2B5EF4-FFF2-40B4-BE49-F238E27FC236}">
                <a16:creationId xmlns:a16="http://schemas.microsoft.com/office/drawing/2014/main" id="{87044397-1A54-9FAF-1030-734499024B0C}"/>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1</a:t>
            </a:r>
            <a:endParaRPr lang="de-DE" sz="1000" dirty="0">
              <a:solidFill>
                <a:schemeClr val="accent1">
                  <a:lumMod val="20000"/>
                  <a:lumOff val="80000"/>
                </a:schemeClr>
              </a:solidFill>
            </a:endParaRPr>
          </a:p>
        </p:txBody>
      </p:sp>
      <p:grpSp>
        <p:nvGrpSpPr>
          <p:cNvPr id="20" name="Gruppieren 19">
            <a:extLst>
              <a:ext uri="{FF2B5EF4-FFF2-40B4-BE49-F238E27FC236}">
                <a16:creationId xmlns:a16="http://schemas.microsoft.com/office/drawing/2014/main" id="{C56A29C1-AC98-21A8-9F7B-E87DD0882BCE}"/>
              </a:ext>
            </a:extLst>
          </p:cNvPr>
          <p:cNvGrpSpPr/>
          <p:nvPr/>
        </p:nvGrpSpPr>
        <p:grpSpPr>
          <a:xfrm>
            <a:off x="0" y="4514801"/>
            <a:ext cx="12192000" cy="2343200"/>
            <a:chOff x="0" y="4514801"/>
            <a:chExt cx="12192000" cy="2343200"/>
          </a:xfrm>
        </p:grpSpPr>
        <p:sp>
          <p:nvSpPr>
            <p:cNvPr id="24" name="Rechteck: obere Ecken abgerundet 23">
              <a:extLst>
                <a:ext uri="{FF2B5EF4-FFF2-40B4-BE49-F238E27FC236}">
                  <a16:creationId xmlns:a16="http://schemas.microsoft.com/office/drawing/2014/main" id="{6657F141-0A80-BC32-189B-5023A37A68D1}"/>
                </a:ext>
              </a:extLst>
            </p:cNvPr>
            <p:cNvSpPr/>
            <p:nvPr/>
          </p:nvSpPr>
          <p:spPr>
            <a:xfrm>
              <a:off x="0" y="4514801"/>
              <a:ext cx="12192000" cy="2343200"/>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de-DE" sz="2800" b="1" dirty="0">
                  <a:solidFill>
                    <a:schemeClr val="bg1"/>
                  </a:solidFill>
                </a:rPr>
                <a:t>Jetzt geht die journalistische Arbeit los! </a:t>
              </a:r>
            </a:p>
            <a:p>
              <a:pPr algn="ctr">
                <a:spcAft>
                  <a:spcPts val="600"/>
                </a:spcAft>
              </a:pPr>
              <a:endParaRPr lang="de-DE" sz="2400" b="1" dirty="0">
                <a:solidFill>
                  <a:schemeClr val="bg1"/>
                </a:solidFill>
              </a:endParaRPr>
            </a:p>
            <a:p>
              <a:pPr algn="ctr">
                <a:spcAft>
                  <a:spcPts val="600"/>
                </a:spcAft>
              </a:pPr>
              <a:r>
                <a:rPr lang="de-DE" sz="2400" dirty="0">
                  <a:solidFill>
                    <a:schemeClr val="bg1"/>
                  </a:solidFill>
                </a:rPr>
                <a:t>Ihr lernt gleich in 5 Schritten, wie Ihr Behauptungen im Netz überprüfen könnt. </a:t>
              </a:r>
              <a:br>
                <a:rPr lang="de-DE" sz="2400" dirty="0">
                  <a:solidFill>
                    <a:schemeClr val="bg1"/>
                  </a:solidFill>
                </a:rPr>
              </a:br>
              <a:r>
                <a:rPr lang="de-DE" sz="2400" dirty="0">
                  <a:solidFill>
                    <a:schemeClr val="bg1"/>
                  </a:solidFill>
                </a:rPr>
                <a:t>Nehmt Zettel und Stift und notiert euch, worauf Ihr achten solltet!</a:t>
              </a:r>
            </a:p>
          </p:txBody>
        </p:sp>
        <p:pic>
          <p:nvPicPr>
            <p:cNvPr id="25" name="Grafik 24" descr="Lupe mit einfarbiger Füllung">
              <a:extLst>
                <a:ext uri="{FF2B5EF4-FFF2-40B4-BE49-F238E27FC236}">
                  <a16:creationId xmlns:a16="http://schemas.microsoft.com/office/drawing/2014/main" id="{78EDF115-0FFB-5A00-023C-F3B3AD062BB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847528" y="4634037"/>
              <a:ext cx="914400" cy="914400"/>
            </a:xfrm>
            <a:prstGeom prst="rect">
              <a:avLst/>
            </a:prstGeom>
          </p:spPr>
        </p:pic>
        <p:pic>
          <p:nvPicPr>
            <p:cNvPr id="26" name="Grafik 25" descr="Dokument mit einfarbiger Füllung">
              <a:extLst>
                <a:ext uri="{FF2B5EF4-FFF2-40B4-BE49-F238E27FC236}">
                  <a16:creationId xmlns:a16="http://schemas.microsoft.com/office/drawing/2014/main" id="{5C5B4966-1BF2-34B6-2C7D-11BDBBAF2D2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1581206">
              <a:off x="9490657" y="4663417"/>
              <a:ext cx="914400" cy="914400"/>
            </a:xfrm>
            <a:prstGeom prst="rect">
              <a:avLst/>
            </a:prstGeom>
          </p:spPr>
        </p:pic>
      </p:grpSp>
    </p:spTree>
    <p:extLst>
      <p:ext uri="{BB962C8B-B14F-4D97-AF65-F5344CB8AC3E}">
        <p14:creationId xmlns:p14="http://schemas.microsoft.com/office/powerpoint/2010/main" val="30456153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500"/>
                                        <p:tgtEl>
                                          <p:spTgt spid="2">
                                            <p:txEl>
                                              <p:pRg st="0" end="0"/>
                                            </p:txEl>
                                          </p:spTgt>
                                        </p:tgtEl>
                                      </p:cBhvr>
                                    </p:animEffect>
                                  </p:childTnLst>
                                </p:cTn>
                              </p:par>
                            </p:childTnLst>
                          </p:cTn>
                        </p:par>
                        <p:par>
                          <p:cTn id="15" fill="hold">
                            <p:stCondLst>
                              <p:cond delay="1000"/>
                            </p:stCondLst>
                            <p:childTnLst>
                              <p:par>
                                <p:cTn id="16" presetID="10" presetClass="entr" presetSubtype="0" fill="hold" grpId="0" nodeType="afterEffect">
                                  <p:stCondLst>
                                    <p:cond delay="200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par>
                                <p:cTn id="24" presetID="10" presetClass="entr" presetSubtype="0"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animBg="1"/>
      <p:bldP spid="23"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697F4-D4F7-6DD2-0600-89F172784E74}"/>
            </a:ext>
          </a:extLst>
        </p:cNvPr>
        <p:cNvGrpSpPr/>
        <p:nvPr/>
      </p:nvGrpSpPr>
      <p:grpSpPr>
        <a:xfrm>
          <a:off x="0" y="0"/>
          <a:ext cx="0" cy="0"/>
          <a:chOff x="0" y="0"/>
          <a:chExt cx="0" cy="0"/>
        </a:xfrm>
      </p:grpSpPr>
      <p:grpSp>
        <p:nvGrpSpPr>
          <p:cNvPr id="27" name="Gruppieren 26">
            <a:extLst>
              <a:ext uri="{FF2B5EF4-FFF2-40B4-BE49-F238E27FC236}">
                <a16:creationId xmlns:a16="http://schemas.microsoft.com/office/drawing/2014/main" id="{63E0356D-D617-7B99-AE41-BA873A044A84}"/>
              </a:ext>
            </a:extLst>
          </p:cNvPr>
          <p:cNvGrpSpPr/>
          <p:nvPr/>
        </p:nvGrpSpPr>
        <p:grpSpPr>
          <a:xfrm>
            <a:off x="2157007" y="2152574"/>
            <a:ext cx="2988947" cy="4702816"/>
            <a:chOff x="3645575" y="1305168"/>
            <a:chExt cx="2735009" cy="4303813"/>
          </a:xfrm>
        </p:grpSpPr>
        <p:pic>
          <p:nvPicPr>
            <p:cNvPr id="28" name="Grafik 27">
              <a:extLst>
                <a:ext uri="{FF2B5EF4-FFF2-40B4-BE49-F238E27FC236}">
                  <a16:creationId xmlns:a16="http://schemas.microsoft.com/office/drawing/2014/main" id="{52E01FE9-22D9-BA50-8D79-34F954D4F78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84452"/>
            <a:stretch/>
          </p:blipFill>
          <p:spPr>
            <a:xfrm>
              <a:off x="3650555" y="1305168"/>
              <a:ext cx="2730029" cy="755680"/>
            </a:xfrm>
            <a:prstGeom prst="rect">
              <a:avLst/>
            </a:prstGeom>
          </p:spPr>
        </p:pic>
        <p:pic>
          <p:nvPicPr>
            <p:cNvPr id="29" name="Grafik 28" descr="Ein Bild, das Diagramm enthält.&#10;&#10;Automatisch generierte Beschreibung">
              <a:extLst>
                <a:ext uri="{FF2B5EF4-FFF2-40B4-BE49-F238E27FC236}">
                  <a16:creationId xmlns:a16="http://schemas.microsoft.com/office/drawing/2014/main" id="{CE805F2F-1BB8-8294-A1C2-C885F6885726}"/>
                </a:ext>
              </a:extLst>
            </p:cNvPr>
            <p:cNvPicPr>
              <a:picLocks noChangeAspect="1"/>
            </p:cNvPicPr>
            <p:nvPr/>
          </p:nvPicPr>
          <p:blipFill rotWithShape="1">
            <a:blip r:embed="rId4">
              <a:extLst>
                <a:ext uri="{28A0092B-C50C-407E-A947-70E740481C1C}">
                  <a14:useLocalDpi xmlns:a14="http://schemas.microsoft.com/office/drawing/2010/main" val="0"/>
                </a:ext>
              </a:extLst>
            </a:blip>
            <a:srcRect l="34895" t="15125" r="10733" b="13754"/>
            <a:stretch/>
          </p:blipFill>
          <p:spPr>
            <a:xfrm>
              <a:off x="3645575" y="1904693"/>
              <a:ext cx="2730029" cy="3704288"/>
            </a:xfrm>
            <a:prstGeom prst="rect">
              <a:avLst/>
            </a:prstGeom>
          </p:spPr>
        </p:pic>
      </p:grpSp>
      <p:pic>
        <p:nvPicPr>
          <p:cNvPr id="26" name="Grafik 25">
            <a:extLst>
              <a:ext uri="{FF2B5EF4-FFF2-40B4-BE49-F238E27FC236}">
                <a16:creationId xmlns:a16="http://schemas.microsoft.com/office/drawing/2014/main" id="{0E33C730-A237-3E78-0EAF-D65C54EB1BEB}"/>
              </a:ext>
            </a:extLst>
          </p:cNvPr>
          <p:cNvPicPr>
            <a:picLocks noChangeAspect="1"/>
          </p:cNvPicPr>
          <p:nvPr/>
        </p:nvPicPr>
        <p:blipFill>
          <a:blip r:embed="rId5"/>
          <a:srcRect b="12714"/>
          <a:stretch>
            <a:fillRect/>
          </a:stretch>
        </p:blipFill>
        <p:spPr>
          <a:xfrm>
            <a:off x="1888343" y="1545334"/>
            <a:ext cx="3449003" cy="5310055"/>
          </a:xfrm>
          <a:prstGeom prst="rect">
            <a:avLst/>
          </a:prstGeom>
          <a:effectLst>
            <a:outerShdw blurRad="50800" dist="38100" dir="2700000" algn="tl" rotWithShape="0">
              <a:prstClr val="black">
                <a:alpha val="40000"/>
              </a:prstClr>
            </a:outerShdw>
          </a:effectLst>
        </p:spPr>
      </p:pic>
      <p:sp>
        <p:nvSpPr>
          <p:cNvPr id="5" name="Sprechblase: rechteckig mit abgerundeten Ecken 4">
            <a:extLst>
              <a:ext uri="{FF2B5EF4-FFF2-40B4-BE49-F238E27FC236}">
                <a16:creationId xmlns:a16="http://schemas.microsoft.com/office/drawing/2014/main" id="{11F87CDE-FAF8-1966-46C4-ABE458870CC5}"/>
              </a:ext>
            </a:extLst>
          </p:cNvPr>
          <p:cNvSpPr/>
          <p:nvPr/>
        </p:nvSpPr>
        <p:spPr>
          <a:xfrm>
            <a:off x="1423903" y="1028202"/>
            <a:ext cx="2627155" cy="1386929"/>
          </a:xfrm>
          <a:prstGeom prst="wedgeRoundRectCallout">
            <a:avLst>
              <a:gd name="adj1" fmla="val -47552"/>
              <a:gd name="adj2" fmla="val 99187"/>
              <a:gd name="adj3" fmla="val 16667"/>
            </a:avLst>
          </a:prstGeom>
          <a:solidFill>
            <a:srgbClr val="E1E9F3"/>
          </a:solidFill>
          <a:ln w="317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r>
              <a:rPr lang="de-DE" sz="2400" b="1" dirty="0">
                <a:solidFill>
                  <a:schemeClr val="tx1"/>
                </a:solidFill>
                <a:latin typeface="+mj-lt"/>
              </a:rPr>
              <a:t>Wer</a:t>
            </a:r>
            <a:r>
              <a:rPr lang="de-DE" sz="2400" dirty="0">
                <a:solidFill>
                  <a:schemeClr val="tx1"/>
                </a:solidFill>
                <a:latin typeface="+mj-lt"/>
              </a:rPr>
              <a:t> hat denn das gepostet?</a:t>
            </a:r>
          </a:p>
        </p:txBody>
      </p:sp>
      <p:pic>
        <p:nvPicPr>
          <p:cNvPr id="6" name="Grafik 5" descr="Ein Bild, das Person, Menschliches Gesicht, Kleidung, Shirt enthält.&#10;&#10;KI-generierte Inhalte können fehlerhaft sein.">
            <a:extLst>
              <a:ext uri="{FF2B5EF4-FFF2-40B4-BE49-F238E27FC236}">
                <a16:creationId xmlns:a16="http://schemas.microsoft.com/office/drawing/2014/main" id="{8C0A827F-02D4-4C92-8918-1648B3F9B2A9}"/>
              </a:ext>
            </a:extLst>
          </p:cNvPr>
          <p:cNvPicPr>
            <a:picLocks noChangeAspect="1"/>
          </p:cNvPicPr>
          <p:nvPr/>
        </p:nvPicPr>
        <p:blipFill>
          <a:blip r:embed="rId6" cstate="print">
            <a:extLst>
              <a:ext uri="{28A0092B-C50C-407E-A947-70E740481C1C}">
                <a14:useLocalDpi xmlns:a14="http://schemas.microsoft.com/office/drawing/2010/main" val="0"/>
              </a:ext>
            </a:extLst>
          </a:blip>
          <a:srcRect l="21910"/>
          <a:stretch>
            <a:fillRect/>
          </a:stretch>
        </p:blipFill>
        <p:spPr>
          <a:xfrm>
            <a:off x="0" y="3072005"/>
            <a:ext cx="2004959" cy="3815309"/>
          </a:xfrm>
          <a:prstGeom prst="rect">
            <a:avLst/>
          </a:prstGeom>
        </p:spPr>
      </p:pic>
      <p:sp>
        <p:nvSpPr>
          <p:cNvPr id="14" name="Textfeld 13">
            <a:extLst>
              <a:ext uri="{FF2B5EF4-FFF2-40B4-BE49-F238E27FC236}">
                <a16:creationId xmlns:a16="http://schemas.microsoft.com/office/drawing/2014/main" id="{061C036B-F360-FC1B-0B1B-2A7813FBAB66}"/>
              </a:ext>
            </a:extLst>
          </p:cNvPr>
          <p:cNvSpPr txBox="1"/>
          <p:nvPr/>
        </p:nvSpPr>
        <p:spPr>
          <a:xfrm>
            <a:off x="5801786" y="2836957"/>
            <a:ext cx="6492711" cy="1200329"/>
          </a:xfrm>
          <a:prstGeom prst="rect">
            <a:avLst/>
          </a:prstGeom>
          <a:noFill/>
        </p:spPr>
        <p:txBody>
          <a:bodyPr wrap="square">
            <a:spAutoFit/>
          </a:bodyPr>
          <a:lstStyle/>
          <a:p>
            <a:pPr marL="457200" indent="-457200">
              <a:buFont typeface="Arial" panose="020B0604020202020204" pitchFamily="34" charset="0"/>
              <a:buChar char="•"/>
            </a:pPr>
            <a:r>
              <a:rPr lang="de-DE" sz="2400" dirty="0">
                <a:ea typeface="Aptos" panose="020B0004020202020204" pitchFamily="34" charset="0"/>
                <a:cs typeface="Times New Roman" panose="02020603050405020304" pitchFamily="18" charset="0"/>
              </a:rPr>
              <a:t>Instagram-Profil</a:t>
            </a:r>
            <a:r>
              <a:rPr lang="de-DE" sz="2400" b="1" dirty="0">
                <a:solidFill>
                  <a:schemeClr val="accent1">
                    <a:lumMod val="75000"/>
                  </a:schemeClr>
                </a:solidFill>
                <a:ea typeface="Aptos" panose="020B0004020202020204" pitchFamily="34" charset="0"/>
                <a:cs typeface="Times New Roman" panose="02020603050405020304" pitchFamily="18" charset="0"/>
              </a:rPr>
              <a:t> </a:t>
            </a:r>
            <a:r>
              <a:rPr lang="de-DE" sz="2400" b="1" dirty="0">
                <a:solidFill>
                  <a:srgbClr val="EB6183"/>
                </a:solidFill>
                <a:ea typeface="Aptos" panose="020B0004020202020204" pitchFamily="34" charset="0"/>
                <a:cs typeface="Times New Roman" panose="02020603050405020304" pitchFamily="18" charset="0"/>
              </a:rPr>
              <a:t>„</a:t>
            </a:r>
            <a:r>
              <a:rPr lang="de-DE" sz="2400" b="1" dirty="0" err="1">
                <a:solidFill>
                  <a:srgbClr val="EB6183"/>
                </a:solidFill>
                <a:ea typeface="Aptos" panose="020B0004020202020204" pitchFamily="34" charset="0"/>
                <a:cs typeface="Times New Roman" panose="02020603050405020304" pitchFamily="18" charset="0"/>
              </a:rPr>
              <a:t>gesundheitsfakten</a:t>
            </a:r>
            <a:r>
              <a:rPr lang="de-DE" sz="2400" b="1" dirty="0">
                <a:solidFill>
                  <a:srgbClr val="EB6183"/>
                </a:solidFill>
                <a:ea typeface="Aptos" panose="020B0004020202020204" pitchFamily="34" charset="0"/>
                <a:cs typeface="Times New Roman" panose="02020603050405020304" pitchFamily="18" charset="0"/>
              </a:rPr>
              <a:t>“</a:t>
            </a:r>
          </a:p>
          <a:p>
            <a:pPr marL="457200" indent="-457200">
              <a:buFont typeface="Arial" panose="020B0604020202020204" pitchFamily="34" charset="0"/>
              <a:buChar char="•"/>
            </a:pPr>
            <a:r>
              <a:rPr lang="de-DE" sz="2400" dirty="0">
                <a:ea typeface="Aptos" panose="020B0004020202020204" pitchFamily="34" charset="0"/>
                <a:cs typeface="Times New Roman" panose="02020603050405020304" pitchFamily="18" charset="0"/>
              </a:rPr>
              <a:t>Link im Profil führt </a:t>
            </a:r>
            <a:r>
              <a:rPr lang="de-DE" sz="2400" dirty="0">
                <a:ea typeface="Aptos" panose="020B0004020202020204" pitchFamily="34" charset="0"/>
                <a:cs typeface="Times New Roman" panose="02020603050405020304" pitchFamily="18" charset="0"/>
                <a:sym typeface="Wingdings" panose="05000000000000000000" pitchFamily="2" charset="2"/>
              </a:rPr>
              <a:t>zu </a:t>
            </a:r>
            <a:r>
              <a:rPr lang="de-DE" sz="2400" b="1" dirty="0">
                <a:solidFill>
                  <a:srgbClr val="EB6183"/>
                </a:solidFill>
                <a:ea typeface="Aptos" panose="020B0004020202020204" pitchFamily="34" charset="0"/>
                <a:cs typeface="Times New Roman" panose="02020603050405020304" pitchFamily="18" charset="0"/>
              </a:rPr>
              <a:t>g-nutrition.de.</a:t>
            </a:r>
          </a:p>
          <a:p>
            <a:pPr marL="457200" indent="-457200">
              <a:buFont typeface="Arial" panose="020B0604020202020204" pitchFamily="34" charset="0"/>
              <a:buChar char="•"/>
            </a:pPr>
            <a:r>
              <a:rPr lang="de-DE" sz="2400" dirty="0">
                <a:ea typeface="Aptos" panose="020B0004020202020204" pitchFamily="34" charset="0"/>
                <a:cs typeface="Times New Roman" panose="02020603050405020304" pitchFamily="18" charset="0"/>
                <a:sym typeface="Wingdings" panose="05000000000000000000" pitchFamily="2" charset="2"/>
              </a:rPr>
              <a:t>Impressum: </a:t>
            </a:r>
            <a:r>
              <a:rPr lang="de-DE" sz="2400" b="1" dirty="0">
                <a:solidFill>
                  <a:srgbClr val="EB6183"/>
                </a:solidFill>
                <a:ea typeface="Aptos" panose="020B0004020202020204" pitchFamily="34" charset="0"/>
                <a:cs typeface="Times New Roman" panose="02020603050405020304" pitchFamily="18" charset="0"/>
              </a:rPr>
              <a:t>eine Firma in Estland. </a:t>
            </a:r>
          </a:p>
        </p:txBody>
      </p:sp>
      <p:sp>
        <p:nvSpPr>
          <p:cNvPr id="23" name="Rechteck: obere Ecken abgerundet 22">
            <a:extLst>
              <a:ext uri="{FF2B5EF4-FFF2-40B4-BE49-F238E27FC236}">
                <a16:creationId xmlns:a16="http://schemas.microsoft.com/office/drawing/2014/main" id="{CFA64BD1-CC30-7F7C-02C1-502A34EF7253}"/>
              </a:ext>
            </a:extLst>
          </p:cNvPr>
          <p:cNvSpPr/>
          <p:nvPr/>
        </p:nvSpPr>
        <p:spPr>
          <a:xfrm>
            <a:off x="0" y="5836015"/>
            <a:ext cx="12192000" cy="1053666"/>
          </a:xfrm>
          <a:prstGeom prst="round2SameRect">
            <a:avLst/>
          </a:prstGeom>
          <a:solidFill>
            <a:srgbClr val="EB6183"/>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r>
              <a:rPr lang="de-DE" sz="2400" b="1" dirty="0">
                <a:solidFill>
                  <a:schemeClr val="bg1"/>
                </a:solidFill>
                <a:latin typeface="+mj-lt"/>
              </a:rPr>
              <a:t>Was meint Ihr: </a:t>
            </a:r>
            <a:r>
              <a:rPr lang="de-DE" sz="2400" dirty="0">
                <a:solidFill>
                  <a:schemeClr val="bg1"/>
                </a:solidFill>
                <a:latin typeface="+mj-lt"/>
              </a:rPr>
              <a:t>Ist das ein glaubwürdiger Absender?</a:t>
            </a:r>
          </a:p>
        </p:txBody>
      </p:sp>
      <p:grpSp>
        <p:nvGrpSpPr>
          <p:cNvPr id="30" name="Gruppieren 29">
            <a:extLst>
              <a:ext uri="{FF2B5EF4-FFF2-40B4-BE49-F238E27FC236}">
                <a16:creationId xmlns:a16="http://schemas.microsoft.com/office/drawing/2014/main" id="{E5B58165-B880-F192-89E2-F35F1186AC2C}"/>
              </a:ext>
            </a:extLst>
          </p:cNvPr>
          <p:cNvGrpSpPr/>
          <p:nvPr/>
        </p:nvGrpSpPr>
        <p:grpSpPr>
          <a:xfrm>
            <a:off x="5519936" y="780164"/>
            <a:ext cx="4855190" cy="1433725"/>
            <a:chOff x="5485978" y="785919"/>
            <a:chExt cx="4855190" cy="1433725"/>
          </a:xfrm>
        </p:grpSpPr>
        <p:sp>
          <p:nvSpPr>
            <p:cNvPr id="13" name="Rechteck: abgerundete Ecken 12">
              <a:extLst>
                <a:ext uri="{FF2B5EF4-FFF2-40B4-BE49-F238E27FC236}">
                  <a16:creationId xmlns:a16="http://schemas.microsoft.com/office/drawing/2014/main" id="{2B6B8733-2797-2B06-560F-AA25252B2157}"/>
                </a:ext>
              </a:extLst>
            </p:cNvPr>
            <p:cNvSpPr/>
            <p:nvPr/>
          </p:nvSpPr>
          <p:spPr>
            <a:xfrm>
              <a:off x="5485978" y="785919"/>
              <a:ext cx="4855190" cy="1433725"/>
            </a:xfrm>
            <a:prstGeom prst="roundRect">
              <a:avLst/>
            </a:prstGeom>
            <a:solidFill>
              <a:srgbClr val="EB618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Aft>
                  <a:spcPts val="600"/>
                </a:spcAft>
              </a:pPr>
              <a:r>
                <a:rPr lang="de-DE" sz="3200" b="1" dirty="0"/>
                <a:t>1. Wer?</a:t>
              </a:r>
            </a:p>
            <a:p>
              <a:r>
                <a:rPr lang="de-DE" sz="2400" dirty="0">
                  <a:solidFill>
                    <a:schemeClr val="bg1"/>
                  </a:solidFill>
                </a:rPr>
                <a:t>Die Glaubwürdigkeit des </a:t>
              </a:r>
              <a:br>
                <a:rPr lang="de-DE" sz="2400" dirty="0">
                  <a:solidFill>
                    <a:schemeClr val="bg1"/>
                  </a:solidFill>
                </a:rPr>
              </a:br>
              <a:r>
                <a:rPr lang="de-DE" sz="2400" dirty="0">
                  <a:solidFill>
                    <a:schemeClr val="bg1"/>
                  </a:solidFill>
                </a:rPr>
                <a:t>Absenders checken!</a:t>
              </a:r>
              <a:endParaRPr lang="de-DE" dirty="0">
                <a:solidFill>
                  <a:schemeClr val="bg1"/>
                </a:solidFill>
              </a:endParaRPr>
            </a:p>
          </p:txBody>
        </p:sp>
        <p:pic>
          <p:nvPicPr>
            <p:cNvPr id="8" name="Grafik 7">
              <a:extLst>
                <a:ext uri="{FF2B5EF4-FFF2-40B4-BE49-F238E27FC236}">
                  <a16:creationId xmlns:a16="http://schemas.microsoft.com/office/drawing/2014/main" id="{06B31F77-FCA1-4846-88FC-A3CC744CBE4B}"/>
                </a:ext>
              </a:extLst>
            </p:cNvPr>
            <p:cNvPicPr>
              <a:picLocks noChangeAspect="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9228617" y="1052736"/>
              <a:ext cx="899831" cy="899831"/>
            </a:xfrm>
            <a:prstGeom prst="rect">
              <a:avLst/>
            </a:prstGeom>
          </p:spPr>
        </p:pic>
      </p:grpSp>
      <p:sp>
        <p:nvSpPr>
          <p:cNvPr id="34" name="Foliennummernplatzhalter 2">
            <a:extLst>
              <a:ext uri="{FF2B5EF4-FFF2-40B4-BE49-F238E27FC236}">
                <a16:creationId xmlns:a16="http://schemas.microsoft.com/office/drawing/2014/main" id="{F9F631FD-D56B-B8DD-9C32-148223D4F194}"/>
              </a:ext>
            </a:extLst>
          </p:cNvPr>
          <p:cNvSpPr txBox="1">
            <a:spLocks/>
          </p:cNvSpPr>
          <p:nvPr/>
        </p:nvSpPr>
        <p:spPr>
          <a:xfrm>
            <a:off x="480710" y="6522189"/>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95B83AF-091C-4368-ABDB-DF7FEF1A6B80}" type="slidenum">
              <a:rPr lang="de-DE" smtClean="0"/>
              <a:pPr/>
              <a:t>9</a:t>
            </a:fld>
            <a:endParaRPr lang="de-DE" dirty="0"/>
          </a:p>
        </p:txBody>
      </p:sp>
      <p:sp>
        <p:nvSpPr>
          <p:cNvPr id="12" name="Ellipse 11">
            <a:extLst>
              <a:ext uri="{FF2B5EF4-FFF2-40B4-BE49-F238E27FC236}">
                <a16:creationId xmlns:a16="http://schemas.microsoft.com/office/drawing/2014/main" id="{8B613305-3790-F566-3566-2C556722148B}"/>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18" name="Textfeld 17">
            <a:extLst>
              <a:ext uri="{FF2B5EF4-FFF2-40B4-BE49-F238E27FC236}">
                <a16:creationId xmlns:a16="http://schemas.microsoft.com/office/drawing/2014/main" id="{BC35CB91-86F5-77F5-FD71-6A40841D52CA}"/>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1</a:t>
            </a:r>
            <a:endParaRPr lang="de-DE" sz="1000" dirty="0">
              <a:solidFill>
                <a:schemeClr val="accent1">
                  <a:lumMod val="20000"/>
                  <a:lumOff val="80000"/>
                </a:schemeClr>
              </a:solidFill>
            </a:endParaRPr>
          </a:p>
        </p:txBody>
      </p:sp>
      <p:sp>
        <p:nvSpPr>
          <p:cNvPr id="20" name="Pfeil: nach oben 19">
            <a:extLst>
              <a:ext uri="{FF2B5EF4-FFF2-40B4-BE49-F238E27FC236}">
                <a16:creationId xmlns:a16="http://schemas.microsoft.com/office/drawing/2014/main" id="{B071FE49-D062-3BA2-9F0B-D032F6793FB7}"/>
              </a:ext>
            </a:extLst>
          </p:cNvPr>
          <p:cNvSpPr/>
          <p:nvPr/>
        </p:nvSpPr>
        <p:spPr>
          <a:xfrm>
            <a:off x="8071002" y="4277455"/>
            <a:ext cx="792088" cy="1800381"/>
          </a:xfrm>
          <a:prstGeom prst="upArrow">
            <a:avLst/>
          </a:prstGeom>
          <a:solidFill>
            <a:srgbClr val="EB6183"/>
          </a:solidFill>
          <a:ln>
            <a:solidFill>
              <a:srgbClr val="EB618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52024346"/>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1+#ppt_w/2"/>
                                          </p:val>
                                        </p:tav>
                                        <p:tav tm="100000">
                                          <p:val>
                                            <p:strVal val="#ppt_x"/>
                                          </p:val>
                                        </p:tav>
                                      </p:tavLst>
                                    </p:anim>
                                    <p:anim calcmode="lin" valueType="num">
                                      <p:cBhvr additive="base">
                                        <p:cTn id="8" dur="1000" fill="hold"/>
                                        <p:tgtEl>
                                          <p:spTgt spid="30"/>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6" presetClass="emph" presetSubtype="0" fill="hold" nodeType="afterEffect">
                                  <p:stCondLst>
                                    <p:cond delay="0"/>
                                  </p:stCondLst>
                                  <p:childTnLst>
                                    <p:animEffect transition="out" filter="fade">
                                      <p:cBhvr>
                                        <p:cTn id="11" dur="1000" tmFilter="0, 0; .2, .5; .8, .5; 1, 0"/>
                                        <p:tgtEl>
                                          <p:spTgt spid="30"/>
                                        </p:tgtEl>
                                      </p:cBhvr>
                                    </p:animEffect>
                                    <p:animScale>
                                      <p:cBhvr>
                                        <p:cTn id="12" dur="500" autoRev="1" fill="hold"/>
                                        <p:tgtEl>
                                          <p:spTgt spid="30"/>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1000" fill="hold"/>
                                        <p:tgtEl>
                                          <p:spTgt spid="6"/>
                                        </p:tgtEl>
                                        <p:attrNameLst>
                                          <p:attrName>ppt_x</p:attrName>
                                        </p:attrNameLst>
                                      </p:cBhvr>
                                      <p:tavLst>
                                        <p:tav tm="0">
                                          <p:val>
                                            <p:strVal val="0-#ppt_w/2"/>
                                          </p:val>
                                        </p:tav>
                                        <p:tav tm="100000">
                                          <p:val>
                                            <p:strVal val="#ppt_x"/>
                                          </p:val>
                                        </p:tav>
                                      </p:tavLst>
                                    </p:anim>
                                    <p:anim calcmode="lin" valueType="num">
                                      <p:cBhvr additive="base">
                                        <p:cTn id="18" dur="1000" fill="hold"/>
                                        <p:tgtEl>
                                          <p:spTgt spid="6"/>
                                        </p:tgtEl>
                                        <p:attrNameLst>
                                          <p:attrName>ppt_y</p:attrName>
                                        </p:attrNameLst>
                                      </p:cBhvr>
                                      <p:tavLst>
                                        <p:tav tm="0">
                                          <p:val>
                                            <p:strVal val="#ppt_y"/>
                                          </p:val>
                                        </p:tav>
                                        <p:tav tm="100000">
                                          <p:val>
                                            <p:strVal val="#ppt_y"/>
                                          </p:val>
                                        </p:tav>
                                      </p:tavLst>
                                    </p:anim>
                                  </p:childTnLst>
                                </p:cTn>
                              </p:par>
                              <p:par>
                                <p:cTn id="19" presetID="10" presetClass="entr" presetSubtype="0" fill="hold" grpId="0" nodeType="withEffect">
                                  <p:stCondLst>
                                    <p:cond delay="50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75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4">
                                            <p:txEl>
                                              <p:pRg st="0" end="0"/>
                                            </p:txEl>
                                          </p:spTgt>
                                        </p:tgtEl>
                                        <p:attrNameLst>
                                          <p:attrName>style.visibility</p:attrName>
                                        </p:attrNameLst>
                                      </p:cBhvr>
                                      <p:to>
                                        <p:strVal val="visible"/>
                                      </p:to>
                                    </p:set>
                                    <p:animEffect transition="in" filter="fade">
                                      <p:cBhvr>
                                        <p:cTn id="26" dur="500"/>
                                        <p:tgtEl>
                                          <p:spTgt spid="14">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4">
                                            <p:txEl>
                                              <p:pRg st="1" end="1"/>
                                            </p:txEl>
                                          </p:spTgt>
                                        </p:tgtEl>
                                        <p:attrNameLst>
                                          <p:attrName>style.visibility</p:attrName>
                                        </p:attrNameLst>
                                      </p:cBhvr>
                                      <p:to>
                                        <p:strVal val="visible"/>
                                      </p:to>
                                    </p:set>
                                    <p:animEffect transition="in" filter="fade">
                                      <p:cBhvr>
                                        <p:cTn id="31" dur="500"/>
                                        <p:tgtEl>
                                          <p:spTgt spid="14">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4">
                                            <p:txEl>
                                              <p:pRg st="2" end="2"/>
                                            </p:txEl>
                                          </p:spTgt>
                                        </p:tgtEl>
                                        <p:attrNameLst>
                                          <p:attrName>style.visibility</p:attrName>
                                        </p:attrNameLst>
                                      </p:cBhvr>
                                      <p:to>
                                        <p:strVal val="visible"/>
                                      </p:to>
                                    </p:set>
                                    <p:animEffect transition="in" filter="fade">
                                      <p:cBhvr>
                                        <p:cTn id="36" dur="500"/>
                                        <p:tgtEl>
                                          <p:spTgt spid="14">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fill="hold"/>
                                        <p:tgtEl>
                                          <p:spTgt spid="23"/>
                                        </p:tgtEl>
                                        <p:attrNameLst>
                                          <p:attrName>ppt_x</p:attrName>
                                        </p:attrNameLst>
                                      </p:cBhvr>
                                      <p:tavLst>
                                        <p:tav tm="0">
                                          <p:val>
                                            <p:strVal val="#ppt_x"/>
                                          </p:val>
                                        </p:tav>
                                        <p:tav tm="100000">
                                          <p:val>
                                            <p:strVal val="#ppt_x"/>
                                          </p:val>
                                        </p:tav>
                                      </p:tavLst>
                                    </p:anim>
                                    <p:anim calcmode="lin" valueType="num">
                                      <p:cBhvr additive="base">
                                        <p:cTn id="42" dur="500" fill="hold"/>
                                        <p:tgtEl>
                                          <p:spTgt spid="2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500" fill="hold"/>
                                        <p:tgtEl>
                                          <p:spTgt spid="20"/>
                                        </p:tgtEl>
                                        <p:attrNameLst>
                                          <p:attrName>ppt_x</p:attrName>
                                        </p:attrNameLst>
                                      </p:cBhvr>
                                      <p:tavLst>
                                        <p:tav tm="0">
                                          <p:val>
                                            <p:strVal val="#ppt_x"/>
                                          </p:val>
                                        </p:tav>
                                        <p:tav tm="100000">
                                          <p:val>
                                            <p:strVal val="#ppt_x"/>
                                          </p:val>
                                        </p:tav>
                                      </p:tavLst>
                                    </p:anim>
                                    <p:anim calcmode="lin" valueType="num">
                                      <p:cBhvr additive="base">
                                        <p:cTn id="4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uiExpand="1" build="p"/>
      <p:bldP spid="23" grpId="0" animBg="1"/>
      <p:bldP spid="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3A6EBBCF-4BD8-9F02-35D4-2AE4FA2307B0}"/>
              </a:ext>
            </a:extLst>
          </p:cNvPr>
          <p:cNvSpPr>
            <a:spLocks noGrp="1"/>
          </p:cNvSpPr>
          <p:nvPr>
            <p:ph type="sldNum" sz="quarter" idx="12"/>
          </p:nvPr>
        </p:nvSpPr>
        <p:spPr/>
        <p:txBody>
          <a:bodyPr/>
          <a:lstStyle/>
          <a:p>
            <a:fld id="{995B83AF-091C-4368-ABDB-DF7FEF1A6B80}" type="slidenum">
              <a:rPr lang="de-DE" smtClean="0"/>
              <a:pPr/>
              <a:t>10</a:t>
            </a:fld>
            <a:endParaRPr lang="de-DE" dirty="0"/>
          </a:p>
        </p:txBody>
      </p:sp>
      <p:sp>
        <p:nvSpPr>
          <p:cNvPr id="18" name="Abgerundetes Rechteck 4">
            <a:extLst>
              <a:ext uri="{FF2B5EF4-FFF2-40B4-BE49-F238E27FC236}">
                <a16:creationId xmlns:a16="http://schemas.microsoft.com/office/drawing/2014/main" id="{B40876AB-A228-69C4-04C1-778617504863}"/>
              </a:ext>
            </a:extLst>
          </p:cNvPr>
          <p:cNvSpPr/>
          <p:nvPr/>
        </p:nvSpPr>
        <p:spPr>
          <a:xfrm>
            <a:off x="327599" y="3061728"/>
            <a:ext cx="7390683" cy="3208669"/>
          </a:xfrm>
          <a:prstGeom prst="roundRect">
            <a:avLst/>
          </a:prstGeom>
          <a:solidFill>
            <a:schemeClr val="bg1">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Textfeld 18">
            <a:extLst>
              <a:ext uri="{FF2B5EF4-FFF2-40B4-BE49-F238E27FC236}">
                <a16:creationId xmlns:a16="http://schemas.microsoft.com/office/drawing/2014/main" id="{72AB3040-217B-BD7C-F703-6EE916C898CE}"/>
              </a:ext>
            </a:extLst>
          </p:cNvPr>
          <p:cNvSpPr txBox="1"/>
          <p:nvPr/>
        </p:nvSpPr>
        <p:spPr>
          <a:xfrm>
            <a:off x="621377" y="3342471"/>
            <a:ext cx="6770767" cy="2246769"/>
          </a:xfrm>
          <a:prstGeom prst="rect">
            <a:avLst/>
          </a:prstGeom>
          <a:noFill/>
        </p:spPr>
        <p:txBody>
          <a:bodyPr wrap="square">
            <a:spAutoFit/>
          </a:bodyPr>
          <a:lstStyle/>
          <a:p>
            <a:pPr marL="88900" indent="0">
              <a:lnSpc>
                <a:spcPct val="100000"/>
              </a:lnSpc>
              <a:spcAft>
                <a:spcPts val="600"/>
              </a:spcAft>
              <a:buNone/>
            </a:pPr>
            <a:r>
              <a:rPr lang="de-DE" sz="2400" b="1" dirty="0"/>
              <a:t>Der Bericht enthält diese Behauptungen:</a:t>
            </a:r>
          </a:p>
          <a:p>
            <a:pPr marL="431800" indent="-342900">
              <a:lnSpc>
                <a:spcPct val="100000"/>
              </a:lnSpc>
              <a:spcAft>
                <a:spcPts val="600"/>
              </a:spcAft>
              <a:buFont typeface="Arial" panose="020B0604020202020204" pitchFamily="34" charset="0"/>
              <a:buChar char="•"/>
            </a:pPr>
            <a:r>
              <a:rPr lang="de-DE" sz="2400" dirty="0"/>
              <a:t>Himbeeren helfen gegen </a:t>
            </a:r>
            <a:r>
              <a:rPr lang="de-DE" sz="2400" dirty="0">
                <a:latin typeface="+mn-lt"/>
              </a:rPr>
              <a:t>Kopfschmerzen.</a:t>
            </a:r>
          </a:p>
          <a:p>
            <a:pPr marL="431800" indent="-342900">
              <a:lnSpc>
                <a:spcPct val="100000"/>
              </a:lnSpc>
              <a:spcAft>
                <a:spcPts val="600"/>
              </a:spcAft>
              <a:buFont typeface="Arial" panose="020B0604020202020204" pitchFamily="34" charset="0"/>
              <a:buChar char="•"/>
            </a:pPr>
            <a:r>
              <a:rPr lang="de-DE" sz="2400" dirty="0"/>
              <a:t>Und zwar 3 Mal besser als Aspirin.</a:t>
            </a:r>
          </a:p>
          <a:p>
            <a:pPr marL="431800" indent="-342900">
              <a:lnSpc>
                <a:spcPct val="100000"/>
              </a:lnSpc>
              <a:spcAft>
                <a:spcPts val="600"/>
              </a:spcAft>
              <a:buFont typeface="Arial" panose="020B0604020202020204" pitchFamily="34" charset="0"/>
              <a:buChar char="•"/>
            </a:pPr>
            <a:r>
              <a:rPr lang="de-DE" sz="2400" dirty="0">
                <a:latin typeface="+mn-lt"/>
              </a:rPr>
              <a:t>Der Effekt entsteht durch </a:t>
            </a:r>
            <a:r>
              <a:rPr lang="de-DE" sz="2400" dirty="0"/>
              <a:t>B-Vitamine.</a:t>
            </a:r>
          </a:p>
          <a:p>
            <a:pPr marL="431800" indent="-342900">
              <a:lnSpc>
                <a:spcPct val="100000"/>
              </a:lnSpc>
              <a:spcAft>
                <a:spcPts val="600"/>
              </a:spcAft>
              <a:buFont typeface="Arial" panose="020B0604020202020204" pitchFamily="34" charset="0"/>
              <a:buChar char="•"/>
            </a:pPr>
            <a:r>
              <a:rPr lang="de-DE" sz="2400" dirty="0">
                <a:latin typeface="+mn-lt"/>
              </a:rPr>
              <a:t>Diese bekämpfen Entzündungen.</a:t>
            </a:r>
          </a:p>
        </p:txBody>
      </p:sp>
      <p:pic>
        <p:nvPicPr>
          <p:cNvPr id="1026" name="Picture 2">
            <a:extLst>
              <a:ext uri="{FF2B5EF4-FFF2-40B4-BE49-F238E27FC236}">
                <a16:creationId xmlns:a16="http://schemas.microsoft.com/office/drawing/2014/main" id="{B4D10C91-701B-FBE2-F082-327F37792A7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6096000" y="5009724"/>
            <a:ext cx="1112956" cy="1275350"/>
          </a:xfrm>
          <a:prstGeom prst="rect">
            <a:avLst/>
          </a:prstGeom>
          <a:noFill/>
        </p:spPr>
      </p:pic>
      <p:grpSp>
        <p:nvGrpSpPr>
          <p:cNvPr id="20" name="Gruppieren 19">
            <a:extLst>
              <a:ext uri="{FF2B5EF4-FFF2-40B4-BE49-F238E27FC236}">
                <a16:creationId xmlns:a16="http://schemas.microsoft.com/office/drawing/2014/main" id="{056516F8-9A92-062F-AF58-1BA58E7791D9}"/>
              </a:ext>
            </a:extLst>
          </p:cNvPr>
          <p:cNvGrpSpPr/>
          <p:nvPr/>
        </p:nvGrpSpPr>
        <p:grpSpPr>
          <a:xfrm>
            <a:off x="7608168" y="1196753"/>
            <a:ext cx="4608512" cy="5661248"/>
            <a:chOff x="3410733" y="761956"/>
            <a:chExt cx="3209672" cy="3942867"/>
          </a:xfrm>
        </p:grpSpPr>
        <p:pic>
          <p:nvPicPr>
            <p:cNvPr id="21" name="Grafik 20">
              <a:extLst>
                <a:ext uri="{FF2B5EF4-FFF2-40B4-BE49-F238E27FC236}">
                  <a16:creationId xmlns:a16="http://schemas.microsoft.com/office/drawing/2014/main" id="{FF940F06-0819-9699-AF5D-565398A36A0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84452"/>
            <a:stretch/>
          </p:blipFill>
          <p:spPr>
            <a:xfrm>
              <a:off x="3650555" y="1305168"/>
              <a:ext cx="2730029" cy="755680"/>
            </a:xfrm>
            <a:prstGeom prst="rect">
              <a:avLst/>
            </a:prstGeom>
          </p:spPr>
        </p:pic>
        <p:pic>
          <p:nvPicPr>
            <p:cNvPr id="22" name="Grafik 21" descr="Ein Bild, das Diagramm enthält.&#10;&#10;Automatisch generierte Beschreibung">
              <a:extLst>
                <a:ext uri="{FF2B5EF4-FFF2-40B4-BE49-F238E27FC236}">
                  <a16:creationId xmlns:a16="http://schemas.microsoft.com/office/drawing/2014/main" id="{803F8420-D49E-8795-68DE-BCA5AF5FD3FC}"/>
                </a:ext>
              </a:extLst>
            </p:cNvPr>
            <p:cNvPicPr>
              <a:picLocks noChangeAspect="1"/>
            </p:cNvPicPr>
            <p:nvPr/>
          </p:nvPicPr>
          <p:blipFill rotWithShape="1">
            <a:blip r:embed="rId5">
              <a:extLst>
                <a:ext uri="{28A0092B-C50C-407E-A947-70E740481C1C}">
                  <a14:useLocalDpi xmlns:a14="http://schemas.microsoft.com/office/drawing/2010/main" val="0"/>
                </a:ext>
              </a:extLst>
            </a:blip>
            <a:srcRect l="34895" t="15125" r="10733" b="30790"/>
            <a:stretch/>
          </p:blipFill>
          <p:spPr>
            <a:xfrm>
              <a:off x="3645575" y="1887838"/>
              <a:ext cx="2730029" cy="2816984"/>
            </a:xfrm>
            <a:prstGeom prst="rect">
              <a:avLst/>
            </a:prstGeom>
          </p:spPr>
        </p:pic>
        <p:pic>
          <p:nvPicPr>
            <p:cNvPr id="24" name="Grafik 23">
              <a:extLst>
                <a:ext uri="{FF2B5EF4-FFF2-40B4-BE49-F238E27FC236}">
                  <a16:creationId xmlns:a16="http://schemas.microsoft.com/office/drawing/2014/main" id="{FC2335BB-75C0-0078-4093-6FED6645D8F6}"/>
                </a:ext>
              </a:extLst>
            </p:cNvPr>
            <p:cNvPicPr>
              <a:picLocks noChangeAspect="1"/>
            </p:cNvPicPr>
            <p:nvPr/>
          </p:nvPicPr>
          <p:blipFill>
            <a:blip r:embed="rId6"/>
            <a:srcRect b="29568"/>
            <a:stretch/>
          </p:blipFill>
          <p:spPr>
            <a:xfrm>
              <a:off x="3410733" y="761956"/>
              <a:ext cx="3209672" cy="3942867"/>
            </a:xfrm>
            <a:prstGeom prst="rect">
              <a:avLst/>
            </a:prstGeom>
            <a:effectLst>
              <a:outerShdw blurRad="50800" dist="38100" dir="2700000" algn="tl" rotWithShape="0">
                <a:prstClr val="black">
                  <a:alpha val="40000"/>
                </a:prstClr>
              </a:outerShdw>
            </a:effectLst>
          </p:spPr>
        </p:pic>
      </p:grpSp>
      <p:grpSp>
        <p:nvGrpSpPr>
          <p:cNvPr id="29" name="Gruppieren 28">
            <a:extLst>
              <a:ext uri="{FF2B5EF4-FFF2-40B4-BE49-F238E27FC236}">
                <a16:creationId xmlns:a16="http://schemas.microsoft.com/office/drawing/2014/main" id="{144CF83C-6C83-56CA-7BAE-3EB56B44351D}"/>
              </a:ext>
            </a:extLst>
          </p:cNvPr>
          <p:cNvGrpSpPr/>
          <p:nvPr/>
        </p:nvGrpSpPr>
        <p:grpSpPr>
          <a:xfrm>
            <a:off x="8400256" y="4869160"/>
            <a:ext cx="3024336" cy="288032"/>
            <a:chOff x="8400256" y="4869160"/>
            <a:chExt cx="3024336" cy="288032"/>
          </a:xfrm>
        </p:grpSpPr>
        <p:cxnSp>
          <p:nvCxnSpPr>
            <p:cNvPr id="26" name="Gerader Verbinder 25">
              <a:extLst>
                <a:ext uri="{FF2B5EF4-FFF2-40B4-BE49-F238E27FC236}">
                  <a16:creationId xmlns:a16="http://schemas.microsoft.com/office/drawing/2014/main" id="{CA41692E-313C-1A0D-F6CF-05ABFD2CA638}"/>
                </a:ext>
              </a:extLst>
            </p:cNvPr>
            <p:cNvCxnSpPr/>
            <p:nvPr/>
          </p:nvCxnSpPr>
          <p:spPr>
            <a:xfrm>
              <a:off x="8400256" y="4869160"/>
              <a:ext cx="1152128"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27" name="Gerader Verbinder 26">
              <a:extLst>
                <a:ext uri="{FF2B5EF4-FFF2-40B4-BE49-F238E27FC236}">
                  <a16:creationId xmlns:a16="http://schemas.microsoft.com/office/drawing/2014/main" id="{88F7960B-B219-5981-3E42-E948B4C80B4A}"/>
                </a:ext>
              </a:extLst>
            </p:cNvPr>
            <p:cNvCxnSpPr>
              <a:cxnSpLocks/>
            </p:cNvCxnSpPr>
            <p:nvPr/>
          </p:nvCxnSpPr>
          <p:spPr>
            <a:xfrm>
              <a:off x="9984432" y="5157192"/>
              <a:ext cx="1440160" cy="0"/>
            </a:xfrm>
            <a:prstGeom prst="line">
              <a:avLst/>
            </a:prstGeom>
          </p:spPr>
          <p:style>
            <a:lnRef idx="2">
              <a:schemeClr val="accent6"/>
            </a:lnRef>
            <a:fillRef idx="0">
              <a:schemeClr val="accent6"/>
            </a:fillRef>
            <a:effectRef idx="1">
              <a:schemeClr val="accent6"/>
            </a:effectRef>
            <a:fontRef idx="minor">
              <a:schemeClr val="tx1"/>
            </a:fontRef>
          </p:style>
        </p:cxnSp>
      </p:grpSp>
      <p:grpSp>
        <p:nvGrpSpPr>
          <p:cNvPr id="35" name="Gruppieren 34">
            <a:extLst>
              <a:ext uri="{FF2B5EF4-FFF2-40B4-BE49-F238E27FC236}">
                <a16:creationId xmlns:a16="http://schemas.microsoft.com/office/drawing/2014/main" id="{239568EA-9588-6774-6341-567310E3099E}"/>
              </a:ext>
            </a:extLst>
          </p:cNvPr>
          <p:cNvGrpSpPr/>
          <p:nvPr/>
        </p:nvGrpSpPr>
        <p:grpSpPr>
          <a:xfrm>
            <a:off x="8184232" y="4869160"/>
            <a:ext cx="3096344" cy="504056"/>
            <a:chOff x="8184232" y="4869160"/>
            <a:chExt cx="3096344" cy="504056"/>
          </a:xfrm>
        </p:grpSpPr>
        <p:cxnSp>
          <p:nvCxnSpPr>
            <p:cNvPr id="30" name="Gerader Verbinder 29">
              <a:extLst>
                <a:ext uri="{FF2B5EF4-FFF2-40B4-BE49-F238E27FC236}">
                  <a16:creationId xmlns:a16="http://schemas.microsoft.com/office/drawing/2014/main" id="{E111A78D-981D-1CE2-6588-1F1BFA8468FE}"/>
                </a:ext>
              </a:extLst>
            </p:cNvPr>
            <p:cNvCxnSpPr>
              <a:cxnSpLocks/>
            </p:cNvCxnSpPr>
            <p:nvPr/>
          </p:nvCxnSpPr>
          <p:spPr>
            <a:xfrm>
              <a:off x="9984432" y="4869160"/>
              <a:ext cx="1296144"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32" name="Gerader Verbinder 31">
              <a:extLst>
                <a:ext uri="{FF2B5EF4-FFF2-40B4-BE49-F238E27FC236}">
                  <a16:creationId xmlns:a16="http://schemas.microsoft.com/office/drawing/2014/main" id="{99A7F41A-406C-6C44-B7EB-6ACA925A89EC}"/>
                </a:ext>
              </a:extLst>
            </p:cNvPr>
            <p:cNvCxnSpPr>
              <a:cxnSpLocks/>
            </p:cNvCxnSpPr>
            <p:nvPr/>
          </p:nvCxnSpPr>
          <p:spPr>
            <a:xfrm>
              <a:off x="8400256" y="5157192"/>
              <a:ext cx="1008112"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34" name="Gerader Verbinder 33">
              <a:extLst>
                <a:ext uri="{FF2B5EF4-FFF2-40B4-BE49-F238E27FC236}">
                  <a16:creationId xmlns:a16="http://schemas.microsoft.com/office/drawing/2014/main" id="{A7B37B3A-9AE3-A17F-2429-46F207F73A56}"/>
                </a:ext>
              </a:extLst>
            </p:cNvPr>
            <p:cNvCxnSpPr>
              <a:cxnSpLocks/>
            </p:cNvCxnSpPr>
            <p:nvPr/>
          </p:nvCxnSpPr>
          <p:spPr>
            <a:xfrm>
              <a:off x="8184232" y="5373216"/>
              <a:ext cx="1008112" cy="0"/>
            </a:xfrm>
            <a:prstGeom prst="line">
              <a:avLst/>
            </a:prstGeom>
          </p:spPr>
          <p:style>
            <a:lnRef idx="2">
              <a:schemeClr val="accent6"/>
            </a:lnRef>
            <a:fillRef idx="0">
              <a:schemeClr val="accent6"/>
            </a:fillRef>
            <a:effectRef idx="1">
              <a:schemeClr val="accent6"/>
            </a:effectRef>
            <a:fontRef idx="minor">
              <a:schemeClr val="tx1"/>
            </a:fontRef>
          </p:style>
        </p:cxnSp>
      </p:grpSp>
      <p:cxnSp>
        <p:nvCxnSpPr>
          <p:cNvPr id="36" name="Gerader Verbinder 35">
            <a:extLst>
              <a:ext uri="{FF2B5EF4-FFF2-40B4-BE49-F238E27FC236}">
                <a16:creationId xmlns:a16="http://schemas.microsoft.com/office/drawing/2014/main" id="{CD07BDE6-368D-D3F5-1A2E-00FF5A99112B}"/>
              </a:ext>
            </a:extLst>
          </p:cNvPr>
          <p:cNvCxnSpPr>
            <a:cxnSpLocks/>
          </p:cNvCxnSpPr>
          <p:nvPr/>
        </p:nvCxnSpPr>
        <p:spPr>
          <a:xfrm>
            <a:off x="8472264" y="5661248"/>
            <a:ext cx="1080120" cy="0"/>
          </a:xfrm>
          <a:prstGeom prst="line">
            <a:avLst/>
          </a:prstGeom>
        </p:spPr>
        <p:style>
          <a:lnRef idx="2">
            <a:schemeClr val="accent6"/>
          </a:lnRef>
          <a:fillRef idx="0">
            <a:schemeClr val="accent6"/>
          </a:fillRef>
          <a:effectRef idx="1">
            <a:schemeClr val="accent6"/>
          </a:effectRef>
          <a:fontRef idx="minor">
            <a:schemeClr val="tx1"/>
          </a:fontRef>
        </p:style>
      </p:cxnSp>
      <p:grpSp>
        <p:nvGrpSpPr>
          <p:cNvPr id="42" name="Gruppieren 41">
            <a:extLst>
              <a:ext uri="{FF2B5EF4-FFF2-40B4-BE49-F238E27FC236}">
                <a16:creationId xmlns:a16="http://schemas.microsoft.com/office/drawing/2014/main" id="{199B00CF-AA8E-D1BD-3E1F-3DE54C0918F9}"/>
              </a:ext>
            </a:extLst>
          </p:cNvPr>
          <p:cNvGrpSpPr/>
          <p:nvPr/>
        </p:nvGrpSpPr>
        <p:grpSpPr>
          <a:xfrm>
            <a:off x="9353146" y="5661248"/>
            <a:ext cx="2359478" cy="216024"/>
            <a:chOff x="9353146" y="5661248"/>
            <a:chExt cx="2359478" cy="216024"/>
          </a:xfrm>
        </p:grpSpPr>
        <p:cxnSp>
          <p:nvCxnSpPr>
            <p:cNvPr id="38" name="Gerader Verbinder 37">
              <a:extLst>
                <a:ext uri="{FF2B5EF4-FFF2-40B4-BE49-F238E27FC236}">
                  <a16:creationId xmlns:a16="http://schemas.microsoft.com/office/drawing/2014/main" id="{42BA351E-268C-1BDF-8FCA-69BC2C3D83B7}"/>
                </a:ext>
              </a:extLst>
            </p:cNvPr>
            <p:cNvCxnSpPr>
              <a:cxnSpLocks/>
            </p:cNvCxnSpPr>
            <p:nvPr/>
          </p:nvCxnSpPr>
          <p:spPr>
            <a:xfrm>
              <a:off x="10344472" y="5661248"/>
              <a:ext cx="1368152"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40" name="Gerader Verbinder 39">
              <a:extLst>
                <a:ext uri="{FF2B5EF4-FFF2-40B4-BE49-F238E27FC236}">
                  <a16:creationId xmlns:a16="http://schemas.microsoft.com/office/drawing/2014/main" id="{4485F159-C174-2BFD-185C-9D52636867C8}"/>
                </a:ext>
              </a:extLst>
            </p:cNvPr>
            <p:cNvCxnSpPr>
              <a:cxnSpLocks/>
            </p:cNvCxnSpPr>
            <p:nvPr/>
          </p:nvCxnSpPr>
          <p:spPr>
            <a:xfrm>
              <a:off x="9353146" y="5877272"/>
              <a:ext cx="1063334" cy="0"/>
            </a:xfrm>
            <a:prstGeom prst="line">
              <a:avLst/>
            </a:prstGeom>
          </p:spPr>
          <p:style>
            <a:lnRef idx="2">
              <a:schemeClr val="accent6"/>
            </a:lnRef>
            <a:fillRef idx="0">
              <a:schemeClr val="accent6"/>
            </a:fillRef>
            <a:effectRef idx="1">
              <a:schemeClr val="accent6"/>
            </a:effectRef>
            <a:fontRef idx="minor">
              <a:schemeClr val="tx1"/>
            </a:fontRef>
          </p:style>
        </p:cxnSp>
      </p:grpSp>
      <p:grpSp>
        <p:nvGrpSpPr>
          <p:cNvPr id="15" name="Gruppieren 14">
            <a:extLst>
              <a:ext uri="{FF2B5EF4-FFF2-40B4-BE49-F238E27FC236}">
                <a16:creationId xmlns:a16="http://schemas.microsoft.com/office/drawing/2014/main" id="{52E9D8E3-E3A7-F427-ECB8-ACF71E158655}"/>
              </a:ext>
            </a:extLst>
          </p:cNvPr>
          <p:cNvGrpSpPr/>
          <p:nvPr/>
        </p:nvGrpSpPr>
        <p:grpSpPr>
          <a:xfrm>
            <a:off x="479376" y="908720"/>
            <a:ext cx="4666434" cy="1467289"/>
            <a:chOff x="604942" y="1027759"/>
            <a:chExt cx="4666434" cy="1467289"/>
          </a:xfrm>
        </p:grpSpPr>
        <p:sp>
          <p:nvSpPr>
            <p:cNvPr id="13" name="Abgerundetes Rechteck 2">
              <a:extLst>
                <a:ext uri="{FF2B5EF4-FFF2-40B4-BE49-F238E27FC236}">
                  <a16:creationId xmlns:a16="http://schemas.microsoft.com/office/drawing/2014/main" id="{F68E914F-17AD-6262-5F65-64D3E032CF07}"/>
                </a:ext>
              </a:extLst>
            </p:cNvPr>
            <p:cNvSpPr/>
            <p:nvPr/>
          </p:nvSpPr>
          <p:spPr>
            <a:xfrm>
              <a:off x="604942" y="1027759"/>
              <a:ext cx="4666434" cy="1467289"/>
            </a:xfrm>
            <a:prstGeom prst="roundRect">
              <a:avLst/>
            </a:prstGeom>
            <a:solidFill>
              <a:srgbClr val="EB618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3200" dirty="0"/>
                <a:t>2. Was </a:t>
              </a:r>
              <a:br>
                <a:rPr lang="de-DE" sz="24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de-DE" sz="2400" dirty="0">
                  <a:solidFill>
                    <a:schemeClr val="bg1"/>
                  </a:solidFill>
                  <a:latin typeface="Arial" panose="020B0604020202020204" pitchFamily="34" charset="0"/>
                  <a:cs typeface="Arial" panose="020B0604020202020204" pitchFamily="34" charset="0"/>
                </a:rPr>
                <a:t>wird behauptet? </a:t>
              </a:r>
            </a:p>
            <a:p>
              <a:r>
                <a:rPr lang="de-DE" sz="2400" dirty="0">
                  <a:solidFill>
                    <a:schemeClr val="bg1"/>
                  </a:solidFill>
                  <a:latin typeface="Arial" panose="020B0604020202020204" pitchFamily="34" charset="0"/>
                  <a:cs typeface="Arial" panose="020B0604020202020204" pitchFamily="34" charset="0"/>
                  <a:sym typeface="Wingdings" panose="05000000000000000000" pitchFamily="2" charset="2"/>
                </a:rPr>
                <a:t></a:t>
              </a:r>
              <a:r>
                <a:rPr lang="de-DE" sz="2400" dirty="0">
                  <a:solidFill>
                    <a:schemeClr val="bg1"/>
                  </a:solidFill>
                  <a:latin typeface="Arial" panose="020B0604020202020204" pitchFamily="34" charset="0"/>
                  <a:cs typeface="Arial" panose="020B0604020202020204" pitchFamily="34" charset="0"/>
                </a:rPr>
                <a:t> Die Fakten suchen</a:t>
              </a:r>
            </a:p>
          </p:txBody>
        </p:sp>
        <p:pic>
          <p:nvPicPr>
            <p:cNvPr id="4" name="Grafik 3" descr="Lupe mit einfarbiger Füllung">
              <a:extLst>
                <a:ext uri="{FF2B5EF4-FFF2-40B4-BE49-F238E27FC236}">
                  <a16:creationId xmlns:a16="http://schemas.microsoft.com/office/drawing/2014/main" id="{065096AA-EA6A-872B-2BAC-D3ADA6BCB8F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883915" y="1196753"/>
              <a:ext cx="1163870" cy="1163870"/>
            </a:xfrm>
            <a:prstGeom prst="rect">
              <a:avLst/>
            </a:prstGeom>
          </p:spPr>
        </p:pic>
        <p:pic>
          <p:nvPicPr>
            <p:cNvPr id="14" name="Grafik 13" descr="Hilfe mit einfarbiger Füllung">
              <a:extLst>
                <a:ext uri="{FF2B5EF4-FFF2-40B4-BE49-F238E27FC236}">
                  <a16:creationId xmlns:a16="http://schemas.microsoft.com/office/drawing/2014/main" id="{D362E81C-0295-153A-70C9-7D8DC95C538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880685" y="1230438"/>
              <a:ext cx="902418" cy="902418"/>
            </a:xfrm>
            <a:prstGeom prst="rect">
              <a:avLst/>
            </a:prstGeom>
          </p:spPr>
        </p:pic>
      </p:grpSp>
      <p:sp>
        <p:nvSpPr>
          <p:cNvPr id="7" name="Ellipse 6">
            <a:extLst>
              <a:ext uri="{FF2B5EF4-FFF2-40B4-BE49-F238E27FC236}">
                <a16:creationId xmlns:a16="http://schemas.microsoft.com/office/drawing/2014/main" id="{8D4C0F3A-8E80-1C77-5D04-CEB50F0476D4}"/>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16" name="Textfeld 15">
            <a:extLst>
              <a:ext uri="{FF2B5EF4-FFF2-40B4-BE49-F238E27FC236}">
                <a16:creationId xmlns:a16="http://schemas.microsoft.com/office/drawing/2014/main" id="{FBC0AC38-4FEB-0EAE-91E3-12AA95EDFFBC}"/>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1</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1481610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1000" tmFilter="0, 0; .2, .5; .8, .5; 1, 0"/>
                                        <p:tgtEl>
                                          <p:spTgt spid="15"/>
                                        </p:tgtEl>
                                      </p:cBhvr>
                                    </p:animEffect>
                                    <p:animScale>
                                      <p:cBhvr>
                                        <p:cTn id="7" dur="500" autoRev="1" fill="hold"/>
                                        <p:tgtEl>
                                          <p:spTgt spid="15"/>
                                        </p:tgtEl>
                                      </p:cBhvr>
                                      <p:by x="105000" y="105000"/>
                                    </p:animScale>
                                  </p:childTnLst>
                                </p:cTn>
                              </p:par>
                              <p:par>
                                <p:cTn id="8" presetID="2" presetClass="entr" presetSubtype="4"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 calcmode="lin" valueType="num">
                                      <p:cBhvr additive="base">
                                        <p:cTn id="10" dur="500" fill="hold"/>
                                        <p:tgtEl>
                                          <p:spTgt spid="20"/>
                                        </p:tgtEl>
                                        <p:attrNameLst>
                                          <p:attrName>ppt_x</p:attrName>
                                        </p:attrNameLst>
                                      </p:cBhvr>
                                      <p:tavLst>
                                        <p:tav tm="0">
                                          <p:val>
                                            <p:strVal val="#ppt_x"/>
                                          </p:val>
                                        </p:tav>
                                        <p:tav tm="100000">
                                          <p:val>
                                            <p:strVal val="#ppt_x"/>
                                          </p:val>
                                        </p:tav>
                                      </p:tavLst>
                                    </p:anim>
                                    <p:anim calcmode="lin" valueType="num">
                                      <p:cBhvr additive="base">
                                        <p:cTn id="11"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500" fill="hold"/>
                                        <p:tgtEl>
                                          <p:spTgt spid="18"/>
                                        </p:tgtEl>
                                        <p:attrNameLst>
                                          <p:attrName>ppt_x</p:attrName>
                                        </p:attrNameLst>
                                      </p:cBhvr>
                                      <p:tavLst>
                                        <p:tav tm="0">
                                          <p:val>
                                            <p:strVal val="0-#ppt_w/2"/>
                                          </p:val>
                                        </p:tav>
                                        <p:tav tm="100000">
                                          <p:val>
                                            <p:strVal val="#ppt_x"/>
                                          </p:val>
                                        </p:tav>
                                      </p:tavLst>
                                    </p:anim>
                                    <p:anim calcmode="lin" valueType="num">
                                      <p:cBhvr additive="base">
                                        <p:cTn id="17" dur="500" fill="hold"/>
                                        <p:tgtEl>
                                          <p:spTgt spid="18"/>
                                        </p:tgtEl>
                                        <p:attrNameLst>
                                          <p:attrName>ppt_y</p:attrName>
                                        </p:attrNameLst>
                                      </p:cBhvr>
                                      <p:tavLst>
                                        <p:tav tm="0">
                                          <p:val>
                                            <p:strVal val="#ppt_y"/>
                                          </p:val>
                                        </p:tav>
                                        <p:tav tm="100000">
                                          <p:val>
                                            <p:strVal val="#ppt_y"/>
                                          </p:val>
                                        </p:tav>
                                      </p:tavLst>
                                    </p:anim>
                                  </p:childTnLst>
                                </p:cTn>
                              </p:par>
                              <p:par>
                                <p:cTn id="18" presetID="10" presetClass="entr" presetSubtype="0" fill="hold" nodeType="withEffect">
                                  <p:stCondLst>
                                    <p:cond delay="0"/>
                                  </p:stCondLst>
                                  <p:childTnLst>
                                    <p:set>
                                      <p:cBhvr>
                                        <p:cTn id="19" dur="1" fill="hold">
                                          <p:stCondLst>
                                            <p:cond delay="0"/>
                                          </p:stCondLst>
                                        </p:cTn>
                                        <p:tgtEl>
                                          <p:spTgt spid="19">
                                            <p:txEl>
                                              <p:pRg st="0" end="0"/>
                                            </p:txEl>
                                          </p:spTgt>
                                        </p:tgtEl>
                                        <p:attrNameLst>
                                          <p:attrName>style.visibility</p:attrName>
                                        </p:attrNameLst>
                                      </p:cBhvr>
                                      <p:to>
                                        <p:strVal val="visible"/>
                                      </p:to>
                                    </p:set>
                                    <p:animEffect transition="in" filter="fade">
                                      <p:cBhvr>
                                        <p:cTn id="20" dur="500"/>
                                        <p:tgtEl>
                                          <p:spTgt spid="19">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9">
                                            <p:txEl>
                                              <p:pRg st="1" end="1"/>
                                            </p:txEl>
                                          </p:spTgt>
                                        </p:tgtEl>
                                        <p:attrNameLst>
                                          <p:attrName>style.visibility</p:attrName>
                                        </p:attrNameLst>
                                      </p:cBhvr>
                                      <p:to>
                                        <p:strVal val="visible"/>
                                      </p:to>
                                    </p:set>
                                    <p:animEffect transition="in" filter="fade">
                                      <p:cBhvr>
                                        <p:cTn id="25" dur="500"/>
                                        <p:tgtEl>
                                          <p:spTgt spid="19">
                                            <p:txEl>
                                              <p:pRg st="1" end="1"/>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9">
                                            <p:txEl>
                                              <p:pRg st="2" end="2"/>
                                            </p:txEl>
                                          </p:spTgt>
                                        </p:tgtEl>
                                        <p:attrNameLst>
                                          <p:attrName>style.visibility</p:attrName>
                                        </p:attrNameLst>
                                      </p:cBhvr>
                                      <p:to>
                                        <p:strVal val="visible"/>
                                      </p:to>
                                    </p:set>
                                    <p:animEffect transition="in" filter="fade">
                                      <p:cBhvr>
                                        <p:cTn id="33" dur="500"/>
                                        <p:tgtEl>
                                          <p:spTgt spid="19">
                                            <p:txEl>
                                              <p:pRg st="2" end="2"/>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fade">
                                      <p:cBhvr>
                                        <p:cTn id="36" dur="500"/>
                                        <p:tgtEl>
                                          <p:spTgt spid="35"/>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9">
                                            <p:txEl>
                                              <p:pRg st="3" end="3"/>
                                            </p:txEl>
                                          </p:spTgt>
                                        </p:tgtEl>
                                        <p:attrNameLst>
                                          <p:attrName>style.visibility</p:attrName>
                                        </p:attrNameLst>
                                      </p:cBhvr>
                                      <p:to>
                                        <p:strVal val="visible"/>
                                      </p:to>
                                    </p:set>
                                    <p:animEffect transition="in" filter="fade">
                                      <p:cBhvr>
                                        <p:cTn id="41" dur="500"/>
                                        <p:tgtEl>
                                          <p:spTgt spid="19">
                                            <p:txEl>
                                              <p:pRg st="3" end="3"/>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9">
                                            <p:txEl>
                                              <p:pRg st="4" end="4"/>
                                            </p:txEl>
                                          </p:spTgt>
                                        </p:tgtEl>
                                        <p:attrNameLst>
                                          <p:attrName>style.visibility</p:attrName>
                                        </p:attrNameLst>
                                      </p:cBhvr>
                                      <p:to>
                                        <p:strVal val="visible"/>
                                      </p:to>
                                    </p:set>
                                    <p:animEffect transition="in" filter="fade">
                                      <p:cBhvr>
                                        <p:cTn id="49" dur="500"/>
                                        <p:tgtEl>
                                          <p:spTgt spid="19">
                                            <p:txEl>
                                              <p:pRg st="4" end="4"/>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1026"/>
                                        </p:tgtEl>
                                        <p:attrNameLst>
                                          <p:attrName>style.visibility</p:attrName>
                                        </p:attrNameLst>
                                      </p:cBhvr>
                                      <p:to>
                                        <p:strVal val="visible"/>
                                      </p:to>
                                    </p:set>
                                    <p:animEffect transition="in" filter="fade">
                                      <p:cBhvr>
                                        <p:cTn id="52" dur="1000"/>
                                        <p:tgtEl>
                                          <p:spTgt spid="1026"/>
                                        </p:tgtEl>
                                      </p:cBhvr>
                                    </p:animEffect>
                                  </p:childTnLst>
                                </p:cTn>
                              </p:par>
                              <p:par>
                                <p:cTn id="53" presetID="10" presetClass="entr" presetSubtype="0" fill="hold" nodeType="with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fade">
                                      <p:cBhvr>
                                        <p:cTn id="5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0DC2C7EE-DA33-1F77-A68A-FBC09F5CCC10}"/>
              </a:ext>
            </a:extLst>
          </p:cNvPr>
          <p:cNvSpPr>
            <a:spLocks noGrp="1"/>
          </p:cNvSpPr>
          <p:nvPr>
            <p:ph type="sldNum" sz="quarter" idx="12"/>
          </p:nvPr>
        </p:nvSpPr>
        <p:spPr>
          <a:xfrm>
            <a:off x="298872" y="6339627"/>
            <a:ext cx="2844800" cy="365125"/>
          </a:xfrm>
        </p:spPr>
        <p:txBody>
          <a:bodyPr/>
          <a:lstStyle/>
          <a:p>
            <a:fld id="{995B83AF-091C-4368-ABDB-DF7FEF1A6B80}" type="slidenum">
              <a:rPr lang="de-DE" smtClean="0"/>
              <a:pPr/>
              <a:t>11</a:t>
            </a:fld>
            <a:endParaRPr lang="de-DE" dirty="0"/>
          </a:p>
        </p:txBody>
      </p:sp>
      <p:grpSp>
        <p:nvGrpSpPr>
          <p:cNvPr id="7" name="Gruppieren 6">
            <a:extLst>
              <a:ext uri="{FF2B5EF4-FFF2-40B4-BE49-F238E27FC236}">
                <a16:creationId xmlns:a16="http://schemas.microsoft.com/office/drawing/2014/main" id="{65B19D52-A114-FC1C-921D-BFEC532C44E2}"/>
              </a:ext>
            </a:extLst>
          </p:cNvPr>
          <p:cNvGrpSpPr/>
          <p:nvPr/>
        </p:nvGrpSpPr>
        <p:grpSpPr>
          <a:xfrm>
            <a:off x="8144850" y="1772819"/>
            <a:ext cx="2961021" cy="4974799"/>
            <a:chOff x="3410733" y="761955"/>
            <a:chExt cx="3209672" cy="5598069"/>
          </a:xfrm>
        </p:grpSpPr>
        <p:pic>
          <p:nvPicPr>
            <p:cNvPr id="8" name="Grafik 7">
              <a:extLst>
                <a:ext uri="{FF2B5EF4-FFF2-40B4-BE49-F238E27FC236}">
                  <a16:creationId xmlns:a16="http://schemas.microsoft.com/office/drawing/2014/main" id="{3B19CA17-03B8-DC40-7986-34C3FD9DE0C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84452"/>
            <a:stretch/>
          </p:blipFill>
          <p:spPr>
            <a:xfrm>
              <a:off x="3650555" y="1305168"/>
              <a:ext cx="2730029" cy="755680"/>
            </a:xfrm>
            <a:prstGeom prst="rect">
              <a:avLst/>
            </a:prstGeom>
          </p:spPr>
        </p:pic>
        <p:pic>
          <p:nvPicPr>
            <p:cNvPr id="9" name="Grafik 8" descr="Ein Bild, das Diagramm enthält.&#10;&#10;Automatisch generierte Beschreibung">
              <a:extLst>
                <a:ext uri="{FF2B5EF4-FFF2-40B4-BE49-F238E27FC236}">
                  <a16:creationId xmlns:a16="http://schemas.microsoft.com/office/drawing/2014/main" id="{8B08E372-984F-1392-FA5D-4B969BC48D39}"/>
                </a:ext>
              </a:extLst>
            </p:cNvPr>
            <p:cNvPicPr>
              <a:picLocks noChangeAspect="1"/>
            </p:cNvPicPr>
            <p:nvPr/>
          </p:nvPicPr>
          <p:blipFill rotWithShape="1">
            <a:blip r:embed="rId4">
              <a:extLst>
                <a:ext uri="{28A0092B-C50C-407E-A947-70E740481C1C}">
                  <a14:useLocalDpi xmlns:a14="http://schemas.microsoft.com/office/drawing/2010/main" val="0"/>
                </a:ext>
              </a:extLst>
            </a:blip>
            <a:srcRect l="34895" t="15125" r="10733" b="13754"/>
            <a:stretch/>
          </p:blipFill>
          <p:spPr>
            <a:xfrm>
              <a:off x="3645575" y="1887838"/>
              <a:ext cx="2730029" cy="3704288"/>
            </a:xfrm>
            <a:prstGeom prst="rect">
              <a:avLst/>
            </a:prstGeom>
          </p:spPr>
        </p:pic>
        <p:pic>
          <p:nvPicPr>
            <p:cNvPr id="10" name="Grafik 9">
              <a:extLst>
                <a:ext uri="{FF2B5EF4-FFF2-40B4-BE49-F238E27FC236}">
                  <a16:creationId xmlns:a16="http://schemas.microsoft.com/office/drawing/2014/main" id="{B40700AB-C4FE-5DB8-9A4E-7275BB8FC03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3788" b="-53"/>
            <a:stretch/>
          </p:blipFill>
          <p:spPr>
            <a:xfrm>
              <a:off x="3642741" y="5582523"/>
              <a:ext cx="2730029" cy="304481"/>
            </a:xfrm>
            <a:prstGeom prst="rect">
              <a:avLst/>
            </a:prstGeom>
          </p:spPr>
        </p:pic>
        <p:pic>
          <p:nvPicPr>
            <p:cNvPr id="11" name="Grafik 10">
              <a:extLst>
                <a:ext uri="{FF2B5EF4-FFF2-40B4-BE49-F238E27FC236}">
                  <a16:creationId xmlns:a16="http://schemas.microsoft.com/office/drawing/2014/main" id="{8E609138-DABC-44D1-9906-634353A5F53F}"/>
                </a:ext>
              </a:extLst>
            </p:cNvPr>
            <p:cNvPicPr>
              <a:picLocks noChangeAspect="1"/>
            </p:cNvPicPr>
            <p:nvPr/>
          </p:nvPicPr>
          <p:blipFill>
            <a:blip r:embed="rId5"/>
            <a:stretch>
              <a:fillRect/>
            </a:stretch>
          </p:blipFill>
          <p:spPr>
            <a:xfrm>
              <a:off x="3410733" y="761955"/>
              <a:ext cx="3209672" cy="5598069"/>
            </a:xfrm>
            <a:prstGeom prst="rect">
              <a:avLst/>
            </a:prstGeom>
            <a:effectLst>
              <a:outerShdw blurRad="50800" dist="38100" dir="2700000" algn="tl" rotWithShape="0">
                <a:prstClr val="black">
                  <a:alpha val="40000"/>
                </a:prstClr>
              </a:outerShdw>
            </a:effectLst>
          </p:spPr>
        </p:pic>
      </p:grpSp>
      <p:sp>
        <p:nvSpPr>
          <p:cNvPr id="12" name="Abgerundetes Rechteck 4">
            <a:extLst>
              <a:ext uri="{FF2B5EF4-FFF2-40B4-BE49-F238E27FC236}">
                <a16:creationId xmlns:a16="http://schemas.microsoft.com/office/drawing/2014/main" id="{25448CAB-797B-9FB8-920A-F9BC44A30986}"/>
              </a:ext>
            </a:extLst>
          </p:cNvPr>
          <p:cNvSpPr/>
          <p:nvPr/>
        </p:nvSpPr>
        <p:spPr>
          <a:xfrm>
            <a:off x="327600" y="2840434"/>
            <a:ext cx="6948412" cy="2676798"/>
          </a:xfrm>
          <a:prstGeom prst="roundRect">
            <a:avLst/>
          </a:prstGeom>
          <a:solidFill>
            <a:schemeClr val="bg1">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 name="Textfeld 12">
            <a:extLst>
              <a:ext uri="{FF2B5EF4-FFF2-40B4-BE49-F238E27FC236}">
                <a16:creationId xmlns:a16="http://schemas.microsoft.com/office/drawing/2014/main" id="{08F37A44-D718-C66A-1001-4666B215C82A}"/>
              </a:ext>
            </a:extLst>
          </p:cNvPr>
          <p:cNvSpPr txBox="1"/>
          <p:nvPr/>
        </p:nvSpPr>
        <p:spPr>
          <a:xfrm>
            <a:off x="505244" y="3040791"/>
            <a:ext cx="6770767" cy="2092881"/>
          </a:xfrm>
          <a:prstGeom prst="rect">
            <a:avLst/>
          </a:prstGeom>
          <a:noFill/>
        </p:spPr>
        <p:txBody>
          <a:bodyPr wrap="square">
            <a:spAutoFit/>
          </a:bodyPr>
          <a:lstStyle/>
          <a:p>
            <a:pPr marL="88900" indent="0">
              <a:lnSpc>
                <a:spcPct val="100000"/>
              </a:lnSpc>
              <a:spcAft>
                <a:spcPts val="600"/>
              </a:spcAft>
              <a:buNone/>
            </a:pPr>
            <a:r>
              <a:rPr lang="de-DE" sz="2400" b="1" dirty="0"/>
              <a:t>Die Quelle???</a:t>
            </a:r>
          </a:p>
          <a:p>
            <a:pPr marL="431800" indent="-342900">
              <a:lnSpc>
                <a:spcPct val="100000"/>
              </a:lnSpc>
              <a:spcAft>
                <a:spcPts val="600"/>
              </a:spcAft>
              <a:buFont typeface="Arial" panose="020B0604020202020204" pitchFamily="34" charset="0"/>
              <a:buChar char="•"/>
            </a:pPr>
            <a:r>
              <a:rPr lang="de-DE" sz="2400" dirty="0"/>
              <a:t>Der Blog </a:t>
            </a:r>
            <a:r>
              <a:rPr lang="de-DE" sz="2400" i="1" dirty="0" err="1"/>
              <a:t>gesundheitsfakten</a:t>
            </a:r>
            <a:r>
              <a:rPr lang="de-DE" sz="2400" dirty="0"/>
              <a:t> nennt keine Quelle für seine Behauptungen!</a:t>
            </a:r>
          </a:p>
          <a:p>
            <a:pPr marL="88900">
              <a:lnSpc>
                <a:spcPct val="100000"/>
              </a:lnSpc>
              <a:spcAft>
                <a:spcPts val="600"/>
              </a:spcAft>
            </a:pPr>
            <a:r>
              <a:rPr lang="de-DE" sz="2400" dirty="0">
                <a:sym typeface="Wingdings" panose="05000000000000000000" pitchFamily="2" charset="2"/>
              </a:rPr>
              <a:t> </a:t>
            </a:r>
            <a:r>
              <a:rPr lang="de-DE" sz="2400" dirty="0"/>
              <a:t>Wir erfahren nicht, woher die</a:t>
            </a:r>
            <a:br>
              <a:rPr lang="de-DE" sz="2400" dirty="0"/>
            </a:br>
            <a:r>
              <a:rPr lang="de-DE" sz="2400" dirty="0"/>
              <a:t>     Informationen stammen. </a:t>
            </a:r>
            <a:r>
              <a:rPr lang="de-DE" sz="2400" b="1" dirty="0"/>
              <a:t>Was tun?</a:t>
            </a:r>
          </a:p>
        </p:txBody>
      </p:sp>
      <p:grpSp>
        <p:nvGrpSpPr>
          <p:cNvPr id="28" name="Gruppieren 27">
            <a:extLst>
              <a:ext uri="{FF2B5EF4-FFF2-40B4-BE49-F238E27FC236}">
                <a16:creationId xmlns:a16="http://schemas.microsoft.com/office/drawing/2014/main" id="{5DA3CB2E-8B62-31E7-0BAD-7F00BED3D91E}"/>
              </a:ext>
            </a:extLst>
          </p:cNvPr>
          <p:cNvGrpSpPr/>
          <p:nvPr/>
        </p:nvGrpSpPr>
        <p:grpSpPr>
          <a:xfrm>
            <a:off x="407368" y="908720"/>
            <a:ext cx="4672314" cy="1621000"/>
            <a:chOff x="488611" y="1026044"/>
            <a:chExt cx="4672314" cy="1621000"/>
          </a:xfrm>
        </p:grpSpPr>
        <p:sp>
          <p:nvSpPr>
            <p:cNvPr id="2" name="Abgerundetes Rechteck 12">
              <a:extLst>
                <a:ext uri="{FF2B5EF4-FFF2-40B4-BE49-F238E27FC236}">
                  <a16:creationId xmlns:a16="http://schemas.microsoft.com/office/drawing/2014/main" id="{BAF3E65F-3B02-A4B3-3BE6-FB0726DAF407}"/>
                </a:ext>
              </a:extLst>
            </p:cNvPr>
            <p:cNvSpPr/>
            <p:nvPr/>
          </p:nvSpPr>
          <p:spPr>
            <a:xfrm>
              <a:off x="488611" y="1026044"/>
              <a:ext cx="4672314" cy="1621000"/>
            </a:xfrm>
            <a:prstGeom prst="roundRect">
              <a:avLst/>
            </a:prstGeom>
            <a:solidFill>
              <a:srgbClr val="EB618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800" b="1" dirty="0">
                  <a:solidFill>
                    <a:schemeClr val="bg1"/>
                  </a:solidFill>
                  <a:latin typeface="Arial" panose="020B0604020202020204" pitchFamily="34" charset="0"/>
                  <a:cs typeface="Arial" panose="020B0604020202020204" pitchFamily="34" charset="0"/>
                </a:rPr>
                <a:t>3. Woher …</a:t>
              </a:r>
              <a:br>
                <a:rPr lang="de-DE" sz="2400" b="1" dirty="0">
                  <a:solidFill>
                    <a:schemeClr val="bg1"/>
                  </a:solidFill>
                  <a:latin typeface="Arial" panose="020B0604020202020204" pitchFamily="34" charset="0"/>
                  <a:cs typeface="Arial" panose="020B0604020202020204" pitchFamily="34" charset="0"/>
                </a:rPr>
              </a:br>
              <a:r>
                <a:rPr lang="de-DE" sz="2400" b="1" dirty="0">
                  <a:solidFill>
                    <a:schemeClr val="bg1"/>
                  </a:solidFill>
                  <a:latin typeface="Arial" panose="020B0604020202020204" pitchFamily="34" charset="0"/>
                  <a:cs typeface="Arial" panose="020B0604020202020204" pitchFamily="34" charset="0"/>
                </a:rPr>
                <a:t>… </a:t>
              </a:r>
              <a:r>
                <a:rPr lang="de-DE" sz="2400" dirty="0">
                  <a:solidFill>
                    <a:schemeClr val="bg1"/>
                  </a:solidFill>
                  <a:latin typeface="Arial" panose="020B0604020202020204" pitchFamily="34" charset="0"/>
                  <a:cs typeface="Arial" panose="020B0604020202020204" pitchFamily="34" charset="0"/>
                </a:rPr>
                <a:t>wissen die das? </a:t>
              </a:r>
            </a:p>
            <a:p>
              <a:r>
                <a:rPr lang="de-DE" sz="2400" dirty="0">
                  <a:solidFill>
                    <a:schemeClr val="bg1"/>
                  </a:solidFill>
                  <a:latin typeface="Arial" panose="020B0604020202020204" pitchFamily="34" charset="0"/>
                  <a:cs typeface="Arial" panose="020B0604020202020204" pitchFamily="34" charset="0"/>
                  <a:sym typeface="Wingdings" panose="05000000000000000000" pitchFamily="2" charset="2"/>
                </a:rPr>
                <a:t>Die </a:t>
              </a:r>
              <a:r>
                <a:rPr lang="de-DE" sz="2400" b="1" dirty="0">
                  <a:solidFill>
                    <a:schemeClr val="bg1"/>
                  </a:solidFill>
                  <a:latin typeface="Arial" panose="020B0604020202020204" pitchFamily="34" charset="0"/>
                  <a:cs typeface="Arial" panose="020B0604020202020204" pitchFamily="34" charset="0"/>
                  <a:sym typeface="Wingdings" panose="05000000000000000000" pitchFamily="2" charset="2"/>
                </a:rPr>
                <a:t>Quellen</a:t>
              </a:r>
              <a:r>
                <a:rPr lang="de-DE" sz="2400" dirty="0">
                  <a:solidFill>
                    <a:schemeClr val="bg1"/>
                  </a:solidFill>
                  <a:latin typeface="Arial" panose="020B0604020202020204" pitchFamily="34" charset="0"/>
                  <a:cs typeface="Arial" panose="020B0604020202020204" pitchFamily="34" charset="0"/>
                  <a:sym typeface="Wingdings" panose="05000000000000000000" pitchFamily="2" charset="2"/>
                </a:rPr>
                <a:t> suchen! </a:t>
              </a:r>
              <a:endParaRPr lang="de-DE" sz="2400" dirty="0">
                <a:solidFill>
                  <a:schemeClr val="bg1"/>
                </a:solidFill>
              </a:endParaRPr>
            </a:p>
          </p:txBody>
        </p:sp>
        <p:sp>
          <p:nvSpPr>
            <p:cNvPr id="25" name="Eine Ecke des Rechtecks schneiden 24">
              <a:extLst>
                <a:ext uri="{FF2B5EF4-FFF2-40B4-BE49-F238E27FC236}">
                  <a16:creationId xmlns:a16="http://schemas.microsoft.com/office/drawing/2014/main" id="{8536BBAA-D5A9-670C-1BB2-761FCEEAE1DF}"/>
                </a:ext>
              </a:extLst>
            </p:cNvPr>
            <p:cNvSpPr/>
            <p:nvPr/>
          </p:nvSpPr>
          <p:spPr>
            <a:xfrm>
              <a:off x="4247674" y="1700549"/>
              <a:ext cx="575035" cy="664960"/>
            </a:xfrm>
            <a:prstGeom prst="snip1Rect">
              <a:avLst>
                <a:gd name="adj" fmla="val 34635"/>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4" name="Grafik 3">
            <a:extLst>
              <a:ext uri="{FF2B5EF4-FFF2-40B4-BE49-F238E27FC236}">
                <a16:creationId xmlns:a16="http://schemas.microsoft.com/office/drawing/2014/main" id="{5935485D-2244-4EBE-B49E-6B95DA2A7A72}"/>
              </a:ext>
            </a:extLst>
          </p:cNvPr>
          <p:cNvPicPr>
            <a:picLocks noChangeAspect="1"/>
          </p:cNvPicPr>
          <p:nvPr/>
        </p:nvPicPr>
        <p:blipFill>
          <a:blip r:embed="rId6">
            <a:grayscl/>
            <a:extLst>
              <a:ext uri="{BEBA8EAE-BF5A-486C-A8C5-ECC9F3942E4B}">
                <a14:imgProps xmlns:a14="http://schemas.microsoft.com/office/drawing/2010/main">
                  <a14:imgLayer r:embed="rId7">
                    <a14:imgEffect>
                      <a14:brightnessContrast bright="40000" contrast="40000"/>
                    </a14:imgEffect>
                  </a14:imgLayer>
                </a14:imgProps>
              </a:ext>
            </a:extLst>
          </a:blip>
          <a:stretch>
            <a:fillRect/>
          </a:stretch>
        </p:blipFill>
        <p:spPr>
          <a:xfrm>
            <a:off x="4016292" y="1383328"/>
            <a:ext cx="782215" cy="782215"/>
          </a:xfrm>
          <a:prstGeom prst="rect">
            <a:avLst/>
          </a:prstGeom>
          <a:ln>
            <a:noFill/>
          </a:ln>
        </p:spPr>
      </p:pic>
      <p:sp>
        <p:nvSpPr>
          <p:cNvPr id="14" name="Ellipse 13">
            <a:extLst>
              <a:ext uri="{FF2B5EF4-FFF2-40B4-BE49-F238E27FC236}">
                <a16:creationId xmlns:a16="http://schemas.microsoft.com/office/drawing/2014/main" id="{06E00D29-9ADB-0F8D-C791-EA5DEDF4778F}"/>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21" name="Textfeld 20">
            <a:extLst>
              <a:ext uri="{FF2B5EF4-FFF2-40B4-BE49-F238E27FC236}">
                <a16:creationId xmlns:a16="http://schemas.microsoft.com/office/drawing/2014/main" id="{A9AE6CF6-28F1-26DF-1167-498A2E37AFD9}"/>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1</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225476957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1000" tmFilter="0, 0; .2, .5; .8, .5; 1, 0"/>
                                        <p:tgtEl>
                                          <p:spTgt spid="28"/>
                                        </p:tgtEl>
                                      </p:cBhvr>
                                    </p:animEffect>
                                    <p:animScale>
                                      <p:cBhvr>
                                        <p:cTn id="7" dur="500" autoRev="1" fill="hold"/>
                                        <p:tgtEl>
                                          <p:spTgt spid="28"/>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0-#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par>
                                <p:cTn id="14" presetID="10" presetClass="entr" presetSubtype="0" fill="hold" nodeType="withEffect">
                                  <p:stCondLst>
                                    <p:cond delay="400"/>
                                  </p:stCondLst>
                                  <p:childTnLst>
                                    <p:set>
                                      <p:cBhvr>
                                        <p:cTn id="15" dur="1" fill="hold">
                                          <p:stCondLst>
                                            <p:cond delay="0"/>
                                          </p:stCondLst>
                                        </p:cTn>
                                        <p:tgtEl>
                                          <p:spTgt spid="13">
                                            <p:txEl>
                                              <p:pRg st="0" end="0"/>
                                            </p:txEl>
                                          </p:spTgt>
                                        </p:tgtEl>
                                        <p:attrNameLst>
                                          <p:attrName>style.visibility</p:attrName>
                                        </p:attrNameLst>
                                      </p:cBhvr>
                                      <p:to>
                                        <p:strVal val="visible"/>
                                      </p:to>
                                    </p:set>
                                    <p:animEffect transition="in" filter="fade">
                                      <p:cBhvr>
                                        <p:cTn id="16" dur="500"/>
                                        <p:tgtEl>
                                          <p:spTgt spid="1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3">
                                            <p:txEl>
                                              <p:pRg st="1" end="1"/>
                                            </p:txEl>
                                          </p:spTgt>
                                        </p:tgtEl>
                                        <p:attrNameLst>
                                          <p:attrName>style.visibility</p:attrName>
                                        </p:attrNameLst>
                                      </p:cBhvr>
                                      <p:to>
                                        <p:strVal val="visible"/>
                                      </p:to>
                                    </p:set>
                                    <p:animEffect transition="in" filter="fade">
                                      <p:cBhvr>
                                        <p:cTn id="21" dur="500"/>
                                        <p:tgtEl>
                                          <p:spTgt spid="1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3">
                                            <p:txEl>
                                              <p:pRg st="2" end="2"/>
                                            </p:txEl>
                                          </p:spTgt>
                                        </p:tgtEl>
                                        <p:attrNameLst>
                                          <p:attrName>style.visibility</p:attrName>
                                        </p:attrNameLst>
                                      </p:cBhvr>
                                      <p:to>
                                        <p:strVal val="visible"/>
                                      </p:to>
                                    </p:set>
                                    <p:animEffect transition="in" filter="fade">
                                      <p:cBhvr>
                                        <p:cTn id="26"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33863EDC-5C83-5090-7B18-51C2D6CE9A9B}"/>
              </a:ext>
            </a:extLst>
          </p:cNvPr>
          <p:cNvSpPr>
            <a:spLocks noGrp="1"/>
          </p:cNvSpPr>
          <p:nvPr>
            <p:ph type="sldNum" sz="quarter" idx="12"/>
          </p:nvPr>
        </p:nvSpPr>
        <p:spPr/>
        <p:txBody>
          <a:bodyPr/>
          <a:lstStyle/>
          <a:p>
            <a:fld id="{995B83AF-091C-4368-ABDB-DF7FEF1A6B80}" type="slidenum">
              <a:rPr lang="de-DE" smtClean="0"/>
              <a:pPr/>
              <a:t>12</a:t>
            </a:fld>
            <a:endParaRPr lang="de-DE" dirty="0"/>
          </a:p>
        </p:txBody>
      </p:sp>
      <p:sp>
        <p:nvSpPr>
          <p:cNvPr id="5" name="Textfeld 4">
            <a:extLst>
              <a:ext uri="{FF2B5EF4-FFF2-40B4-BE49-F238E27FC236}">
                <a16:creationId xmlns:a16="http://schemas.microsoft.com/office/drawing/2014/main" id="{7AF30884-532E-9EDD-15B9-3D28A801D46C}"/>
              </a:ext>
            </a:extLst>
          </p:cNvPr>
          <p:cNvSpPr txBox="1"/>
          <p:nvPr/>
        </p:nvSpPr>
        <p:spPr>
          <a:xfrm>
            <a:off x="139822" y="748278"/>
            <a:ext cx="12076858" cy="584775"/>
          </a:xfrm>
          <a:prstGeom prst="rect">
            <a:avLst/>
          </a:prstGeom>
          <a:noFill/>
        </p:spPr>
        <p:txBody>
          <a:bodyPr wrap="square" rtlCol="0">
            <a:spAutoFit/>
          </a:bodyPr>
          <a:lstStyle/>
          <a:p>
            <a:r>
              <a:rPr lang="de-DE" sz="3200" b="1" dirty="0"/>
              <a:t>Zweite Redaktionssitzung: </a:t>
            </a:r>
            <a:r>
              <a:rPr lang="de-DE" sz="3200" dirty="0"/>
              <a:t>Wie überprüfen wir die Behauptung?</a:t>
            </a:r>
          </a:p>
        </p:txBody>
      </p:sp>
      <p:grpSp>
        <p:nvGrpSpPr>
          <p:cNvPr id="6" name="Gruppieren 5">
            <a:extLst>
              <a:ext uri="{FF2B5EF4-FFF2-40B4-BE49-F238E27FC236}">
                <a16:creationId xmlns:a16="http://schemas.microsoft.com/office/drawing/2014/main" id="{8078879C-E8FE-A245-47BB-4CC087476577}"/>
              </a:ext>
            </a:extLst>
          </p:cNvPr>
          <p:cNvGrpSpPr/>
          <p:nvPr/>
        </p:nvGrpSpPr>
        <p:grpSpPr>
          <a:xfrm>
            <a:off x="671359" y="4138087"/>
            <a:ext cx="11363429" cy="1711352"/>
            <a:chOff x="671358" y="4138087"/>
            <a:chExt cx="11431702" cy="1711352"/>
          </a:xfrm>
        </p:grpSpPr>
        <p:sp>
          <p:nvSpPr>
            <p:cNvPr id="7" name="Abgerundete rechteckige Legende 20">
              <a:extLst>
                <a:ext uri="{FF2B5EF4-FFF2-40B4-BE49-F238E27FC236}">
                  <a16:creationId xmlns:a16="http://schemas.microsoft.com/office/drawing/2014/main" id="{7D9CD1BB-B44E-602B-21A2-58EFA468D0F2}"/>
                </a:ext>
              </a:extLst>
            </p:cNvPr>
            <p:cNvSpPr/>
            <p:nvPr/>
          </p:nvSpPr>
          <p:spPr>
            <a:xfrm>
              <a:off x="671358" y="4138087"/>
              <a:ext cx="11431702" cy="1711352"/>
            </a:xfrm>
            <a:prstGeom prst="wedgeRoundRectCallout">
              <a:avLst>
                <a:gd name="adj1" fmla="val 4618"/>
                <a:gd name="adj2" fmla="val 37194"/>
                <a:gd name="adj3" fmla="val 16667"/>
              </a:avLst>
            </a:prstGeom>
            <a:solidFill>
              <a:srgbClr val="EB618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Inhaltsplatzhalter 2">
              <a:extLst>
                <a:ext uri="{FF2B5EF4-FFF2-40B4-BE49-F238E27FC236}">
                  <a16:creationId xmlns:a16="http://schemas.microsoft.com/office/drawing/2014/main" id="{D74FC65C-3039-CDF7-3152-70D04CA01BA9}"/>
                </a:ext>
              </a:extLst>
            </p:cNvPr>
            <p:cNvSpPr txBox="1">
              <a:spLocks/>
            </p:cNvSpPr>
            <p:nvPr/>
          </p:nvSpPr>
          <p:spPr>
            <a:xfrm>
              <a:off x="3561940" y="4235773"/>
              <a:ext cx="8183377" cy="1475039"/>
            </a:xfrm>
            <a:prstGeom prst="rect">
              <a:avLst/>
            </a:prstGeom>
            <a:noFill/>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de-DE" b="1" dirty="0">
                  <a:solidFill>
                    <a:schemeClr val="bg1"/>
                  </a:solidFill>
                </a:rPr>
                <a:t>Wie könnte es weitergehen, um die </a:t>
              </a:r>
            </a:p>
            <a:p>
              <a:pPr marL="0" indent="0">
                <a:lnSpc>
                  <a:spcPct val="150000"/>
                </a:lnSpc>
                <a:buNone/>
              </a:pPr>
              <a:r>
                <a:rPr lang="de-DE" b="1" dirty="0">
                  <a:solidFill>
                    <a:schemeClr val="bg1"/>
                  </a:solidFill>
                </a:rPr>
                <a:t>Kernaussage zu checken?</a:t>
              </a:r>
            </a:p>
            <a:p>
              <a:pPr marL="0" indent="0">
                <a:lnSpc>
                  <a:spcPct val="150000"/>
                </a:lnSpc>
                <a:buNone/>
              </a:pPr>
              <a:endParaRPr lang="de-DE" dirty="0">
                <a:solidFill>
                  <a:schemeClr val="bg1"/>
                </a:solidFill>
              </a:endParaRPr>
            </a:p>
          </p:txBody>
        </p:sp>
      </p:grpSp>
      <p:grpSp>
        <p:nvGrpSpPr>
          <p:cNvPr id="10" name="Gruppieren 9">
            <a:extLst>
              <a:ext uri="{FF2B5EF4-FFF2-40B4-BE49-F238E27FC236}">
                <a16:creationId xmlns:a16="http://schemas.microsoft.com/office/drawing/2014/main" id="{B0898AE7-579D-0793-B675-58E8D409E4C6}"/>
              </a:ext>
            </a:extLst>
          </p:cNvPr>
          <p:cNvGrpSpPr/>
          <p:nvPr/>
        </p:nvGrpSpPr>
        <p:grpSpPr>
          <a:xfrm>
            <a:off x="623392" y="1723208"/>
            <a:ext cx="12122338" cy="2217994"/>
            <a:chOff x="731084" y="1527416"/>
            <a:chExt cx="12122338" cy="2217994"/>
          </a:xfrm>
          <a:solidFill>
            <a:srgbClr val="EB6183"/>
          </a:solidFill>
        </p:grpSpPr>
        <p:sp>
          <p:nvSpPr>
            <p:cNvPr id="11" name="Abgerundete rechteckige Legende 20">
              <a:extLst>
                <a:ext uri="{FF2B5EF4-FFF2-40B4-BE49-F238E27FC236}">
                  <a16:creationId xmlns:a16="http://schemas.microsoft.com/office/drawing/2014/main" id="{D3338D40-D329-92FB-6815-7003764E59B8}"/>
                </a:ext>
              </a:extLst>
            </p:cNvPr>
            <p:cNvSpPr/>
            <p:nvPr/>
          </p:nvSpPr>
          <p:spPr>
            <a:xfrm>
              <a:off x="731084" y="1527416"/>
              <a:ext cx="11431702" cy="2217993"/>
            </a:xfrm>
            <a:prstGeom prst="wedgeRoundRectCallout">
              <a:avLst>
                <a:gd name="adj1" fmla="val 4618"/>
                <a:gd name="adj2" fmla="val 37194"/>
                <a:gd name="adj3" fmla="val 16667"/>
              </a:avLst>
            </a:prstGeom>
            <a:grp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 name="Inhaltsplatzhalter 2">
              <a:extLst>
                <a:ext uri="{FF2B5EF4-FFF2-40B4-BE49-F238E27FC236}">
                  <a16:creationId xmlns:a16="http://schemas.microsoft.com/office/drawing/2014/main" id="{864E49B1-6B50-D210-288E-341B940ED532}"/>
                </a:ext>
              </a:extLst>
            </p:cNvPr>
            <p:cNvSpPr txBox="1">
              <a:spLocks/>
            </p:cNvSpPr>
            <p:nvPr/>
          </p:nvSpPr>
          <p:spPr>
            <a:xfrm>
              <a:off x="3442282" y="2270371"/>
              <a:ext cx="9411140" cy="1475039"/>
            </a:xfrm>
            <a:prstGeom prst="rect">
              <a:avLst/>
            </a:prstGeom>
            <a:noFill/>
            <a:effectLst/>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de-DE" dirty="0">
                  <a:solidFill>
                    <a:schemeClr val="bg1"/>
                  </a:solidFill>
                </a:rPr>
                <a:t>Haltet fest: Welche Prüfschritte haben wir bis jetzt </a:t>
              </a:r>
              <a:br>
                <a:rPr lang="de-DE" dirty="0">
                  <a:solidFill>
                    <a:schemeClr val="bg1"/>
                  </a:solidFill>
                </a:rPr>
              </a:br>
              <a:r>
                <a:rPr lang="de-DE" dirty="0">
                  <a:solidFill>
                    <a:schemeClr val="bg1"/>
                  </a:solidFill>
                </a:rPr>
                <a:t>mit welchem Ergebnis durchgeführt?</a:t>
              </a:r>
              <a:r>
                <a:rPr lang="de-DE" sz="2600" dirty="0">
                  <a:solidFill>
                    <a:schemeClr val="bg1"/>
                  </a:solidFill>
                </a:rPr>
                <a:t> </a:t>
              </a:r>
            </a:p>
          </p:txBody>
        </p:sp>
        <p:sp>
          <p:nvSpPr>
            <p:cNvPr id="13" name="Inhaltsplatzhalter 2">
              <a:extLst>
                <a:ext uri="{FF2B5EF4-FFF2-40B4-BE49-F238E27FC236}">
                  <a16:creationId xmlns:a16="http://schemas.microsoft.com/office/drawing/2014/main" id="{F13D738C-28BC-5407-AA31-992B03C8DBBA}"/>
                </a:ext>
              </a:extLst>
            </p:cNvPr>
            <p:cNvSpPr txBox="1">
              <a:spLocks/>
            </p:cNvSpPr>
            <p:nvPr/>
          </p:nvSpPr>
          <p:spPr>
            <a:xfrm>
              <a:off x="2985240" y="1659969"/>
              <a:ext cx="9411140" cy="781151"/>
            </a:xfrm>
            <a:prstGeom prst="rect">
              <a:avLst/>
            </a:prstGeom>
            <a:noFill/>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de-DE" dirty="0">
                  <a:solidFill>
                    <a:schemeClr val="bg1"/>
                  </a:solidFill>
                </a:rPr>
                <a:t>Setzt euch so, dass </a:t>
              </a:r>
              <a:r>
                <a:rPr lang="de-DE" b="1" dirty="0">
                  <a:solidFill>
                    <a:schemeClr val="bg1"/>
                  </a:solidFill>
                </a:rPr>
                <a:t>kleine Gruppen </a:t>
              </a:r>
              <a:r>
                <a:rPr lang="de-DE" dirty="0">
                  <a:solidFill>
                    <a:schemeClr val="bg1"/>
                  </a:solidFill>
                </a:rPr>
                <a:t>gebildet werden</a:t>
              </a:r>
              <a:r>
                <a:rPr lang="de-DE" sz="2600" dirty="0">
                  <a:solidFill>
                    <a:schemeClr val="bg1"/>
                  </a:solidFill>
                </a:rPr>
                <a:t>.</a:t>
              </a:r>
            </a:p>
          </p:txBody>
        </p:sp>
      </p:grpSp>
      <p:grpSp>
        <p:nvGrpSpPr>
          <p:cNvPr id="21" name="Gruppieren 20">
            <a:extLst>
              <a:ext uri="{FF2B5EF4-FFF2-40B4-BE49-F238E27FC236}">
                <a16:creationId xmlns:a16="http://schemas.microsoft.com/office/drawing/2014/main" id="{ECB836FE-06ED-41D6-81CE-FBC8FBF14BF0}"/>
              </a:ext>
            </a:extLst>
          </p:cNvPr>
          <p:cNvGrpSpPr/>
          <p:nvPr/>
        </p:nvGrpSpPr>
        <p:grpSpPr>
          <a:xfrm>
            <a:off x="157212" y="1723207"/>
            <a:ext cx="11892210" cy="4126232"/>
            <a:chOff x="157212" y="1723207"/>
            <a:chExt cx="11892210" cy="4126232"/>
          </a:xfrm>
        </p:grpSpPr>
        <p:sp>
          <p:nvSpPr>
            <p:cNvPr id="18" name="Abgerundete rechteckige Legende 20">
              <a:extLst>
                <a:ext uri="{FF2B5EF4-FFF2-40B4-BE49-F238E27FC236}">
                  <a16:creationId xmlns:a16="http://schemas.microsoft.com/office/drawing/2014/main" id="{C286D7F0-5A92-FA8E-3999-9EE4D333877D}"/>
                </a:ext>
              </a:extLst>
            </p:cNvPr>
            <p:cNvSpPr/>
            <p:nvPr/>
          </p:nvSpPr>
          <p:spPr>
            <a:xfrm>
              <a:off x="157212" y="1723207"/>
              <a:ext cx="11892210" cy="4126232"/>
            </a:xfrm>
            <a:prstGeom prst="wedgeRoundRectCallout">
              <a:avLst>
                <a:gd name="adj1" fmla="val 4618"/>
                <a:gd name="adj2" fmla="val 37194"/>
                <a:gd name="adj3" fmla="val 16667"/>
              </a:avLst>
            </a:prstGeom>
            <a:solidFill>
              <a:srgbClr val="EB618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0" name="Inhaltsplatzhalter 2">
              <a:extLst>
                <a:ext uri="{FF2B5EF4-FFF2-40B4-BE49-F238E27FC236}">
                  <a16:creationId xmlns:a16="http://schemas.microsoft.com/office/drawing/2014/main" id="{0AD9C995-B096-257D-2926-8FAE05C9CC91}"/>
                </a:ext>
              </a:extLst>
            </p:cNvPr>
            <p:cNvSpPr txBox="1">
              <a:spLocks/>
            </p:cNvSpPr>
            <p:nvPr/>
          </p:nvSpPr>
          <p:spPr>
            <a:xfrm>
              <a:off x="3561939" y="2379838"/>
              <a:ext cx="7994668" cy="1913258"/>
            </a:xfrm>
            <a:prstGeom prst="rect">
              <a:avLst/>
            </a:prstGeom>
            <a:noFill/>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de-DE" sz="3600" b="1" dirty="0">
                  <a:solidFill>
                    <a:schemeClr val="bg1"/>
                  </a:solidFill>
                </a:rPr>
                <a:t>Fertig? </a:t>
              </a:r>
              <a:br>
                <a:rPr lang="de-DE" sz="3600" b="1" dirty="0">
                  <a:solidFill>
                    <a:schemeClr val="bg1"/>
                  </a:solidFill>
                </a:rPr>
              </a:br>
              <a:r>
                <a:rPr lang="de-DE" sz="3600" b="1" dirty="0">
                  <a:solidFill>
                    <a:schemeClr val="bg1"/>
                  </a:solidFill>
                </a:rPr>
                <a:t>Sehr gut, jetzt geht es weiter</a:t>
              </a:r>
            </a:p>
            <a:p>
              <a:pPr marL="0" indent="0">
                <a:lnSpc>
                  <a:spcPct val="150000"/>
                </a:lnSpc>
                <a:buNone/>
              </a:pPr>
              <a:r>
                <a:rPr lang="de-DE" sz="3600" b="1" dirty="0">
                  <a:solidFill>
                    <a:schemeClr val="bg1"/>
                  </a:solidFill>
                </a:rPr>
                <a:t>mit Prüfschritt 4!</a:t>
              </a:r>
            </a:p>
          </p:txBody>
        </p:sp>
      </p:grpSp>
      <p:sp>
        <p:nvSpPr>
          <p:cNvPr id="14" name="Rechteck 13">
            <a:extLst>
              <a:ext uri="{FF2B5EF4-FFF2-40B4-BE49-F238E27FC236}">
                <a16:creationId xmlns:a16="http://schemas.microsoft.com/office/drawing/2014/main" id="{25F1F764-E0F4-2AB4-0009-569C25E1638D}"/>
              </a:ext>
            </a:extLst>
          </p:cNvPr>
          <p:cNvSpPr/>
          <p:nvPr/>
        </p:nvSpPr>
        <p:spPr>
          <a:xfrm>
            <a:off x="0" y="1728923"/>
            <a:ext cx="1055440" cy="12680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Textfeld 15">
            <a:extLst>
              <a:ext uri="{FF2B5EF4-FFF2-40B4-BE49-F238E27FC236}">
                <a16:creationId xmlns:a16="http://schemas.microsoft.com/office/drawing/2014/main" id="{930968BB-1287-3DAA-CC6D-BE6FCF0CEE2B}"/>
              </a:ext>
            </a:extLst>
          </p:cNvPr>
          <p:cNvSpPr txBox="1"/>
          <p:nvPr/>
        </p:nvSpPr>
        <p:spPr>
          <a:xfrm>
            <a:off x="411171" y="6004618"/>
            <a:ext cx="1247457" cy="215444"/>
          </a:xfrm>
          <a:prstGeom prst="rect">
            <a:avLst/>
          </a:prstGeom>
          <a:noFill/>
        </p:spPr>
        <p:txBody>
          <a:bodyPr wrap="none" rtlCol="0">
            <a:prstTxWarp prst="textArchDown">
              <a:avLst>
                <a:gd name="adj" fmla="val 689097"/>
              </a:avLst>
            </a:prstTxWarp>
            <a:spAutoFit/>
          </a:bodyPr>
          <a:lstStyle/>
          <a:p>
            <a:r>
              <a:rPr lang="de-DE" sz="800" dirty="0">
                <a:solidFill>
                  <a:schemeClr val="bg1">
                    <a:lumMod val="85000"/>
                  </a:schemeClr>
                </a:solidFill>
              </a:rPr>
              <a:t>Bildquelle: </a:t>
            </a:r>
            <a:r>
              <a:rPr lang="de-DE" sz="800" dirty="0" err="1">
                <a:solidFill>
                  <a:schemeClr val="bg1">
                    <a:lumMod val="85000"/>
                  </a:schemeClr>
                </a:solidFill>
              </a:rPr>
              <a:t>AdobeStock</a:t>
            </a:r>
            <a:endParaRPr lang="de-DE" sz="800" dirty="0">
              <a:solidFill>
                <a:schemeClr val="bg1">
                  <a:lumMod val="85000"/>
                </a:schemeClr>
              </a:solidFill>
            </a:endParaRPr>
          </a:p>
        </p:txBody>
      </p:sp>
      <p:pic>
        <p:nvPicPr>
          <p:cNvPr id="24" name="Grafik 23">
            <a:extLst>
              <a:ext uri="{FF2B5EF4-FFF2-40B4-BE49-F238E27FC236}">
                <a16:creationId xmlns:a16="http://schemas.microsoft.com/office/drawing/2014/main" id="{54A4E3D0-25FC-BF45-771E-A5B5DDD1A659}"/>
              </a:ext>
            </a:extLst>
          </p:cNvPr>
          <p:cNvPicPr>
            <a:picLocks noChangeAspect="1"/>
          </p:cNvPicPr>
          <p:nvPr/>
        </p:nvPicPr>
        <p:blipFill>
          <a:blip r:embed="rId3" cstate="print">
            <a:extLst>
              <a:ext uri="{28A0092B-C50C-407E-A947-70E740481C1C}">
                <a14:useLocalDpi xmlns:a14="http://schemas.microsoft.com/office/drawing/2010/main" val="0"/>
              </a:ext>
            </a:extLst>
          </a:blip>
          <a:srcRect l="56723" t="5788"/>
          <a:stretch>
            <a:fillRect/>
          </a:stretch>
        </p:blipFill>
        <p:spPr>
          <a:xfrm>
            <a:off x="0" y="1513098"/>
            <a:ext cx="3158354" cy="4590055"/>
          </a:xfrm>
          <a:prstGeom prst="flowChartDelay">
            <a:avLst/>
          </a:prstGeom>
        </p:spPr>
      </p:pic>
      <p:sp>
        <p:nvSpPr>
          <p:cNvPr id="4" name="Ellipse 3">
            <a:extLst>
              <a:ext uri="{FF2B5EF4-FFF2-40B4-BE49-F238E27FC236}">
                <a16:creationId xmlns:a16="http://schemas.microsoft.com/office/drawing/2014/main" id="{5BD26076-391E-C48E-ED67-C3901E10B427}"/>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15" name="Textfeld 14">
            <a:extLst>
              <a:ext uri="{FF2B5EF4-FFF2-40B4-BE49-F238E27FC236}">
                <a16:creationId xmlns:a16="http://schemas.microsoft.com/office/drawing/2014/main" id="{A3CB0090-33DB-4BCA-5835-8F291421C19E}"/>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1</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3365680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pieren 30">
            <a:extLst>
              <a:ext uri="{FF2B5EF4-FFF2-40B4-BE49-F238E27FC236}">
                <a16:creationId xmlns:a16="http://schemas.microsoft.com/office/drawing/2014/main" id="{3EB35C33-6B8A-FA6C-7461-C3DB3251FB3C}"/>
              </a:ext>
            </a:extLst>
          </p:cNvPr>
          <p:cNvGrpSpPr/>
          <p:nvPr/>
        </p:nvGrpSpPr>
        <p:grpSpPr>
          <a:xfrm>
            <a:off x="166700" y="4382689"/>
            <a:ext cx="4592939" cy="1062535"/>
            <a:chOff x="362956" y="4067893"/>
            <a:chExt cx="4592939" cy="1062535"/>
          </a:xfrm>
          <a:solidFill>
            <a:schemeClr val="bg1">
              <a:lumMod val="95000"/>
            </a:schemeClr>
          </a:solidFill>
        </p:grpSpPr>
        <p:sp>
          <p:nvSpPr>
            <p:cNvPr id="19" name="Abgerundetes Rechteck 18">
              <a:extLst>
                <a:ext uri="{FF2B5EF4-FFF2-40B4-BE49-F238E27FC236}">
                  <a16:creationId xmlns:a16="http://schemas.microsoft.com/office/drawing/2014/main" id="{359102FF-0CC6-0D90-A966-7441203442C6}"/>
                </a:ext>
              </a:extLst>
            </p:cNvPr>
            <p:cNvSpPr/>
            <p:nvPr/>
          </p:nvSpPr>
          <p:spPr>
            <a:xfrm>
              <a:off x="362956" y="4067893"/>
              <a:ext cx="4557490" cy="1062535"/>
            </a:xfrm>
            <a:prstGeom prst="roundRect">
              <a:avLst/>
            </a:prstGeom>
            <a:grp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Textfeld 24">
              <a:extLst>
                <a:ext uri="{FF2B5EF4-FFF2-40B4-BE49-F238E27FC236}">
                  <a16:creationId xmlns:a16="http://schemas.microsoft.com/office/drawing/2014/main" id="{897D9782-3E62-896C-929C-542778F8770F}"/>
                </a:ext>
              </a:extLst>
            </p:cNvPr>
            <p:cNvSpPr txBox="1"/>
            <p:nvPr/>
          </p:nvSpPr>
          <p:spPr>
            <a:xfrm>
              <a:off x="531616" y="4206518"/>
              <a:ext cx="4424279" cy="707886"/>
            </a:xfrm>
            <a:prstGeom prst="rect">
              <a:avLst/>
            </a:prstGeom>
            <a:noFill/>
          </p:spPr>
          <p:txBody>
            <a:bodyPr wrap="square">
              <a:spAutoFit/>
            </a:bodyPr>
            <a:lstStyle/>
            <a:p>
              <a:pPr>
                <a:spcAft>
                  <a:spcPts val="1200"/>
                </a:spcAft>
                <a:buBlip>
                  <a:blip r:embed="rId3"/>
                </a:buBlip>
              </a:pPr>
              <a:r>
                <a:rPr lang="de-DE" sz="2000" dirty="0"/>
                <a:t> Welche Suchworte sollten wir ins Suchfeld tippen? </a:t>
              </a:r>
              <a:r>
                <a:rPr lang="de-DE" sz="2000" b="1" dirty="0"/>
                <a:t>Macht Vorschläge!</a:t>
              </a:r>
            </a:p>
          </p:txBody>
        </p:sp>
      </p:grpSp>
      <p:sp>
        <p:nvSpPr>
          <p:cNvPr id="3" name="Foliennummernplatzhalter 2">
            <a:extLst>
              <a:ext uri="{FF2B5EF4-FFF2-40B4-BE49-F238E27FC236}">
                <a16:creationId xmlns:a16="http://schemas.microsoft.com/office/drawing/2014/main" id="{35A38994-86E1-4FE5-BCCA-75B1AE2D63CA}"/>
              </a:ext>
            </a:extLst>
          </p:cNvPr>
          <p:cNvSpPr>
            <a:spLocks noGrp="1"/>
          </p:cNvSpPr>
          <p:nvPr>
            <p:ph type="sldNum" sz="quarter" idx="12"/>
          </p:nvPr>
        </p:nvSpPr>
        <p:spPr/>
        <p:txBody>
          <a:bodyPr/>
          <a:lstStyle/>
          <a:p>
            <a:fld id="{995B83AF-091C-4368-ABDB-DF7FEF1A6B80}" type="slidenum">
              <a:rPr lang="de-DE" smtClean="0"/>
              <a:pPr/>
              <a:t>13</a:t>
            </a:fld>
            <a:r>
              <a:rPr lang="de-DE" dirty="0"/>
              <a:t>	</a:t>
            </a:r>
          </a:p>
        </p:txBody>
      </p:sp>
      <p:grpSp>
        <p:nvGrpSpPr>
          <p:cNvPr id="50" name="Gruppieren 49">
            <a:extLst>
              <a:ext uri="{FF2B5EF4-FFF2-40B4-BE49-F238E27FC236}">
                <a16:creationId xmlns:a16="http://schemas.microsoft.com/office/drawing/2014/main" id="{6AF32C24-2738-438F-4688-0CB308794047}"/>
              </a:ext>
            </a:extLst>
          </p:cNvPr>
          <p:cNvGrpSpPr/>
          <p:nvPr/>
        </p:nvGrpSpPr>
        <p:grpSpPr>
          <a:xfrm>
            <a:off x="281629" y="912781"/>
            <a:ext cx="7398547" cy="1436099"/>
            <a:chOff x="191344" y="764704"/>
            <a:chExt cx="7398547" cy="1632655"/>
          </a:xfrm>
        </p:grpSpPr>
        <p:sp>
          <p:nvSpPr>
            <p:cNvPr id="45" name="Rechteck: abgerundete Ecken 44">
              <a:extLst>
                <a:ext uri="{FF2B5EF4-FFF2-40B4-BE49-F238E27FC236}">
                  <a16:creationId xmlns:a16="http://schemas.microsoft.com/office/drawing/2014/main" id="{2507B380-B664-64C2-162C-C8239661FC37}"/>
                </a:ext>
              </a:extLst>
            </p:cNvPr>
            <p:cNvSpPr/>
            <p:nvPr/>
          </p:nvSpPr>
          <p:spPr>
            <a:xfrm>
              <a:off x="191344" y="764704"/>
              <a:ext cx="7398547" cy="1632655"/>
            </a:xfrm>
            <a:prstGeom prst="roundRect">
              <a:avLst/>
            </a:prstGeom>
            <a:solidFill>
              <a:srgbClr val="EB618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00100" lvl="1" indent="-342900">
                <a:buAutoNum type="arabicPeriod"/>
              </a:pPr>
              <a:endParaRPr lang="de-DE" sz="2400" dirty="0">
                <a:solidFill>
                  <a:schemeClr val="tx1"/>
                </a:solidFill>
              </a:endParaRPr>
            </a:p>
          </p:txBody>
        </p:sp>
        <p:sp>
          <p:nvSpPr>
            <p:cNvPr id="8" name="Textfeld 7">
              <a:extLst>
                <a:ext uri="{FF2B5EF4-FFF2-40B4-BE49-F238E27FC236}">
                  <a16:creationId xmlns:a16="http://schemas.microsoft.com/office/drawing/2014/main" id="{373AC03C-36F2-09C2-0261-B4595E26D9E7}"/>
                </a:ext>
              </a:extLst>
            </p:cNvPr>
            <p:cNvSpPr txBox="1"/>
            <p:nvPr/>
          </p:nvSpPr>
          <p:spPr>
            <a:xfrm>
              <a:off x="321709" y="836712"/>
              <a:ext cx="6532307" cy="1455270"/>
            </a:xfrm>
            <a:prstGeom prst="rect">
              <a:avLst/>
            </a:prstGeom>
            <a:noFill/>
            <a:ln>
              <a:noFill/>
            </a:ln>
          </p:spPr>
          <p:txBody>
            <a:bodyPr wrap="square" rtlCol="0">
              <a:spAutoFit/>
            </a:bodyPr>
            <a:lstStyle/>
            <a:p>
              <a:pPr>
                <a:lnSpc>
                  <a:spcPct val="130000"/>
                </a:lnSpc>
              </a:pPr>
              <a:r>
                <a:rPr lang="de-DE" sz="2800" b="1" dirty="0">
                  <a:solidFill>
                    <a:schemeClr val="bg1"/>
                  </a:solidFill>
                  <a:latin typeface="Arial" panose="020B0604020202020204" pitchFamily="34" charset="0"/>
                  <a:cs typeface="Arial" panose="020B0604020202020204" pitchFamily="34" charset="0"/>
                </a:rPr>
                <a:t>4. Zuverlässige Quellen finden</a:t>
              </a:r>
              <a:br>
                <a:rPr lang="de-DE" sz="2400" b="1" dirty="0">
                  <a:solidFill>
                    <a:schemeClr val="bg1"/>
                  </a:solidFill>
                  <a:latin typeface="Arial" panose="020B0604020202020204" pitchFamily="34" charset="0"/>
                  <a:cs typeface="Arial" panose="020B0604020202020204" pitchFamily="34" charset="0"/>
                </a:rPr>
              </a:br>
              <a:r>
                <a:rPr lang="de-DE" sz="2400" b="1" dirty="0">
                  <a:solidFill>
                    <a:schemeClr val="bg1"/>
                  </a:solidFill>
                  <a:latin typeface="Arial" panose="020B0604020202020204" pitchFamily="34" charset="0"/>
                  <a:cs typeface="Arial" panose="020B0604020202020204" pitchFamily="34" charset="0"/>
                  <a:sym typeface="Wingdings" panose="05000000000000000000" pitchFamily="2" charset="2"/>
                </a:rPr>
                <a:t> </a:t>
              </a:r>
              <a:r>
                <a:rPr lang="de-DE" sz="2400" dirty="0">
                  <a:solidFill>
                    <a:schemeClr val="bg1"/>
                  </a:solidFill>
                  <a:latin typeface="Arial" panose="020B0604020202020204" pitchFamily="34" charset="0"/>
                  <a:cs typeface="Arial" panose="020B0604020202020204" pitchFamily="34" charset="0"/>
                </a:rPr>
                <a:t>Haben </a:t>
              </a:r>
              <a:r>
                <a:rPr lang="de-DE" sz="2400" b="1" dirty="0">
                  <a:solidFill>
                    <a:schemeClr val="bg1"/>
                  </a:solidFill>
                  <a:latin typeface="Arial" panose="020B0604020202020204" pitchFamily="34" charset="0"/>
                  <a:cs typeface="Arial" panose="020B0604020202020204" pitchFamily="34" charset="0"/>
                </a:rPr>
                <a:t>seriöse Medien</a:t>
              </a:r>
              <a:r>
                <a:rPr lang="de-DE" sz="2400" dirty="0">
                  <a:solidFill>
                    <a:schemeClr val="bg1"/>
                  </a:solidFill>
                  <a:latin typeface="Arial" panose="020B0604020202020204" pitchFamily="34" charset="0"/>
                  <a:cs typeface="Arial" panose="020B0604020202020204" pitchFamily="34" charset="0"/>
                </a:rPr>
                <a:t> dazu berichtet? </a:t>
              </a:r>
              <a:br>
                <a:rPr lang="de-DE" sz="2400" dirty="0">
                  <a:solidFill>
                    <a:schemeClr val="bg1"/>
                  </a:solidFill>
                  <a:latin typeface="Arial" panose="020B0604020202020204" pitchFamily="34" charset="0"/>
                  <a:cs typeface="Arial" panose="020B0604020202020204" pitchFamily="34" charset="0"/>
                </a:rPr>
              </a:br>
              <a:endParaRPr lang="de-DE" dirty="0">
                <a:solidFill>
                  <a:schemeClr val="bg1"/>
                </a:solidFill>
              </a:endParaRPr>
            </a:p>
          </p:txBody>
        </p:sp>
        <p:grpSp>
          <p:nvGrpSpPr>
            <p:cNvPr id="49" name="Gruppieren 48">
              <a:extLst>
                <a:ext uri="{FF2B5EF4-FFF2-40B4-BE49-F238E27FC236}">
                  <a16:creationId xmlns:a16="http://schemas.microsoft.com/office/drawing/2014/main" id="{E8C78D0B-CE89-B28D-DB74-F4B4727D89B9}"/>
                </a:ext>
              </a:extLst>
            </p:cNvPr>
            <p:cNvGrpSpPr/>
            <p:nvPr/>
          </p:nvGrpSpPr>
          <p:grpSpPr>
            <a:xfrm rot="975799">
              <a:off x="6600621" y="1016904"/>
              <a:ext cx="914400" cy="914400"/>
              <a:chOff x="7221274" y="-1576611"/>
              <a:chExt cx="914400" cy="914400"/>
            </a:xfrm>
          </p:grpSpPr>
          <p:pic>
            <p:nvPicPr>
              <p:cNvPr id="43" name="Grafik 42" descr="E-Commerce mit einfarbiger Füllung">
                <a:extLst>
                  <a:ext uri="{FF2B5EF4-FFF2-40B4-BE49-F238E27FC236}">
                    <a16:creationId xmlns:a16="http://schemas.microsoft.com/office/drawing/2014/main" id="{F1BB1DB2-1664-7DEC-A0D3-ECFC028D372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21274" y="-1576611"/>
                <a:ext cx="914400" cy="914400"/>
              </a:xfrm>
              <a:prstGeom prst="rect">
                <a:avLst/>
              </a:prstGeom>
            </p:spPr>
          </p:pic>
          <p:sp>
            <p:nvSpPr>
              <p:cNvPr id="44" name="Rechteck 43">
                <a:extLst>
                  <a:ext uri="{FF2B5EF4-FFF2-40B4-BE49-F238E27FC236}">
                    <a16:creationId xmlns:a16="http://schemas.microsoft.com/office/drawing/2014/main" id="{D4B9BD9D-9DA4-A880-AE6A-DE79DED79224}"/>
                  </a:ext>
                </a:extLst>
              </p:cNvPr>
              <p:cNvSpPr/>
              <p:nvPr/>
            </p:nvSpPr>
            <p:spPr>
              <a:xfrm>
                <a:off x="7486359" y="-1457606"/>
                <a:ext cx="387660" cy="646877"/>
              </a:xfrm>
              <a:prstGeom prst="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6" name="Grafik 45" descr="Fragezeichen mit einfarbiger Füllung">
                <a:extLst>
                  <a:ext uri="{FF2B5EF4-FFF2-40B4-BE49-F238E27FC236}">
                    <a16:creationId xmlns:a16="http://schemas.microsoft.com/office/drawing/2014/main" id="{6BDCA748-CACB-E61B-364F-E1204C17A5E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394446" y="-1361327"/>
                <a:ext cx="501165" cy="501165"/>
              </a:xfrm>
              <a:prstGeom prst="rect">
                <a:avLst/>
              </a:prstGeom>
            </p:spPr>
          </p:pic>
        </p:grpSp>
      </p:grpSp>
      <p:pic>
        <p:nvPicPr>
          <p:cNvPr id="5" name="Grafik 4">
            <a:extLst>
              <a:ext uri="{FF2B5EF4-FFF2-40B4-BE49-F238E27FC236}">
                <a16:creationId xmlns:a16="http://schemas.microsoft.com/office/drawing/2014/main" id="{C7629A5A-10CC-11BF-9475-786B78332D26}"/>
              </a:ext>
            </a:extLst>
          </p:cNvPr>
          <p:cNvPicPr>
            <a:picLocks noChangeAspect="1"/>
          </p:cNvPicPr>
          <p:nvPr/>
        </p:nvPicPr>
        <p:blipFill>
          <a:blip r:embed="rId6" cstate="print">
            <a:extLst>
              <a:ext uri="{28A0092B-C50C-407E-A947-70E740481C1C}">
                <a14:useLocalDpi xmlns:a14="http://schemas.microsoft.com/office/drawing/2010/main" val="0"/>
              </a:ext>
            </a:extLst>
          </a:blip>
          <a:srcRect l="56723" t="5788"/>
          <a:stretch>
            <a:fillRect/>
          </a:stretch>
        </p:blipFill>
        <p:spPr>
          <a:xfrm>
            <a:off x="10192755" y="2966237"/>
            <a:ext cx="1651185" cy="2399677"/>
          </a:xfrm>
          <a:prstGeom prst="flowChartDelay">
            <a:avLst/>
          </a:prstGeom>
        </p:spPr>
      </p:pic>
      <p:grpSp>
        <p:nvGrpSpPr>
          <p:cNvPr id="57" name="Gruppieren 56">
            <a:extLst>
              <a:ext uri="{FF2B5EF4-FFF2-40B4-BE49-F238E27FC236}">
                <a16:creationId xmlns:a16="http://schemas.microsoft.com/office/drawing/2014/main" id="{FDB42A7A-61D2-6DA5-08EB-F8DCD7D365DF}"/>
              </a:ext>
            </a:extLst>
          </p:cNvPr>
          <p:cNvGrpSpPr/>
          <p:nvPr/>
        </p:nvGrpSpPr>
        <p:grpSpPr>
          <a:xfrm>
            <a:off x="5159896" y="2682500"/>
            <a:ext cx="5264885" cy="2922544"/>
            <a:chOff x="3452942" y="-3026019"/>
            <a:chExt cx="6550474" cy="2352748"/>
          </a:xfrm>
        </p:grpSpPr>
        <p:sp>
          <p:nvSpPr>
            <p:cNvPr id="28" name="Rechteck 27">
              <a:extLst>
                <a:ext uri="{FF2B5EF4-FFF2-40B4-BE49-F238E27FC236}">
                  <a16:creationId xmlns:a16="http://schemas.microsoft.com/office/drawing/2014/main" id="{CBEA7E10-99DA-49A7-859E-28E31EF703CA}"/>
                </a:ext>
              </a:extLst>
            </p:cNvPr>
            <p:cNvSpPr/>
            <p:nvPr/>
          </p:nvSpPr>
          <p:spPr>
            <a:xfrm>
              <a:off x="3452942" y="-3026019"/>
              <a:ext cx="6360964" cy="2352748"/>
            </a:xfrm>
            <a:prstGeom prst="rect">
              <a:avLst/>
            </a:prstGeom>
            <a:solidFill>
              <a:schemeClr val="bg1">
                <a:lumMod val="8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Textfeld 20">
              <a:extLst>
                <a:ext uri="{FF2B5EF4-FFF2-40B4-BE49-F238E27FC236}">
                  <a16:creationId xmlns:a16="http://schemas.microsoft.com/office/drawing/2014/main" id="{2C9DCCD7-7491-4ABF-9A05-45796317F993}"/>
                </a:ext>
              </a:extLst>
            </p:cNvPr>
            <p:cNvSpPr txBox="1"/>
            <p:nvPr/>
          </p:nvSpPr>
          <p:spPr>
            <a:xfrm>
              <a:off x="5423945" y="-2695641"/>
              <a:ext cx="4579471" cy="1449697"/>
            </a:xfrm>
            <a:prstGeom prst="rect">
              <a:avLst/>
            </a:prstGeom>
            <a:noFill/>
          </p:spPr>
          <p:txBody>
            <a:bodyPr wrap="square" rtlCol="0">
              <a:spAutoFit/>
            </a:bodyPr>
            <a:lstStyle/>
            <a:p>
              <a:pPr>
                <a:lnSpc>
                  <a:spcPct val="150000"/>
                </a:lnSpc>
              </a:pPr>
              <a:r>
                <a:rPr lang="de-DE" sz="2400" b="1" dirty="0"/>
                <a:t>Nehmt jetzt die Tablets</a:t>
              </a:r>
            </a:p>
            <a:p>
              <a:pPr>
                <a:lnSpc>
                  <a:spcPct val="150000"/>
                </a:lnSpc>
              </a:pPr>
              <a:r>
                <a:rPr lang="de-DE" sz="2400" b="1" dirty="0"/>
                <a:t>und recherchiert in euren Arbeitsgruppen.</a:t>
              </a:r>
            </a:p>
          </p:txBody>
        </p:sp>
        <p:pic>
          <p:nvPicPr>
            <p:cNvPr id="56" name="Grafik 55" descr="Ein Bild, das Text, Gerät, Elektronisches Gerät, Multimedia enthält.&#10;&#10;KI-generierte Inhalte können fehlerhaft sein.">
              <a:extLst>
                <a:ext uri="{FF2B5EF4-FFF2-40B4-BE49-F238E27FC236}">
                  <a16:creationId xmlns:a16="http://schemas.microsoft.com/office/drawing/2014/main" id="{17ED400C-AA76-F1F2-DF3B-38A593B4F356}"/>
                </a:ext>
              </a:extLst>
            </p:cNvPr>
            <p:cNvPicPr>
              <a:picLocks noChangeAspect="1"/>
            </p:cNvPicPr>
            <p:nvPr/>
          </p:nvPicPr>
          <p:blipFill>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l="21772" t="6725" r="20798" b="6550"/>
            <a:stretch>
              <a:fillRect/>
            </a:stretch>
          </p:blipFill>
          <p:spPr>
            <a:xfrm>
              <a:off x="3632124" y="-2804690"/>
              <a:ext cx="1875813" cy="1938911"/>
            </a:xfrm>
            <a:prstGeom prst="roundRect">
              <a:avLst>
                <a:gd name="adj" fmla="val 5058"/>
              </a:avLst>
            </a:prstGeom>
          </p:spPr>
        </p:pic>
      </p:grpSp>
      <p:grpSp>
        <p:nvGrpSpPr>
          <p:cNvPr id="27" name="Gruppieren 26">
            <a:extLst>
              <a:ext uri="{FF2B5EF4-FFF2-40B4-BE49-F238E27FC236}">
                <a16:creationId xmlns:a16="http://schemas.microsoft.com/office/drawing/2014/main" id="{1A7A67F6-EB64-475E-A0AA-1FE8EDE79E55}"/>
              </a:ext>
            </a:extLst>
          </p:cNvPr>
          <p:cNvGrpSpPr/>
          <p:nvPr/>
        </p:nvGrpSpPr>
        <p:grpSpPr>
          <a:xfrm>
            <a:off x="166700" y="2636912"/>
            <a:ext cx="4580916" cy="1574043"/>
            <a:chOff x="362956" y="2375925"/>
            <a:chExt cx="4580916" cy="1101749"/>
          </a:xfrm>
          <a:solidFill>
            <a:schemeClr val="bg1">
              <a:lumMod val="95000"/>
            </a:schemeClr>
          </a:solidFill>
        </p:grpSpPr>
        <p:sp>
          <p:nvSpPr>
            <p:cNvPr id="30" name="Abgerundetes Rechteck 13">
              <a:extLst>
                <a:ext uri="{FF2B5EF4-FFF2-40B4-BE49-F238E27FC236}">
                  <a16:creationId xmlns:a16="http://schemas.microsoft.com/office/drawing/2014/main" id="{51D13E22-C735-4A8F-878B-F817F196FDD6}"/>
                </a:ext>
              </a:extLst>
            </p:cNvPr>
            <p:cNvSpPr/>
            <p:nvPr/>
          </p:nvSpPr>
          <p:spPr>
            <a:xfrm>
              <a:off x="362956" y="2375925"/>
              <a:ext cx="4557490" cy="1101749"/>
            </a:xfrm>
            <a:prstGeom prst="roundRect">
              <a:avLst/>
            </a:prstGeom>
            <a:grp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4" name="Textfeld 33">
              <a:extLst>
                <a:ext uri="{FF2B5EF4-FFF2-40B4-BE49-F238E27FC236}">
                  <a16:creationId xmlns:a16="http://schemas.microsoft.com/office/drawing/2014/main" id="{686EFFAB-5686-48C3-BC1B-85859EAE0D43}"/>
                </a:ext>
              </a:extLst>
            </p:cNvPr>
            <p:cNvSpPr txBox="1"/>
            <p:nvPr/>
          </p:nvSpPr>
          <p:spPr>
            <a:xfrm>
              <a:off x="493199" y="2469636"/>
              <a:ext cx="4450673" cy="849448"/>
            </a:xfrm>
            <a:prstGeom prst="rect">
              <a:avLst/>
            </a:prstGeom>
            <a:noFill/>
            <a:ln>
              <a:noFill/>
            </a:ln>
          </p:spPr>
          <p:txBody>
            <a:bodyPr wrap="square">
              <a:spAutoFit/>
            </a:bodyPr>
            <a:lstStyle/>
            <a:p>
              <a:pPr>
                <a:buBlip>
                  <a:blip r:embed="rId3"/>
                </a:buBlip>
              </a:pPr>
              <a:r>
                <a:rPr lang="de-DE" sz="2200" dirty="0"/>
                <a:t> Wir wählen eine Suchmaschine.  </a:t>
              </a:r>
              <a:br>
                <a:rPr lang="de-DE" sz="2200" dirty="0"/>
              </a:br>
              <a:r>
                <a:rPr lang="de-DE" sz="2200" dirty="0"/>
                <a:t>    Am einfachsten Google.</a:t>
              </a:r>
              <a:endParaRPr lang="de-DE" sz="2200" b="1" dirty="0"/>
            </a:p>
          </p:txBody>
        </p:sp>
      </p:grpSp>
      <p:pic>
        <p:nvPicPr>
          <p:cNvPr id="35" name="Grafik 34">
            <a:extLst>
              <a:ext uri="{FF2B5EF4-FFF2-40B4-BE49-F238E27FC236}">
                <a16:creationId xmlns:a16="http://schemas.microsoft.com/office/drawing/2014/main" id="{5F0039D4-DA8F-49FA-AD18-D8E9AB0344F9}"/>
              </a:ext>
            </a:extLst>
          </p:cNvPr>
          <p:cNvPicPr>
            <a:picLocks noChangeAspect="1"/>
          </p:cNvPicPr>
          <p:nvPr/>
        </p:nvPicPr>
        <p:blipFill>
          <a:blip r:embed="rId9"/>
          <a:stretch>
            <a:fillRect/>
          </a:stretch>
        </p:blipFill>
        <p:spPr>
          <a:xfrm>
            <a:off x="170357" y="3597313"/>
            <a:ext cx="4536000" cy="464418"/>
          </a:xfrm>
          <a:prstGeom prst="rect">
            <a:avLst/>
          </a:prstGeom>
        </p:spPr>
      </p:pic>
      <p:sp>
        <p:nvSpPr>
          <p:cNvPr id="4" name="Ellipse 3">
            <a:extLst>
              <a:ext uri="{FF2B5EF4-FFF2-40B4-BE49-F238E27FC236}">
                <a16:creationId xmlns:a16="http://schemas.microsoft.com/office/drawing/2014/main" id="{BD610DFB-FBF6-50C3-E855-FBD71B8AF21F}"/>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10" name="Textfeld 9">
            <a:extLst>
              <a:ext uri="{FF2B5EF4-FFF2-40B4-BE49-F238E27FC236}">
                <a16:creationId xmlns:a16="http://schemas.microsoft.com/office/drawing/2014/main" id="{DDCE25F8-1864-6507-0FC9-821295C54C46}"/>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2</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7454549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1000" tmFilter="0, 0; .2, .5; .8, .5; 1, 0"/>
                                        <p:tgtEl>
                                          <p:spTgt spid="50"/>
                                        </p:tgtEl>
                                      </p:cBhvr>
                                    </p:animEffect>
                                    <p:animScale>
                                      <p:cBhvr>
                                        <p:cTn id="7" dur="500" autoRev="1" fill="hold"/>
                                        <p:tgtEl>
                                          <p:spTgt spid="50"/>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0-#ppt_w/2"/>
                                          </p:val>
                                        </p:tav>
                                        <p:tav tm="100000">
                                          <p:val>
                                            <p:strVal val="#ppt_x"/>
                                          </p:val>
                                        </p:tav>
                                      </p:tavLst>
                                    </p:anim>
                                    <p:anim calcmode="lin" valueType="num">
                                      <p:cBhvr additive="base">
                                        <p:cTn id="13" dur="500" fill="hold"/>
                                        <p:tgtEl>
                                          <p:spTgt spid="27"/>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10" presetClass="entr" presetSubtype="0" fill="hold" nodeType="afterEffect">
                                  <p:stCondLst>
                                    <p:cond delay="50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500" fill="hold"/>
                                        <p:tgtEl>
                                          <p:spTgt spid="31"/>
                                        </p:tgtEl>
                                        <p:attrNameLst>
                                          <p:attrName>ppt_x</p:attrName>
                                        </p:attrNameLst>
                                      </p:cBhvr>
                                      <p:tavLst>
                                        <p:tav tm="0">
                                          <p:val>
                                            <p:strVal val="0-#ppt_w/2"/>
                                          </p:val>
                                        </p:tav>
                                        <p:tav tm="100000">
                                          <p:val>
                                            <p:strVal val="#ppt_x"/>
                                          </p:val>
                                        </p:tav>
                                      </p:tavLst>
                                    </p:anim>
                                    <p:anim calcmode="lin" valueType="num">
                                      <p:cBhvr additive="base">
                                        <p:cTn id="23"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fade">
                                      <p:cBhvr>
                                        <p:cTn id="28" dur="500"/>
                                        <p:tgtEl>
                                          <p:spTgt spid="57"/>
                                        </p:tgtEl>
                                      </p:cBhvr>
                                    </p:animEffect>
                                  </p:childTnLst>
                                </p:cTn>
                              </p:par>
                              <p:par>
                                <p:cTn id="29" presetID="10"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Grafik 33">
            <a:extLst>
              <a:ext uri="{FF2B5EF4-FFF2-40B4-BE49-F238E27FC236}">
                <a16:creationId xmlns:a16="http://schemas.microsoft.com/office/drawing/2014/main" id="{6359337C-0DF9-E4DB-BB8D-6146FC90564B}"/>
              </a:ext>
            </a:extLst>
          </p:cNvPr>
          <p:cNvPicPr>
            <a:picLocks noChangeAspect="1"/>
          </p:cNvPicPr>
          <p:nvPr/>
        </p:nvPicPr>
        <p:blipFill>
          <a:blip r:embed="rId3">
            <a:extLst>
              <a:ext uri="{28A0092B-C50C-407E-A947-70E740481C1C}">
                <a14:useLocalDpi xmlns:a14="http://schemas.microsoft.com/office/drawing/2010/main" val="0"/>
              </a:ext>
            </a:extLst>
          </a:blip>
          <a:srcRect t="609" r="23468" b="50010"/>
          <a:stretch>
            <a:fillRect/>
          </a:stretch>
        </p:blipFill>
        <p:spPr>
          <a:xfrm>
            <a:off x="7774229" y="3573016"/>
            <a:ext cx="4404519" cy="3284984"/>
          </a:xfrm>
          <a:prstGeom prst="rect">
            <a:avLst/>
          </a:prstGeom>
          <a:effectLst>
            <a:outerShdw blurRad="50800" dist="38100" dir="8100000" algn="tr" rotWithShape="0">
              <a:prstClr val="black">
                <a:alpha val="40000"/>
              </a:prstClr>
            </a:outerShdw>
          </a:effectLst>
        </p:spPr>
      </p:pic>
      <p:pic>
        <p:nvPicPr>
          <p:cNvPr id="23" name="Grafik 22">
            <a:extLst>
              <a:ext uri="{FF2B5EF4-FFF2-40B4-BE49-F238E27FC236}">
                <a16:creationId xmlns:a16="http://schemas.microsoft.com/office/drawing/2014/main" id="{257AED37-0AE1-FA3D-A6DA-E8BF386C473F}"/>
              </a:ext>
            </a:extLst>
          </p:cNvPr>
          <p:cNvPicPr>
            <a:picLocks noChangeAspect="1"/>
          </p:cNvPicPr>
          <p:nvPr/>
        </p:nvPicPr>
        <p:blipFill>
          <a:blip r:embed="rId4"/>
          <a:srcRect r="37580"/>
          <a:stretch>
            <a:fillRect/>
          </a:stretch>
        </p:blipFill>
        <p:spPr>
          <a:xfrm>
            <a:off x="7780077" y="562512"/>
            <a:ext cx="4425176" cy="3987798"/>
          </a:xfrm>
          <a:prstGeom prst="rect">
            <a:avLst/>
          </a:prstGeom>
          <a:effectLst>
            <a:outerShdw blurRad="50800" dist="25400" dir="10800000" algn="r" rotWithShape="0">
              <a:prstClr val="black">
                <a:alpha val="40000"/>
              </a:prstClr>
            </a:outerShdw>
          </a:effectLst>
        </p:spPr>
      </p:pic>
      <p:grpSp>
        <p:nvGrpSpPr>
          <p:cNvPr id="51" name="Gruppieren 50">
            <a:extLst>
              <a:ext uri="{FF2B5EF4-FFF2-40B4-BE49-F238E27FC236}">
                <a16:creationId xmlns:a16="http://schemas.microsoft.com/office/drawing/2014/main" id="{8B683843-4415-083F-E5B1-59A0E654181D}"/>
              </a:ext>
            </a:extLst>
          </p:cNvPr>
          <p:cNvGrpSpPr/>
          <p:nvPr/>
        </p:nvGrpSpPr>
        <p:grpSpPr>
          <a:xfrm>
            <a:off x="4748173" y="3735059"/>
            <a:ext cx="2974706" cy="2084229"/>
            <a:chOff x="5230572" y="3299738"/>
            <a:chExt cx="2706748" cy="957064"/>
          </a:xfrm>
          <a:solidFill>
            <a:srgbClr val="77933C"/>
          </a:solidFill>
        </p:grpSpPr>
        <p:grpSp>
          <p:nvGrpSpPr>
            <p:cNvPr id="38" name="Gruppieren 37">
              <a:extLst>
                <a:ext uri="{FF2B5EF4-FFF2-40B4-BE49-F238E27FC236}">
                  <a16:creationId xmlns:a16="http://schemas.microsoft.com/office/drawing/2014/main" id="{B5B02BF6-8E10-4798-8DD2-9EAEE6252AAC}"/>
                </a:ext>
              </a:extLst>
            </p:cNvPr>
            <p:cNvGrpSpPr/>
            <p:nvPr/>
          </p:nvGrpSpPr>
          <p:grpSpPr>
            <a:xfrm>
              <a:off x="5230572" y="3299738"/>
              <a:ext cx="2536712" cy="957064"/>
              <a:chOff x="5212680" y="3371746"/>
              <a:chExt cx="2536712" cy="957064"/>
            </a:xfrm>
            <a:grpFill/>
          </p:grpSpPr>
          <p:sp>
            <p:nvSpPr>
              <p:cNvPr id="26" name="Abgerundetes Rechteck 25">
                <a:extLst>
                  <a:ext uri="{FF2B5EF4-FFF2-40B4-BE49-F238E27FC236}">
                    <a16:creationId xmlns:a16="http://schemas.microsoft.com/office/drawing/2014/main" id="{EF70848B-8B05-7B5B-936C-8FF0D487D148}"/>
                  </a:ext>
                </a:extLst>
              </p:cNvPr>
              <p:cNvSpPr/>
              <p:nvPr/>
            </p:nvSpPr>
            <p:spPr>
              <a:xfrm>
                <a:off x="5235557" y="3371746"/>
                <a:ext cx="2513835" cy="957064"/>
              </a:xfrm>
              <a:prstGeom prst="roundRect">
                <a:avLst/>
              </a:prstGeom>
              <a:solidFill>
                <a:schemeClr val="bg1">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 name="Textfeld 11">
                <a:extLst>
                  <a:ext uri="{FF2B5EF4-FFF2-40B4-BE49-F238E27FC236}">
                    <a16:creationId xmlns:a16="http://schemas.microsoft.com/office/drawing/2014/main" id="{7EA03EAB-24BE-4D79-BDA0-796204870E75}"/>
                  </a:ext>
                </a:extLst>
              </p:cNvPr>
              <p:cNvSpPr txBox="1"/>
              <p:nvPr/>
            </p:nvSpPr>
            <p:spPr>
              <a:xfrm>
                <a:off x="5212680" y="3415867"/>
                <a:ext cx="2531854" cy="890372"/>
              </a:xfrm>
              <a:prstGeom prst="rect">
                <a:avLst/>
              </a:prstGeom>
              <a:noFill/>
              <a:ln>
                <a:noFill/>
              </a:ln>
            </p:spPr>
            <p:txBody>
              <a:bodyPr wrap="square" rtlCol="0">
                <a:spAutoFit/>
              </a:bodyPr>
              <a:lstStyle/>
              <a:p>
                <a:pPr algn="ctr"/>
                <a:r>
                  <a:rPr lang="de-DE" sz="2000" dirty="0"/>
                  <a:t>Die „</a:t>
                </a:r>
                <a:r>
                  <a:rPr lang="de-DE" sz="2000" b="1" dirty="0"/>
                  <a:t>Übersicht mit KI</a:t>
                </a:r>
                <a:r>
                  <a:rPr lang="de-DE" sz="2000" dirty="0"/>
                  <a:t>“ macht Fehler und nutzt manchmal fragwürdige Quellen. Wir schauen uns besser die echten Suchergebnisse an!</a:t>
                </a:r>
              </a:p>
            </p:txBody>
          </p:sp>
        </p:grpSp>
        <p:cxnSp>
          <p:nvCxnSpPr>
            <p:cNvPr id="18" name="Gerade Verbindung mit Pfeil 17">
              <a:extLst>
                <a:ext uri="{FF2B5EF4-FFF2-40B4-BE49-F238E27FC236}">
                  <a16:creationId xmlns:a16="http://schemas.microsoft.com/office/drawing/2014/main" id="{ECB199AC-1A3E-6AA2-FEEC-304F5088C669}"/>
                </a:ext>
              </a:extLst>
            </p:cNvPr>
            <p:cNvCxnSpPr>
              <a:cxnSpLocks/>
              <a:stCxn id="12" idx="3"/>
            </p:cNvCxnSpPr>
            <p:nvPr/>
          </p:nvCxnSpPr>
          <p:spPr>
            <a:xfrm flipV="1">
              <a:off x="7762426" y="3324742"/>
              <a:ext cx="174894" cy="464303"/>
            </a:xfrm>
            <a:prstGeom prst="straightConnector1">
              <a:avLst/>
            </a:prstGeom>
            <a:grpFill/>
            <a:ln w="38100">
              <a:solidFill>
                <a:srgbClr val="ED618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0" name="Gruppieren 29">
            <a:extLst>
              <a:ext uri="{FF2B5EF4-FFF2-40B4-BE49-F238E27FC236}">
                <a16:creationId xmlns:a16="http://schemas.microsoft.com/office/drawing/2014/main" id="{349129DC-ADDB-EE8C-D770-CD86C3BF99FD}"/>
              </a:ext>
            </a:extLst>
          </p:cNvPr>
          <p:cNvGrpSpPr/>
          <p:nvPr/>
        </p:nvGrpSpPr>
        <p:grpSpPr>
          <a:xfrm>
            <a:off x="263352" y="3418581"/>
            <a:ext cx="3960440" cy="1234555"/>
            <a:chOff x="378427" y="5345798"/>
            <a:chExt cx="4668627" cy="1234555"/>
          </a:xfrm>
          <a:solidFill>
            <a:schemeClr val="bg1">
              <a:lumMod val="95000"/>
            </a:schemeClr>
          </a:solidFill>
        </p:grpSpPr>
        <p:sp>
          <p:nvSpPr>
            <p:cNvPr id="20" name="Abgerundetes Rechteck 19">
              <a:extLst>
                <a:ext uri="{FF2B5EF4-FFF2-40B4-BE49-F238E27FC236}">
                  <a16:creationId xmlns:a16="http://schemas.microsoft.com/office/drawing/2014/main" id="{947504D3-0DDE-FC37-3BCA-D9A94A0A5F3B}"/>
                </a:ext>
              </a:extLst>
            </p:cNvPr>
            <p:cNvSpPr/>
            <p:nvPr/>
          </p:nvSpPr>
          <p:spPr>
            <a:xfrm>
              <a:off x="391882" y="5345798"/>
              <a:ext cx="4557490" cy="1234555"/>
            </a:xfrm>
            <a:prstGeom prst="roundRect">
              <a:avLst/>
            </a:prstGeom>
            <a:grp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a:extLst>
                <a:ext uri="{FF2B5EF4-FFF2-40B4-BE49-F238E27FC236}">
                  <a16:creationId xmlns:a16="http://schemas.microsoft.com/office/drawing/2014/main" id="{F3538010-4975-41E2-FA12-AA9A1E46AC5D}"/>
                </a:ext>
              </a:extLst>
            </p:cNvPr>
            <p:cNvSpPr txBox="1"/>
            <p:nvPr/>
          </p:nvSpPr>
          <p:spPr>
            <a:xfrm>
              <a:off x="378427" y="5445224"/>
              <a:ext cx="4668627" cy="1092607"/>
            </a:xfrm>
            <a:prstGeom prst="rect">
              <a:avLst/>
            </a:prstGeom>
            <a:noFill/>
          </p:spPr>
          <p:txBody>
            <a:bodyPr wrap="square">
              <a:spAutoFit/>
            </a:bodyPr>
            <a:lstStyle/>
            <a:p>
              <a:pPr>
                <a:spcAft>
                  <a:spcPts val="600"/>
                </a:spcAft>
                <a:buBlip>
                  <a:blip r:embed="rId5"/>
                </a:buBlip>
              </a:pPr>
              <a:r>
                <a:rPr lang="de-DE" sz="2000" dirty="0"/>
                <a:t>  Diese Suchworte eignen sich: </a:t>
              </a:r>
            </a:p>
            <a:p>
              <a:pPr lvl="1">
                <a:spcAft>
                  <a:spcPts val="1200"/>
                </a:spcAft>
              </a:pPr>
              <a:r>
                <a:rPr lang="de-DE" sz="2000" b="1" dirty="0">
                  <a:solidFill>
                    <a:srgbClr val="EB6183"/>
                  </a:solidFill>
                </a:rPr>
                <a:t>Himbeeren gegen Kopfschmerzen</a:t>
              </a:r>
            </a:p>
          </p:txBody>
        </p:sp>
      </p:grpSp>
      <p:sp>
        <p:nvSpPr>
          <p:cNvPr id="3" name="Foliennummernplatzhalter 2">
            <a:extLst>
              <a:ext uri="{FF2B5EF4-FFF2-40B4-BE49-F238E27FC236}">
                <a16:creationId xmlns:a16="http://schemas.microsoft.com/office/drawing/2014/main" id="{35A38994-86E1-4FE5-BCCA-75B1AE2D63CA}"/>
              </a:ext>
            </a:extLst>
          </p:cNvPr>
          <p:cNvSpPr>
            <a:spLocks noGrp="1"/>
          </p:cNvSpPr>
          <p:nvPr>
            <p:ph type="sldNum" sz="quarter" idx="12"/>
          </p:nvPr>
        </p:nvSpPr>
        <p:spPr/>
        <p:txBody>
          <a:bodyPr/>
          <a:lstStyle/>
          <a:p>
            <a:fld id="{995B83AF-091C-4368-ABDB-DF7FEF1A6B80}" type="slidenum">
              <a:rPr lang="de-DE" smtClean="0"/>
              <a:pPr/>
              <a:t>14</a:t>
            </a:fld>
            <a:r>
              <a:rPr lang="de-DE" dirty="0"/>
              <a:t>	</a:t>
            </a:r>
          </a:p>
        </p:txBody>
      </p:sp>
      <p:grpSp>
        <p:nvGrpSpPr>
          <p:cNvPr id="37" name="Gruppieren 36">
            <a:extLst>
              <a:ext uri="{FF2B5EF4-FFF2-40B4-BE49-F238E27FC236}">
                <a16:creationId xmlns:a16="http://schemas.microsoft.com/office/drawing/2014/main" id="{053536C7-5DBA-469B-DEA5-58D8C5C2F6F0}"/>
              </a:ext>
            </a:extLst>
          </p:cNvPr>
          <p:cNvGrpSpPr/>
          <p:nvPr/>
        </p:nvGrpSpPr>
        <p:grpSpPr>
          <a:xfrm>
            <a:off x="4661330" y="3687120"/>
            <a:ext cx="2918857" cy="2132167"/>
            <a:chOff x="5104768" y="4362446"/>
            <a:chExt cx="2664248" cy="1113641"/>
          </a:xfrm>
          <a:solidFill>
            <a:schemeClr val="bg1">
              <a:lumMod val="95000"/>
            </a:schemeClr>
          </a:solidFill>
        </p:grpSpPr>
        <p:sp>
          <p:nvSpPr>
            <p:cNvPr id="27" name="Abgerundetes Rechteck 26">
              <a:extLst>
                <a:ext uri="{FF2B5EF4-FFF2-40B4-BE49-F238E27FC236}">
                  <a16:creationId xmlns:a16="http://schemas.microsoft.com/office/drawing/2014/main" id="{AE020CE3-73C8-D10C-7F3E-C775520028F4}"/>
                </a:ext>
              </a:extLst>
            </p:cNvPr>
            <p:cNvSpPr/>
            <p:nvPr/>
          </p:nvSpPr>
          <p:spPr>
            <a:xfrm>
              <a:off x="5196333" y="4362446"/>
              <a:ext cx="2572683" cy="1113641"/>
            </a:xfrm>
            <a:prstGeom prst="roundRect">
              <a:avLst/>
            </a:prstGeom>
            <a:solidFill>
              <a:schemeClr val="bg1">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4EAC57D6-3B9E-42B6-B2A8-BD9FCB5AABB7}"/>
                </a:ext>
              </a:extLst>
            </p:cNvPr>
            <p:cNvSpPr txBox="1"/>
            <p:nvPr/>
          </p:nvSpPr>
          <p:spPr>
            <a:xfrm>
              <a:off x="5104768" y="4492718"/>
              <a:ext cx="2589032" cy="675164"/>
            </a:xfrm>
            <a:prstGeom prst="rect">
              <a:avLst/>
            </a:prstGeom>
            <a:noFill/>
          </p:spPr>
          <p:txBody>
            <a:bodyPr wrap="square" rtlCol="0">
              <a:spAutoFit/>
            </a:bodyPr>
            <a:lstStyle/>
            <a:p>
              <a:pPr algn="ctr"/>
              <a:r>
                <a:rPr lang="de-DE" dirty="0"/>
                <a:t> </a:t>
              </a:r>
            </a:p>
            <a:p>
              <a:pPr algn="ctr"/>
              <a:r>
                <a:rPr lang="de-DE" sz="2000" dirty="0"/>
                <a:t>Die </a:t>
              </a:r>
              <a:r>
                <a:rPr lang="de-DE" sz="2000" b="1" dirty="0"/>
                <a:t>Trefferliste</a:t>
              </a:r>
              <a:r>
                <a:rPr lang="de-DE" sz="2000" dirty="0"/>
                <a:t> zeigt Berichte seriöser Medien mit Quellen!</a:t>
              </a:r>
              <a:endParaRPr lang="de-DE" dirty="0"/>
            </a:p>
          </p:txBody>
        </p:sp>
      </p:grpSp>
      <p:sp>
        <p:nvSpPr>
          <p:cNvPr id="2" name="Textfeld 1">
            <a:extLst>
              <a:ext uri="{FF2B5EF4-FFF2-40B4-BE49-F238E27FC236}">
                <a16:creationId xmlns:a16="http://schemas.microsoft.com/office/drawing/2014/main" id="{16EBFDB6-0D25-4907-A4D5-43759C862F03}"/>
              </a:ext>
            </a:extLst>
          </p:cNvPr>
          <p:cNvSpPr txBox="1"/>
          <p:nvPr/>
        </p:nvSpPr>
        <p:spPr>
          <a:xfrm>
            <a:off x="6369992" y="6351711"/>
            <a:ext cx="1354698" cy="461665"/>
          </a:xfrm>
          <a:prstGeom prst="rect">
            <a:avLst/>
          </a:prstGeom>
          <a:noFill/>
        </p:spPr>
        <p:txBody>
          <a:bodyPr wrap="square" rtlCol="0">
            <a:spAutoFit/>
          </a:bodyPr>
          <a:lstStyle/>
          <a:p>
            <a:r>
              <a:rPr lang="de-DE" sz="1200" dirty="0"/>
              <a:t>*Trefferliste vom Januar 2026</a:t>
            </a:r>
          </a:p>
        </p:txBody>
      </p:sp>
      <p:sp>
        <p:nvSpPr>
          <p:cNvPr id="6" name="Gleichschenkliges Dreieck 5">
            <a:extLst>
              <a:ext uri="{FF2B5EF4-FFF2-40B4-BE49-F238E27FC236}">
                <a16:creationId xmlns:a16="http://schemas.microsoft.com/office/drawing/2014/main" id="{8F27AB69-1657-8282-AFCB-4439BE88FC27}"/>
              </a:ext>
            </a:extLst>
          </p:cNvPr>
          <p:cNvSpPr/>
          <p:nvPr/>
        </p:nvSpPr>
        <p:spPr>
          <a:xfrm rot="10800000">
            <a:off x="11018112" y="4628394"/>
            <a:ext cx="429573" cy="125492"/>
          </a:xfrm>
          <a:prstGeom prst="triangle">
            <a:avLst/>
          </a:prstGeom>
          <a:solidFill>
            <a:srgbClr val="ED618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8" name="Abgerundetes Rechteck 46">
            <a:extLst>
              <a:ext uri="{FF2B5EF4-FFF2-40B4-BE49-F238E27FC236}">
                <a16:creationId xmlns:a16="http://schemas.microsoft.com/office/drawing/2014/main" id="{2102377F-7B17-44A5-9E01-75563C8E3B87}"/>
              </a:ext>
            </a:extLst>
          </p:cNvPr>
          <p:cNvSpPr/>
          <p:nvPr/>
        </p:nvSpPr>
        <p:spPr>
          <a:xfrm>
            <a:off x="7844078" y="2195443"/>
            <a:ext cx="3954205" cy="2196993"/>
          </a:xfrm>
          <a:prstGeom prst="roundRect">
            <a:avLst>
              <a:gd name="adj" fmla="val 4840"/>
            </a:avLst>
          </a:prstGeom>
          <a:noFill/>
          <a:ln w="38100">
            <a:solidFill>
              <a:srgbClr val="ED61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4" name="Grafik 53">
            <a:extLst>
              <a:ext uri="{FF2B5EF4-FFF2-40B4-BE49-F238E27FC236}">
                <a16:creationId xmlns:a16="http://schemas.microsoft.com/office/drawing/2014/main" id="{5106394F-3AEA-1372-ED11-AB77E73953D6}"/>
              </a:ext>
            </a:extLst>
          </p:cNvPr>
          <p:cNvPicPr>
            <a:picLocks noChangeAspect="1"/>
          </p:cNvPicPr>
          <p:nvPr/>
        </p:nvPicPr>
        <p:blipFill>
          <a:blip r:embed="rId3">
            <a:extLst>
              <a:ext uri="{28A0092B-C50C-407E-A947-70E740481C1C}">
                <a14:useLocalDpi xmlns:a14="http://schemas.microsoft.com/office/drawing/2010/main" val="0"/>
              </a:ext>
            </a:extLst>
          </a:blip>
          <a:srcRect t="608" r="22854" b="7920"/>
          <a:stretch>
            <a:fillRect/>
          </a:stretch>
        </p:blipFill>
        <p:spPr>
          <a:xfrm>
            <a:off x="7764975" y="720112"/>
            <a:ext cx="4439816" cy="6084880"/>
          </a:xfrm>
          <a:prstGeom prst="rect">
            <a:avLst/>
          </a:prstGeom>
          <a:effectLst>
            <a:outerShdw blurRad="50800" dist="38100" dir="8100000" algn="tr" rotWithShape="0">
              <a:prstClr val="black">
                <a:alpha val="40000"/>
              </a:prstClr>
            </a:outerShdw>
          </a:effectLst>
        </p:spPr>
      </p:pic>
      <p:sp>
        <p:nvSpPr>
          <p:cNvPr id="47" name="Abgerundetes Rechteck 46">
            <a:extLst>
              <a:ext uri="{FF2B5EF4-FFF2-40B4-BE49-F238E27FC236}">
                <a16:creationId xmlns:a16="http://schemas.microsoft.com/office/drawing/2014/main" id="{1E098094-8E3C-F2A2-8DC2-398E0D47B810}"/>
              </a:ext>
            </a:extLst>
          </p:cNvPr>
          <p:cNvSpPr/>
          <p:nvPr/>
        </p:nvSpPr>
        <p:spPr>
          <a:xfrm>
            <a:off x="7798719" y="1711942"/>
            <a:ext cx="4356000" cy="2301749"/>
          </a:xfrm>
          <a:prstGeom prst="roundRect">
            <a:avLst>
              <a:gd name="adj" fmla="val 4840"/>
            </a:avLst>
          </a:prstGeom>
          <a:noFill/>
          <a:ln w="38100">
            <a:solidFill>
              <a:srgbClr val="ED61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9" name="Abgerundete rechteckige Legende 58">
            <a:extLst>
              <a:ext uri="{FF2B5EF4-FFF2-40B4-BE49-F238E27FC236}">
                <a16:creationId xmlns:a16="http://schemas.microsoft.com/office/drawing/2014/main" id="{7E069114-E80F-94AB-6A4A-607EB90B7DF0}"/>
              </a:ext>
            </a:extLst>
          </p:cNvPr>
          <p:cNvSpPr/>
          <p:nvPr/>
        </p:nvSpPr>
        <p:spPr>
          <a:xfrm>
            <a:off x="9260814" y="3322149"/>
            <a:ext cx="2883858" cy="1405180"/>
          </a:xfrm>
          <a:prstGeom prst="wedgeRoundRectCallout">
            <a:avLst>
              <a:gd name="adj1" fmla="val -24464"/>
              <a:gd name="adj2" fmla="val -94855"/>
              <a:gd name="adj3" fmla="val 16667"/>
            </a:avLst>
          </a:prstGeom>
          <a:solidFill>
            <a:srgbClr val="EB6183"/>
          </a:solidFill>
          <a:ln>
            <a:solidFill>
              <a:srgbClr val="ED6182"/>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bg1"/>
                </a:solidFill>
              </a:rPr>
              <a:t>Jetzt prüfen wir,</a:t>
            </a:r>
            <a:br>
              <a:rPr lang="de-DE" sz="2400" dirty="0">
                <a:solidFill>
                  <a:schemeClr val="bg1"/>
                </a:solidFill>
              </a:rPr>
            </a:br>
            <a:r>
              <a:rPr lang="de-DE" sz="2400" dirty="0">
                <a:solidFill>
                  <a:schemeClr val="bg1"/>
                </a:solidFill>
              </a:rPr>
              <a:t> was </a:t>
            </a:r>
            <a:r>
              <a:rPr lang="de-DE" sz="2400" b="1" i="1" dirty="0" err="1">
                <a:solidFill>
                  <a:schemeClr val="bg1"/>
                </a:solidFill>
              </a:rPr>
              <a:t>t-online</a:t>
            </a:r>
            <a:r>
              <a:rPr lang="de-DE" sz="2400" dirty="0">
                <a:solidFill>
                  <a:schemeClr val="bg1"/>
                </a:solidFill>
              </a:rPr>
              <a:t> dazu </a:t>
            </a:r>
            <a:br>
              <a:rPr lang="de-DE" sz="2400" dirty="0">
                <a:solidFill>
                  <a:schemeClr val="bg1"/>
                </a:solidFill>
              </a:rPr>
            </a:br>
            <a:r>
              <a:rPr lang="de-DE" sz="2400" dirty="0">
                <a:solidFill>
                  <a:schemeClr val="bg1"/>
                </a:solidFill>
              </a:rPr>
              <a:t>berichtet hat!</a:t>
            </a:r>
          </a:p>
        </p:txBody>
      </p:sp>
      <p:grpSp>
        <p:nvGrpSpPr>
          <p:cNvPr id="50" name="Gruppieren 49">
            <a:extLst>
              <a:ext uri="{FF2B5EF4-FFF2-40B4-BE49-F238E27FC236}">
                <a16:creationId xmlns:a16="http://schemas.microsoft.com/office/drawing/2014/main" id="{6AF32C24-2738-438F-4688-0CB308794047}"/>
              </a:ext>
            </a:extLst>
          </p:cNvPr>
          <p:cNvGrpSpPr/>
          <p:nvPr/>
        </p:nvGrpSpPr>
        <p:grpSpPr>
          <a:xfrm>
            <a:off x="209621" y="905412"/>
            <a:ext cx="7398547" cy="1515476"/>
            <a:chOff x="191344" y="764704"/>
            <a:chExt cx="7398547" cy="1812547"/>
          </a:xfrm>
        </p:grpSpPr>
        <p:sp>
          <p:nvSpPr>
            <p:cNvPr id="45" name="Rechteck: abgerundete Ecken 44">
              <a:extLst>
                <a:ext uri="{FF2B5EF4-FFF2-40B4-BE49-F238E27FC236}">
                  <a16:creationId xmlns:a16="http://schemas.microsoft.com/office/drawing/2014/main" id="{2507B380-B664-64C2-162C-C8239661FC37}"/>
                </a:ext>
              </a:extLst>
            </p:cNvPr>
            <p:cNvSpPr/>
            <p:nvPr/>
          </p:nvSpPr>
          <p:spPr>
            <a:xfrm>
              <a:off x="191344" y="764704"/>
              <a:ext cx="7398547" cy="1632655"/>
            </a:xfrm>
            <a:prstGeom prst="roundRect">
              <a:avLst/>
            </a:prstGeom>
            <a:solidFill>
              <a:srgbClr val="EB618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00100" lvl="1" indent="-342900">
                <a:buAutoNum type="arabicPeriod"/>
              </a:pPr>
              <a:endParaRPr lang="de-DE" sz="2400" dirty="0">
                <a:solidFill>
                  <a:schemeClr val="tx1"/>
                </a:solidFill>
              </a:endParaRPr>
            </a:p>
          </p:txBody>
        </p:sp>
        <p:sp>
          <p:nvSpPr>
            <p:cNvPr id="8" name="Textfeld 7">
              <a:extLst>
                <a:ext uri="{FF2B5EF4-FFF2-40B4-BE49-F238E27FC236}">
                  <a16:creationId xmlns:a16="http://schemas.microsoft.com/office/drawing/2014/main" id="{373AC03C-36F2-09C2-0261-B4595E26D9E7}"/>
                </a:ext>
              </a:extLst>
            </p:cNvPr>
            <p:cNvSpPr txBox="1"/>
            <p:nvPr/>
          </p:nvSpPr>
          <p:spPr>
            <a:xfrm>
              <a:off x="321709" y="836712"/>
              <a:ext cx="6532307" cy="1740539"/>
            </a:xfrm>
            <a:prstGeom prst="rect">
              <a:avLst/>
            </a:prstGeom>
            <a:noFill/>
            <a:ln>
              <a:noFill/>
            </a:ln>
          </p:spPr>
          <p:txBody>
            <a:bodyPr wrap="square" rtlCol="0">
              <a:spAutoFit/>
            </a:bodyPr>
            <a:lstStyle/>
            <a:p>
              <a:pPr>
                <a:lnSpc>
                  <a:spcPct val="130000"/>
                </a:lnSpc>
              </a:pPr>
              <a:r>
                <a:rPr lang="de-DE" sz="2800" b="1" dirty="0">
                  <a:solidFill>
                    <a:schemeClr val="bg1"/>
                  </a:solidFill>
                  <a:latin typeface="Arial" panose="020B0604020202020204" pitchFamily="34" charset="0"/>
                  <a:cs typeface="Arial" panose="020B0604020202020204" pitchFamily="34" charset="0"/>
                </a:rPr>
                <a:t>4. Forts. Zuverlässige Quellen finden</a:t>
              </a:r>
              <a:br>
                <a:rPr lang="de-DE" sz="2400" b="1" dirty="0">
                  <a:solidFill>
                    <a:schemeClr val="bg1"/>
                  </a:solidFill>
                  <a:latin typeface="Arial" panose="020B0604020202020204" pitchFamily="34" charset="0"/>
                  <a:cs typeface="Arial" panose="020B0604020202020204" pitchFamily="34" charset="0"/>
                </a:rPr>
              </a:br>
              <a:r>
                <a:rPr lang="de-DE" sz="2400" b="1" dirty="0">
                  <a:solidFill>
                    <a:schemeClr val="bg1"/>
                  </a:solidFill>
                  <a:latin typeface="Arial" panose="020B0604020202020204" pitchFamily="34" charset="0"/>
                  <a:cs typeface="Arial" panose="020B0604020202020204" pitchFamily="34" charset="0"/>
                  <a:sym typeface="Wingdings" panose="05000000000000000000" pitchFamily="2" charset="2"/>
                </a:rPr>
                <a:t> </a:t>
              </a:r>
              <a:r>
                <a:rPr lang="de-DE" sz="2400" dirty="0">
                  <a:solidFill>
                    <a:schemeClr val="bg1"/>
                  </a:solidFill>
                  <a:latin typeface="Arial" panose="020B0604020202020204" pitchFamily="34" charset="0"/>
                  <a:cs typeface="Arial" panose="020B0604020202020204" pitchFamily="34" charset="0"/>
                </a:rPr>
                <a:t>Welche Quellen nennen </a:t>
              </a:r>
              <a:r>
                <a:rPr lang="de-DE" sz="2400" b="1" dirty="0">
                  <a:solidFill>
                    <a:schemeClr val="bg1"/>
                  </a:solidFill>
                  <a:latin typeface="Arial" panose="020B0604020202020204" pitchFamily="34" charset="0"/>
                  <a:cs typeface="Arial" panose="020B0604020202020204" pitchFamily="34" charset="0"/>
                </a:rPr>
                <a:t>seriöse Medien</a:t>
              </a:r>
              <a:r>
                <a:rPr lang="de-DE" sz="2400" dirty="0">
                  <a:solidFill>
                    <a:schemeClr val="bg1"/>
                  </a:solidFill>
                  <a:latin typeface="Arial" panose="020B0604020202020204" pitchFamily="34" charset="0"/>
                  <a:cs typeface="Arial" panose="020B0604020202020204" pitchFamily="34" charset="0"/>
                </a:rPr>
                <a:t>? </a:t>
              </a:r>
              <a:br>
                <a:rPr lang="de-DE" sz="2400" dirty="0">
                  <a:solidFill>
                    <a:schemeClr val="bg1"/>
                  </a:solidFill>
                  <a:latin typeface="Arial" panose="020B0604020202020204" pitchFamily="34" charset="0"/>
                  <a:cs typeface="Arial" panose="020B0604020202020204" pitchFamily="34" charset="0"/>
                </a:rPr>
              </a:br>
              <a:endParaRPr lang="de-DE" dirty="0">
                <a:solidFill>
                  <a:schemeClr val="bg1"/>
                </a:solidFill>
              </a:endParaRPr>
            </a:p>
          </p:txBody>
        </p:sp>
        <p:grpSp>
          <p:nvGrpSpPr>
            <p:cNvPr id="49" name="Gruppieren 48">
              <a:extLst>
                <a:ext uri="{FF2B5EF4-FFF2-40B4-BE49-F238E27FC236}">
                  <a16:creationId xmlns:a16="http://schemas.microsoft.com/office/drawing/2014/main" id="{E8C78D0B-CE89-B28D-DB74-F4B4727D89B9}"/>
                </a:ext>
              </a:extLst>
            </p:cNvPr>
            <p:cNvGrpSpPr/>
            <p:nvPr/>
          </p:nvGrpSpPr>
          <p:grpSpPr>
            <a:xfrm rot="975799">
              <a:off x="6600621" y="1016904"/>
              <a:ext cx="914400" cy="914400"/>
              <a:chOff x="7221274" y="-1576611"/>
              <a:chExt cx="914400" cy="914400"/>
            </a:xfrm>
          </p:grpSpPr>
          <p:pic>
            <p:nvPicPr>
              <p:cNvPr id="43" name="Grafik 42" descr="E-Commerce mit einfarbiger Füllung">
                <a:extLst>
                  <a:ext uri="{FF2B5EF4-FFF2-40B4-BE49-F238E27FC236}">
                    <a16:creationId xmlns:a16="http://schemas.microsoft.com/office/drawing/2014/main" id="{F1BB1DB2-1664-7DEC-A0D3-ECFC028D372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221274" y="-1576611"/>
                <a:ext cx="914400" cy="914400"/>
              </a:xfrm>
              <a:prstGeom prst="rect">
                <a:avLst/>
              </a:prstGeom>
            </p:spPr>
          </p:pic>
          <p:sp>
            <p:nvSpPr>
              <p:cNvPr id="44" name="Rechteck 43">
                <a:extLst>
                  <a:ext uri="{FF2B5EF4-FFF2-40B4-BE49-F238E27FC236}">
                    <a16:creationId xmlns:a16="http://schemas.microsoft.com/office/drawing/2014/main" id="{D4B9BD9D-9DA4-A880-AE6A-DE79DED79224}"/>
                  </a:ext>
                </a:extLst>
              </p:cNvPr>
              <p:cNvSpPr/>
              <p:nvPr/>
            </p:nvSpPr>
            <p:spPr>
              <a:xfrm>
                <a:off x="7486359" y="-1457606"/>
                <a:ext cx="387660" cy="646877"/>
              </a:xfrm>
              <a:prstGeom prst="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6" name="Grafik 45" descr="Fragezeichen mit einfarbiger Füllung">
                <a:extLst>
                  <a:ext uri="{FF2B5EF4-FFF2-40B4-BE49-F238E27FC236}">
                    <a16:creationId xmlns:a16="http://schemas.microsoft.com/office/drawing/2014/main" id="{6BDCA748-CACB-E61B-364F-E1204C17A5E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394446" y="-1361327"/>
                <a:ext cx="501165" cy="501165"/>
              </a:xfrm>
              <a:prstGeom prst="rect">
                <a:avLst/>
              </a:prstGeom>
            </p:spPr>
          </p:pic>
        </p:grpSp>
      </p:grpSp>
      <p:sp>
        <p:nvSpPr>
          <p:cNvPr id="4" name="Pfeil: nach links 3">
            <a:extLst>
              <a:ext uri="{FF2B5EF4-FFF2-40B4-BE49-F238E27FC236}">
                <a16:creationId xmlns:a16="http://schemas.microsoft.com/office/drawing/2014/main" id="{94B48E3F-74B7-49E5-821A-00CCFFBD1980}"/>
              </a:ext>
            </a:extLst>
          </p:cNvPr>
          <p:cNvSpPr/>
          <p:nvPr/>
        </p:nvSpPr>
        <p:spPr>
          <a:xfrm>
            <a:off x="10660764" y="836712"/>
            <a:ext cx="372572" cy="287234"/>
          </a:xfrm>
          <a:prstGeom prst="leftArrow">
            <a:avLst/>
          </a:prstGeom>
          <a:solidFill>
            <a:srgbClr val="EB618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53" name="Gruppieren 52">
            <a:extLst>
              <a:ext uri="{FF2B5EF4-FFF2-40B4-BE49-F238E27FC236}">
                <a16:creationId xmlns:a16="http://schemas.microsoft.com/office/drawing/2014/main" id="{5721BEA3-8BEF-4AE6-A973-57B2967E5AB9}"/>
              </a:ext>
            </a:extLst>
          </p:cNvPr>
          <p:cNvGrpSpPr/>
          <p:nvPr/>
        </p:nvGrpSpPr>
        <p:grpSpPr>
          <a:xfrm>
            <a:off x="4773464" y="2647028"/>
            <a:ext cx="2762696" cy="853980"/>
            <a:chOff x="5235557" y="3371746"/>
            <a:chExt cx="2513835" cy="551037"/>
          </a:xfrm>
          <a:solidFill>
            <a:srgbClr val="77933C"/>
          </a:solidFill>
        </p:grpSpPr>
        <p:sp>
          <p:nvSpPr>
            <p:cNvPr id="58" name="Abgerundetes Rechteck 25">
              <a:extLst>
                <a:ext uri="{FF2B5EF4-FFF2-40B4-BE49-F238E27FC236}">
                  <a16:creationId xmlns:a16="http://schemas.microsoft.com/office/drawing/2014/main" id="{4F8BEF51-88C9-49EB-B6F3-B4174A2309E9}"/>
                </a:ext>
              </a:extLst>
            </p:cNvPr>
            <p:cNvSpPr/>
            <p:nvPr/>
          </p:nvSpPr>
          <p:spPr>
            <a:xfrm>
              <a:off x="5235557" y="3371746"/>
              <a:ext cx="2513835" cy="551037"/>
            </a:xfrm>
            <a:prstGeom prst="roundRect">
              <a:avLst/>
            </a:prstGeom>
            <a:solidFill>
              <a:schemeClr val="bg1">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0" name="Textfeld 59">
              <a:extLst>
                <a:ext uri="{FF2B5EF4-FFF2-40B4-BE49-F238E27FC236}">
                  <a16:creationId xmlns:a16="http://schemas.microsoft.com/office/drawing/2014/main" id="{E7CF95FC-13A4-4DC8-A8F5-E818B294AE67}"/>
                </a:ext>
              </a:extLst>
            </p:cNvPr>
            <p:cNvSpPr txBox="1"/>
            <p:nvPr/>
          </p:nvSpPr>
          <p:spPr>
            <a:xfrm>
              <a:off x="5524541" y="3427969"/>
              <a:ext cx="1929914" cy="456769"/>
            </a:xfrm>
            <a:prstGeom prst="rect">
              <a:avLst/>
            </a:prstGeom>
            <a:noFill/>
            <a:ln>
              <a:noFill/>
            </a:ln>
          </p:spPr>
          <p:txBody>
            <a:bodyPr wrap="square" rtlCol="0">
              <a:spAutoFit/>
            </a:bodyPr>
            <a:lstStyle/>
            <a:p>
              <a:pPr algn="ctr"/>
              <a:r>
                <a:rPr lang="de-DE" sz="2000" b="1" dirty="0"/>
                <a:t>… hier unsere</a:t>
              </a:r>
            </a:p>
            <a:p>
              <a:pPr algn="ctr"/>
              <a:r>
                <a:rPr lang="de-DE" sz="2000" b="1" dirty="0"/>
                <a:t>Trefferliste*:</a:t>
              </a:r>
            </a:p>
          </p:txBody>
        </p:sp>
      </p:grpSp>
      <p:sp>
        <p:nvSpPr>
          <p:cNvPr id="28" name="Ellipse 27">
            <a:extLst>
              <a:ext uri="{FF2B5EF4-FFF2-40B4-BE49-F238E27FC236}">
                <a16:creationId xmlns:a16="http://schemas.microsoft.com/office/drawing/2014/main" id="{52F659D4-8D12-DF38-C42F-ADC51A4FBB60}"/>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31" name="Textfeld 30">
            <a:extLst>
              <a:ext uri="{FF2B5EF4-FFF2-40B4-BE49-F238E27FC236}">
                <a16:creationId xmlns:a16="http://schemas.microsoft.com/office/drawing/2014/main" id="{CC4FC006-3912-2D74-6ACF-F5E1896C8092}"/>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2</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58718784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nodeType="click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additive="base">
                                        <p:cTn id="13" dur="500" fill="hold"/>
                                        <p:tgtEl>
                                          <p:spTgt spid="53"/>
                                        </p:tgtEl>
                                        <p:attrNameLst>
                                          <p:attrName>ppt_x</p:attrName>
                                        </p:attrNameLst>
                                      </p:cBhvr>
                                      <p:tavLst>
                                        <p:tav tm="0">
                                          <p:val>
                                            <p:strVal val="0-#ppt_w/2"/>
                                          </p:val>
                                        </p:tav>
                                        <p:tav tm="100000">
                                          <p:val>
                                            <p:strVal val="#ppt_x"/>
                                          </p:val>
                                        </p:tav>
                                      </p:tavLst>
                                    </p:anim>
                                    <p:anim calcmode="lin" valueType="num">
                                      <p:cBhvr additive="base">
                                        <p:cTn id="14" dur="500" fill="hold"/>
                                        <p:tgtEl>
                                          <p:spTgt spid="53"/>
                                        </p:tgtEl>
                                        <p:attrNameLst>
                                          <p:attrName>ppt_y</p:attrName>
                                        </p:attrNameLst>
                                      </p:cBhvr>
                                      <p:tavLst>
                                        <p:tav tm="0">
                                          <p:val>
                                            <p:strVal val="0-#ppt_h/2"/>
                                          </p:val>
                                        </p:tav>
                                        <p:tav tm="100000">
                                          <p:val>
                                            <p:strVal val="#ppt_y"/>
                                          </p:val>
                                        </p:tav>
                                      </p:tavLst>
                                    </p:anim>
                                  </p:childTnLst>
                                </p:cTn>
                              </p:par>
                              <p:par>
                                <p:cTn id="15" presetID="10" presetClass="entr" presetSubtype="0" fill="hold" grpId="0" nodeType="withEffect">
                                  <p:stCondLst>
                                    <p:cond delay="50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500"/>
                                        <p:tgtEl>
                                          <p:spTgt spid="51"/>
                                        </p:tgtEl>
                                      </p:cBhvr>
                                    </p:animEffect>
                                  </p:childTnLst>
                                </p:cTn>
                              </p:par>
                            </p:childTnLst>
                          </p:cTn>
                        </p:par>
                        <p:par>
                          <p:cTn id="23" fill="hold">
                            <p:stCondLst>
                              <p:cond delay="500"/>
                            </p:stCondLst>
                            <p:childTnLst>
                              <p:par>
                                <p:cTn id="24" presetID="31" presetClass="entr" presetSubtype="0" fill="hold" grpId="0" nodeType="afterEffect">
                                  <p:stCondLst>
                                    <p:cond delay="250"/>
                                  </p:stCondLst>
                                  <p:childTnLst>
                                    <p:set>
                                      <p:cBhvr>
                                        <p:cTn id="25" dur="1" fill="hold">
                                          <p:stCondLst>
                                            <p:cond delay="0"/>
                                          </p:stCondLst>
                                        </p:cTn>
                                        <p:tgtEl>
                                          <p:spTgt spid="4"/>
                                        </p:tgtEl>
                                        <p:attrNameLst>
                                          <p:attrName>style.visibility</p:attrName>
                                        </p:attrNameLst>
                                      </p:cBhvr>
                                      <p:to>
                                        <p:strVal val="visible"/>
                                      </p:to>
                                    </p:set>
                                    <p:anim calcmode="lin" valueType="num">
                                      <p:cBhvr>
                                        <p:cTn id="26" dur="1000" fill="hold"/>
                                        <p:tgtEl>
                                          <p:spTgt spid="4"/>
                                        </p:tgtEl>
                                        <p:attrNameLst>
                                          <p:attrName>ppt_w</p:attrName>
                                        </p:attrNameLst>
                                      </p:cBhvr>
                                      <p:tavLst>
                                        <p:tav tm="0">
                                          <p:val>
                                            <p:fltVal val="0"/>
                                          </p:val>
                                        </p:tav>
                                        <p:tav tm="100000">
                                          <p:val>
                                            <p:strVal val="#ppt_w"/>
                                          </p:val>
                                        </p:tav>
                                      </p:tavLst>
                                    </p:anim>
                                    <p:anim calcmode="lin" valueType="num">
                                      <p:cBhvr>
                                        <p:cTn id="27" dur="1000" fill="hold"/>
                                        <p:tgtEl>
                                          <p:spTgt spid="4"/>
                                        </p:tgtEl>
                                        <p:attrNameLst>
                                          <p:attrName>ppt_h</p:attrName>
                                        </p:attrNameLst>
                                      </p:cBhvr>
                                      <p:tavLst>
                                        <p:tav tm="0">
                                          <p:val>
                                            <p:fltVal val="0"/>
                                          </p:val>
                                        </p:tav>
                                        <p:tav tm="100000">
                                          <p:val>
                                            <p:strVal val="#ppt_h"/>
                                          </p:val>
                                        </p:tav>
                                      </p:tavLst>
                                    </p:anim>
                                    <p:anim calcmode="lin" valueType="num">
                                      <p:cBhvr>
                                        <p:cTn id="28" dur="1000" fill="hold"/>
                                        <p:tgtEl>
                                          <p:spTgt spid="4"/>
                                        </p:tgtEl>
                                        <p:attrNameLst>
                                          <p:attrName>style.rotation</p:attrName>
                                        </p:attrNameLst>
                                      </p:cBhvr>
                                      <p:tavLst>
                                        <p:tav tm="0">
                                          <p:val>
                                            <p:fltVal val="90"/>
                                          </p:val>
                                        </p:tav>
                                        <p:tav tm="100000">
                                          <p:val>
                                            <p:fltVal val="0"/>
                                          </p:val>
                                        </p:tav>
                                      </p:tavLst>
                                    </p:anim>
                                    <p:animEffect transition="in" filter="fade">
                                      <p:cBhvr>
                                        <p:cTn id="29" dur="1000"/>
                                        <p:tgtEl>
                                          <p:spTgt spid="4"/>
                                        </p:tgtEl>
                                      </p:cBhvr>
                                    </p:animEffect>
                                  </p:childTnLst>
                                </p:cTn>
                              </p:par>
                              <p:par>
                                <p:cTn id="30" presetID="10" presetClass="entr" presetSubtype="0" fill="hold"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childTnLst>
                                </p:cTn>
                              </p:par>
                              <p:par>
                                <p:cTn id="33" presetID="10" presetClass="entr" presetSubtype="0"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fade">
                                      <p:cBhvr>
                                        <p:cTn id="38" dur="500"/>
                                        <p:tgtEl>
                                          <p:spTgt spid="4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500"/>
                                        <p:tgtEl>
                                          <p:spTgt spid="51"/>
                                        </p:tgtEl>
                                      </p:cBhvr>
                                    </p:animEffect>
                                    <p:set>
                                      <p:cBhvr>
                                        <p:cTn id="43" dur="1" fill="hold">
                                          <p:stCondLst>
                                            <p:cond delay="499"/>
                                          </p:stCondLst>
                                        </p:cTn>
                                        <p:tgtEl>
                                          <p:spTgt spid="51"/>
                                        </p:tgtEl>
                                        <p:attrNameLst>
                                          <p:attrName>style.visibility</p:attrName>
                                        </p:attrNameLst>
                                      </p:cBhvr>
                                      <p:to>
                                        <p:strVal val="hidden"/>
                                      </p:to>
                                    </p:set>
                                  </p:childTnLst>
                                </p:cTn>
                              </p:par>
                            </p:childTnLst>
                          </p:cTn>
                        </p:par>
                        <p:par>
                          <p:cTn id="44" fill="hold">
                            <p:stCondLst>
                              <p:cond delay="500"/>
                            </p:stCondLst>
                            <p:childTnLst>
                              <p:par>
                                <p:cTn id="45" presetID="42" presetClass="entr" presetSubtype="0" fill="hold" nodeType="afterEffect">
                                  <p:stCondLst>
                                    <p:cond delay="250"/>
                                  </p:stCondLst>
                                  <p:childTnLst>
                                    <p:set>
                                      <p:cBhvr>
                                        <p:cTn id="46" dur="1" fill="hold">
                                          <p:stCondLst>
                                            <p:cond delay="0"/>
                                          </p:stCondLst>
                                        </p:cTn>
                                        <p:tgtEl>
                                          <p:spTgt spid="54"/>
                                        </p:tgtEl>
                                        <p:attrNameLst>
                                          <p:attrName>style.visibility</p:attrName>
                                        </p:attrNameLst>
                                      </p:cBhvr>
                                      <p:to>
                                        <p:strVal val="visible"/>
                                      </p:to>
                                    </p:set>
                                    <p:animEffect transition="in" filter="fade">
                                      <p:cBhvr>
                                        <p:cTn id="47" dur="1000"/>
                                        <p:tgtEl>
                                          <p:spTgt spid="54"/>
                                        </p:tgtEl>
                                      </p:cBhvr>
                                    </p:animEffect>
                                    <p:anim calcmode="lin" valueType="num">
                                      <p:cBhvr>
                                        <p:cTn id="48" dur="1000" fill="hold"/>
                                        <p:tgtEl>
                                          <p:spTgt spid="54"/>
                                        </p:tgtEl>
                                        <p:attrNameLst>
                                          <p:attrName>ppt_x</p:attrName>
                                        </p:attrNameLst>
                                      </p:cBhvr>
                                      <p:tavLst>
                                        <p:tav tm="0">
                                          <p:val>
                                            <p:strVal val="#ppt_x"/>
                                          </p:val>
                                        </p:tav>
                                        <p:tav tm="100000">
                                          <p:val>
                                            <p:strVal val="#ppt_x"/>
                                          </p:val>
                                        </p:tav>
                                      </p:tavLst>
                                    </p:anim>
                                    <p:anim calcmode="lin" valueType="num">
                                      <p:cBhvr>
                                        <p:cTn id="49" dur="1000" fill="hold"/>
                                        <p:tgtEl>
                                          <p:spTgt spid="54"/>
                                        </p:tgtEl>
                                        <p:attrNameLst>
                                          <p:attrName>ppt_y</p:attrName>
                                        </p:attrNameLst>
                                      </p:cBhvr>
                                      <p:tavLst>
                                        <p:tav tm="0">
                                          <p:val>
                                            <p:strVal val="#ppt_y+.1"/>
                                          </p:val>
                                        </p:tav>
                                        <p:tav tm="100000">
                                          <p:val>
                                            <p:strVal val="#ppt_y"/>
                                          </p:val>
                                        </p:tav>
                                      </p:tavLst>
                                    </p:anim>
                                  </p:childTnLst>
                                </p:cTn>
                              </p:par>
                              <p:par>
                                <p:cTn id="50" presetID="10" presetClass="entr" presetSubtype="0" fill="hold" nodeType="with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fade">
                                      <p:cBhvr>
                                        <p:cTn id="52" dur="500"/>
                                        <p:tgtEl>
                                          <p:spTgt spid="3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500"/>
                                        <p:tgtEl>
                                          <p:spTgt spid="47"/>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59"/>
                                        </p:tgtEl>
                                        <p:attrNameLst>
                                          <p:attrName>style.visibility</p:attrName>
                                        </p:attrNameLst>
                                      </p:cBhvr>
                                      <p:to>
                                        <p:strVal val="visible"/>
                                      </p:to>
                                    </p:set>
                                    <p:animEffect transition="in" filter="fade">
                                      <p:cBhvr>
                                        <p:cTn id="60" dur="500"/>
                                        <p:tgtEl>
                                          <p:spTgt spid="5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fade">
                                      <p:cBhvr>
                                        <p:cTn id="6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48" grpId="0" animBg="1"/>
      <p:bldP spid="47" grpId="0" animBg="1"/>
      <p:bldP spid="59" grpId="0" animBg="1"/>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Inhaltsplatzhalter 1">
            <a:extLst>
              <a:ext uri="{FF2B5EF4-FFF2-40B4-BE49-F238E27FC236}">
                <a16:creationId xmlns:a16="http://schemas.microsoft.com/office/drawing/2014/main" id="{7834D6F2-921D-9EB2-B7AD-731C7F1F26B4}"/>
              </a:ext>
            </a:extLst>
          </p:cNvPr>
          <p:cNvSpPr>
            <a:spLocks noGrp="1"/>
          </p:cNvSpPr>
          <p:nvPr>
            <p:ph idx="1"/>
          </p:nvPr>
        </p:nvSpPr>
        <p:spPr>
          <a:xfrm>
            <a:off x="6600056" y="2967491"/>
            <a:ext cx="5432299" cy="1571545"/>
          </a:xfrm>
          <a:prstGeom prst="roundRect">
            <a:avLst/>
          </a:prstGeom>
          <a:solidFill>
            <a:schemeClr val="bg1">
              <a:lumMod val="95000"/>
            </a:schemeClr>
          </a:solidFill>
          <a:ln>
            <a:solidFill>
              <a:schemeClr val="bg1">
                <a:lumMod val="75000"/>
              </a:schemeClr>
            </a:solidFill>
          </a:ln>
          <a:effectLst/>
        </p:spPr>
        <p:txBody>
          <a:bodyPr/>
          <a:lstStyle/>
          <a:p>
            <a:pPr marL="457200" indent="-457200">
              <a:buFont typeface="+mj-lt"/>
              <a:buAutoNum type="arabicPeriod"/>
            </a:pPr>
            <a:r>
              <a:rPr lang="de-DE" sz="2200" dirty="0"/>
              <a:t>Der Wirkstoff in der Himbeere (Salicylsäure) und der im Aspirin (Acetylsalicylsäure) wirken ähnlich schmerzstillend.</a:t>
            </a:r>
          </a:p>
        </p:txBody>
      </p:sp>
      <p:sp>
        <p:nvSpPr>
          <p:cNvPr id="24" name="Foliennummernplatzhalter 2">
            <a:extLst>
              <a:ext uri="{FF2B5EF4-FFF2-40B4-BE49-F238E27FC236}">
                <a16:creationId xmlns:a16="http://schemas.microsoft.com/office/drawing/2014/main" id="{46034133-8408-ED17-D152-5824B41767CE}"/>
              </a:ext>
            </a:extLst>
          </p:cNvPr>
          <p:cNvSpPr>
            <a:spLocks noGrp="1"/>
          </p:cNvSpPr>
          <p:nvPr>
            <p:ph type="sldNum" sz="quarter" idx="12"/>
          </p:nvPr>
        </p:nvSpPr>
        <p:spPr>
          <a:xfrm>
            <a:off x="239350" y="6339627"/>
            <a:ext cx="2844800" cy="365125"/>
          </a:xfrm>
        </p:spPr>
        <p:txBody>
          <a:bodyPr/>
          <a:lstStyle/>
          <a:p>
            <a:fld id="{995B83AF-091C-4368-ABDB-DF7FEF1A6B80}" type="slidenum">
              <a:rPr lang="de-DE" smtClean="0"/>
              <a:pPr/>
              <a:t>15</a:t>
            </a:fld>
            <a:r>
              <a:rPr lang="de-DE" dirty="0"/>
              <a:t>	</a:t>
            </a:r>
          </a:p>
        </p:txBody>
      </p:sp>
      <p:sp>
        <p:nvSpPr>
          <p:cNvPr id="8" name="Textfeld 7">
            <a:extLst>
              <a:ext uri="{FF2B5EF4-FFF2-40B4-BE49-F238E27FC236}">
                <a16:creationId xmlns:a16="http://schemas.microsoft.com/office/drawing/2014/main" id="{42D5D2D4-4C09-AE64-6A0B-E8BE6BBA0E3F}"/>
              </a:ext>
            </a:extLst>
          </p:cNvPr>
          <p:cNvSpPr txBox="1"/>
          <p:nvPr/>
        </p:nvSpPr>
        <p:spPr>
          <a:xfrm>
            <a:off x="6600056" y="4718754"/>
            <a:ext cx="5432298" cy="1600438"/>
          </a:xfrm>
          <a:prstGeom prst="roundRect">
            <a:avLst/>
          </a:prstGeom>
          <a:solidFill>
            <a:schemeClr val="bg1">
              <a:lumMod val="95000"/>
            </a:schemeClr>
          </a:solidFill>
          <a:ln>
            <a:solidFill>
              <a:schemeClr val="bg1">
                <a:lumMod val="75000"/>
              </a:schemeClr>
            </a:solidFill>
          </a:ln>
          <a:effectLst/>
        </p:spPr>
        <p:txBody>
          <a:bodyPr wrap="square">
            <a:spAutoFit/>
          </a:bodyPr>
          <a:lstStyle/>
          <a:p>
            <a:pPr marL="457200" indent="-457200">
              <a:buFont typeface="+mj-lt"/>
              <a:buAutoNum type="arabicPeriod" startAt="2"/>
            </a:pPr>
            <a:r>
              <a:rPr lang="de-DE" sz="2200" dirty="0"/>
              <a:t>Die Wirkstoffmenge in der Himbeere ist sehr gering. Wir müssten viele </a:t>
            </a:r>
            <a:br>
              <a:rPr lang="de-DE" sz="2200" dirty="0"/>
            </a:br>
            <a:r>
              <a:rPr lang="de-DE" sz="2200" dirty="0"/>
              <a:t>Kilo Himbeeren essen, ehe eine schmerzstillende Wirkung einsetzt.</a:t>
            </a:r>
          </a:p>
        </p:txBody>
      </p:sp>
      <p:pic>
        <p:nvPicPr>
          <p:cNvPr id="28" name="Grafik 27" descr="Ein Bild, das Website enthält.&#10;&#10;Automatisch generierte Beschreibung">
            <a:extLst>
              <a:ext uri="{FF2B5EF4-FFF2-40B4-BE49-F238E27FC236}">
                <a16:creationId xmlns:a16="http://schemas.microsoft.com/office/drawing/2014/main" id="{01BD12A6-F530-D726-4619-1D3EA46698E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641" t="7084" r="43227" b="21609"/>
          <a:stretch/>
        </p:blipFill>
        <p:spPr>
          <a:xfrm>
            <a:off x="1180439" y="2748880"/>
            <a:ext cx="3358575" cy="4142611"/>
          </a:xfrm>
          <a:prstGeom prst="rect">
            <a:avLst/>
          </a:prstGeom>
        </p:spPr>
      </p:pic>
      <p:pic>
        <p:nvPicPr>
          <p:cNvPr id="4" name="Grafik 3" descr="Ein Bild, das Website enthält.&#10;&#10;Automatisch generierte Beschreibung">
            <a:extLst>
              <a:ext uri="{FF2B5EF4-FFF2-40B4-BE49-F238E27FC236}">
                <a16:creationId xmlns:a16="http://schemas.microsoft.com/office/drawing/2014/main" id="{8CA26C4C-CBB2-43E8-53A0-559C1A3705A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559" t="14363" r="43551" b="21790"/>
          <a:stretch/>
        </p:blipFill>
        <p:spPr>
          <a:xfrm>
            <a:off x="1190686" y="3114579"/>
            <a:ext cx="3348328" cy="3722897"/>
          </a:xfrm>
          <a:prstGeom prst="rect">
            <a:avLst/>
          </a:prstGeom>
        </p:spPr>
      </p:pic>
      <p:pic>
        <p:nvPicPr>
          <p:cNvPr id="21" name="Grafik 20">
            <a:extLst>
              <a:ext uri="{FF2B5EF4-FFF2-40B4-BE49-F238E27FC236}">
                <a16:creationId xmlns:a16="http://schemas.microsoft.com/office/drawing/2014/main" id="{BF08F2E5-0026-D1C2-AF48-0ACF49C5B7A1}"/>
              </a:ext>
            </a:extLst>
          </p:cNvPr>
          <p:cNvPicPr>
            <a:picLocks noChangeAspect="1"/>
          </p:cNvPicPr>
          <p:nvPr/>
        </p:nvPicPr>
        <p:blipFill rotWithShape="1">
          <a:blip r:embed="rId5"/>
          <a:srcRect b="30101"/>
          <a:stretch/>
        </p:blipFill>
        <p:spPr>
          <a:xfrm>
            <a:off x="911423" y="2087011"/>
            <a:ext cx="3896606" cy="4750465"/>
          </a:xfrm>
          <a:prstGeom prst="rect">
            <a:avLst/>
          </a:prstGeom>
          <a:effectLst>
            <a:outerShdw blurRad="50800" dist="38100" dir="2700000" algn="tl" rotWithShape="0">
              <a:prstClr val="black">
                <a:alpha val="40000"/>
              </a:prstClr>
            </a:outerShdw>
          </a:effectLst>
        </p:spPr>
      </p:pic>
      <p:grpSp>
        <p:nvGrpSpPr>
          <p:cNvPr id="34" name="Gruppieren 33">
            <a:extLst>
              <a:ext uri="{FF2B5EF4-FFF2-40B4-BE49-F238E27FC236}">
                <a16:creationId xmlns:a16="http://schemas.microsoft.com/office/drawing/2014/main" id="{44B4F5E3-0184-8591-ECAF-FEA25B4E9A30}"/>
              </a:ext>
            </a:extLst>
          </p:cNvPr>
          <p:cNvGrpSpPr/>
          <p:nvPr/>
        </p:nvGrpSpPr>
        <p:grpSpPr>
          <a:xfrm>
            <a:off x="3397757" y="2216477"/>
            <a:ext cx="8530891" cy="4657003"/>
            <a:chOff x="3397757" y="2216477"/>
            <a:chExt cx="8530891" cy="4657003"/>
          </a:xfrm>
        </p:grpSpPr>
        <p:sp>
          <p:nvSpPr>
            <p:cNvPr id="15" name="Textfeld 14">
              <a:extLst>
                <a:ext uri="{FF2B5EF4-FFF2-40B4-BE49-F238E27FC236}">
                  <a16:creationId xmlns:a16="http://schemas.microsoft.com/office/drawing/2014/main" id="{527376E6-D97B-ED69-F95C-33759542707F}"/>
                </a:ext>
              </a:extLst>
            </p:cNvPr>
            <p:cNvSpPr txBox="1"/>
            <p:nvPr/>
          </p:nvSpPr>
          <p:spPr>
            <a:xfrm>
              <a:off x="6120680" y="2216477"/>
              <a:ext cx="5807968" cy="492443"/>
            </a:xfrm>
            <a:prstGeom prst="rect">
              <a:avLst/>
            </a:prstGeom>
            <a:noFill/>
          </p:spPr>
          <p:txBody>
            <a:bodyPr wrap="square" rtlCol="0">
              <a:spAutoFit/>
            </a:bodyPr>
            <a:lstStyle/>
            <a:p>
              <a:r>
                <a:rPr lang="de-DE" sz="2600" b="1" dirty="0"/>
                <a:t>Die Auswertung der Quellen zeigt: </a:t>
              </a:r>
            </a:p>
          </p:txBody>
        </p:sp>
        <p:pic>
          <p:nvPicPr>
            <p:cNvPr id="31" name="Picture 2">
              <a:extLst>
                <a:ext uri="{FF2B5EF4-FFF2-40B4-BE49-F238E27FC236}">
                  <a16:creationId xmlns:a16="http://schemas.microsoft.com/office/drawing/2014/main" id="{2503C697-31FA-51C8-61CF-5DBD35B4FFC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18186"/>
            <a:stretch/>
          </p:blipFill>
          <p:spPr bwMode="auto">
            <a:xfrm>
              <a:off x="3397757" y="3623286"/>
              <a:ext cx="3358576" cy="3250194"/>
            </a:xfrm>
            <a:prstGeom prst="rect">
              <a:avLst/>
            </a:prstGeom>
            <a:noFill/>
            <a:extLst>
              <a:ext uri="{909E8E84-426E-40DD-AFC4-6F175D3DCCD1}">
                <a14:hiddenFill xmlns:a14="http://schemas.microsoft.com/office/drawing/2010/main">
                  <a:solidFill>
                    <a:srgbClr val="FFFFFF"/>
                  </a:solidFill>
                </a14:hiddenFill>
              </a:ext>
            </a:extLst>
          </p:spPr>
        </p:pic>
      </p:grpSp>
      <p:sp>
        <p:nvSpPr>
          <p:cNvPr id="32" name="Abgerundete rechteckige Legende 31">
            <a:extLst>
              <a:ext uri="{FF2B5EF4-FFF2-40B4-BE49-F238E27FC236}">
                <a16:creationId xmlns:a16="http://schemas.microsoft.com/office/drawing/2014/main" id="{E93DAE78-C8CB-7E5F-72B3-DE7C8DE7F6F6}"/>
              </a:ext>
            </a:extLst>
          </p:cNvPr>
          <p:cNvSpPr/>
          <p:nvPr/>
        </p:nvSpPr>
        <p:spPr>
          <a:xfrm>
            <a:off x="5501506" y="1988840"/>
            <a:ext cx="6690494" cy="3312368"/>
          </a:xfrm>
          <a:prstGeom prst="wedgeRoundRectCallout">
            <a:avLst>
              <a:gd name="adj1" fmla="val -62102"/>
              <a:gd name="adj2" fmla="val 31780"/>
              <a:gd name="adj3" fmla="val 16667"/>
            </a:avLst>
          </a:prstGeom>
          <a:solidFill>
            <a:schemeClr val="bg1">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ndParaRPr>
          </a:p>
          <a:p>
            <a:pPr algn="ctr"/>
            <a:r>
              <a:rPr lang="de-DE" sz="2400" b="1" dirty="0">
                <a:solidFill>
                  <a:schemeClr val="tx1"/>
                </a:solidFill>
              </a:rPr>
              <a:t>Im Bericht von</a:t>
            </a:r>
            <a:r>
              <a:rPr lang="de-DE" sz="2400" b="1" i="1" dirty="0">
                <a:solidFill>
                  <a:schemeClr val="tx1"/>
                </a:solidFill>
              </a:rPr>
              <a:t> </a:t>
            </a:r>
            <a:r>
              <a:rPr lang="de-DE" sz="2400" b="1" i="1" dirty="0" err="1">
                <a:solidFill>
                  <a:schemeClr val="tx1"/>
                </a:solidFill>
              </a:rPr>
              <a:t>t-online</a:t>
            </a:r>
            <a:r>
              <a:rPr lang="de-DE" sz="2400" b="1" dirty="0">
                <a:solidFill>
                  <a:schemeClr val="tx1"/>
                </a:solidFill>
              </a:rPr>
              <a:t> finden wir </a:t>
            </a:r>
            <a:br>
              <a:rPr lang="de-DE" sz="2400" b="1" dirty="0">
                <a:solidFill>
                  <a:schemeClr val="tx1"/>
                </a:solidFill>
              </a:rPr>
            </a:br>
            <a:r>
              <a:rPr lang="de-DE" sz="2400" b="1" dirty="0">
                <a:solidFill>
                  <a:schemeClr val="tx1"/>
                </a:solidFill>
              </a:rPr>
              <a:t>diese Hauptquellen (=Fachwissen):</a:t>
            </a:r>
          </a:p>
          <a:p>
            <a:pPr algn="ctr"/>
            <a:endParaRPr lang="de-DE" dirty="0">
              <a:solidFill>
                <a:schemeClr val="tx1"/>
              </a:solidFill>
            </a:endParaRPr>
          </a:p>
          <a:p>
            <a:pPr algn="ctr"/>
            <a:r>
              <a:rPr lang="de-DE" sz="2400" dirty="0">
                <a:solidFill>
                  <a:schemeClr val="tx1"/>
                </a:solidFill>
              </a:rPr>
              <a:t>1. Über den schmerzstillenden Wirkstoff der Himbeere (Salicylsäure)</a:t>
            </a:r>
          </a:p>
          <a:p>
            <a:pPr algn="ctr"/>
            <a:endParaRPr lang="de-DE" sz="2400" dirty="0"/>
          </a:p>
          <a:p>
            <a:pPr algn="ctr"/>
            <a:r>
              <a:rPr lang="de-DE" sz="2400" dirty="0">
                <a:solidFill>
                  <a:schemeClr val="tx1"/>
                </a:solidFill>
              </a:rPr>
              <a:t>2. Studie über den Wirkstoffgehalt in der Himbeere (in englisch)</a:t>
            </a:r>
          </a:p>
          <a:p>
            <a:pPr algn="ctr"/>
            <a:endParaRPr lang="de-DE" sz="2000" dirty="0">
              <a:solidFill>
                <a:schemeClr val="tx1"/>
              </a:solidFill>
            </a:endParaRPr>
          </a:p>
          <a:p>
            <a:pPr algn="ctr"/>
            <a:endParaRPr lang="de-DE" dirty="0"/>
          </a:p>
        </p:txBody>
      </p:sp>
      <p:grpSp>
        <p:nvGrpSpPr>
          <p:cNvPr id="19" name="Gruppieren 18">
            <a:extLst>
              <a:ext uri="{FF2B5EF4-FFF2-40B4-BE49-F238E27FC236}">
                <a16:creationId xmlns:a16="http://schemas.microsoft.com/office/drawing/2014/main" id="{A46E0913-636C-E1B6-95FE-A70450F48048}"/>
              </a:ext>
            </a:extLst>
          </p:cNvPr>
          <p:cNvGrpSpPr/>
          <p:nvPr/>
        </p:nvGrpSpPr>
        <p:grpSpPr>
          <a:xfrm>
            <a:off x="1968758" y="4446957"/>
            <a:ext cx="730528" cy="529068"/>
            <a:chOff x="2267238" y="4661893"/>
            <a:chExt cx="432048" cy="314134"/>
          </a:xfrm>
        </p:grpSpPr>
        <p:sp>
          <p:nvSpPr>
            <p:cNvPr id="11" name="Rechteck 10">
              <a:extLst>
                <a:ext uri="{FF2B5EF4-FFF2-40B4-BE49-F238E27FC236}">
                  <a16:creationId xmlns:a16="http://schemas.microsoft.com/office/drawing/2014/main" id="{8C101CEE-91FA-9B4F-B6FA-FFE5655558B3}"/>
                </a:ext>
              </a:extLst>
            </p:cNvPr>
            <p:cNvSpPr/>
            <p:nvPr/>
          </p:nvSpPr>
          <p:spPr>
            <a:xfrm>
              <a:off x="2267238" y="4820185"/>
              <a:ext cx="432048" cy="155842"/>
            </a:xfrm>
            <a:prstGeom prst="rect">
              <a:avLst/>
            </a:prstGeom>
            <a:noFill/>
            <a:ln>
              <a:solidFill>
                <a:srgbClr val="ED61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Rechteck 15">
              <a:extLst>
                <a:ext uri="{FF2B5EF4-FFF2-40B4-BE49-F238E27FC236}">
                  <a16:creationId xmlns:a16="http://schemas.microsoft.com/office/drawing/2014/main" id="{B8756EEB-90B0-7C04-1D83-1602BF7D031D}"/>
                </a:ext>
              </a:extLst>
            </p:cNvPr>
            <p:cNvSpPr/>
            <p:nvPr/>
          </p:nvSpPr>
          <p:spPr>
            <a:xfrm>
              <a:off x="2267238" y="4661893"/>
              <a:ext cx="432048" cy="155842"/>
            </a:xfrm>
            <a:prstGeom prst="rect">
              <a:avLst/>
            </a:prstGeom>
            <a:solidFill>
              <a:srgbClr val="ED6182"/>
            </a:solidFill>
            <a:ln>
              <a:solidFill>
                <a:srgbClr val="ED61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Textfeld 16">
              <a:extLst>
                <a:ext uri="{FF2B5EF4-FFF2-40B4-BE49-F238E27FC236}">
                  <a16:creationId xmlns:a16="http://schemas.microsoft.com/office/drawing/2014/main" id="{7898366C-CD1A-4EFC-BBA2-1B159A53F70D}"/>
                </a:ext>
              </a:extLst>
            </p:cNvPr>
            <p:cNvSpPr txBox="1"/>
            <p:nvPr/>
          </p:nvSpPr>
          <p:spPr>
            <a:xfrm>
              <a:off x="2365888" y="4661893"/>
              <a:ext cx="253532" cy="201016"/>
            </a:xfrm>
            <a:prstGeom prst="rect">
              <a:avLst/>
            </a:prstGeom>
            <a:noFill/>
          </p:spPr>
          <p:txBody>
            <a:bodyPr wrap="square" rtlCol="0">
              <a:spAutoFit/>
            </a:bodyPr>
            <a:lstStyle/>
            <a:p>
              <a:r>
                <a:rPr lang="de-DE" sz="1600" dirty="0">
                  <a:solidFill>
                    <a:schemeClr val="bg1"/>
                  </a:solidFill>
                </a:rPr>
                <a:t>1</a:t>
              </a:r>
            </a:p>
          </p:txBody>
        </p:sp>
      </p:grpSp>
      <p:grpSp>
        <p:nvGrpSpPr>
          <p:cNvPr id="20" name="Gruppieren 19">
            <a:extLst>
              <a:ext uri="{FF2B5EF4-FFF2-40B4-BE49-F238E27FC236}">
                <a16:creationId xmlns:a16="http://schemas.microsoft.com/office/drawing/2014/main" id="{8955AF09-5948-1383-5144-055EEB0FF321}"/>
              </a:ext>
            </a:extLst>
          </p:cNvPr>
          <p:cNvGrpSpPr/>
          <p:nvPr/>
        </p:nvGrpSpPr>
        <p:grpSpPr>
          <a:xfrm>
            <a:off x="1763842" y="6072766"/>
            <a:ext cx="800402" cy="664866"/>
            <a:chOff x="1929353" y="6272596"/>
            <a:chExt cx="381594" cy="309183"/>
          </a:xfrm>
        </p:grpSpPr>
        <p:sp>
          <p:nvSpPr>
            <p:cNvPr id="12" name="Rechteck 11">
              <a:extLst>
                <a:ext uri="{FF2B5EF4-FFF2-40B4-BE49-F238E27FC236}">
                  <a16:creationId xmlns:a16="http://schemas.microsoft.com/office/drawing/2014/main" id="{A317395E-5F45-319B-272F-56CFC72447AB}"/>
                </a:ext>
              </a:extLst>
            </p:cNvPr>
            <p:cNvSpPr/>
            <p:nvPr/>
          </p:nvSpPr>
          <p:spPr>
            <a:xfrm>
              <a:off x="1929353" y="6425937"/>
              <a:ext cx="381594" cy="155842"/>
            </a:xfrm>
            <a:prstGeom prst="rect">
              <a:avLst/>
            </a:prstGeom>
            <a:noFill/>
            <a:ln>
              <a:solidFill>
                <a:srgbClr val="ED61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a:extLst>
                <a:ext uri="{FF2B5EF4-FFF2-40B4-BE49-F238E27FC236}">
                  <a16:creationId xmlns:a16="http://schemas.microsoft.com/office/drawing/2014/main" id="{4B4CB462-9676-D895-39ED-48A982EFB954}"/>
                </a:ext>
              </a:extLst>
            </p:cNvPr>
            <p:cNvSpPr/>
            <p:nvPr/>
          </p:nvSpPr>
          <p:spPr>
            <a:xfrm>
              <a:off x="1929353" y="6272596"/>
              <a:ext cx="381594" cy="155842"/>
            </a:xfrm>
            <a:prstGeom prst="rect">
              <a:avLst/>
            </a:prstGeom>
            <a:solidFill>
              <a:srgbClr val="ED6182"/>
            </a:solidFill>
            <a:ln>
              <a:solidFill>
                <a:srgbClr val="ED61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Textfeld 17">
              <a:extLst>
                <a:ext uri="{FF2B5EF4-FFF2-40B4-BE49-F238E27FC236}">
                  <a16:creationId xmlns:a16="http://schemas.microsoft.com/office/drawing/2014/main" id="{F3D852F8-F218-C446-83A4-B6E523F61A0E}"/>
                </a:ext>
              </a:extLst>
            </p:cNvPr>
            <p:cNvSpPr txBox="1"/>
            <p:nvPr/>
          </p:nvSpPr>
          <p:spPr>
            <a:xfrm>
              <a:off x="2027047" y="6272596"/>
              <a:ext cx="240191" cy="157438"/>
            </a:xfrm>
            <a:prstGeom prst="rect">
              <a:avLst/>
            </a:prstGeom>
            <a:noFill/>
          </p:spPr>
          <p:txBody>
            <a:bodyPr wrap="square" rtlCol="0">
              <a:spAutoFit/>
            </a:bodyPr>
            <a:lstStyle/>
            <a:p>
              <a:r>
                <a:rPr lang="de-DE" sz="1600" dirty="0">
                  <a:solidFill>
                    <a:schemeClr val="bg1"/>
                  </a:solidFill>
                </a:rPr>
                <a:t>2</a:t>
              </a:r>
            </a:p>
          </p:txBody>
        </p:sp>
      </p:grpSp>
      <p:sp>
        <p:nvSpPr>
          <p:cNvPr id="25" name="Abgerundetes Rechteck 13">
            <a:extLst>
              <a:ext uri="{FF2B5EF4-FFF2-40B4-BE49-F238E27FC236}">
                <a16:creationId xmlns:a16="http://schemas.microsoft.com/office/drawing/2014/main" id="{D121C8AA-B60D-FB91-6033-A723683F6B76}"/>
              </a:ext>
            </a:extLst>
          </p:cNvPr>
          <p:cNvSpPr/>
          <p:nvPr/>
        </p:nvSpPr>
        <p:spPr>
          <a:xfrm>
            <a:off x="119336" y="756546"/>
            <a:ext cx="11157136" cy="756000"/>
          </a:xfrm>
          <a:prstGeom prst="roundRect">
            <a:avLst/>
          </a:prstGeom>
          <a:solidFill>
            <a:srgbClr val="EB6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800" b="1" dirty="0">
                <a:solidFill>
                  <a:schemeClr val="bg1"/>
                </a:solidFill>
                <a:latin typeface="Arial" panose="020B0604020202020204" pitchFamily="34" charset="0"/>
                <a:cs typeface="Arial" panose="020B0604020202020204" pitchFamily="34" charset="0"/>
                <a:sym typeface="Wingdings" panose="05000000000000000000" pitchFamily="2" charset="2"/>
              </a:rPr>
              <a:t>    5</a:t>
            </a:r>
            <a:r>
              <a:rPr lang="de-DE" sz="2800" dirty="0">
                <a:solidFill>
                  <a:schemeClr val="bg1"/>
                </a:solidFill>
                <a:latin typeface="Arial" panose="020B0604020202020204" pitchFamily="34" charset="0"/>
                <a:cs typeface="Arial" panose="020B0604020202020204" pitchFamily="34" charset="0"/>
                <a:sym typeface="Wingdings" panose="05000000000000000000" pitchFamily="2" charset="2"/>
              </a:rPr>
              <a:t>. Infos der </a:t>
            </a:r>
            <a:r>
              <a:rPr lang="de-DE" sz="2800" b="1" dirty="0">
                <a:solidFill>
                  <a:schemeClr val="bg1"/>
                </a:solidFill>
                <a:latin typeface="Arial" panose="020B0604020202020204" pitchFamily="34" charset="0"/>
                <a:cs typeface="Arial" panose="020B0604020202020204" pitchFamily="34" charset="0"/>
                <a:sym typeface="Wingdings" panose="05000000000000000000" pitchFamily="2" charset="2"/>
              </a:rPr>
              <a:t>Hauptquelle(n)</a:t>
            </a:r>
            <a:r>
              <a:rPr lang="de-DE" sz="2800" dirty="0">
                <a:solidFill>
                  <a:schemeClr val="bg1"/>
                </a:solidFill>
                <a:latin typeface="Arial" panose="020B0604020202020204" pitchFamily="34" charset="0"/>
                <a:cs typeface="Arial" panose="020B0604020202020204" pitchFamily="34" charset="0"/>
                <a:sym typeface="Wingdings" panose="05000000000000000000" pitchFamily="2" charset="2"/>
              </a:rPr>
              <a:t> mit der </a:t>
            </a:r>
            <a:r>
              <a:rPr lang="de-DE" sz="2800" u="sng" dirty="0">
                <a:solidFill>
                  <a:schemeClr val="bg1"/>
                </a:solidFill>
                <a:latin typeface="Arial" panose="020B0604020202020204" pitchFamily="34" charset="0"/>
                <a:cs typeface="Arial" panose="020B0604020202020204" pitchFamily="34" charset="0"/>
                <a:sym typeface="Wingdings" panose="05000000000000000000" pitchFamily="2" charset="2"/>
              </a:rPr>
              <a:t>Behauptung</a:t>
            </a:r>
            <a:r>
              <a:rPr lang="de-DE" sz="2800" dirty="0">
                <a:solidFill>
                  <a:schemeClr val="bg1"/>
                </a:solidFill>
                <a:latin typeface="Arial" panose="020B0604020202020204" pitchFamily="34" charset="0"/>
                <a:cs typeface="Arial" panose="020B0604020202020204" pitchFamily="34" charset="0"/>
                <a:sym typeface="Wingdings" panose="05000000000000000000" pitchFamily="2" charset="2"/>
              </a:rPr>
              <a:t> </a:t>
            </a:r>
            <a:r>
              <a:rPr lang="de-DE" sz="2800" b="1" dirty="0">
                <a:solidFill>
                  <a:schemeClr val="bg1"/>
                </a:solidFill>
                <a:latin typeface="Arial" panose="020B0604020202020204" pitchFamily="34" charset="0"/>
                <a:cs typeface="Arial" panose="020B0604020202020204" pitchFamily="34" charset="0"/>
                <a:sym typeface="Wingdings" panose="05000000000000000000" pitchFamily="2" charset="2"/>
              </a:rPr>
              <a:t>vergleichen!</a:t>
            </a:r>
            <a:endParaRPr lang="de-DE" sz="2400" dirty="0">
              <a:solidFill>
                <a:schemeClr val="bg1"/>
              </a:solidFill>
            </a:endParaRPr>
          </a:p>
        </p:txBody>
      </p:sp>
      <p:pic>
        <p:nvPicPr>
          <p:cNvPr id="27" name="Grafik 26" descr="Zeitung mit einfarbiger Füllung">
            <a:extLst>
              <a:ext uri="{FF2B5EF4-FFF2-40B4-BE49-F238E27FC236}">
                <a16:creationId xmlns:a16="http://schemas.microsoft.com/office/drawing/2014/main" id="{AB149B0B-C014-4F7A-B855-1724E3C0DD3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483819" y="728784"/>
            <a:ext cx="756000" cy="756000"/>
          </a:xfrm>
          <a:prstGeom prst="rect">
            <a:avLst/>
          </a:prstGeom>
        </p:spPr>
      </p:pic>
      <p:sp>
        <p:nvSpPr>
          <p:cNvPr id="3" name="Ellipse 2">
            <a:extLst>
              <a:ext uri="{FF2B5EF4-FFF2-40B4-BE49-F238E27FC236}">
                <a16:creationId xmlns:a16="http://schemas.microsoft.com/office/drawing/2014/main" id="{30CA8C1F-ABDE-A582-147E-DF99B12F3A93}"/>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26" name="Textfeld 25">
            <a:extLst>
              <a:ext uri="{FF2B5EF4-FFF2-40B4-BE49-F238E27FC236}">
                <a16:creationId xmlns:a16="http://schemas.microsoft.com/office/drawing/2014/main" id="{1C382FAA-BDB0-05CF-E626-BC5D42AE8E51}"/>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2</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20519572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par>
                                <p:cTn id="18" presetID="10" presetClass="entr" presetSubtype="0"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par>
                                <p:cTn id="21" presetID="10"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grpId="1" nodeType="clickEffect">
                                  <p:stCondLst>
                                    <p:cond delay="0"/>
                                  </p:stCondLst>
                                  <p:childTnLst>
                                    <p:animEffect transition="out" filter="fade">
                                      <p:cBhvr>
                                        <p:cTn id="27" dur="500"/>
                                        <p:tgtEl>
                                          <p:spTgt spid="32"/>
                                        </p:tgtEl>
                                      </p:cBhvr>
                                    </p:animEffect>
                                    <p:set>
                                      <p:cBhvr>
                                        <p:cTn id="28" dur="1" fill="hold">
                                          <p:stCondLst>
                                            <p:cond delay="499"/>
                                          </p:stCondLst>
                                        </p:cTn>
                                        <p:tgtEl>
                                          <p:spTgt spid="32"/>
                                        </p:tgtEl>
                                        <p:attrNameLst>
                                          <p:attrName>style.visibility</p:attrName>
                                        </p:attrNameLst>
                                      </p:cBhvr>
                                      <p:to>
                                        <p:strVal val="hidden"/>
                                      </p:to>
                                    </p:set>
                                  </p:childTnLst>
                                </p:cTn>
                              </p:par>
                              <p:par>
                                <p:cTn id="29" presetID="10" presetClass="entr" presetSubtype="0" fill="hold" nodeType="withEffect">
                                  <p:stCondLst>
                                    <p:cond delay="50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1500"/>
                                        <p:tgtEl>
                                          <p:spTgt spid="34"/>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3">
                                            <p:bg/>
                                          </p:spTgt>
                                        </p:tgtEl>
                                        <p:attrNameLst>
                                          <p:attrName>style.visibility</p:attrName>
                                        </p:attrNameLst>
                                      </p:cBhvr>
                                      <p:to>
                                        <p:strVal val="visible"/>
                                      </p:to>
                                    </p:set>
                                    <p:anim calcmode="lin" valueType="num">
                                      <p:cBhvr additive="base">
                                        <p:cTn id="36" dur="500" fill="hold"/>
                                        <p:tgtEl>
                                          <p:spTgt spid="13">
                                            <p:bg/>
                                          </p:spTgt>
                                        </p:tgtEl>
                                        <p:attrNameLst>
                                          <p:attrName>ppt_x</p:attrName>
                                        </p:attrNameLst>
                                      </p:cBhvr>
                                      <p:tavLst>
                                        <p:tav tm="0">
                                          <p:val>
                                            <p:strVal val="#ppt_x"/>
                                          </p:val>
                                        </p:tav>
                                        <p:tav tm="100000">
                                          <p:val>
                                            <p:strVal val="#ppt_x"/>
                                          </p:val>
                                        </p:tav>
                                      </p:tavLst>
                                    </p:anim>
                                    <p:anim calcmode="lin" valueType="num">
                                      <p:cBhvr additive="base">
                                        <p:cTn id="37" dur="500" fill="hold"/>
                                        <p:tgtEl>
                                          <p:spTgt spid="13">
                                            <p:bg/>
                                          </p:spTgt>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3">
                                            <p:txEl>
                                              <p:pRg st="0" end="0"/>
                                            </p:txEl>
                                          </p:spTgt>
                                        </p:tgtEl>
                                        <p:attrNameLst>
                                          <p:attrName>style.visibility</p:attrName>
                                        </p:attrNameLst>
                                      </p:cBhvr>
                                      <p:to>
                                        <p:strVal val="visible"/>
                                      </p:to>
                                    </p:set>
                                    <p:anim calcmode="lin" valueType="num">
                                      <p:cBhvr additive="base">
                                        <p:cTn id="40"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500" fill="hold"/>
                                        <p:tgtEl>
                                          <p:spTgt spid="8"/>
                                        </p:tgtEl>
                                        <p:attrNameLst>
                                          <p:attrName>ppt_x</p:attrName>
                                        </p:attrNameLst>
                                      </p:cBhvr>
                                      <p:tavLst>
                                        <p:tav tm="0">
                                          <p:val>
                                            <p:strVal val="#ppt_x"/>
                                          </p:val>
                                        </p:tav>
                                        <p:tav tm="100000">
                                          <p:val>
                                            <p:strVal val="#ppt_x"/>
                                          </p:val>
                                        </p:tav>
                                      </p:tavLst>
                                    </p:anim>
                                    <p:anim calcmode="lin" valueType="num">
                                      <p:cBhvr additive="base">
                                        <p:cTn id="4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animBg="1"/>
      <p:bldP spid="8" grpId="0" animBg="1"/>
      <p:bldP spid="32" grpId="0" animBg="1"/>
      <p:bldP spid="32" grpId="1" animBg="1"/>
      <p:bldP spid="2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5664486E-A727-C93F-F052-1640B052E760}"/>
              </a:ext>
            </a:extLst>
          </p:cNvPr>
          <p:cNvSpPr>
            <a:spLocks noGrp="1"/>
          </p:cNvSpPr>
          <p:nvPr>
            <p:ph type="sldNum" sz="quarter" idx="12"/>
          </p:nvPr>
        </p:nvSpPr>
        <p:spPr/>
        <p:txBody>
          <a:bodyPr/>
          <a:lstStyle/>
          <a:p>
            <a:fld id="{995B83AF-091C-4368-ABDB-DF7FEF1A6B80}" type="slidenum">
              <a:rPr lang="de-DE" smtClean="0"/>
              <a:pPr/>
              <a:t>16</a:t>
            </a:fld>
            <a:endParaRPr lang="de-DE" dirty="0"/>
          </a:p>
        </p:txBody>
      </p:sp>
      <p:sp>
        <p:nvSpPr>
          <p:cNvPr id="11" name="Rechteck 10" hidden="1">
            <a:extLst>
              <a:ext uri="{FF2B5EF4-FFF2-40B4-BE49-F238E27FC236}">
                <a16:creationId xmlns:a16="http://schemas.microsoft.com/office/drawing/2014/main" id="{9457586F-D62C-3054-42E1-BC4AD02F22F5}"/>
              </a:ext>
            </a:extLst>
          </p:cNvPr>
          <p:cNvSpPr/>
          <p:nvPr/>
        </p:nvSpPr>
        <p:spPr>
          <a:xfrm>
            <a:off x="16597" y="1095234"/>
            <a:ext cx="7416824" cy="15121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 name="Abgerundetes Rechteck 13">
            <a:extLst>
              <a:ext uri="{FF2B5EF4-FFF2-40B4-BE49-F238E27FC236}">
                <a16:creationId xmlns:a16="http://schemas.microsoft.com/office/drawing/2014/main" id="{1A991865-2394-B57F-2C69-C1B460C2E820}"/>
              </a:ext>
            </a:extLst>
          </p:cNvPr>
          <p:cNvSpPr/>
          <p:nvPr/>
        </p:nvSpPr>
        <p:spPr>
          <a:xfrm>
            <a:off x="767408" y="3140477"/>
            <a:ext cx="4557490" cy="653976"/>
          </a:xfrm>
          <a:prstGeom prst="roundRect">
            <a:avLst/>
          </a:prstGeom>
          <a:solidFill>
            <a:schemeClr val="bg1">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tx1"/>
                </a:solidFill>
              </a:rPr>
              <a:t>Himbeeren helfen gegen </a:t>
            </a:r>
            <a:r>
              <a:rPr lang="de-DE" sz="2000" dirty="0">
                <a:solidFill>
                  <a:schemeClr val="tx1"/>
                </a:solidFill>
                <a:latin typeface="+mn-lt"/>
              </a:rPr>
              <a:t>Kopfschmerzen.</a:t>
            </a:r>
          </a:p>
        </p:txBody>
      </p:sp>
      <p:sp>
        <p:nvSpPr>
          <p:cNvPr id="9" name="Abgerundetes Rechteck 13">
            <a:extLst>
              <a:ext uri="{FF2B5EF4-FFF2-40B4-BE49-F238E27FC236}">
                <a16:creationId xmlns:a16="http://schemas.microsoft.com/office/drawing/2014/main" id="{7CAC3D13-F57D-9789-D849-760168D3864F}"/>
              </a:ext>
            </a:extLst>
          </p:cNvPr>
          <p:cNvSpPr/>
          <p:nvPr/>
        </p:nvSpPr>
        <p:spPr>
          <a:xfrm>
            <a:off x="771220" y="3900970"/>
            <a:ext cx="4557490" cy="653976"/>
          </a:xfrm>
          <a:prstGeom prst="roundRect">
            <a:avLst/>
          </a:prstGeom>
          <a:solidFill>
            <a:schemeClr val="bg1">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tx1"/>
                </a:solidFill>
              </a:rPr>
              <a:t>Sie helfen 3 Mal besser als Aspirin.</a:t>
            </a:r>
          </a:p>
        </p:txBody>
      </p:sp>
      <p:sp>
        <p:nvSpPr>
          <p:cNvPr id="10" name="Abgerundetes Rechteck 13">
            <a:extLst>
              <a:ext uri="{FF2B5EF4-FFF2-40B4-BE49-F238E27FC236}">
                <a16:creationId xmlns:a16="http://schemas.microsoft.com/office/drawing/2014/main" id="{2E2BA0D9-07E8-9110-E431-009058732C4C}"/>
              </a:ext>
            </a:extLst>
          </p:cNvPr>
          <p:cNvSpPr/>
          <p:nvPr/>
        </p:nvSpPr>
        <p:spPr>
          <a:xfrm>
            <a:off x="767408" y="4674131"/>
            <a:ext cx="4557490" cy="653976"/>
          </a:xfrm>
          <a:prstGeom prst="roundRect">
            <a:avLst/>
          </a:prstGeom>
          <a:solidFill>
            <a:schemeClr val="bg1">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tx1"/>
                </a:solidFill>
                <a:latin typeface="+mn-lt"/>
              </a:rPr>
              <a:t>Der Effekt entsteht durch </a:t>
            </a:r>
            <a:r>
              <a:rPr lang="de-DE" sz="2000" dirty="0">
                <a:solidFill>
                  <a:schemeClr val="tx1"/>
                </a:solidFill>
              </a:rPr>
              <a:t>enthaltene B-Vitamine.</a:t>
            </a:r>
          </a:p>
        </p:txBody>
      </p:sp>
      <p:sp>
        <p:nvSpPr>
          <p:cNvPr id="12" name="Rechteck: abgerundete Ecken 11">
            <a:extLst>
              <a:ext uri="{FF2B5EF4-FFF2-40B4-BE49-F238E27FC236}">
                <a16:creationId xmlns:a16="http://schemas.microsoft.com/office/drawing/2014/main" id="{805B6CED-8949-482D-0CC6-575D718112EC}"/>
              </a:ext>
            </a:extLst>
          </p:cNvPr>
          <p:cNvSpPr/>
          <p:nvPr/>
        </p:nvSpPr>
        <p:spPr>
          <a:xfrm>
            <a:off x="767408" y="2286695"/>
            <a:ext cx="4557490" cy="731397"/>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de-DE" sz="2000" b="1" dirty="0">
                <a:solidFill>
                  <a:schemeClr val="tx1"/>
                </a:solidFill>
                <a:latin typeface="Arial" panose="020B0604020202020204" pitchFamily="34" charset="0"/>
                <a:cs typeface="Arial" panose="020B0604020202020204" pitchFamily="34" charset="0"/>
                <a:sym typeface="Wingdings" panose="05000000000000000000" pitchFamily="2" charset="2"/>
              </a:rPr>
              <a:t>Behauptungen im Ausgangsbericht (Post auf Instagram)</a:t>
            </a:r>
            <a:endParaRPr lang="de-DE" sz="2000" b="1" dirty="0">
              <a:solidFill>
                <a:schemeClr val="tx1"/>
              </a:solidFill>
            </a:endParaRPr>
          </a:p>
        </p:txBody>
      </p:sp>
      <p:sp>
        <p:nvSpPr>
          <p:cNvPr id="13" name="Abgerundetes Rechteck 13">
            <a:extLst>
              <a:ext uri="{FF2B5EF4-FFF2-40B4-BE49-F238E27FC236}">
                <a16:creationId xmlns:a16="http://schemas.microsoft.com/office/drawing/2014/main" id="{C28B5785-0448-BBFB-3A4D-3D3ECC533D19}"/>
              </a:ext>
            </a:extLst>
          </p:cNvPr>
          <p:cNvSpPr/>
          <p:nvPr/>
        </p:nvSpPr>
        <p:spPr>
          <a:xfrm>
            <a:off x="6935298" y="3140477"/>
            <a:ext cx="4557490" cy="653976"/>
          </a:xfrm>
          <a:prstGeom prst="roundRect">
            <a:avLst/>
          </a:prstGeom>
          <a:solidFill>
            <a:schemeClr val="bg1">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tx1"/>
                </a:solidFill>
              </a:rPr>
              <a:t>Theoretisch ja, Effekt würde aber nur bei riesigen Mengen eintreten.</a:t>
            </a:r>
          </a:p>
        </p:txBody>
      </p:sp>
      <p:sp>
        <p:nvSpPr>
          <p:cNvPr id="14" name="Abgerundetes Rechteck 13">
            <a:extLst>
              <a:ext uri="{FF2B5EF4-FFF2-40B4-BE49-F238E27FC236}">
                <a16:creationId xmlns:a16="http://schemas.microsoft.com/office/drawing/2014/main" id="{253A1C6C-22FE-D8A6-1D05-F973B31EAE19}"/>
              </a:ext>
            </a:extLst>
          </p:cNvPr>
          <p:cNvSpPr/>
          <p:nvPr/>
        </p:nvSpPr>
        <p:spPr>
          <a:xfrm>
            <a:off x="6939110" y="3900970"/>
            <a:ext cx="4557490" cy="653976"/>
          </a:xfrm>
          <a:prstGeom prst="roundRect">
            <a:avLst/>
          </a:prstGeom>
          <a:solidFill>
            <a:schemeClr val="bg1">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tx1"/>
                </a:solidFill>
              </a:rPr>
              <a:t>Für diese Behauptung gibt es </a:t>
            </a:r>
            <a:br>
              <a:rPr lang="de-DE" sz="2000" dirty="0">
                <a:solidFill>
                  <a:schemeClr val="tx1"/>
                </a:solidFill>
              </a:rPr>
            </a:br>
            <a:r>
              <a:rPr lang="de-DE" sz="2000" dirty="0">
                <a:solidFill>
                  <a:schemeClr val="tx1"/>
                </a:solidFill>
              </a:rPr>
              <a:t>keine Belege.</a:t>
            </a:r>
          </a:p>
        </p:txBody>
      </p:sp>
      <p:sp>
        <p:nvSpPr>
          <p:cNvPr id="15" name="Abgerundetes Rechteck 13">
            <a:extLst>
              <a:ext uri="{FF2B5EF4-FFF2-40B4-BE49-F238E27FC236}">
                <a16:creationId xmlns:a16="http://schemas.microsoft.com/office/drawing/2014/main" id="{AC8C8226-9BF0-B8E5-8111-192EF967077A}"/>
              </a:ext>
            </a:extLst>
          </p:cNvPr>
          <p:cNvSpPr/>
          <p:nvPr/>
        </p:nvSpPr>
        <p:spPr>
          <a:xfrm>
            <a:off x="6928712" y="4674131"/>
            <a:ext cx="4557490" cy="653976"/>
          </a:xfrm>
          <a:prstGeom prst="roundRect">
            <a:avLst/>
          </a:prstGeom>
          <a:solidFill>
            <a:schemeClr val="bg1">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tx1"/>
                </a:solidFill>
              </a:rPr>
              <a:t>Schmerzstillende Effekte hat die Salicylsäure.</a:t>
            </a:r>
          </a:p>
        </p:txBody>
      </p:sp>
      <p:sp>
        <p:nvSpPr>
          <p:cNvPr id="16" name="Rechteck: abgerundete Ecken 15">
            <a:extLst>
              <a:ext uri="{FF2B5EF4-FFF2-40B4-BE49-F238E27FC236}">
                <a16:creationId xmlns:a16="http://schemas.microsoft.com/office/drawing/2014/main" id="{CEE41A15-627B-1F85-118F-5EBC63D7ADB4}"/>
              </a:ext>
            </a:extLst>
          </p:cNvPr>
          <p:cNvSpPr/>
          <p:nvPr/>
        </p:nvSpPr>
        <p:spPr>
          <a:xfrm>
            <a:off x="6922044" y="2276872"/>
            <a:ext cx="4557490" cy="731397"/>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de-DE" sz="2000" b="1" dirty="0">
                <a:solidFill>
                  <a:schemeClr val="tx1"/>
                </a:solidFill>
                <a:latin typeface="Arial" panose="020B0604020202020204" pitchFamily="34" charset="0"/>
                <a:cs typeface="Arial" panose="020B0604020202020204" pitchFamily="34" charset="0"/>
                <a:sym typeface="Wingdings" panose="05000000000000000000" pitchFamily="2" charset="2"/>
              </a:rPr>
              <a:t>Aussagen der Hauptquelle(n)</a:t>
            </a:r>
          </a:p>
          <a:p>
            <a:pPr algn="ctr"/>
            <a:r>
              <a:rPr lang="de-DE" sz="2000" b="1" dirty="0">
                <a:solidFill>
                  <a:schemeClr val="tx1"/>
                </a:solidFill>
                <a:latin typeface="Arial" panose="020B0604020202020204" pitchFamily="34" charset="0"/>
                <a:cs typeface="Arial" panose="020B0604020202020204" pitchFamily="34" charset="0"/>
                <a:sym typeface="Wingdings" panose="05000000000000000000" pitchFamily="2" charset="2"/>
              </a:rPr>
              <a:t>(=Quellen des </a:t>
            </a:r>
            <a:r>
              <a:rPr lang="de-DE" sz="2000" b="1" i="1" dirty="0" err="1">
                <a:solidFill>
                  <a:schemeClr val="tx1"/>
                </a:solidFill>
                <a:latin typeface="Arial" panose="020B0604020202020204" pitchFamily="34" charset="0"/>
                <a:cs typeface="Arial" panose="020B0604020202020204" pitchFamily="34" charset="0"/>
                <a:sym typeface="Wingdings" panose="05000000000000000000" pitchFamily="2" charset="2"/>
              </a:rPr>
              <a:t>t-online</a:t>
            </a:r>
            <a:r>
              <a:rPr lang="de-DE" sz="2000" b="1" dirty="0">
                <a:solidFill>
                  <a:schemeClr val="tx1"/>
                </a:solidFill>
                <a:latin typeface="Arial" panose="020B0604020202020204" pitchFamily="34" charset="0"/>
                <a:cs typeface="Arial" panose="020B0604020202020204" pitchFamily="34" charset="0"/>
                <a:sym typeface="Wingdings" panose="05000000000000000000" pitchFamily="2" charset="2"/>
              </a:rPr>
              <a:t> Artikels)</a:t>
            </a:r>
            <a:endParaRPr lang="de-DE" sz="2000" b="1" dirty="0">
              <a:solidFill>
                <a:schemeClr val="tx1"/>
              </a:solidFill>
            </a:endParaRPr>
          </a:p>
        </p:txBody>
      </p:sp>
      <p:sp>
        <p:nvSpPr>
          <p:cNvPr id="19" name="Abgerundetes Rechteck 13">
            <a:extLst>
              <a:ext uri="{FF2B5EF4-FFF2-40B4-BE49-F238E27FC236}">
                <a16:creationId xmlns:a16="http://schemas.microsoft.com/office/drawing/2014/main" id="{E0DA8F6A-49FC-286C-E5B2-7BDBC37B335B}"/>
              </a:ext>
            </a:extLst>
          </p:cNvPr>
          <p:cNvSpPr/>
          <p:nvPr/>
        </p:nvSpPr>
        <p:spPr>
          <a:xfrm>
            <a:off x="767408" y="5460315"/>
            <a:ext cx="4557490" cy="653976"/>
          </a:xfrm>
          <a:prstGeom prst="roundRect">
            <a:avLst/>
          </a:prstGeom>
          <a:solidFill>
            <a:schemeClr val="bg1">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tx1"/>
                </a:solidFill>
                <a:latin typeface="+mn-lt"/>
              </a:rPr>
              <a:t>B-Vitamine bekämpfen Entzündungen.</a:t>
            </a:r>
          </a:p>
        </p:txBody>
      </p:sp>
      <p:sp>
        <p:nvSpPr>
          <p:cNvPr id="20" name="Abgerundetes Rechteck 13">
            <a:extLst>
              <a:ext uri="{FF2B5EF4-FFF2-40B4-BE49-F238E27FC236}">
                <a16:creationId xmlns:a16="http://schemas.microsoft.com/office/drawing/2014/main" id="{FCBB6C5F-1EBB-5B6A-043C-7D4494C57728}"/>
              </a:ext>
            </a:extLst>
          </p:cNvPr>
          <p:cNvSpPr/>
          <p:nvPr/>
        </p:nvSpPr>
        <p:spPr>
          <a:xfrm>
            <a:off x="6922044" y="5460315"/>
            <a:ext cx="4557490" cy="653976"/>
          </a:xfrm>
          <a:prstGeom prst="roundRect">
            <a:avLst/>
          </a:prstGeom>
          <a:solidFill>
            <a:schemeClr val="bg1">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tx1"/>
                </a:solidFill>
              </a:rPr>
              <a:t>Dazu machen diese Quellen </a:t>
            </a:r>
            <a:br>
              <a:rPr lang="de-DE" sz="2000" dirty="0">
                <a:solidFill>
                  <a:schemeClr val="tx1"/>
                </a:solidFill>
              </a:rPr>
            </a:br>
            <a:r>
              <a:rPr lang="de-DE" sz="2000" dirty="0">
                <a:solidFill>
                  <a:schemeClr val="tx1"/>
                </a:solidFill>
              </a:rPr>
              <a:t>keine Angaben.  </a:t>
            </a:r>
          </a:p>
        </p:txBody>
      </p:sp>
      <p:grpSp>
        <p:nvGrpSpPr>
          <p:cNvPr id="32" name="Gruppieren 31">
            <a:extLst>
              <a:ext uri="{FF2B5EF4-FFF2-40B4-BE49-F238E27FC236}">
                <a16:creationId xmlns:a16="http://schemas.microsoft.com/office/drawing/2014/main" id="{58D6F9AF-5A6C-0E14-45A1-793B59C16D1E}"/>
              </a:ext>
            </a:extLst>
          </p:cNvPr>
          <p:cNvGrpSpPr/>
          <p:nvPr/>
        </p:nvGrpSpPr>
        <p:grpSpPr>
          <a:xfrm>
            <a:off x="5459298" y="3023427"/>
            <a:ext cx="1322218" cy="446137"/>
            <a:chOff x="5663952" y="2190775"/>
            <a:chExt cx="1322218" cy="446137"/>
          </a:xfrm>
        </p:grpSpPr>
        <p:cxnSp>
          <p:nvCxnSpPr>
            <p:cNvPr id="22" name="Gerade Verbindung mit Pfeil 21">
              <a:extLst>
                <a:ext uri="{FF2B5EF4-FFF2-40B4-BE49-F238E27FC236}">
                  <a16:creationId xmlns:a16="http://schemas.microsoft.com/office/drawing/2014/main" id="{C09C5942-0B17-4290-8491-52EB37AB7AD2}"/>
                </a:ext>
              </a:extLst>
            </p:cNvPr>
            <p:cNvCxnSpPr>
              <a:cxnSpLocks/>
            </p:cNvCxnSpPr>
            <p:nvPr/>
          </p:nvCxnSpPr>
          <p:spPr>
            <a:xfrm>
              <a:off x="5663952" y="2636912"/>
              <a:ext cx="1296144" cy="0"/>
            </a:xfrm>
            <a:prstGeom prst="straightConnector1">
              <a:avLst/>
            </a:prstGeom>
            <a:ln w="76200">
              <a:headEnd type="triangle"/>
              <a:tailEnd type="triangle"/>
            </a:ln>
          </p:spPr>
          <p:style>
            <a:lnRef idx="3">
              <a:schemeClr val="accent6"/>
            </a:lnRef>
            <a:fillRef idx="0">
              <a:schemeClr val="accent6"/>
            </a:fillRef>
            <a:effectRef idx="2">
              <a:schemeClr val="accent6"/>
            </a:effectRef>
            <a:fontRef idx="minor">
              <a:schemeClr val="tx1"/>
            </a:fontRef>
          </p:style>
        </p:cxnSp>
        <p:sp>
          <p:nvSpPr>
            <p:cNvPr id="25" name="Textfeld 24">
              <a:extLst>
                <a:ext uri="{FF2B5EF4-FFF2-40B4-BE49-F238E27FC236}">
                  <a16:creationId xmlns:a16="http://schemas.microsoft.com/office/drawing/2014/main" id="{15FB87A5-67AA-8923-7ECB-C7139E84A4E1}"/>
                </a:ext>
              </a:extLst>
            </p:cNvPr>
            <p:cNvSpPr txBox="1"/>
            <p:nvPr/>
          </p:nvSpPr>
          <p:spPr>
            <a:xfrm>
              <a:off x="5706653" y="2190775"/>
              <a:ext cx="1279517" cy="338554"/>
            </a:xfrm>
            <a:prstGeom prst="rect">
              <a:avLst/>
            </a:prstGeom>
            <a:noFill/>
          </p:spPr>
          <p:txBody>
            <a:bodyPr wrap="none" rtlCol="0">
              <a:spAutoFit/>
            </a:bodyPr>
            <a:lstStyle/>
            <a:p>
              <a:pPr algn="ctr"/>
              <a:r>
                <a:rPr lang="de-DE" sz="1600" b="1" dirty="0"/>
                <a:t>Irreführend</a:t>
              </a:r>
            </a:p>
          </p:txBody>
        </p:sp>
      </p:grpSp>
      <p:grpSp>
        <p:nvGrpSpPr>
          <p:cNvPr id="33" name="Gruppieren 32">
            <a:extLst>
              <a:ext uri="{FF2B5EF4-FFF2-40B4-BE49-F238E27FC236}">
                <a16:creationId xmlns:a16="http://schemas.microsoft.com/office/drawing/2014/main" id="{F2FC5CFB-279B-8963-FADE-DBDB1A79EE21}"/>
              </a:ext>
            </a:extLst>
          </p:cNvPr>
          <p:cNvGrpSpPr/>
          <p:nvPr/>
        </p:nvGrpSpPr>
        <p:grpSpPr>
          <a:xfrm>
            <a:off x="5459298" y="3779962"/>
            <a:ext cx="1296144" cy="446137"/>
            <a:chOff x="5682762" y="3340791"/>
            <a:chExt cx="1296144" cy="446137"/>
          </a:xfrm>
        </p:grpSpPr>
        <p:cxnSp>
          <p:nvCxnSpPr>
            <p:cNvPr id="26" name="Gerade Verbindung mit Pfeil 25">
              <a:extLst>
                <a:ext uri="{FF2B5EF4-FFF2-40B4-BE49-F238E27FC236}">
                  <a16:creationId xmlns:a16="http://schemas.microsoft.com/office/drawing/2014/main" id="{60ED9AF3-3552-958C-E32E-F6ABD24D2D35}"/>
                </a:ext>
              </a:extLst>
            </p:cNvPr>
            <p:cNvCxnSpPr>
              <a:cxnSpLocks/>
            </p:cNvCxnSpPr>
            <p:nvPr/>
          </p:nvCxnSpPr>
          <p:spPr>
            <a:xfrm>
              <a:off x="5682762" y="3786928"/>
              <a:ext cx="1296144" cy="0"/>
            </a:xfrm>
            <a:prstGeom prst="straightConnector1">
              <a:avLst/>
            </a:prstGeom>
            <a:ln w="76200">
              <a:solidFill>
                <a:srgbClr val="FF0000"/>
              </a:solidFill>
              <a:headEnd type="triangle"/>
              <a:tailEnd type="triangle"/>
            </a:ln>
          </p:spPr>
          <p:style>
            <a:lnRef idx="3">
              <a:schemeClr val="accent6"/>
            </a:lnRef>
            <a:fillRef idx="0">
              <a:schemeClr val="accent6"/>
            </a:fillRef>
            <a:effectRef idx="2">
              <a:schemeClr val="accent6"/>
            </a:effectRef>
            <a:fontRef idx="minor">
              <a:schemeClr val="tx1"/>
            </a:fontRef>
          </p:style>
        </p:cxnSp>
        <p:sp>
          <p:nvSpPr>
            <p:cNvPr id="27" name="Textfeld 26">
              <a:extLst>
                <a:ext uri="{FF2B5EF4-FFF2-40B4-BE49-F238E27FC236}">
                  <a16:creationId xmlns:a16="http://schemas.microsoft.com/office/drawing/2014/main" id="{99AF5AF4-2C3D-0F46-7417-FCD01E22B111}"/>
                </a:ext>
              </a:extLst>
            </p:cNvPr>
            <p:cNvSpPr txBox="1"/>
            <p:nvPr/>
          </p:nvSpPr>
          <p:spPr>
            <a:xfrm>
              <a:off x="5948280" y="3340791"/>
              <a:ext cx="833883" cy="338554"/>
            </a:xfrm>
            <a:prstGeom prst="rect">
              <a:avLst/>
            </a:prstGeom>
            <a:noFill/>
          </p:spPr>
          <p:txBody>
            <a:bodyPr wrap="none" rtlCol="0">
              <a:spAutoFit/>
            </a:bodyPr>
            <a:lstStyle/>
            <a:p>
              <a:pPr algn="ctr"/>
              <a:r>
                <a:rPr lang="de-DE" sz="1600" b="1" dirty="0"/>
                <a:t>Falsch</a:t>
              </a:r>
            </a:p>
          </p:txBody>
        </p:sp>
      </p:grpSp>
      <p:grpSp>
        <p:nvGrpSpPr>
          <p:cNvPr id="34" name="Gruppieren 33">
            <a:extLst>
              <a:ext uri="{FF2B5EF4-FFF2-40B4-BE49-F238E27FC236}">
                <a16:creationId xmlns:a16="http://schemas.microsoft.com/office/drawing/2014/main" id="{D2601B20-72C9-ED27-6778-58C857F2E3E7}"/>
              </a:ext>
            </a:extLst>
          </p:cNvPr>
          <p:cNvGrpSpPr/>
          <p:nvPr/>
        </p:nvGrpSpPr>
        <p:grpSpPr>
          <a:xfrm>
            <a:off x="5452824" y="4605298"/>
            <a:ext cx="1296144" cy="446137"/>
            <a:chOff x="5682762" y="4490807"/>
            <a:chExt cx="1296144" cy="446137"/>
          </a:xfrm>
        </p:grpSpPr>
        <p:cxnSp>
          <p:nvCxnSpPr>
            <p:cNvPr id="28" name="Gerade Verbindung mit Pfeil 27">
              <a:extLst>
                <a:ext uri="{FF2B5EF4-FFF2-40B4-BE49-F238E27FC236}">
                  <a16:creationId xmlns:a16="http://schemas.microsoft.com/office/drawing/2014/main" id="{862DC497-4963-85BF-01D4-CCBF265C1F33}"/>
                </a:ext>
              </a:extLst>
            </p:cNvPr>
            <p:cNvCxnSpPr>
              <a:cxnSpLocks/>
            </p:cNvCxnSpPr>
            <p:nvPr/>
          </p:nvCxnSpPr>
          <p:spPr>
            <a:xfrm>
              <a:off x="5682762" y="4936944"/>
              <a:ext cx="1296144" cy="0"/>
            </a:xfrm>
            <a:prstGeom prst="straightConnector1">
              <a:avLst/>
            </a:prstGeom>
            <a:ln w="76200">
              <a:solidFill>
                <a:srgbClr val="FF0000"/>
              </a:solidFill>
              <a:headEnd type="triangle"/>
              <a:tailEnd type="triangle"/>
            </a:ln>
          </p:spPr>
          <p:style>
            <a:lnRef idx="3">
              <a:schemeClr val="accent6"/>
            </a:lnRef>
            <a:fillRef idx="0">
              <a:schemeClr val="accent6"/>
            </a:fillRef>
            <a:effectRef idx="2">
              <a:schemeClr val="accent6"/>
            </a:effectRef>
            <a:fontRef idx="minor">
              <a:schemeClr val="tx1"/>
            </a:fontRef>
          </p:style>
        </p:cxnSp>
        <p:sp>
          <p:nvSpPr>
            <p:cNvPr id="29" name="Textfeld 28">
              <a:extLst>
                <a:ext uri="{FF2B5EF4-FFF2-40B4-BE49-F238E27FC236}">
                  <a16:creationId xmlns:a16="http://schemas.microsoft.com/office/drawing/2014/main" id="{DF575C27-2D7C-299F-4404-B1DC8B53233E}"/>
                </a:ext>
              </a:extLst>
            </p:cNvPr>
            <p:cNvSpPr txBox="1"/>
            <p:nvPr/>
          </p:nvSpPr>
          <p:spPr>
            <a:xfrm>
              <a:off x="5948280" y="4490807"/>
              <a:ext cx="833883" cy="338554"/>
            </a:xfrm>
            <a:prstGeom prst="rect">
              <a:avLst/>
            </a:prstGeom>
            <a:noFill/>
          </p:spPr>
          <p:txBody>
            <a:bodyPr wrap="none" rtlCol="0">
              <a:spAutoFit/>
            </a:bodyPr>
            <a:lstStyle/>
            <a:p>
              <a:pPr algn="ctr"/>
              <a:r>
                <a:rPr lang="de-DE" sz="1600" b="1" dirty="0"/>
                <a:t>Falsch</a:t>
              </a:r>
            </a:p>
          </p:txBody>
        </p:sp>
      </p:grpSp>
      <p:grpSp>
        <p:nvGrpSpPr>
          <p:cNvPr id="35" name="Gruppieren 34">
            <a:extLst>
              <a:ext uri="{FF2B5EF4-FFF2-40B4-BE49-F238E27FC236}">
                <a16:creationId xmlns:a16="http://schemas.microsoft.com/office/drawing/2014/main" id="{5EECE032-E8DD-08A4-68E3-DC05803B1C0D}"/>
              </a:ext>
            </a:extLst>
          </p:cNvPr>
          <p:cNvGrpSpPr/>
          <p:nvPr/>
        </p:nvGrpSpPr>
        <p:grpSpPr>
          <a:xfrm>
            <a:off x="5452824" y="5328295"/>
            <a:ext cx="1296144" cy="446137"/>
            <a:chOff x="5663952" y="5758106"/>
            <a:chExt cx="1296144" cy="446137"/>
          </a:xfrm>
        </p:grpSpPr>
        <p:cxnSp>
          <p:nvCxnSpPr>
            <p:cNvPr id="30" name="Gerade Verbindung mit Pfeil 29">
              <a:extLst>
                <a:ext uri="{FF2B5EF4-FFF2-40B4-BE49-F238E27FC236}">
                  <a16:creationId xmlns:a16="http://schemas.microsoft.com/office/drawing/2014/main" id="{44D7DC19-FC50-0959-A9AC-B9FB6FB3570B}"/>
                </a:ext>
              </a:extLst>
            </p:cNvPr>
            <p:cNvCxnSpPr>
              <a:cxnSpLocks/>
            </p:cNvCxnSpPr>
            <p:nvPr/>
          </p:nvCxnSpPr>
          <p:spPr>
            <a:xfrm>
              <a:off x="5663952" y="6204243"/>
              <a:ext cx="1296144" cy="0"/>
            </a:xfrm>
            <a:prstGeom prst="straightConnector1">
              <a:avLst/>
            </a:prstGeom>
            <a:ln w="76200">
              <a:solidFill>
                <a:schemeClr val="bg1">
                  <a:lumMod val="65000"/>
                </a:schemeClr>
              </a:solidFill>
              <a:headEnd type="triangle"/>
              <a:tailEnd type="triangle"/>
            </a:ln>
          </p:spPr>
          <p:style>
            <a:lnRef idx="3">
              <a:schemeClr val="accent6"/>
            </a:lnRef>
            <a:fillRef idx="0">
              <a:schemeClr val="accent6"/>
            </a:fillRef>
            <a:effectRef idx="2">
              <a:schemeClr val="accent6"/>
            </a:effectRef>
            <a:fontRef idx="minor">
              <a:schemeClr val="tx1"/>
            </a:fontRef>
          </p:style>
        </p:cxnSp>
        <p:sp>
          <p:nvSpPr>
            <p:cNvPr id="31" name="Textfeld 30">
              <a:extLst>
                <a:ext uri="{FF2B5EF4-FFF2-40B4-BE49-F238E27FC236}">
                  <a16:creationId xmlns:a16="http://schemas.microsoft.com/office/drawing/2014/main" id="{C1690F36-0EF9-AEEC-B2DC-5AC5878C472C}"/>
                </a:ext>
              </a:extLst>
            </p:cNvPr>
            <p:cNvSpPr txBox="1"/>
            <p:nvPr/>
          </p:nvSpPr>
          <p:spPr>
            <a:xfrm>
              <a:off x="5935082" y="5758106"/>
              <a:ext cx="822661" cy="338554"/>
            </a:xfrm>
            <a:prstGeom prst="rect">
              <a:avLst/>
            </a:prstGeom>
            <a:noFill/>
          </p:spPr>
          <p:txBody>
            <a:bodyPr wrap="none" rtlCol="0">
              <a:spAutoFit/>
            </a:bodyPr>
            <a:lstStyle/>
            <a:p>
              <a:pPr algn="ctr"/>
              <a:r>
                <a:rPr lang="de-DE" sz="1600" b="1" dirty="0"/>
                <a:t>Unklar</a:t>
              </a:r>
            </a:p>
          </p:txBody>
        </p:sp>
      </p:grpSp>
      <p:sp>
        <p:nvSpPr>
          <p:cNvPr id="2" name="Abgerundetes Rechteck 13">
            <a:extLst>
              <a:ext uri="{FF2B5EF4-FFF2-40B4-BE49-F238E27FC236}">
                <a16:creationId xmlns:a16="http://schemas.microsoft.com/office/drawing/2014/main" id="{5CBF18E4-C151-F064-A3D7-5EF666F28B75}"/>
              </a:ext>
            </a:extLst>
          </p:cNvPr>
          <p:cNvSpPr/>
          <p:nvPr/>
        </p:nvSpPr>
        <p:spPr>
          <a:xfrm>
            <a:off x="267456" y="764704"/>
            <a:ext cx="3740312" cy="656230"/>
          </a:xfrm>
          <a:prstGeom prst="roundRect">
            <a:avLst/>
          </a:prstGeom>
          <a:solidFill>
            <a:srgbClr val="EB6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bg1"/>
                </a:solidFill>
                <a:latin typeface="Arial" panose="020B0604020202020204" pitchFamily="34" charset="0"/>
                <a:cs typeface="Arial" panose="020B0604020202020204" pitchFamily="34" charset="0"/>
                <a:sym typeface="Wingdings" panose="05000000000000000000" pitchFamily="2" charset="2"/>
              </a:rPr>
              <a:t>… das Ergebnis:</a:t>
            </a:r>
            <a:endParaRPr lang="de-DE" sz="2400" dirty="0">
              <a:solidFill>
                <a:schemeClr val="bg1"/>
              </a:solidFill>
            </a:endParaRPr>
          </a:p>
        </p:txBody>
      </p:sp>
      <p:sp>
        <p:nvSpPr>
          <p:cNvPr id="5" name="Ellipse 4">
            <a:extLst>
              <a:ext uri="{FF2B5EF4-FFF2-40B4-BE49-F238E27FC236}">
                <a16:creationId xmlns:a16="http://schemas.microsoft.com/office/drawing/2014/main" id="{7DCD41B0-4E9A-EEEC-4450-FE24333BBD54}"/>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8" name="Textfeld 7">
            <a:extLst>
              <a:ext uri="{FF2B5EF4-FFF2-40B4-BE49-F238E27FC236}">
                <a16:creationId xmlns:a16="http://schemas.microsoft.com/office/drawing/2014/main" id="{2D06F2AE-2291-96C2-8B8C-5D15EACC6BA6}"/>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2</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9036149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25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2" fill="hold" grpId="0" nodeType="afterEffect">
                                  <p:stCondLst>
                                    <p:cond delay="150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1+#ppt_w/2"/>
                                          </p:val>
                                        </p:tav>
                                        <p:tav tm="100000">
                                          <p:val>
                                            <p:strVal val="#ppt_x"/>
                                          </p:val>
                                        </p:tav>
                                      </p:tavLst>
                                    </p:anim>
                                    <p:anim calcmode="lin" valueType="num">
                                      <p:cBhvr additive="base">
                                        <p:cTn id="25" dur="500" fill="hold"/>
                                        <p:tgtEl>
                                          <p:spTgt spid="13"/>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10" presetClass="entr" presetSubtype="0" fill="hold" nodeType="afterEffect">
                                  <p:stCondLst>
                                    <p:cond delay="25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0-#ppt_w/2"/>
                                          </p:val>
                                        </p:tav>
                                        <p:tav tm="100000">
                                          <p:val>
                                            <p:strVal val="#ppt_x"/>
                                          </p:val>
                                        </p:tav>
                                      </p:tavLst>
                                    </p:anim>
                                    <p:anim calcmode="lin" valueType="num">
                                      <p:cBhvr additive="base">
                                        <p:cTn id="35" dur="500" fill="hold"/>
                                        <p:tgtEl>
                                          <p:spTgt spid="9"/>
                                        </p:tgtEl>
                                        <p:attrNameLst>
                                          <p:attrName>ppt_y</p:attrName>
                                        </p:attrNameLst>
                                      </p:cBhvr>
                                      <p:tavLst>
                                        <p:tav tm="0">
                                          <p:val>
                                            <p:strVal val="#ppt_y"/>
                                          </p:val>
                                        </p:tav>
                                        <p:tav tm="100000">
                                          <p:val>
                                            <p:strVal val="#ppt_y"/>
                                          </p:val>
                                        </p:tav>
                                      </p:tavLst>
                                    </p:anim>
                                  </p:childTnLst>
                                </p:cTn>
                              </p:par>
                            </p:childTnLst>
                          </p:cTn>
                        </p:par>
                        <p:par>
                          <p:cTn id="36" fill="hold">
                            <p:stCondLst>
                              <p:cond delay="500"/>
                            </p:stCondLst>
                            <p:childTnLst>
                              <p:par>
                                <p:cTn id="37" presetID="2" presetClass="entr" presetSubtype="2" fill="hold" grpId="0" nodeType="afterEffect">
                                  <p:stCondLst>
                                    <p:cond delay="150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1+#ppt_w/2"/>
                                          </p:val>
                                        </p:tav>
                                        <p:tav tm="100000">
                                          <p:val>
                                            <p:strVal val="#ppt_x"/>
                                          </p:val>
                                        </p:tav>
                                      </p:tavLst>
                                    </p:anim>
                                    <p:anim calcmode="lin" valueType="num">
                                      <p:cBhvr additive="base">
                                        <p:cTn id="40" dur="500" fill="hold"/>
                                        <p:tgtEl>
                                          <p:spTgt spid="14"/>
                                        </p:tgtEl>
                                        <p:attrNameLst>
                                          <p:attrName>ppt_y</p:attrName>
                                        </p:attrNameLst>
                                      </p:cBhvr>
                                      <p:tavLst>
                                        <p:tav tm="0">
                                          <p:val>
                                            <p:strVal val="#ppt_y"/>
                                          </p:val>
                                        </p:tav>
                                        <p:tav tm="100000">
                                          <p:val>
                                            <p:strVal val="#ppt_y"/>
                                          </p:val>
                                        </p:tav>
                                      </p:tavLst>
                                    </p:anim>
                                  </p:childTnLst>
                                </p:cTn>
                              </p:par>
                            </p:childTnLst>
                          </p:cTn>
                        </p:par>
                        <p:par>
                          <p:cTn id="41" fill="hold">
                            <p:stCondLst>
                              <p:cond delay="2500"/>
                            </p:stCondLst>
                            <p:childTnLst>
                              <p:par>
                                <p:cTn id="42" presetID="10" presetClass="entr" presetSubtype="0" fill="hold" nodeType="afterEffect">
                                  <p:stCondLst>
                                    <p:cond delay="25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500"/>
                                        <p:tgtEl>
                                          <p:spTgt spid="33"/>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0-#ppt_w/2"/>
                                          </p:val>
                                        </p:tav>
                                        <p:tav tm="100000">
                                          <p:val>
                                            <p:strVal val="#ppt_x"/>
                                          </p:val>
                                        </p:tav>
                                      </p:tavLst>
                                    </p:anim>
                                    <p:anim calcmode="lin" valueType="num">
                                      <p:cBhvr additive="base">
                                        <p:cTn id="50" dur="500" fill="hold"/>
                                        <p:tgtEl>
                                          <p:spTgt spid="10"/>
                                        </p:tgtEl>
                                        <p:attrNameLst>
                                          <p:attrName>ppt_y</p:attrName>
                                        </p:attrNameLst>
                                      </p:cBhvr>
                                      <p:tavLst>
                                        <p:tav tm="0">
                                          <p:val>
                                            <p:strVal val="#ppt_y"/>
                                          </p:val>
                                        </p:tav>
                                        <p:tav tm="100000">
                                          <p:val>
                                            <p:strVal val="#ppt_y"/>
                                          </p:val>
                                        </p:tav>
                                      </p:tavLst>
                                    </p:anim>
                                  </p:childTnLst>
                                </p:cTn>
                              </p:par>
                            </p:childTnLst>
                          </p:cTn>
                        </p:par>
                        <p:par>
                          <p:cTn id="51" fill="hold">
                            <p:stCondLst>
                              <p:cond delay="500"/>
                            </p:stCondLst>
                            <p:childTnLst>
                              <p:par>
                                <p:cTn id="52" presetID="2" presetClass="entr" presetSubtype="2" fill="hold" grpId="0" nodeType="afterEffect">
                                  <p:stCondLst>
                                    <p:cond delay="150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1+#ppt_w/2"/>
                                          </p:val>
                                        </p:tav>
                                        <p:tav tm="100000">
                                          <p:val>
                                            <p:strVal val="#ppt_x"/>
                                          </p:val>
                                        </p:tav>
                                      </p:tavLst>
                                    </p:anim>
                                    <p:anim calcmode="lin" valueType="num">
                                      <p:cBhvr additive="base">
                                        <p:cTn id="55" dur="500" fill="hold"/>
                                        <p:tgtEl>
                                          <p:spTgt spid="15"/>
                                        </p:tgtEl>
                                        <p:attrNameLst>
                                          <p:attrName>ppt_y</p:attrName>
                                        </p:attrNameLst>
                                      </p:cBhvr>
                                      <p:tavLst>
                                        <p:tav tm="0">
                                          <p:val>
                                            <p:strVal val="#ppt_y"/>
                                          </p:val>
                                        </p:tav>
                                        <p:tav tm="100000">
                                          <p:val>
                                            <p:strVal val="#ppt_y"/>
                                          </p:val>
                                        </p:tav>
                                      </p:tavLst>
                                    </p:anim>
                                  </p:childTnLst>
                                </p:cTn>
                              </p:par>
                            </p:childTnLst>
                          </p:cTn>
                        </p:par>
                        <p:par>
                          <p:cTn id="56" fill="hold">
                            <p:stCondLst>
                              <p:cond delay="2500"/>
                            </p:stCondLst>
                            <p:childTnLst>
                              <p:par>
                                <p:cTn id="57" presetID="10" presetClass="entr" presetSubtype="0" fill="hold" nodeType="afterEffect">
                                  <p:stCondLst>
                                    <p:cond delay="250"/>
                                  </p:stCondLst>
                                  <p:childTnLst>
                                    <p:set>
                                      <p:cBhvr>
                                        <p:cTn id="58" dur="1" fill="hold">
                                          <p:stCondLst>
                                            <p:cond delay="0"/>
                                          </p:stCondLst>
                                        </p:cTn>
                                        <p:tgtEl>
                                          <p:spTgt spid="34"/>
                                        </p:tgtEl>
                                        <p:attrNameLst>
                                          <p:attrName>style.visibility</p:attrName>
                                        </p:attrNameLst>
                                      </p:cBhvr>
                                      <p:to>
                                        <p:strVal val="visible"/>
                                      </p:to>
                                    </p:set>
                                    <p:animEffect transition="in" filter="fade">
                                      <p:cBhvr>
                                        <p:cTn id="59" dur="500"/>
                                        <p:tgtEl>
                                          <p:spTgt spid="34"/>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8" fill="hold" grpId="0" nodeType="click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additive="base">
                                        <p:cTn id="64" dur="500" fill="hold"/>
                                        <p:tgtEl>
                                          <p:spTgt spid="19"/>
                                        </p:tgtEl>
                                        <p:attrNameLst>
                                          <p:attrName>ppt_x</p:attrName>
                                        </p:attrNameLst>
                                      </p:cBhvr>
                                      <p:tavLst>
                                        <p:tav tm="0">
                                          <p:val>
                                            <p:strVal val="0-#ppt_w/2"/>
                                          </p:val>
                                        </p:tav>
                                        <p:tav tm="100000">
                                          <p:val>
                                            <p:strVal val="#ppt_x"/>
                                          </p:val>
                                        </p:tav>
                                      </p:tavLst>
                                    </p:anim>
                                    <p:anim calcmode="lin" valueType="num">
                                      <p:cBhvr additive="base">
                                        <p:cTn id="65" dur="500" fill="hold"/>
                                        <p:tgtEl>
                                          <p:spTgt spid="19"/>
                                        </p:tgtEl>
                                        <p:attrNameLst>
                                          <p:attrName>ppt_y</p:attrName>
                                        </p:attrNameLst>
                                      </p:cBhvr>
                                      <p:tavLst>
                                        <p:tav tm="0">
                                          <p:val>
                                            <p:strVal val="#ppt_y"/>
                                          </p:val>
                                        </p:tav>
                                        <p:tav tm="100000">
                                          <p:val>
                                            <p:strVal val="#ppt_y"/>
                                          </p:val>
                                        </p:tav>
                                      </p:tavLst>
                                    </p:anim>
                                  </p:childTnLst>
                                </p:cTn>
                              </p:par>
                            </p:childTnLst>
                          </p:cTn>
                        </p:par>
                        <p:par>
                          <p:cTn id="66" fill="hold">
                            <p:stCondLst>
                              <p:cond delay="500"/>
                            </p:stCondLst>
                            <p:childTnLst>
                              <p:par>
                                <p:cTn id="67" presetID="2" presetClass="entr" presetSubtype="2" fill="hold" grpId="0" nodeType="afterEffect">
                                  <p:stCondLst>
                                    <p:cond delay="1500"/>
                                  </p:stCondLst>
                                  <p:childTnLst>
                                    <p:set>
                                      <p:cBhvr>
                                        <p:cTn id="68" dur="1" fill="hold">
                                          <p:stCondLst>
                                            <p:cond delay="0"/>
                                          </p:stCondLst>
                                        </p:cTn>
                                        <p:tgtEl>
                                          <p:spTgt spid="20"/>
                                        </p:tgtEl>
                                        <p:attrNameLst>
                                          <p:attrName>style.visibility</p:attrName>
                                        </p:attrNameLst>
                                      </p:cBhvr>
                                      <p:to>
                                        <p:strVal val="visible"/>
                                      </p:to>
                                    </p:set>
                                    <p:anim calcmode="lin" valueType="num">
                                      <p:cBhvr additive="base">
                                        <p:cTn id="69" dur="500" fill="hold"/>
                                        <p:tgtEl>
                                          <p:spTgt spid="20"/>
                                        </p:tgtEl>
                                        <p:attrNameLst>
                                          <p:attrName>ppt_x</p:attrName>
                                        </p:attrNameLst>
                                      </p:cBhvr>
                                      <p:tavLst>
                                        <p:tav tm="0">
                                          <p:val>
                                            <p:strVal val="1+#ppt_w/2"/>
                                          </p:val>
                                        </p:tav>
                                        <p:tav tm="100000">
                                          <p:val>
                                            <p:strVal val="#ppt_x"/>
                                          </p:val>
                                        </p:tav>
                                      </p:tavLst>
                                    </p:anim>
                                    <p:anim calcmode="lin" valueType="num">
                                      <p:cBhvr additive="base">
                                        <p:cTn id="70" dur="500" fill="hold"/>
                                        <p:tgtEl>
                                          <p:spTgt spid="20"/>
                                        </p:tgtEl>
                                        <p:attrNameLst>
                                          <p:attrName>ppt_y</p:attrName>
                                        </p:attrNameLst>
                                      </p:cBhvr>
                                      <p:tavLst>
                                        <p:tav tm="0">
                                          <p:val>
                                            <p:strVal val="#ppt_y"/>
                                          </p:val>
                                        </p:tav>
                                        <p:tav tm="100000">
                                          <p:val>
                                            <p:strVal val="#ppt_y"/>
                                          </p:val>
                                        </p:tav>
                                      </p:tavLst>
                                    </p:anim>
                                  </p:childTnLst>
                                </p:cTn>
                              </p:par>
                            </p:childTnLst>
                          </p:cTn>
                        </p:par>
                        <p:par>
                          <p:cTn id="71" fill="hold">
                            <p:stCondLst>
                              <p:cond delay="2500"/>
                            </p:stCondLst>
                            <p:childTnLst>
                              <p:par>
                                <p:cTn id="72" presetID="10" presetClass="entr" presetSubtype="0" fill="hold" nodeType="afterEffect">
                                  <p:stCondLst>
                                    <p:cond delay="250"/>
                                  </p:stCondLst>
                                  <p:childTnLst>
                                    <p:set>
                                      <p:cBhvr>
                                        <p:cTn id="73" dur="1" fill="hold">
                                          <p:stCondLst>
                                            <p:cond delay="0"/>
                                          </p:stCondLst>
                                        </p:cTn>
                                        <p:tgtEl>
                                          <p:spTgt spid="35"/>
                                        </p:tgtEl>
                                        <p:attrNameLst>
                                          <p:attrName>style.visibility</p:attrName>
                                        </p:attrNameLst>
                                      </p:cBhvr>
                                      <p:to>
                                        <p:strVal val="visible"/>
                                      </p:to>
                                    </p:set>
                                    <p:animEffect transition="in" filter="fade">
                                      <p:cBhvr>
                                        <p:cTn id="7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9" grpId="0" animBg="1"/>
      <p:bldP spid="10" grpId="0" animBg="1"/>
      <p:bldP spid="12" grpId="0" animBg="1"/>
      <p:bldP spid="13" grpId="0" animBg="1"/>
      <p:bldP spid="14" grpId="0" animBg="1"/>
      <p:bldP spid="15" grpId="0" animBg="1"/>
      <p:bldP spid="16" grpId="0" animBg="1"/>
      <p:bldP spid="19" grpId="0" animBg="1"/>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2720F400-9D00-ACD3-B9C8-7BF24C21AFCA}"/>
              </a:ext>
            </a:extLst>
          </p:cNvPr>
          <p:cNvSpPr>
            <a:spLocks noGrp="1"/>
          </p:cNvSpPr>
          <p:nvPr>
            <p:ph type="sldNum" sz="quarter" idx="12"/>
          </p:nvPr>
        </p:nvSpPr>
        <p:spPr/>
        <p:txBody>
          <a:bodyPr/>
          <a:lstStyle/>
          <a:p>
            <a:fld id="{995B83AF-091C-4368-ABDB-DF7FEF1A6B80}" type="slidenum">
              <a:rPr lang="de-DE" smtClean="0"/>
              <a:pPr/>
              <a:t>17</a:t>
            </a:fld>
            <a:endParaRPr lang="de-DE" dirty="0"/>
          </a:p>
        </p:txBody>
      </p:sp>
      <p:sp>
        <p:nvSpPr>
          <p:cNvPr id="19" name="Sprechblase: rechteckig mit abgerundeten Ecken 18">
            <a:extLst>
              <a:ext uri="{FF2B5EF4-FFF2-40B4-BE49-F238E27FC236}">
                <a16:creationId xmlns:a16="http://schemas.microsoft.com/office/drawing/2014/main" id="{B1E5FD71-1E33-F304-0C1B-BF7F0C1E391B}"/>
              </a:ext>
            </a:extLst>
          </p:cNvPr>
          <p:cNvSpPr/>
          <p:nvPr/>
        </p:nvSpPr>
        <p:spPr>
          <a:xfrm>
            <a:off x="1415480" y="851650"/>
            <a:ext cx="6192688" cy="1754570"/>
          </a:xfrm>
          <a:prstGeom prst="wedgeRoundRectCallout">
            <a:avLst>
              <a:gd name="adj1" fmla="val -43037"/>
              <a:gd name="adj2" fmla="val 115692"/>
              <a:gd name="adj3" fmla="val 16667"/>
            </a:avLst>
          </a:prstGeom>
          <a:solidFill>
            <a:srgbClr val="FDF1F4"/>
          </a:solidFill>
          <a:ln w="31750">
            <a:solidFill>
              <a:srgbClr val="EB6183"/>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r>
              <a:rPr lang="de-DE" sz="2400" dirty="0">
                <a:solidFill>
                  <a:schemeClr val="tx1"/>
                </a:solidFill>
                <a:latin typeface="+mj-lt"/>
              </a:rPr>
              <a:t>Ok, das mit den Himbeeren stimmt so nicht. Aber es ging ja nur um </a:t>
            </a:r>
            <a:br>
              <a:rPr lang="de-DE" sz="2400" dirty="0">
                <a:solidFill>
                  <a:schemeClr val="tx1"/>
                </a:solidFill>
                <a:latin typeface="+mj-lt"/>
              </a:rPr>
            </a:br>
            <a:r>
              <a:rPr lang="de-DE" sz="2400" dirty="0">
                <a:solidFill>
                  <a:schemeClr val="tx1"/>
                </a:solidFill>
                <a:latin typeface="+mj-lt"/>
              </a:rPr>
              <a:t>Kopfschmerzen, so schlimm ist das nicht.</a:t>
            </a:r>
          </a:p>
        </p:txBody>
      </p:sp>
      <p:sp>
        <p:nvSpPr>
          <p:cNvPr id="26" name="Abgerundete rechteckige Legende 6">
            <a:extLst>
              <a:ext uri="{FF2B5EF4-FFF2-40B4-BE49-F238E27FC236}">
                <a16:creationId xmlns:a16="http://schemas.microsoft.com/office/drawing/2014/main" id="{AA884261-DF1F-8ED0-7964-D0F8295A51CC}"/>
              </a:ext>
            </a:extLst>
          </p:cNvPr>
          <p:cNvSpPr/>
          <p:nvPr/>
        </p:nvSpPr>
        <p:spPr>
          <a:xfrm>
            <a:off x="3667170" y="2776863"/>
            <a:ext cx="6192688" cy="1754570"/>
          </a:xfrm>
          <a:prstGeom prst="wedgeRoundRectCallout">
            <a:avLst>
              <a:gd name="adj1" fmla="val 58935"/>
              <a:gd name="adj2" fmla="val -8470"/>
              <a:gd name="adj3" fmla="val 16667"/>
            </a:avLst>
          </a:prstGeom>
          <a:solidFill>
            <a:srgbClr val="E1E9F3"/>
          </a:solidFill>
          <a:ln>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tx1"/>
                </a:solidFill>
                <a:latin typeface="+mj-lt"/>
              </a:rPr>
              <a:t>Mehr als </a:t>
            </a:r>
            <a:r>
              <a:rPr lang="de-DE" sz="2400" b="1" dirty="0">
                <a:solidFill>
                  <a:schemeClr val="tx1"/>
                </a:solidFill>
                <a:latin typeface="+mj-lt"/>
              </a:rPr>
              <a:t>200 000 Menschen </a:t>
            </a:r>
            <a:r>
              <a:rPr lang="de-DE" sz="2400" dirty="0">
                <a:solidFill>
                  <a:schemeClr val="tx1"/>
                </a:solidFill>
                <a:latin typeface="+mj-lt"/>
              </a:rPr>
              <a:t>haben das geliked. Wenn so viele Leute auf falsche Versprechungen reinfallen: Das ist bitter!</a:t>
            </a:r>
          </a:p>
        </p:txBody>
      </p:sp>
      <p:grpSp>
        <p:nvGrpSpPr>
          <p:cNvPr id="32" name="Gruppieren 31" hidden="1">
            <a:extLst>
              <a:ext uri="{FF2B5EF4-FFF2-40B4-BE49-F238E27FC236}">
                <a16:creationId xmlns:a16="http://schemas.microsoft.com/office/drawing/2014/main" id="{9028B036-79E5-3953-4F82-0C8BB8465E5E}"/>
              </a:ext>
            </a:extLst>
          </p:cNvPr>
          <p:cNvGrpSpPr/>
          <p:nvPr/>
        </p:nvGrpSpPr>
        <p:grpSpPr>
          <a:xfrm>
            <a:off x="9034448" y="1916832"/>
            <a:ext cx="3157552" cy="4941169"/>
            <a:chOff x="9034448" y="1916832"/>
            <a:chExt cx="3157552" cy="4941169"/>
          </a:xfrm>
        </p:grpSpPr>
        <p:sp>
          <p:nvSpPr>
            <p:cNvPr id="31" name="Rechteck 30">
              <a:extLst>
                <a:ext uri="{FF2B5EF4-FFF2-40B4-BE49-F238E27FC236}">
                  <a16:creationId xmlns:a16="http://schemas.microsoft.com/office/drawing/2014/main" id="{ABB9C483-2095-0BB2-987D-DFBCFBA10893}"/>
                </a:ext>
              </a:extLst>
            </p:cNvPr>
            <p:cNvSpPr/>
            <p:nvPr/>
          </p:nvSpPr>
          <p:spPr>
            <a:xfrm>
              <a:off x="9984432" y="1916832"/>
              <a:ext cx="2207568" cy="49411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0" name="Grafik 29" descr="Ein Bild, das Kleidung, Hose, stehend, Cartoon enthält.&#10;&#10;KI-generierte Inhalte können fehlerhaft sein.">
              <a:extLst>
                <a:ext uri="{FF2B5EF4-FFF2-40B4-BE49-F238E27FC236}">
                  <a16:creationId xmlns:a16="http://schemas.microsoft.com/office/drawing/2014/main" id="{510A27B3-DA4D-3E8F-ACF8-2B7CF5EE02A9}"/>
                </a:ext>
              </a:extLst>
            </p:cNvPr>
            <p:cNvPicPr>
              <a:picLocks noChangeAspect="1"/>
            </p:cNvPicPr>
            <p:nvPr/>
          </p:nvPicPr>
          <p:blipFill>
            <a:blip r:embed="rId3">
              <a:extLst>
                <a:ext uri="{28A0092B-C50C-407E-A947-70E740481C1C}">
                  <a14:useLocalDpi xmlns:a14="http://schemas.microsoft.com/office/drawing/2010/main" val="0"/>
                </a:ext>
              </a:extLst>
            </a:blip>
            <a:srcRect b="40107"/>
            <a:stretch/>
          </p:blipFill>
          <p:spPr>
            <a:xfrm>
              <a:off x="9034448" y="2204865"/>
              <a:ext cx="3150472" cy="4653136"/>
            </a:xfrm>
            <a:prstGeom prst="rect">
              <a:avLst/>
            </a:prstGeom>
          </p:spPr>
        </p:pic>
      </p:grpSp>
      <p:pic>
        <p:nvPicPr>
          <p:cNvPr id="2" name="Grafik 1" descr="Ein Bild, das Person enthält.&#10;&#10;Automatisch generierte Beschreibung">
            <a:extLst>
              <a:ext uri="{FF2B5EF4-FFF2-40B4-BE49-F238E27FC236}">
                <a16:creationId xmlns:a16="http://schemas.microsoft.com/office/drawing/2014/main" id="{81B67291-0E03-B708-9EA8-4813EBA9A3C6}"/>
              </a:ext>
            </a:extLst>
          </p:cNvPr>
          <p:cNvPicPr>
            <a:picLocks noChangeAspect="1"/>
          </p:cNvPicPr>
          <p:nvPr/>
        </p:nvPicPr>
        <p:blipFill>
          <a:blip r:embed="rId4" cstate="print">
            <a:extLst>
              <a:ext uri="{28A0092B-C50C-407E-A947-70E740481C1C}">
                <a14:useLocalDpi xmlns:a14="http://schemas.microsoft.com/office/drawing/2010/main"/>
              </a:ext>
            </a:extLst>
          </a:blip>
          <a:srcRect b="12201"/>
          <a:stretch/>
        </p:blipFill>
        <p:spPr>
          <a:xfrm>
            <a:off x="221962" y="3482003"/>
            <a:ext cx="2088000" cy="3403381"/>
          </a:xfrm>
          <a:prstGeom prst="rect">
            <a:avLst/>
          </a:prstGeom>
        </p:spPr>
      </p:pic>
      <p:pic>
        <p:nvPicPr>
          <p:cNvPr id="4" name="Grafik 3" descr="Ein Bild, das Person, Menschliches Gesicht, Kleidung, Shirt enthält.&#10;&#10;KI-generierte Inhalte können fehlerhaft sein.">
            <a:extLst>
              <a:ext uri="{FF2B5EF4-FFF2-40B4-BE49-F238E27FC236}">
                <a16:creationId xmlns:a16="http://schemas.microsoft.com/office/drawing/2014/main" id="{85D454E3-AB12-E9DC-27FA-2033F00E54B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9912680" y="3477520"/>
            <a:ext cx="2304000" cy="3407864"/>
          </a:xfrm>
          <a:prstGeom prst="rect">
            <a:avLst/>
          </a:prstGeom>
        </p:spPr>
      </p:pic>
      <p:sp>
        <p:nvSpPr>
          <p:cNvPr id="5" name="Sprechblase: rechteckig mit abgerundeten Ecken 4">
            <a:extLst>
              <a:ext uri="{FF2B5EF4-FFF2-40B4-BE49-F238E27FC236}">
                <a16:creationId xmlns:a16="http://schemas.microsoft.com/office/drawing/2014/main" id="{1218A87B-E057-50B8-A6CB-E22782C1C430}"/>
              </a:ext>
            </a:extLst>
          </p:cNvPr>
          <p:cNvSpPr/>
          <p:nvPr/>
        </p:nvSpPr>
        <p:spPr>
          <a:xfrm>
            <a:off x="2507888" y="4725100"/>
            <a:ext cx="6192688" cy="1194460"/>
          </a:xfrm>
          <a:prstGeom prst="wedgeRoundRectCallout">
            <a:avLst>
              <a:gd name="adj1" fmla="val -62442"/>
              <a:gd name="adj2" fmla="val -51992"/>
              <a:gd name="adj3" fmla="val 16667"/>
            </a:avLst>
          </a:prstGeom>
          <a:solidFill>
            <a:srgbClr val="FDF1F4"/>
          </a:solidFill>
          <a:ln w="31750">
            <a:solidFill>
              <a:srgbClr val="EB6183"/>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r>
              <a:rPr lang="de-DE" sz="2400" dirty="0">
                <a:solidFill>
                  <a:schemeClr val="tx1"/>
                </a:solidFill>
                <a:latin typeface="+mj-lt"/>
              </a:rPr>
              <a:t>Stimmt. Also besser die Fakten checken und dann erst teilen oder liken!</a:t>
            </a:r>
          </a:p>
        </p:txBody>
      </p:sp>
      <p:sp>
        <p:nvSpPr>
          <p:cNvPr id="12" name="Ellipse 11">
            <a:extLst>
              <a:ext uri="{FF2B5EF4-FFF2-40B4-BE49-F238E27FC236}">
                <a16:creationId xmlns:a16="http://schemas.microsoft.com/office/drawing/2014/main" id="{137DC59A-A9D7-E844-D76D-C465E27E268C}"/>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14" name="Textfeld 13">
            <a:extLst>
              <a:ext uri="{FF2B5EF4-FFF2-40B4-BE49-F238E27FC236}">
                <a16:creationId xmlns:a16="http://schemas.microsoft.com/office/drawing/2014/main" id="{55838E3F-1BBB-10AD-A5D4-DBB59DBFF325}"/>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2</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522045504"/>
      </p:ext>
    </p:extLst>
  </p:cSld>
  <p:clrMapOvr>
    <a:masterClrMapping/>
  </p:clrMapOvr>
  <p:transition spd="slow">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6" grpId="0" animBg="1"/>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E138C-6CE1-B4C7-7C48-39CC40262E4B}"/>
            </a:ext>
          </a:extLst>
        </p:cNvPr>
        <p:cNvGrpSpPr/>
        <p:nvPr/>
      </p:nvGrpSpPr>
      <p:grpSpPr>
        <a:xfrm>
          <a:off x="0" y="0"/>
          <a:ext cx="0" cy="0"/>
          <a:chOff x="0" y="0"/>
          <a:chExt cx="0" cy="0"/>
        </a:xfrm>
      </p:grpSpPr>
      <p:sp>
        <p:nvSpPr>
          <p:cNvPr id="36" name="Sprechblase: rechteckig mit abgerundeten Ecken 35">
            <a:extLst>
              <a:ext uri="{FF2B5EF4-FFF2-40B4-BE49-F238E27FC236}">
                <a16:creationId xmlns:a16="http://schemas.microsoft.com/office/drawing/2014/main" id="{2A8D4679-8CDC-D678-60BE-9547B7248222}"/>
              </a:ext>
            </a:extLst>
          </p:cNvPr>
          <p:cNvSpPr/>
          <p:nvPr/>
        </p:nvSpPr>
        <p:spPr>
          <a:xfrm>
            <a:off x="494115" y="959473"/>
            <a:ext cx="5383057" cy="1368152"/>
          </a:xfrm>
          <a:prstGeom prst="wedgeRoundRectCallout">
            <a:avLst>
              <a:gd name="adj1" fmla="val -35000"/>
              <a:gd name="adj2" fmla="val 110220"/>
              <a:gd name="adj3" fmla="val 16667"/>
            </a:avLst>
          </a:prstGeom>
          <a:solidFill>
            <a:srgbClr val="E1E9F3"/>
          </a:solidFill>
          <a:ln w="3175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r>
              <a:rPr lang="de-DE" sz="2200" b="1" dirty="0">
                <a:solidFill>
                  <a:schemeClr val="tx1"/>
                </a:solidFill>
                <a:latin typeface="+mj-lt"/>
              </a:rPr>
              <a:t>Frage: </a:t>
            </a:r>
            <a:r>
              <a:rPr lang="de-DE" sz="2200" dirty="0">
                <a:solidFill>
                  <a:schemeClr val="tx1"/>
                </a:solidFill>
                <a:latin typeface="+mj-lt"/>
              </a:rPr>
              <a:t>Kann man alle Behauptungen überprüfen? Zum Beispiel, ob es hier wirklich den besten Burger gibt?</a:t>
            </a:r>
          </a:p>
        </p:txBody>
      </p:sp>
      <p:pic>
        <p:nvPicPr>
          <p:cNvPr id="19" name="Grafik 18">
            <a:extLst>
              <a:ext uri="{FF2B5EF4-FFF2-40B4-BE49-F238E27FC236}">
                <a16:creationId xmlns:a16="http://schemas.microsoft.com/office/drawing/2014/main" id="{79C0385F-4003-4078-B6B1-303B092D260E}"/>
              </a:ext>
            </a:extLst>
          </p:cNvPr>
          <p:cNvPicPr/>
          <p:nvPr/>
        </p:nvPicPr>
        <p:blipFill rotWithShape="1">
          <a:blip r:embed="rId3" cstate="email">
            <a:extLst>
              <a:ext uri="{28A0092B-C50C-407E-A947-70E740481C1C}">
                <a14:useLocalDpi xmlns:a14="http://schemas.microsoft.com/office/drawing/2010/main"/>
              </a:ext>
            </a:extLst>
          </a:blip>
          <a:srcRect l="1" t="1" r="13633" b="881"/>
          <a:stretch/>
        </p:blipFill>
        <p:spPr bwMode="auto">
          <a:xfrm>
            <a:off x="9517954" y="3682674"/>
            <a:ext cx="2639617" cy="3150722"/>
          </a:xfrm>
          <a:prstGeom prst="rect">
            <a:avLst/>
          </a:prstGeom>
          <a:noFill/>
          <a:ln>
            <a:noFill/>
          </a:ln>
          <a:effectLst>
            <a:outerShdw blurRad="76200" dir="18900000" sy="23000" kx="-1200000" algn="bl" rotWithShape="0">
              <a:prstClr val="black">
                <a:alpha val="20000"/>
              </a:prstClr>
            </a:outerShdw>
          </a:effectLst>
        </p:spPr>
      </p:pic>
      <p:sp>
        <p:nvSpPr>
          <p:cNvPr id="2" name="Textfeld 1">
            <a:extLst>
              <a:ext uri="{FF2B5EF4-FFF2-40B4-BE49-F238E27FC236}">
                <a16:creationId xmlns:a16="http://schemas.microsoft.com/office/drawing/2014/main" id="{F8CDA980-62A3-BEAA-CE64-024C82D5FFFF}"/>
              </a:ext>
            </a:extLst>
          </p:cNvPr>
          <p:cNvSpPr txBox="1"/>
          <p:nvPr/>
        </p:nvSpPr>
        <p:spPr>
          <a:xfrm>
            <a:off x="5807968" y="6305545"/>
            <a:ext cx="1368152" cy="507831"/>
          </a:xfrm>
          <a:prstGeom prst="rect">
            <a:avLst/>
          </a:prstGeom>
          <a:noFill/>
        </p:spPr>
        <p:txBody>
          <a:bodyPr wrap="square" rtlCol="0">
            <a:spAutoFit/>
          </a:bodyPr>
          <a:lstStyle/>
          <a:p>
            <a:r>
              <a:rPr lang="de-DE" sz="900" dirty="0"/>
              <a:t>Quelle: Instagram; Kanal: </a:t>
            </a:r>
            <a:r>
              <a:rPr lang="de-DE" sz="900" dirty="0" err="1"/>
              <a:t>unterwegsmitjasmin</a:t>
            </a:r>
            <a:endParaRPr lang="de-DE" sz="900" dirty="0"/>
          </a:p>
        </p:txBody>
      </p:sp>
      <p:pic>
        <p:nvPicPr>
          <p:cNvPr id="16" name="Grafik 15" descr="Ein Bild, das Person, Menschliches Gesicht, Kleidung, Shirt enthält.&#10;&#10;KI-generierte Inhalte können fehlerhaft sein.">
            <a:extLst>
              <a:ext uri="{FF2B5EF4-FFF2-40B4-BE49-F238E27FC236}">
                <a16:creationId xmlns:a16="http://schemas.microsoft.com/office/drawing/2014/main" id="{85C48DC3-A276-4CDB-875D-D141FC9E98A3}"/>
              </a:ext>
            </a:extLst>
          </p:cNvPr>
          <p:cNvPicPr>
            <a:picLocks noChangeAspect="1"/>
          </p:cNvPicPr>
          <p:nvPr/>
        </p:nvPicPr>
        <p:blipFill>
          <a:blip r:embed="rId4" cstate="print">
            <a:extLst>
              <a:ext uri="{28A0092B-C50C-407E-A947-70E740481C1C}">
                <a14:useLocalDpi xmlns:a14="http://schemas.microsoft.com/office/drawing/2010/main" val="0"/>
              </a:ext>
            </a:extLst>
          </a:blip>
          <a:srcRect l="21910"/>
          <a:stretch>
            <a:fillRect/>
          </a:stretch>
        </p:blipFill>
        <p:spPr>
          <a:xfrm>
            <a:off x="0" y="3429000"/>
            <a:ext cx="1789026" cy="3404402"/>
          </a:xfrm>
          <a:prstGeom prst="rect">
            <a:avLst/>
          </a:prstGeom>
        </p:spPr>
      </p:pic>
      <p:sp>
        <p:nvSpPr>
          <p:cNvPr id="3" name="Pfeil: nach links 2">
            <a:extLst>
              <a:ext uri="{FF2B5EF4-FFF2-40B4-BE49-F238E27FC236}">
                <a16:creationId xmlns:a16="http://schemas.microsoft.com/office/drawing/2014/main" id="{E8E1C43F-242B-4A68-9D29-D4D0C2646929}"/>
              </a:ext>
            </a:extLst>
          </p:cNvPr>
          <p:cNvSpPr/>
          <p:nvPr/>
        </p:nvSpPr>
        <p:spPr>
          <a:xfrm>
            <a:off x="5807968" y="3598068"/>
            <a:ext cx="768345" cy="288032"/>
          </a:xfrm>
          <a:prstGeom prst="leftArrow">
            <a:avLst/>
          </a:prstGeom>
          <a:solidFill>
            <a:srgbClr val="EB6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0" name="Gruppieren 19">
            <a:extLst>
              <a:ext uri="{FF2B5EF4-FFF2-40B4-BE49-F238E27FC236}">
                <a16:creationId xmlns:a16="http://schemas.microsoft.com/office/drawing/2014/main" id="{3F01991D-69BC-4A8C-8EE8-6C1461DE75B1}"/>
              </a:ext>
            </a:extLst>
          </p:cNvPr>
          <p:cNvGrpSpPr/>
          <p:nvPr/>
        </p:nvGrpSpPr>
        <p:grpSpPr>
          <a:xfrm>
            <a:off x="2473012" y="2569151"/>
            <a:ext cx="3303280" cy="4320480"/>
            <a:chOff x="433117" y="1268760"/>
            <a:chExt cx="4863109" cy="5607200"/>
          </a:xfrm>
        </p:grpSpPr>
        <p:pic>
          <p:nvPicPr>
            <p:cNvPr id="21" name="Grafik 20" descr="Ein Bild, das Text, Fastfood, Screenshot, Person enthält.&#10;&#10;KI-generierte Inhalte können fehlerhaft sein.">
              <a:extLst>
                <a:ext uri="{FF2B5EF4-FFF2-40B4-BE49-F238E27FC236}">
                  <a16:creationId xmlns:a16="http://schemas.microsoft.com/office/drawing/2014/main" id="{A91C83BE-EBA7-473E-81BE-07C89B27098A}"/>
                </a:ext>
              </a:extLst>
            </p:cNvPr>
            <p:cNvPicPr>
              <a:picLocks noChangeAspect="1"/>
            </p:cNvPicPr>
            <p:nvPr/>
          </p:nvPicPr>
          <p:blipFill>
            <a:blip r:embed="rId5">
              <a:extLst>
                <a:ext uri="{28A0092B-C50C-407E-A947-70E740481C1C}">
                  <a14:useLocalDpi xmlns:a14="http://schemas.microsoft.com/office/drawing/2010/main" val="0"/>
                </a:ext>
              </a:extLst>
            </a:blip>
            <a:srcRect l="49" t="37293" r="-49" b="14073"/>
            <a:stretch>
              <a:fillRect/>
            </a:stretch>
          </p:blipFill>
          <p:spPr>
            <a:xfrm>
              <a:off x="772220" y="1898872"/>
              <a:ext cx="4160175" cy="4977088"/>
            </a:xfrm>
            <a:prstGeom prst="rect">
              <a:avLst/>
            </a:prstGeom>
          </p:spPr>
        </p:pic>
        <p:pic>
          <p:nvPicPr>
            <p:cNvPr id="22" name="Grafik 21">
              <a:extLst>
                <a:ext uri="{FF2B5EF4-FFF2-40B4-BE49-F238E27FC236}">
                  <a16:creationId xmlns:a16="http://schemas.microsoft.com/office/drawing/2014/main" id="{B886C77F-DFB6-4016-8CDC-EE6C2C2B775D}"/>
                </a:ext>
              </a:extLst>
            </p:cNvPr>
            <p:cNvPicPr>
              <a:picLocks noChangeAspect="1"/>
            </p:cNvPicPr>
            <p:nvPr/>
          </p:nvPicPr>
          <p:blipFill rotWithShape="1">
            <a:blip r:embed="rId6"/>
            <a:srcRect b="34104"/>
            <a:stretch>
              <a:fillRect/>
            </a:stretch>
          </p:blipFill>
          <p:spPr>
            <a:xfrm>
              <a:off x="433117" y="1268760"/>
              <a:ext cx="4863109" cy="5589240"/>
            </a:xfrm>
            <a:prstGeom prst="rect">
              <a:avLst/>
            </a:prstGeom>
            <a:effectLst>
              <a:outerShdw blurRad="50800" dist="38100" dir="2700000" algn="tl" rotWithShape="0">
                <a:prstClr val="black">
                  <a:alpha val="40000"/>
                </a:prstClr>
              </a:outerShdw>
            </a:effectLst>
          </p:spPr>
        </p:pic>
      </p:grpSp>
      <p:sp>
        <p:nvSpPr>
          <p:cNvPr id="7" name="Sprechblase: rechteckig mit abgerundeten Ecken 6">
            <a:extLst>
              <a:ext uri="{FF2B5EF4-FFF2-40B4-BE49-F238E27FC236}">
                <a16:creationId xmlns:a16="http://schemas.microsoft.com/office/drawing/2014/main" id="{9B337169-3011-4AB3-8ECD-F969FEBA53B8}"/>
              </a:ext>
            </a:extLst>
          </p:cNvPr>
          <p:cNvSpPr/>
          <p:nvPr/>
        </p:nvSpPr>
        <p:spPr>
          <a:xfrm>
            <a:off x="6305338" y="1762523"/>
            <a:ext cx="4471182" cy="1666459"/>
          </a:xfrm>
          <a:prstGeom prst="wedgeRoundRectCallout">
            <a:avLst>
              <a:gd name="adj1" fmla="val 44442"/>
              <a:gd name="adj2" fmla="val 75278"/>
              <a:gd name="adj3" fmla="val 16667"/>
            </a:avLst>
          </a:prstGeom>
          <a:solidFill>
            <a:srgbClr val="FDF1F4"/>
          </a:solidFill>
          <a:ln>
            <a:solidFill>
              <a:srgbClr val="EB61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tx1"/>
                </a:solidFill>
              </a:rPr>
              <a:t>Was meint Ihr: Kann man diese Behauptung überprüfen?</a:t>
            </a:r>
          </a:p>
        </p:txBody>
      </p:sp>
      <p:sp>
        <p:nvSpPr>
          <p:cNvPr id="8" name="Ellipse 7">
            <a:extLst>
              <a:ext uri="{FF2B5EF4-FFF2-40B4-BE49-F238E27FC236}">
                <a16:creationId xmlns:a16="http://schemas.microsoft.com/office/drawing/2014/main" id="{8AC1C14E-06D9-18AA-F2CC-8BD8742F89EB}"/>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10" name="Textfeld 9">
            <a:extLst>
              <a:ext uri="{FF2B5EF4-FFF2-40B4-BE49-F238E27FC236}">
                <a16:creationId xmlns:a16="http://schemas.microsoft.com/office/drawing/2014/main" id="{3EED6850-6F52-E9C4-FA44-15D4E7AE83CD}"/>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2</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635843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50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750" fill="hold"/>
                                        <p:tgtEl>
                                          <p:spTgt spid="16"/>
                                        </p:tgtEl>
                                        <p:attrNameLst>
                                          <p:attrName>ppt_x</p:attrName>
                                        </p:attrNameLst>
                                      </p:cBhvr>
                                      <p:tavLst>
                                        <p:tav tm="0">
                                          <p:val>
                                            <p:strVal val="0-#ppt_w/2"/>
                                          </p:val>
                                        </p:tav>
                                        <p:tav tm="100000">
                                          <p:val>
                                            <p:strVal val="#ppt_x"/>
                                          </p:val>
                                        </p:tav>
                                      </p:tavLst>
                                    </p:anim>
                                    <p:anim calcmode="lin" valueType="num">
                                      <p:cBhvr additive="base">
                                        <p:cTn id="8" dur="75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1250"/>
                            </p:stCondLst>
                            <p:childTnLst>
                              <p:par>
                                <p:cTn id="10" presetID="53" presetClass="entr" presetSubtype="16" fill="hold" grpId="0"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p:cTn id="12" dur="1000" fill="hold"/>
                                        <p:tgtEl>
                                          <p:spTgt spid="36"/>
                                        </p:tgtEl>
                                        <p:attrNameLst>
                                          <p:attrName>ppt_w</p:attrName>
                                        </p:attrNameLst>
                                      </p:cBhvr>
                                      <p:tavLst>
                                        <p:tav tm="0">
                                          <p:val>
                                            <p:fltVal val="0"/>
                                          </p:val>
                                        </p:tav>
                                        <p:tav tm="100000">
                                          <p:val>
                                            <p:strVal val="#ppt_w"/>
                                          </p:val>
                                        </p:tav>
                                      </p:tavLst>
                                    </p:anim>
                                    <p:anim calcmode="lin" valueType="num">
                                      <p:cBhvr>
                                        <p:cTn id="13" dur="1000" fill="hold"/>
                                        <p:tgtEl>
                                          <p:spTgt spid="36"/>
                                        </p:tgtEl>
                                        <p:attrNameLst>
                                          <p:attrName>ppt_h</p:attrName>
                                        </p:attrNameLst>
                                      </p:cBhvr>
                                      <p:tavLst>
                                        <p:tav tm="0">
                                          <p:val>
                                            <p:fltVal val="0"/>
                                          </p:val>
                                        </p:tav>
                                        <p:tav tm="100000">
                                          <p:val>
                                            <p:strVal val="#ppt_h"/>
                                          </p:val>
                                        </p:tav>
                                      </p:tavLst>
                                    </p:anim>
                                    <p:animEffect transition="in" filter="fade">
                                      <p:cBhvr>
                                        <p:cTn id="14" dur="1000"/>
                                        <p:tgtEl>
                                          <p:spTgt spid="36"/>
                                        </p:tgtEl>
                                      </p:cBhvr>
                                    </p:animEffect>
                                  </p:childTnLst>
                                </p:cTn>
                              </p:par>
                            </p:childTnLst>
                          </p:cTn>
                        </p:par>
                        <p:par>
                          <p:cTn id="15" fill="hold">
                            <p:stCondLst>
                              <p:cond delay="2250"/>
                            </p:stCondLst>
                            <p:childTnLst>
                              <p:par>
                                <p:cTn id="16" presetID="10" presetClass="entr" presetSubtype="0" fill="hold" grpId="0" nodeType="afterEffect">
                                  <p:stCondLst>
                                    <p:cond delay="25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75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1+#ppt_w/2"/>
                                          </p:val>
                                        </p:tav>
                                        <p:tav tm="100000">
                                          <p:val>
                                            <p:strVal val="#ppt_x"/>
                                          </p:val>
                                        </p:tav>
                                      </p:tavLst>
                                    </p:anim>
                                    <p:anim calcmode="lin" valueType="num">
                                      <p:cBhvr additive="base">
                                        <p:cTn id="24" dur="500" fill="hold"/>
                                        <p:tgtEl>
                                          <p:spTgt spid="19"/>
                                        </p:tgtEl>
                                        <p:attrNameLst>
                                          <p:attrName>ppt_y</p:attrName>
                                        </p:attrNameLst>
                                      </p:cBhvr>
                                      <p:tavLst>
                                        <p:tav tm="0">
                                          <p:val>
                                            <p:strVal val="#ppt_y"/>
                                          </p:val>
                                        </p:tav>
                                        <p:tav tm="100000">
                                          <p:val>
                                            <p:strVal val="#ppt_y"/>
                                          </p:val>
                                        </p:tav>
                                      </p:tavLst>
                                    </p:anim>
                                  </p:childTnLst>
                                </p:cTn>
                              </p:par>
                              <p:par>
                                <p:cTn id="25" presetID="10"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barn(inVertical)">
                                      <p:cBhvr>
                                        <p:cTn id="3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2" grpId="0"/>
      <p:bldP spid="3"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FB887-CAC9-BBBB-AD0D-5B6715EED934}"/>
            </a:ext>
          </a:extLst>
        </p:cNvPr>
        <p:cNvGrpSpPr/>
        <p:nvPr/>
      </p:nvGrpSpPr>
      <p:grpSpPr>
        <a:xfrm>
          <a:off x="0" y="0"/>
          <a:ext cx="0" cy="0"/>
          <a:chOff x="0" y="0"/>
          <a:chExt cx="0" cy="0"/>
        </a:xfrm>
      </p:grpSpPr>
      <p:sp>
        <p:nvSpPr>
          <p:cNvPr id="12" name="Textfeld 11">
            <a:extLst>
              <a:ext uri="{FF2B5EF4-FFF2-40B4-BE49-F238E27FC236}">
                <a16:creationId xmlns:a16="http://schemas.microsoft.com/office/drawing/2014/main" id="{AE66FB56-EE5A-C301-87DC-C87E484FFAA4}"/>
              </a:ext>
            </a:extLst>
          </p:cNvPr>
          <p:cNvSpPr txBox="1"/>
          <p:nvPr/>
        </p:nvSpPr>
        <p:spPr>
          <a:xfrm>
            <a:off x="211831" y="748278"/>
            <a:ext cx="9388404" cy="492443"/>
          </a:xfrm>
          <a:prstGeom prst="rect">
            <a:avLst/>
          </a:prstGeom>
          <a:noFill/>
        </p:spPr>
        <p:txBody>
          <a:bodyPr wrap="none" rtlCol="0">
            <a:spAutoFit/>
          </a:bodyPr>
          <a:lstStyle/>
          <a:p>
            <a:r>
              <a:rPr lang="de-DE" sz="2600" b="1" dirty="0"/>
              <a:t>Team-Check: </a:t>
            </a:r>
            <a:r>
              <a:rPr lang="de-DE" sz="2600" dirty="0"/>
              <a:t>Können wir auch solche Behauptungen prüfen?</a:t>
            </a:r>
          </a:p>
        </p:txBody>
      </p:sp>
      <p:grpSp>
        <p:nvGrpSpPr>
          <p:cNvPr id="50" name="Gruppieren 49">
            <a:extLst>
              <a:ext uri="{FF2B5EF4-FFF2-40B4-BE49-F238E27FC236}">
                <a16:creationId xmlns:a16="http://schemas.microsoft.com/office/drawing/2014/main" id="{0229B810-6D83-10E5-2111-212E7DB45FEF}"/>
              </a:ext>
            </a:extLst>
          </p:cNvPr>
          <p:cNvGrpSpPr/>
          <p:nvPr/>
        </p:nvGrpSpPr>
        <p:grpSpPr>
          <a:xfrm>
            <a:off x="433118" y="1422201"/>
            <a:ext cx="4659188" cy="5463183"/>
            <a:chOff x="433117" y="1268760"/>
            <a:chExt cx="4863109" cy="5607200"/>
          </a:xfrm>
        </p:grpSpPr>
        <p:pic>
          <p:nvPicPr>
            <p:cNvPr id="10" name="Grafik 9" descr="Ein Bild, das Text, Fastfood, Screenshot, Person enthält.&#10;&#10;KI-generierte Inhalte können fehlerhaft sein.">
              <a:extLst>
                <a:ext uri="{FF2B5EF4-FFF2-40B4-BE49-F238E27FC236}">
                  <a16:creationId xmlns:a16="http://schemas.microsoft.com/office/drawing/2014/main" id="{158C9394-D9A7-ADA8-D3D2-EFB8DEA5542B}"/>
                </a:ext>
              </a:extLst>
            </p:cNvPr>
            <p:cNvPicPr>
              <a:picLocks noChangeAspect="1"/>
            </p:cNvPicPr>
            <p:nvPr/>
          </p:nvPicPr>
          <p:blipFill>
            <a:blip r:embed="rId3">
              <a:extLst>
                <a:ext uri="{28A0092B-C50C-407E-A947-70E740481C1C}">
                  <a14:useLocalDpi xmlns:a14="http://schemas.microsoft.com/office/drawing/2010/main" val="0"/>
                </a:ext>
              </a:extLst>
            </a:blip>
            <a:srcRect l="49" t="37293" r="-49" b="14073"/>
            <a:stretch>
              <a:fillRect/>
            </a:stretch>
          </p:blipFill>
          <p:spPr>
            <a:xfrm>
              <a:off x="772220" y="2021490"/>
              <a:ext cx="4160175" cy="4854470"/>
            </a:xfrm>
            <a:prstGeom prst="rect">
              <a:avLst/>
            </a:prstGeom>
          </p:spPr>
        </p:pic>
        <p:pic>
          <p:nvPicPr>
            <p:cNvPr id="4" name="Grafik 3">
              <a:extLst>
                <a:ext uri="{FF2B5EF4-FFF2-40B4-BE49-F238E27FC236}">
                  <a16:creationId xmlns:a16="http://schemas.microsoft.com/office/drawing/2014/main" id="{08BC11BD-161C-5218-C3E9-6F40383058C7}"/>
                </a:ext>
              </a:extLst>
            </p:cNvPr>
            <p:cNvPicPr>
              <a:picLocks noChangeAspect="1"/>
            </p:cNvPicPr>
            <p:nvPr/>
          </p:nvPicPr>
          <p:blipFill rotWithShape="1">
            <a:blip r:embed="rId4"/>
            <a:srcRect b="34104"/>
            <a:stretch>
              <a:fillRect/>
            </a:stretch>
          </p:blipFill>
          <p:spPr>
            <a:xfrm>
              <a:off x="433117" y="1268760"/>
              <a:ext cx="4863109" cy="5589240"/>
            </a:xfrm>
            <a:prstGeom prst="rect">
              <a:avLst/>
            </a:prstGeom>
            <a:effectLst>
              <a:outerShdw blurRad="50800" dist="38100" dir="2700000" algn="tl" rotWithShape="0">
                <a:prstClr val="black">
                  <a:alpha val="40000"/>
                </a:prstClr>
              </a:outerShdw>
            </a:effectLst>
          </p:spPr>
        </p:pic>
      </p:grpSp>
      <p:sp>
        <p:nvSpPr>
          <p:cNvPr id="27" name="Textfeld 26">
            <a:extLst>
              <a:ext uri="{FF2B5EF4-FFF2-40B4-BE49-F238E27FC236}">
                <a16:creationId xmlns:a16="http://schemas.microsoft.com/office/drawing/2014/main" id="{A6DD1360-FC14-9DEF-E28B-070F5C4F99EA}"/>
              </a:ext>
            </a:extLst>
          </p:cNvPr>
          <p:cNvSpPr txBox="1"/>
          <p:nvPr/>
        </p:nvSpPr>
        <p:spPr>
          <a:xfrm>
            <a:off x="5159896" y="6341258"/>
            <a:ext cx="1612505" cy="400110"/>
          </a:xfrm>
          <a:prstGeom prst="rect">
            <a:avLst/>
          </a:prstGeom>
          <a:noFill/>
        </p:spPr>
        <p:txBody>
          <a:bodyPr wrap="square" rtlCol="0">
            <a:spAutoFit/>
          </a:bodyPr>
          <a:lstStyle/>
          <a:p>
            <a:r>
              <a:rPr lang="de-DE" sz="1000" dirty="0">
                <a:solidFill>
                  <a:schemeClr val="bg1">
                    <a:lumMod val="50000"/>
                  </a:schemeClr>
                </a:solidFill>
              </a:rPr>
              <a:t>Quelle: Instagram | @</a:t>
            </a:r>
            <a:r>
              <a:rPr lang="de-DE" sz="1000" dirty="0" err="1">
                <a:solidFill>
                  <a:schemeClr val="bg1">
                    <a:lumMod val="50000"/>
                  </a:schemeClr>
                </a:solidFill>
              </a:rPr>
              <a:t>unterwegsmitjasmin</a:t>
            </a:r>
            <a:endParaRPr lang="de-DE" sz="1000" dirty="0">
              <a:solidFill>
                <a:schemeClr val="bg1">
                  <a:lumMod val="50000"/>
                </a:schemeClr>
              </a:solidFill>
            </a:endParaRPr>
          </a:p>
        </p:txBody>
      </p:sp>
      <p:sp>
        <p:nvSpPr>
          <p:cNvPr id="28" name="Textfeld 27">
            <a:extLst>
              <a:ext uri="{FF2B5EF4-FFF2-40B4-BE49-F238E27FC236}">
                <a16:creationId xmlns:a16="http://schemas.microsoft.com/office/drawing/2014/main" id="{7C6781AC-4E0C-177E-4ED7-D22CAA661901}"/>
              </a:ext>
            </a:extLst>
          </p:cNvPr>
          <p:cNvSpPr txBox="1"/>
          <p:nvPr/>
        </p:nvSpPr>
        <p:spPr>
          <a:xfrm>
            <a:off x="5902230" y="2403355"/>
            <a:ext cx="4442242" cy="523220"/>
          </a:xfrm>
          <a:prstGeom prst="rect">
            <a:avLst/>
          </a:prstGeom>
          <a:noFill/>
        </p:spPr>
        <p:txBody>
          <a:bodyPr wrap="none" rtlCol="0">
            <a:spAutoFit/>
          </a:bodyPr>
          <a:lstStyle/>
          <a:p>
            <a:r>
              <a:rPr lang="de-DE" sz="2800" b="1" dirty="0"/>
              <a:t>Fragt euch zuerst selbst:</a:t>
            </a:r>
          </a:p>
        </p:txBody>
      </p:sp>
      <p:sp>
        <p:nvSpPr>
          <p:cNvPr id="3" name="Foliennummernplatzhalter 2">
            <a:extLst>
              <a:ext uri="{FF2B5EF4-FFF2-40B4-BE49-F238E27FC236}">
                <a16:creationId xmlns:a16="http://schemas.microsoft.com/office/drawing/2014/main" id="{12EDED2C-E4E1-60E1-67B0-E3341CA11B2A}"/>
              </a:ext>
            </a:extLst>
          </p:cNvPr>
          <p:cNvSpPr>
            <a:spLocks noGrp="1"/>
          </p:cNvSpPr>
          <p:nvPr>
            <p:ph type="sldNum" sz="quarter" idx="12"/>
          </p:nvPr>
        </p:nvSpPr>
        <p:spPr/>
        <p:txBody>
          <a:bodyPr/>
          <a:lstStyle/>
          <a:p>
            <a:fld id="{995B83AF-091C-4368-ABDB-DF7FEF1A6B80}" type="slidenum">
              <a:rPr lang="de-DE" smtClean="0"/>
              <a:pPr/>
              <a:t>19</a:t>
            </a:fld>
            <a:endParaRPr lang="de-DE" dirty="0"/>
          </a:p>
        </p:txBody>
      </p:sp>
      <p:grpSp>
        <p:nvGrpSpPr>
          <p:cNvPr id="53" name="Gruppieren 52">
            <a:extLst>
              <a:ext uri="{FF2B5EF4-FFF2-40B4-BE49-F238E27FC236}">
                <a16:creationId xmlns:a16="http://schemas.microsoft.com/office/drawing/2014/main" id="{7C9C6847-A6AB-0CF5-DC06-D5538951F3BD}"/>
              </a:ext>
            </a:extLst>
          </p:cNvPr>
          <p:cNvGrpSpPr/>
          <p:nvPr/>
        </p:nvGrpSpPr>
        <p:grpSpPr>
          <a:xfrm>
            <a:off x="5663952" y="3000487"/>
            <a:ext cx="6017142" cy="862192"/>
            <a:chOff x="5807968" y="3286888"/>
            <a:chExt cx="6017142" cy="862192"/>
          </a:xfrm>
        </p:grpSpPr>
        <p:sp>
          <p:nvSpPr>
            <p:cNvPr id="13" name="Textfeld 12">
              <a:extLst>
                <a:ext uri="{FF2B5EF4-FFF2-40B4-BE49-F238E27FC236}">
                  <a16:creationId xmlns:a16="http://schemas.microsoft.com/office/drawing/2014/main" id="{8EB75CA1-4B13-9D91-9D4D-867C5196D1FE}"/>
                </a:ext>
              </a:extLst>
            </p:cNvPr>
            <p:cNvSpPr txBox="1"/>
            <p:nvPr/>
          </p:nvSpPr>
          <p:spPr>
            <a:xfrm>
              <a:off x="6701847" y="3318083"/>
              <a:ext cx="5123263" cy="830997"/>
            </a:xfrm>
            <a:prstGeom prst="rect">
              <a:avLst/>
            </a:prstGeom>
            <a:noFill/>
          </p:spPr>
          <p:txBody>
            <a:bodyPr wrap="square" rtlCol="0">
              <a:spAutoFit/>
            </a:bodyPr>
            <a:lstStyle/>
            <a:p>
              <a:r>
                <a:rPr lang="de-DE" sz="2400" dirty="0"/>
                <a:t>Welchen Burger findet Ihr am besten – </a:t>
              </a:r>
              <a:r>
                <a:rPr lang="de-DE" sz="2400" b="1" dirty="0">
                  <a:solidFill>
                    <a:srgbClr val="EB6183"/>
                  </a:solidFill>
                </a:rPr>
                <a:t>und warum?</a:t>
              </a:r>
            </a:p>
          </p:txBody>
        </p:sp>
        <p:sp>
          <p:nvSpPr>
            <p:cNvPr id="51" name="Textfeld 50">
              <a:extLst>
                <a:ext uri="{FF2B5EF4-FFF2-40B4-BE49-F238E27FC236}">
                  <a16:creationId xmlns:a16="http://schemas.microsoft.com/office/drawing/2014/main" id="{7B3E6AD9-7111-A2B9-1487-D9E6CEB48854}"/>
                </a:ext>
              </a:extLst>
            </p:cNvPr>
            <p:cNvSpPr txBox="1"/>
            <p:nvPr/>
          </p:nvSpPr>
          <p:spPr>
            <a:xfrm>
              <a:off x="5807968" y="3286888"/>
              <a:ext cx="1005952" cy="830997"/>
            </a:xfrm>
            <a:prstGeom prst="rect">
              <a:avLst/>
            </a:prstGeom>
            <a:noFill/>
          </p:spPr>
          <p:txBody>
            <a:bodyPr wrap="square" rtlCol="0">
              <a:spAutoFit/>
            </a:bodyPr>
            <a:lstStyle/>
            <a:p>
              <a:r>
                <a:rPr lang="de-DE" sz="4800" dirty="0"/>
                <a:t>🍔</a:t>
              </a:r>
            </a:p>
          </p:txBody>
        </p:sp>
      </p:grpSp>
      <p:grpSp>
        <p:nvGrpSpPr>
          <p:cNvPr id="55" name="Gruppieren 54">
            <a:extLst>
              <a:ext uri="{FF2B5EF4-FFF2-40B4-BE49-F238E27FC236}">
                <a16:creationId xmlns:a16="http://schemas.microsoft.com/office/drawing/2014/main" id="{361A93DE-57AA-D485-CDE5-75B4CB8138E0}"/>
              </a:ext>
            </a:extLst>
          </p:cNvPr>
          <p:cNvGrpSpPr/>
          <p:nvPr/>
        </p:nvGrpSpPr>
        <p:grpSpPr>
          <a:xfrm>
            <a:off x="5663952" y="4141770"/>
            <a:ext cx="5335225" cy="838554"/>
            <a:chOff x="5846226" y="4284155"/>
            <a:chExt cx="5335225" cy="838554"/>
          </a:xfrm>
        </p:grpSpPr>
        <p:sp>
          <p:nvSpPr>
            <p:cNvPr id="14" name="Textfeld 13">
              <a:extLst>
                <a:ext uri="{FF2B5EF4-FFF2-40B4-BE49-F238E27FC236}">
                  <a16:creationId xmlns:a16="http://schemas.microsoft.com/office/drawing/2014/main" id="{11C26861-A170-ACA2-713E-BA2E27C5782B}"/>
                </a:ext>
              </a:extLst>
            </p:cNvPr>
            <p:cNvSpPr txBox="1"/>
            <p:nvPr/>
          </p:nvSpPr>
          <p:spPr>
            <a:xfrm>
              <a:off x="6691504" y="4284155"/>
              <a:ext cx="4489947" cy="830997"/>
            </a:xfrm>
            <a:prstGeom prst="rect">
              <a:avLst/>
            </a:prstGeom>
            <a:noFill/>
          </p:spPr>
          <p:txBody>
            <a:bodyPr wrap="none" rtlCol="0">
              <a:spAutoFit/>
            </a:bodyPr>
            <a:lstStyle/>
            <a:p>
              <a:r>
                <a:rPr lang="de-DE" sz="2400" dirty="0"/>
                <a:t>Welche </a:t>
              </a:r>
              <a:r>
                <a:rPr lang="de-DE" sz="2400" b="1" dirty="0"/>
                <a:t>Eigenschaften</a:t>
              </a:r>
              <a:r>
                <a:rPr lang="de-DE" sz="2400" dirty="0"/>
                <a:t> findet </a:t>
              </a:r>
              <a:br>
                <a:rPr lang="de-DE" sz="2400" dirty="0"/>
              </a:br>
              <a:r>
                <a:rPr lang="de-DE" sz="2400" dirty="0"/>
                <a:t>ihr wichtig? </a:t>
              </a:r>
              <a:r>
                <a:rPr lang="de-DE" sz="2400" b="1" dirty="0"/>
                <a:t>Tauscht euch aus!</a:t>
              </a:r>
            </a:p>
          </p:txBody>
        </p:sp>
        <p:sp>
          <p:nvSpPr>
            <p:cNvPr id="52" name="Textfeld 51">
              <a:extLst>
                <a:ext uri="{FF2B5EF4-FFF2-40B4-BE49-F238E27FC236}">
                  <a16:creationId xmlns:a16="http://schemas.microsoft.com/office/drawing/2014/main" id="{82505BD7-8C50-B3C5-4B74-989107FE1C78}"/>
                </a:ext>
              </a:extLst>
            </p:cNvPr>
            <p:cNvSpPr txBox="1"/>
            <p:nvPr/>
          </p:nvSpPr>
          <p:spPr>
            <a:xfrm>
              <a:off x="5846226" y="4291712"/>
              <a:ext cx="800219" cy="830997"/>
            </a:xfrm>
            <a:prstGeom prst="rect">
              <a:avLst/>
            </a:prstGeom>
            <a:noFill/>
          </p:spPr>
          <p:txBody>
            <a:bodyPr wrap="none" rtlCol="0">
              <a:spAutoFit/>
            </a:bodyPr>
            <a:lstStyle/>
            <a:p>
              <a:r>
                <a:rPr lang="de-DE" sz="4800" dirty="0"/>
                <a:t>📋</a:t>
              </a:r>
            </a:p>
          </p:txBody>
        </p:sp>
      </p:grpSp>
      <p:cxnSp>
        <p:nvCxnSpPr>
          <p:cNvPr id="6" name="Gerader Verbinder 5">
            <a:extLst>
              <a:ext uri="{FF2B5EF4-FFF2-40B4-BE49-F238E27FC236}">
                <a16:creationId xmlns:a16="http://schemas.microsoft.com/office/drawing/2014/main" id="{9B7A35A7-5082-4809-BDE6-C0C00CA6A6B7}"/>
              </a:ext>
            </a:extLst>
          </p:cNvPr>
          <p:cNvCxnSpPr>
            <a:cxnSpLocks/>
          </p:cNvCxnSpPr>
          <p:nvPr/>
        </p:nvCxnSpPr>
        <p:spPr>
          <a:xfrm>
            <a:off x="1247221" y="3140968"/>
            <a:ext cx="3024998" cy="0"/>
          </a:xfrm>
          <a:prstGeom prst="line">
            <a:avLst/>
          </a:prstGeom>
          <a:ln w="47625">
            <a:solidFill>
              <a:srgbClr val="EB6183"/>
            </a:solidFill>
          </a:ln>
        </p:spPr>
        <p:style>
          <a:lnRef idx="3">
            <a:schemeClr val="accent2"/>
          </a:lnRef>
          <a:fillRef idx="0">
            <a:schemeClr val="accent2"/>
          </a:fillRef>
          <a:effectRef idx="2">
            <a:schemeClr val="accent2"/>
          </a:effectRef>
          <a:fontRef idx="minor">
            <a:schemeClr val="tx1"/>
          </a:fontRef>
        </p:style>
      </p:cxnSp>
      <p:grpSp>
        <p:nvGrpSpPr>
          <p:cNvPr id="17" name="Gruppieren 16">
            <a:extLst>
              <a:ext uri="{FF2B5EF4-FFF2-40B4-BE49-F238E27FC236}">
                <a16:creationId xmlns:a16="http://schemas.microsoft.com/office/drawing/2014/main" id="{8E265134-969E-29D4-A70A-A4F5C0D43A07}"/>
              </a:ext>
            </a:extLst>
          </p:cNvPr>
          <p:cNvGrpSpPr/>
          <p:nvPr/>
        </p:nvGrpSpPr>
        <p:grpSpPr>
          <a:xfrm>
            <a:off x="5087888" y="1537782"/>
            <a:ext cx="7004108" cy="4411498"/>
            <a:chOff x="5306767" y="1594781"/>
            <a:chExt cx="6758122" cy="4411498"/>
          </a:xfrm>
        </p:grpSpPr>
        <p:grpSp>
          <p:nvGrpSpPr>
            <p:cNvPr id="49" name="Gruppieren 48">
              <a:extLst>
                <a:ext uri="{FF2B5EF4-FFF2-40B4-BE49-F238E27FC236}">
                  <a16:creationId xmlns:a16="http://schemas.microsoft.com/office/drawing/2014/main" id="{B8AF5ECF-6AD6-43FD-2A4C-013DE9393D17}"/>
                </a:ext>
              </a:extLst>
            </p:cNvPr>
            <p:cNvGrpSpPr/>
            <p:nvPr/>
          </p:nvGrpSpPr>
          <p:grpSpPr>
            <a:xfrm>
              <a:off x="5306767" y="1594781"/>
              <a:ext cx="6758122" cy="4411498"/>
              <a:chOff x="6826711" y="-2589051"/>
              <a:chExt cx="6758122" cy="4411498"/>
            </a:xfrm>
          </p:grpSpPr>
          <p:sp>
            <p:nvSpPr>
              <p:cNvPr id="15" name="Textfeld 14">
                <a:extLst>
                  <a:ext uri="{FF2B5EF4-FFF2-40B4-BE49-F238E27FC236}">
                    <a16:creationId xmlns:a16="http://schemas.microsoft.com/office/drawing/2014/main" id="{7F9708C3-0EAF-9862-7791-E89E681B7CA9}"/>
                  </a:ext>
                </a:extLst>
              </p:cNvPr>
              <p:cNvSpPr txBox="1"/>
              <p:nvPr/>
            </p:nvSpPr>
            <p:spPr>
              <a:xfrm>
                <a:off x="8650627" y="-2043243"/>
                <a:ext cx="4180023" cy="2031325"/>
              </a:xfrm>
              <a:prstGeom prst="rect">
                <a:avLst/>
              </a:prstGeom>
              <a:noFill/>
            </p:spPr>
            <p:txBody>
              <a:bodyPr wrap="square" rtlCol="0">
                <a:spAutoFit/>
              </a:bodyPr>
              <a:lstStyle/>
              <a:p>
                <a:r>
                  <a:rPr lang="de-DE" dirty="0"/>
                  <a:t>Ihr merkt:</a:t>
                </a:r>
              </a:p>
              <a:p>
                <a:r>
                  <a:rPr lang="de-DE" dirty="0"/>
                  <a:t>Jeder von uns hat andere Vorlieben</a:t>
                </a:r>
              </a:p>
              <a:p>
                <a:endParaRPr lang="de-DE" dirty="0"/>
              </a:p>
              <a:p>
                <a:r>
                  <a:rPr lang="de-DE" dirty="0"/>
                  <a:t>Das sind </a:t>
                </a:r>
                <a:r>
                  <a:rPr lang="de-DE" dirty="0" err="1"/>
                  <a:t>meinungen</a:t>
                </a:r>
                <a:r>
                  <a:rPr lang="de-DE" dirty="0"/>
                  <a:t> und geschmacksfragen, das können wir nicht prüfen. Das kann jeder </a:t>
                </a:r>
                <a:r>
                  <a:rPr lang="de-DE" dirty="0" err="1"/>
                  <a:t>behaoupten</a:t>
                </a:r>
                <a:endParaRPr lang="de-DE" dirty="0"/>
              </a:p>
            </p:txBody>
          </p:sp>
          <p:grpSp>
            <p:nvGrpSpPr>
              <p:cNvPr id="45" name="Gruppieren 44">
                <a:extLst>
                  <a:ext uri="{FF2B5EF4-FFF2-40B4-BE49-F238E27FC236}">
                    <a16:creationId xmlns:a16="http://schemas.microsoft.com/office/drawing/2014/main" id="{73848935-6D04-03E3-0080-9ABC53514615}"/>
                  </a:ext>
                </a:extLst>
              </p:cNvPr>
              <p:cNvGrpSpPr/>
              <p:nvPr/>
            </p:nvGrpSpPr>
            <p:grpSpPr>
              <a:xfrm>
                <a:off x="6958558" y="-2195530"/>
                <a:ext cx="6626275" cy="3650904"/>
                <a:chOff x="5421234" y="1786859"/>
                <a:chExt cx="6626275" cy="3650904"/>
              </a:xfrm>
            </p:grpSpPr>
            <p:sp>
              <p:nvSpPr>
                <p:cNvPr id="34" name="Abgerundetes Rechteck 33">
                  <a:extLst>
                    <a:ext uri="{FF2B5EF4-FFF2-40B4-BE49-F238E27FC236}">
                      <a16:creationId xmlns:a16="http://schemas.microsoft.com/office/drawing/2014/main" id="{F648D607-0194-2F7C-9BCB-2B60AF5FEAA3}"/>
                    </a:ext>
                  </a:extLst>
                </p:cNvPr>
                <p:cNvSpPr/>
                <p:nvPr/>
              </p:nvSpPr>
              <p:spPr>
                <a:xfrm>
                  <a:off x="5421234" y="1786859"/>
                  <a:ext cx="6626275" cy="3650904"/>
                </a:xfrm>
                <a:prstGeom prst="roundRect">
                  <a:avLst>
                    <a:gd name="adj" fmla="val 9026"/>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cxnSp>
              <p:nvCxnSpPr>
                <p:cNvPr id="43" name="Gerade Verbindung 42">
                  <a:extLst>
                    <a:ext uri="{FF2B5EF4-FFF2-40B4-BE49-F238E27FC236}">
                      <a16:creationId xmlns:a16="http://schemas.microsoft.com/office/drawing/2014/main" id="{1A5CE582-18B0-C9A6-DD4E-ECB0B8BF11DA}"/>
                    </a:ext>
                  </a:extLst>
                </p:cNvPr>
                <p:cNvCxnSpPr>
                  <a:cxnSpLocks/>
                </p:cNvCxnSpPr>
                <p:nvPr/>
              </p:nvCxnSpPr>
              <p:spPr>
                <a:xfrm>
                  <a:off x="8040216" y="2073502"/>
                  <a:ext cx="0" cy="307761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48" name="Grafik 47" descr="Ein Bild, das Text, Screenshot, Handy, Gerät enthält.&#10;&#10;KI-generierte Inhalte können fehlerhaft sein.">
                <a:extLst>
                  <a:ext uri="{FF2B5EF4-FFF2-40B4-BE49-F238E27FC236}">
                    <a16:creationId xmlns:a16="http://schemas.microsoft.com/office/drawing/2014/main" id="{B70E949D-913D-A44F-8CEC-C65482035B3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26711" y="-2589051"/>
                <a:ext cx="2936403" cy="4411498"/>
              </a:xfrm>
              <a:prstGeom prst="rect">
                <a:avLst/>
              </a:prstGeom>
            </p:spPr>
          </p:pic>
        </p:grpSp>
        <p:sp>
          <p:nvSpPr>
            <p:cNvPr id="5" name="Rechteck 4">
              <a:extLst>
                <a:ext uri="{FF2B5EF4-FFF2-40B4-BE49-F238E27FC236}">
                  <a16:creationId xmlns:a16="http://schemas.microsoft.com/office/drawing/2014/main" id="{12D928BC-B770-BBF0-8C34-4010D8A9BCB3}"/>
                </a:ext>
              </a:extLst>
            </p:cNvPr>
            <p:cNvSpPr/>
            <p:nvPr/>
          </p:nvSpPr>
          <p:spPr>
            <a:xfrm>
              <a:off x="6004031" y="3257670"/>
              <a:ext cx="1460121" cy="286128"/>
            </a:xfrm>
            <a:prstGeom prst="rect">
              <a:avLst/>
            </a:prstGeom>
            <a:solidFill>
              <a:srgbClr val="FDFB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hteck 6">
              <a:extLst>
                <a:ext uri="{FF2B5EF4-FFF2-40B4-BE49-F238E27FC236}">
                  <a16:creationId xmlns:a16="http://schemas.microsoft.com/office/drawing/2014/main" id="{867BA235-B0DA-2398-1AAD-87D3169D927A}"/>
                </a:ext>
              </a:extLst>
            </p:cNvPr>
            <p:cNvSpPr/>
            <p:nvPr/>
          </p:nvSpPr>
          <p:spPr>
            <a:xfrm>
              <a:off x="6006646" y="3763805"/>
              <a:ext cx="1460121" cy="286128"/>
            </a:xfrm>
            <a:prstGeom prst="rect">
              <a:avLst/>
            </a:prstGeom>
            <a:solidFill>
              <a:srgbClr val="FDFB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a:extLst>
                <a:ext uri="{FF2B5EF4-FFF2-40B4-BE49-F238E27FC236}">
                  <a16:creationId xmlns:a16="http://schemas.microsoft.com/office/drawing/2014/main" id="{7CD42DD3-189E-0A17-ED3E-7330EB726DFE}"/>
                </a:ext>
              </a:extLst>
            </p:cNvPr>
            <p:cNvSpPr/>
            <p:nvPr/>
          </p:nvSpPr>
          <p:spPr>
            <a:xfrm>
              <a:off x="6004031" y="4222992"/>
              <a:ext cx="1460121" cy="286128"/>
            </a:xfrm>
            <a:prstGeom prst="rect">
              <a:avLst/>
            </a:prstGeom>
            <a:solidFill>
              <a:srgbClr val="FDFB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extfeld 8">
              <a:extLst>
                <a:ext uri="{FF2B5EF4-FFF2-40B4-BE49-F238E27FC236}">
                  <a16:creationId xmlns:a16="http://schemas.microsoft.com/office/drawing/2014/main" id="{5E7D97B5-AA93-C517-7E2B-C8D16EFA5886}"/>
                </a:ext>
              </a:extLst>
            </p:cNvPr>
            <p:cNvSpPr txBox="1"/>
            <p:nvPr/>
          </p:nvSpPr>
          <p:spPr>
            <a:xfrm>
              <a:off x="5993449" y="4236827"/>
              <a:ext cx="2087950" cy="307777"/>
            </a:xfrm>
            <a:prstGeom prst="rect">
              <a:avLst/>
            </a:prstGeom>
            <a:noFill/>
          </p:spPr>
          <p:txBody>
            <a:bodyPr wrap="square" rtlCol="0">
              <a:spAutoFit/>
            </a:bodyPr>
            <a:lstStyle/>
            <a:p>
              <a:r>
                <a:rPr lang="de-DE" sz="1400" dirty="0"/>
                <a:t>Netter Verkäufer</a:t>
              </a:r>
            </a:p>
          </p:txBody>
        </p:sp>
        <p:sp>
          <p:nvSpPr>
            <p:cNvPr id="11" name="Textfeld 10">
              <a:extLst>
                <a:ext uri="{FF2B5EF4-FFF2-40B4-BE49-F238E27FC236}">
                  <a16:creationId xmlns:a16="http://schemas.microsoft.com/office/drawing/2014/main" id="{1626B469-9C03-E662-72DD-B99A6A1CF006}"/>
                </a:ext>
              </a:extLst>
            </p:cNvPr>
            <p:cNvSpPr txBox="1"/>
            <p:nvPr/>
          </p:nvSpPr>
          <p:spPr>
            <a:xfrm>
              <a:off x="6006473" y="3787682"/>
              <a:ext cx="2087950" cy="307777"/>
            </a:xfrm>
            <a:prstGeom prst="rect">
              <a:avLst/>
            </a:prstGeom>
            <a:noFill/>
          </p:spPr>
          <p:txBody>
            <a:bodyPr wrap="square" rtlCol="0">
              <a:spAutoFit/>
            </a:bodyPr>
            <a:lstStyle/>
            <a:p>
              <a:r>
                <a:rPr lang="de-DE" sz="1400" dirty="0"/>
                <a:t>saure Gürkchen</a:t>
              </a:r>
            </a:p>
          </p:txBody>
        </p:sp>
        <p:sp>
          <p:nvSpPr>
            <p:cNvPr id="16" name="Textfeld 15">
              <a:extLst>
                <a:ext uri="{FF2B5EF4-FFF2-40B4-BE49-F238E27FC236}">
                  <a16:creationId xmlns:a16="http://schemas.microsoft.com/office/drawing/2014/main" id="{4AF2550C-7C60-F4E1-8371-EDEA5748F96A}"/>
                </a:ext>
              </a:extLst>
            </p:cNvPr>
            <p:cNvSpPr txBox="1"/>
            <p:nvPr/>
          </p:nvSpPr>
          <p:spPr>
            <a:xfrm>
              <a:off x="6006681" y="3324318"/>
              <a:ext cx="2269633" cy="307777"/>
            </a:xfrm>
            <a:prstGeom prst="rect">
              <a:avLst/>
            </a:prstGeom>
            <a:noFill/>
          </p:spPr>
          <p:txBody>
            <a:bodyPr wrap="square" rtlCol="0">
              <a:spAutoFit/>
            </a:bodyPr>
            <a:lstStyle/>
            <a:p>
              <a:r>
                <a:rPr lang="de-DE" sz="1400" dirty="0"/>
                <a:t>leckere Burgersoße</a:t>
              </a:r>
            </a:p>
          </p:txBody>
        </p:sp>
      </p:grpSp>
      <p:sp>
        <p:nvSpPr>
          <p:cNvPr id="19" name="Textfeld 18">
            <a:extLst>
              <a:ext uri="{FF2B5EF4-FFF2-40B4-BE49-F238E27FC236}">
                <a16:creationId xmlns:a16="http://schemas.microsoft.com/office/drawing/2014/main" id="{66DE7951-9C5A-4CA3-880C-8205249E8E15}"/>
              </a:ext>
            </a:extLst>
          </p:cNvPr>
          <p:cNvSpPr txBox="1"/>
          <p:nvPr/>
        </p:nvSpPr>
        <p:spPr>
          <a:xfrm>
            <a:off x="5807974" y="4654767"/>
            <a:ext cx="1811035" cy="307777"/>
          </a:xfrm>
          <a:prstGeom prst="rect">
            <a:avLst/>
          </a:prstGeom>
          <a:noFill/>
        </p:spPr>
        <p:txBody>
          <a:bodyPr wrap="square" rtlCol="0">
            <a:spAutoFit/>
          </a:bodyPr>
          <a:lstStyle/>
          <a:p>
            <a:r>
              <a:rPr lang="de-DE" sz="1400" dirty="0"/>
              <a:t>Und anderes mehr</a:t>
            </a:r>
          </a:p>
        </p:txBody>
      </p:sp>
      <p:sp>
        <p:nvSpPr>
          <p:cNvPr id="42" name="Textfeld 41">
            <a:extLst>
              <a:ext uri="{FF2B5EF4-FFF2-40B4-BE49-F238E27FC236}">
                <a16:creationId xmlns:a16="http://schemas.microsoft.com/office/drawing/2014/main" id="{33D6050F-B45C-4D4D-93B0-32263369C579}"/>
              </a:ext>
            </a:extLst>
          </p:cNvPr>
          <p:cNvSpPr txBox="1"/>
          <p:nvPr/>
        </p:nvSpPr>
        <p:spPr>
          <a:xfrm>
            <a:off x="8159111" y="2262818"/>
            <a:ext cx="4166519" cy="3385542"/>
          </a:xfrm>
          <a:prstGeom prst="rect">
            <a:avLst/>
          </a:prstGeom>
          <a:noFill/>
        </p:spPr>
        <p:txBody>
          <a:bodyPr wrap="square" rtlCol="0">
            <a:spAutoFit/>
          </a:bodyPr>
          <a:lstStyle/>
          <a:p>
            <a:r>
              <a:rPr lang="de-DE" sz="2200" b="1" dirty="0">
                <a:solidFill>
                  <a:schemeClr val="bg1"/>
                </a:solidFill>
              </a:rPr>
              <a:t>Ihr merkt:</a:t>
            </a:r>
          </a:p>
          <a:p>
            <a:endParaRPr lang="de-DE" sz="2200" b="1" dirty="0">
              <a:solidFill>
                <a:schemeClr val="bg1"/>
              </a:solidFill>
            </a:endParaRPr>
          </a:p>
          <a:p>
            <a:pPr>
              <a:spcAft>
                <a:spcPts val="1200"/>
              </a:spcAft>
            </a:pPr>
            <a:r>
              <a:rPr lang="de-DE" sz="2400" dirty="0">
                <a:solidFill>
                  <a:schemeClr val="bg1"/>
                </a:solidFill>
              </a:rPr>
              <a:t>Jeder hat seine </a:t>
            </a:r>
            <a:br>
              <a:rPr lang="de-DE" sz="2400" dirty="0">
                <a:solidFill>
                  <a:schemeClr val="bg1"/>
                </a:solidFill>
              </a:rPr>
            </a:br>
            <a:r>
              <a:rPr lang="de-DE" sz="2400" b="1" dirty="0">
                <a:solidFill>
                  <a:schemeClr val="bg1"/>
                </a:solidFill>
              </a:rPr>
              <a:t>Vorlieben</a:t>
            </a:r>
            <a:r>
              <a:rPr lang="de-DE" sz="2400" dirty="0">
                <a:solidFill>
                  <a:schemeClr val="bg1"/>
                </a:solidFill>
              </a:rPr>
              <a:t>.</a:t>
            </a:r>
          </a:p>
          <a:p>
            <a:r>
              <a:rPr lang="de-DE" sz="2400" dirty="0">
                <a:solidFill>
                  <a:schemeClr val="bg1"/>
                </a:solidFill>
              </a:rPr>
              <a:t>Es sind individuelle </a:t>
            </a:r>
            <a:r>
              <a:rPr lang="de-DE" sz="2400" b="1" dirty="0">
                <a:solidFill>
                  <a:schemeClr val="bg1"/>
                </a:solidFill>
              </a:rPr>
              <a:t>Geschmacksfragen </a:t>
            </a:r>
            <a:r>
              <a:rPr lang="de-DE" sz="2400" dirty="0">
                <a:solidFill>
                  <a:schemeClr val="bg1"/>
                </a:solidFill>
              </a:rPr>
              <a:t>und</a:t>
            </a:r>
            <a:br>
              <a:rPr lang="de-DE" sz="2400" b="1" dirty="0">
                <a:solidFill>
                  <a:schemeClr val="bg1"/>
                </a:solidFill>
              </a:rPr>
            </a:br>
            <a:r>
              <a:rPr lang="de-DE" sz="2400" dirty="0">
                <a:solidFill>
                  <a:schemeClr val="bg1"/>
                </a:solidFill>
              </a:rPr>
              <a:t>persönliche </a:t>
            </a:r>
            <a:r>
              <a:rPr lang="de-DE" sz="2400" b="1" dirty="0">
                <a:solidFill>
                  <a:schemeClr val="bg1"/>
                </a:solidFill>
              </a:rPr>
              <a:t>Meinungen</a:t>
            </a:r>
            <a:r>
              <a:rPr lang="de-DE" sz="2400" dirty="0">
                <a:solidFill>
                  <a:schemeClr val="bg1"/>
                </a:solidFill>
              </a:rPr>
              <a:t>.</a:t>
            </a:r>
          </a:p>
          <a:p>
            <a:r>
              <a:rPr lang="de-DE" sz="2200" dirty="0">
                <a:solidFill>
                  <a:schemeClr val="bg1"/>
                </a:solidFill>
              </a:rPr>
              <a:t> </a:t>
            </a:r>
          </a:p>
          <a:p>
            <a:endParaRPr lang="de-DE" dirty="0"/>
          </a:p>
        </p:txBody>
      </p:sp>
      <p:sp>
        <p:nvSpPr>
          <p:cNvPr id="25" name="Ellipse 24">
            <a:extLst>
              <a:ext uri="{FF2B5EF4-FFF2-40B4-BE49-F238E27FC236}">
                <a16:creationId xmlns:a16="http://schemas.microsoft.com/office/drawing/2014/main" id="{D8274B3A-EA7D-7E73-3EDC-C1277DB2CB42}"/>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29" name="Textfeld 28">
            <a:extLst>
              <a:ext uri="{FF2B5EF4-FFF2-40B4-BE49-F238E27FC236}">
                <a16:creationId xmlns:a16="http://schemas.microsoft.com/office/drawing/2014/main" id="{3CE84CCB-DB6D-679D-6A34-35EAC3EBF660}"/>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2</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1029883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10" presetClass="entr" presetSubtype="0" fill="hold" nodeType="afterEffect">
                                  <p:stCondLst>
                                    <p:cond delay="2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750"/>
                            </p:stCondLst>
                            <p:childTnLst>
                              <p:par>
                                <p:cTn id="17" presetID="55" presetClass="entr" presetSubtype="0" fill="hold" grpId="0" nodeType="afterEffect">
                                  <p:stCondLst>
                                    <p:cond delay="1000"/>
                                  </p:stCondLst>
                                  <p:childTnLst>
                                    <p:set>
                                      <p:cBhvr>
                                        <p:cTn id="18" dur="1" fill="hold">
                                          <p:stCondLst>
                                            <p:cond delay="0"/>
                                          </p:stCondLst>
                                        </p:cTn>
                                        <p:tgtEl>
                                          <p:spTgt spid="28"/>
                                        </p:tgtEl>
                                        <p:attrNameLst>
                                          <p:attrName>style.visibility</p:attrName>
                                        </p:attrNameLst>
                                      </p:cBhvr>
                                      <p:to>
                                        <p:strVal val="visible"/>
                                      </p:to>
                                    </p:set>
                                    <p:anim calcmode="lin" valueType="num">
                                      <p:cBhvr>
                                        <p:cTn id="19" dur="1000" fill="hold"/>
                                        <p:tgtEl>
                                          <p:spTgt spid="28"/>
                                        </p:tgtEl>
                                        <p:attrNameLst>
                                          <p:attrName>ppt_w</p:attrName>
                                        </p:attrNameLst>
                                      </p:cBhvr>
                                      <p:tavLst>
                                        <p:tav tm="0">
                                          <p:val>
                                            <p:strVal val="#ppt_w*0.70"/>
                                          </p:val>
                                        </p:tav>
                                        <p:tav tm="100000">
                                          <p:val>
                                            <p:strVal val="#ppt_w"/>
                                          </p:val>
                                        </p:tav>
                                      </p:tavLst>
                                    </p:anim>
                                    <p:anim calcmode="lin" valueType="num">
                                      <p:cBhvr>
                                        <p:cTn id="20" dur="1000" fill="hold"/>
                                        <p:tgtEl>
                                          <p:spTgt spid="28"/>
                                        </p:tgtEl>
                                        <p:attrNameLst>
                                          <p:attrName>ppt_h</p:attrName>
                                        </p:attrNameLst>
                                      </p:cBhvr>
                                      <p:tavLst>
                                        <p:tav tm="0">
                                          <p:val>
                                            <p:strVal val="#ppt_h"/>
                                          </p:val>
                                        </p:tav>
                                        <p:tav tm="100000">
                                          <p:val>
                                            <p:strVal val="#ppt_h"/>
                                          </p:val>
                                        </p:tav>
                                      </p:tavLst>
                                    </p:anim>
                                    <p:animEffect transition="in" filter="fade">
                                      <p:cBhvr>
                                        <p:cTn id="21" dur="1000"/>
                                        <p:tgtEl>
                                          <p:spTgt spid="28"/>
                                        </p:tgtEl>
                                      </p:cBhvr>
                                    </p:animEffect>
                                  </p:childTnLst>
                                </p:cTn>
                              </p:par>
                            </p:childTnLst>
                          </p:cTn>
                        </p:par>
                        <p:par>
                          <p:cTn id="22" fill="hold">
                            <p:stCondLst>
                              <p:cond delay="3750"/>
                            </p:stCondLst>
                            <p:childTnLst>
                              <p:par>
                                <p:cTn id="23" presetID="42" presetClass="entr" presetSubtype="0" fill="hold" nodeType="afterEffect">
                                  <p:stCondLst>
                                    <p:cond delay="1500"/>
                                  </p:stCondLst>
                                  <p:childTnLst>
                                    <p:set>
                                      <p:cBhvr>
                                        <p:cTn id="24" dur="1" fill="hold">
                                          <p:stCondLst>
                                            <p:cond delay="0"/>
                                          </p:stCondLst>
                                        </p:cTn>
                                        <p:tgtEl>
                                          <p:spTgt spid="53"/>
                                        </p:tgtEl>
                                        <p:attrNameLst>
                                          <p:attrName>style.visibility</p:attrName>
                                        </p:attrNameLst>
                                      </p:cBhvr>
                                      <p:to>
                                        <p:strVal val="visible"/>
                                      </p:to>
                                    </p:set>
                                    <p:animEffect transition="in" filter="fade">
                                      <p:cBhvr>
                                        <p:cTn id="25" dur="1250"/>
                                        <p:tgtEl>
                                          <p:spTgt spid="53"/>
                                        </p:tgtEl>
                                      </p:cBhvr>
                                    </p:animEffect>
                                    <p:anim calcmode="lin" valueType="num">
                                      <p:cBhvr>
                                        <p:cTn id="26" dur="1250" fill="hold"/>
                                        <p:tgtEl>
                                          <p:spTgt spid="53"/>
                                        </p:tgtEl>
                                        <p:attrNameLst>
                                          <p:attrName>ppt_x</p:attrName>
                                        </p:attrNameLst>
                                      </p:cBhvr>
                                      <p:tavLst>
                                        <p:tav tm="0">
                                          <p:val>
                                            <p:strVal val="#ppt_x"/>
                                          </p:val>
                                        </p:tav>
                                        <p:tav tm="100000">
                                          <p:val>
                                            <p:strVal val="#ppt_x"/>
                                          </p:val>
                                        </p:tav>
                                      </p:tavLst>
                                    </p:anim>
                                    <p:anim calcmode="lin" valueType="num">
                                      <p:cBhvr>
                                        <p:cTn id="27" dur="1250" fill="hold"/>
                                        <p:tgtEl>
                                          <p:spTgt spid="53"/>
                                        </p:tgtEl>
                                        <p:attrNameLst>
                                          <p:attrName>ppt_y</p:attrName>
                                        </p:attrNameLst>
                                      </p:cBhvr>
                                      <p:tavLst>
                                        <p:tav tm="0">
                                          <p:val>
                                            <p:strVal val="#ppt_y+.1"/>
                                          </p:val>
                                        </p:tav>
                                        <p:tav tm="100000">
                                          <p:val>
                                            <p:strVal val="#ppt_y"/>
                                          </p:val>
                                        </p:tav>
                                      </p:tavLst>
                                    </p:anim>
                                  </p:childTnLst>
                                </p:cTn>
                              </p:par>
                            </p:childTnLst>
                          </p:cTn>
                        </p:par>
                        <p:par>
                          <p:cTn id="28" fill="hold">
                            <p:stCondLst>
                              <p:cond delay="6500"/>
                            </p:stCondLst>
                            <p:childTnLst>
                              <p:par>
                                <p:cTn id="29" presetID="42" presetClass="entr" presetSubtype="0" fill="hold" nodeType="afterEffect">
                                  <p:stCondLst>
                                    <p:cond delay="1500"/>
                                  </p:stCondLst>
                                  <p:childTnLst>
                                    <p:set>
                                      <p:cBhvr>
                                        <p:cTn id="30" dur="1" fill="hold">
                                          <p:stCondLst>
                                            <p:cond delay="0"/>
                                          </p:stCondLst>
                                        </p:cTn>
                                        <p:tgtEl>
                                          <p:spTgt spid="55"/>
                                        </p:tgtEl>
                                        <p:attrNameLst>
                                          <p:attrName>style.visibility</p:attrName>
                                        </p:attrNameLst>
                                      </p:cBhvr>
                                      <p:to>
                                        <p:strVal val="visible"/>
                                      </p:to>
                                    </p:set>
                                    <p:animEffect transition="in" filter="fade">
                                      <p:cBhvr>
                                        <p:cTn id="31" dur="1000"/>
                                        <p:tgtEl>
                                          <p:spTgt spid="55"/>
                                        </p:tgtEl>
                                      </p:cBhvr>
                                    </p:animEffect>
                                    <p:anim calcmode="lin" valueType="num">
                                      <p:cBhvr>
                                        <p:cTn id="32" dur="1000" fill="hold"/>
                                        <p:tgtEl>
                                          <p:spTgt spid="55"/>
                                        </p:tgtEl>
                                        <p:attrNameLst>
                                          <p:attrName>ppt_x</p:attrName>
                                        </p:attrNameLst>
                                      </p:cBhvr>
                                      <p:tavLst>
                                        <p:tav tm="0">
                                          <p:val>
                                            <p:strVal val="#ppt_x"/>
                                          </p:val>
                                        </p:tav>
                                        <p:tav tm="100000">
                                          <p:val>
                                            <p:strVal val="#ppt_x"/>
                                          </p:val>
                                        </p:tav>
                                      </p:tavLst>
                                    </p:anim>
                                    <p:anim calcmode="lin" valueType="num">
                                      <p:cBhvr>
                                        <p:cTn id="33"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1000"/>
                                        <p:tgtEl>
                                          <p:spTgt spid="17"/>
                                        </p:tgtEl>
                                      </p:cBhvr>
                                    </p:animEffect>
                                    <p:anim calcmode="lin" valueType="num">
                                      <p:cBhvr>
                                        <p:cTn id="39" dur="1000" fill="hold"/>
                                        <p:tgtEl>
                                          <p:spTgt spid="17"/>
                                        </p:tgtEl>
                                        <p:attrNameLst>
                                          <p:attrName>ppt_x</p:attrName>
                                        </p:attrNameLst>
                                      </p:cBhvr>
                                      <p:tavLst>
                                        <p:tav tm="0">
                                          <p:val>
                                            <p:strVal val="#ppt_x"/>
                                          </p:val>
                                        </p:tav>
                                        <p:tav tm="100000">
                                          <p:val>
                                            <p:strVal val="#ppt_x"/>
                                          </p:val>
                                        </p:tav>
                                      </p:tavLst>
                                    </p:anim>
                                    <p:anim calcmode="lin" valueType="num">
                                      <p:cBhvr>
                                        <p:cTn id="40" dur="1000" fill="hold"/>
                                        <p:tgtEl>
                                          <p:spTgt spid="17"/>
                                        </p:tgtEl>
                                        <p:attrNameLst>
                                          <p:attrName>ppt_y</p:attrName>
                                        </p:attrNameLst>
                                      </p:cBhvr>
                                      <p:tavLst>
                                        <p:tav tm="0">
                                          <p:val>
                                            <p:strVal val="#ppt_y+.1"/>
                                          </p:val>
                                        </p:tav>
                                        <p:tav tm="100000">
                                          <p:val>
                                            <p:strVal val="#ppt_y"/>
                                          </p:val>
                                        </p:tav>
                                      </p:tavLst>
                                    </p:anim>
                                  </p:childTnLst>
                                </p:cTn>
                              </p:par>
                            </p:childTnLst>
                          </p:cTn>
                        </p:par>
                        <p:par>
                          <p:cTn id="41" fill="hold">
                            <p:stCondLst>
                              <p:cond delay="1000"/>
                            </p:stCondLst>
                            <p:childTnLst>
                              <p:par>
                                <p:cTn id="42" presetID="10" presetClass="entr" presetSubtype="0"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p:cTn id="49" dur="1000" fill="hold"/>
                                        <p:tgtEl>
                                          <p:spTgt spid="42"/>
                                        </p:tgtEl>
                                        <p:attrNameLst>
                                          <p:attrName>ppt_w</p:attrName>
                                        </p:attrNameLst>
                                      </p:cBhvr>
                                      <p:tavLst>
                                        <p:tav tm="0">
                                          <p:val>
                                            <p:fltVal val="0"/>
                                          </p:val>
                                        </p:tav>
                                        <p:tav tm="100000">
                                          <p:val>
                                            <p:strVal val="#ppt_w"/>
                                          </p:val>
                                        </p:tav>
                                      </p:tavLst>
                                    </p:anim>
                                    <p:anim calcmode="lin" valueType="num">
                                      <p:cBhvr>
                                        <p:cTn id="50" dur="1000" fill="hold"/>
                                        <p:tgtEl>
                                          <p:spTgt spid="42"/>
                                        </p:tgtEl>
                                        <p:attrNameLst>
                                          <p:attrName>ppt_h</p:attrName>
                                        </p:attrNameLst>
                                      </p:cBhvr>
                                      <p:tavLst>
                                        <p:tav tm="0">
                                          <p:val>
                                            <p:fltVal val="0"/>
                                          </p:val>
                                        </p:tav>
                                        <p:tav tm="100000">
                                          <p:val>
                                            <p:strVal val="#ppt_h"/>
                                          </p:val>
                                        </p:tav>
                                      </p:tavLst>
                                    </p:anim>
                                    <p:animEffect transition="in" filter="fade">
                                      <p:cBhvr>
                                        <p:cTn id="51"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19" grpId="0"/>
      <p:bldP spid="4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4DEDD-F53A-B930-C61B-55C0407F84CD}"/>
            </a:ext>
          </a:extLst>
        </p:cNvPr>
        <p:cNvGrpSpPr/>
        <p:nvPr/>
      </p:nvGrpSpPr>
      <p:grpSpPr>
        <a:xfrm>
          <a:off x="0" y="0"/>
          <a:ext cx="0" cy="0"/>
          <a:chOff x="0" y="0"/>
          <a:chExt cx="0" cy="0"/>
        </a:xfrm>
      </p:grpSpPr>
      <p:grpSp>
        <p:nvGrpSpPr>
          <p:cNvPr id="46" name="Gruppieren 45">
            <a:extLst>
              <a:ext uri="{FF2B5EF4-FFF2-40B4-BE49-F238E27FC236}">
                <a16:creationId xmlns:a16="http://schemas.microsoft.com/office/drawing/2014/main" id="{33C09F66-79D3-9029-F99E-B2834A2C0A10}"/>
              </a:ext>
            </a:extLst>
          </p:cNvPr>
          <p:cNvGrpSpPr/>
          <p:nvPr/>
        </p:nvGrpSpPr>
        <p:grpSpPr>
          <a:xfrm>
            <a:off x="401847" y="1433501"/>
            <a:ext cx="4808727" cy="5451883"/>
            <a:chOff x="434612" y="1693485"/>
            <a:chExt cx="4863109" cy="5623943"/>
          </a:xfrm>
        </p:grpSpPr>
        <p:pic>
          <p:nvPicPr>
            <p:cNvPr id="44" name="Grafik 43" descr="Ein Bild, das Text, Fastfood, Screenshot, Person enthält.&#10;&#10;KI-generierte Inhalte können fehlerhaft sein.">
              <a:extLst>
                <a:ext uri="{FF2B5EF4-FFF2-40B4-BE49-F238E27FC236}">
                  <a16:creationId xmlns:a16="http://schemas.microsoft.com/office/drawing/2014/main" id="{8AD3901F-7C0F-475E-6C8A-D01EC1875BA1}"/>
                </a:ext>
              </a:extLst>
            </p:cNvPr>
            <p:cNvPicPr>
              <a:picLocks noChangeAspect="1"/>
            </p:cNvPicPr>
            <p:nvPr/>
          </p:nvPicPr>
          <p:blipFill>
            <a:blip r:embed="rId3">
              <a:extLst>
                <a:ext uri="{28A0092B-C50C-407E-A947-70E740481C1C}">
                  <a14:useLocalDpi xmlns:a14="http://schemas.microsoft.com/office/drawing/2010/main" val="0"/>
                </a:ext>
              </a:extLst>
            </a:blip>
            <a:srcRect t="35887" b="13900"/>
            <a:stretch>
              <a:fillRect/>
            </a:stretch>
          </p:blipFill>
          <p:spPr>
            <a:xfrm>
              <a:off x="786080" y="2178845"/>
              <a:ext cx="4160175" cy="5138583"/>
            </a:xfrm>
            <a:prstGeom prst="rect">
              <a:avLst/>
            </a:prstGeom>
          </p:spPr>
        </p:pic>
        <p:grpSp>
          <p:nvGrpSpPr>
            <p:cNvPr id="24" name="Gruppieren 23">
              <a:extLst>
                <a:ext uri="{FF2B5EF4-FFF2-40B4-BE49-F238E27FC236}">
                  <a16:creationId xmlns:a16="http://schemas.microsoft.com/office/drawing/2014/main" id="{CDE2D18E-FAA2-2095-8BC8-15B184ED3E6F}"/>
                </a:ext>
              </a:extLst>
            </p:cNvPr>
            <p:cNvGrpSpPr/>
            <p:nvPr/>
          </p:nvGrpSpPr>
          <p:grpSpPr>
            <a:xfrm>
              <a:off x="701450" y="2441605"/>
              <a:ext cx="4320480" cy="4869160"/>
              <a:chOff x="1218084" y="2407528"/>
              <a:chExt cx="4320480" cy="4869160"/>
            </a:xfrm>
          </p:grpSpPr>
          <p:sp>
            <p:nvSpPr>
              <p:cNvPr id="22" name="Rechteck 21">
                <a:extLst>
                  <a:ext uri="{FF2B5EF4-FFF2-40B4-BE49-F238E27FC236}">
                    <a16:creationId xmlns:a16="http://schemas.microsoft.com/office/drawing/2014/main" id="{E9C52409-05E7-B032-099D-040CF0C67D78}"/>
                  </a:ext>
                </a:extLst>
              </p:cNvPr>
              <p:cNvSpPr/>
              <p:nvPr/>
            </p:nvSpPr>
            <p:spPr>
              <a:xfrm>
                <a:off x="1218084" y="2407528"/>
                <a:ext cx="4320480" cy="4869160"/>
              </a:xfrm>
              <a:prstGeom prst="rect">
                <a:avLst/>
              </a:prstGeom>
              <a:solidFill>
                <a:schemeClr val="accent1">
                  <a:alpha val="5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Textfeld 22">
                <a:extLst>
                  <a:ext uri="{FF2B5EF4-FFF2-40B4-BE49-F238E27FC236}">
                    <a16:creationId xmlns:a16="http://schemas.microsoft.com/office/drawing/2014/main" id="{6971B09C-72C5-EB38-6EC7-7416F79AC4CC}"/>
                  </a:ext>
                </a:extLst>
              </p:cNvPr>
              <p:cNvSpPr txBox="1"/>
              <p:nvPr/>
            </p:nvSpPr>
            <p:spPr>
              <a:xfrm>
                <a:off x="2674931" y="3579804"/>
                <a:ext cx="1527982" cy="3170099"/>
              </a:xfrm>
              <a:prstGeom prst="rect">
                <a:avLst/>
              </a:prstGeom>
              <a:noFill/>
            </p:spPr>
            <p:txBody>
              <a:bodyPr wrap="none" rtlCol="0">
                <a:spAutoFit/>
              </a:bodyPr>
              <a:lstStyle/>
              <a:p>
                <a:r>
                  <a:rPr lang="de-DE" sz="20000" dirty="0">
                    <a:solidFill>
                      <a:srgbClr val="EB6183"/>
                    </a:solidFill>
                    <a:latin typeface="Comic Sans MS" panose="030F0902030302020204" pitchFamily="66" charset="0"/>
                  </a:rPr>
                  <a:t>?</a:t>
                </a:r>
              </a:p>
            </p:txBody>
          </p:sp>
        </p:grpSp>
        <p:pic>
          <p:nvPicPr>
            <p:cNvPr id="45" name="Grafik 44">
              <a:extLst>
                <a:ext uri="{FF2B5EF4-FFF2-40B4-BE49-F238E27FC236}">
                  <a16:creationId xmlns:a16="http://schemas.microsoft.com/office/drawing/2014/main" id="{EA208DDA-5695-F10A-1AE8-57ACFE744C42}"/>
                </a:ext>
              </a:extLst>
            </p:cNvPr>
            <p:cNvPicPr>
              <a:picLocks noChangeAspect="1"/>
            </p:cNvPicPr>
            <p:nvPr/>
          </p:nvPicPr>
          <p:blipFill rotWithShape="1">
            <a:blip r:embed="rId4"/>
            <a:srcRect b="33695"/>
            <a:stretch>
              <a:fillRect/>
            </a:stretch>
          </p:blipFill>
          <p:spPr>
            <a:xfrm>
              <a:off x="434612" y="1693485"/>
              <a:ext cx="4863109" cy="5623937"/>
            </a:xfrm>
            <a:prstGeom prst="rect">
              <a:avLst/>
            </a:prstGeom>
            <a:effectLst>
              <a:outerShdw blurRad="50800" dist="38100" dir="2700000" algn="tl" rotWithShape="0">
                <a:prstClr val="black">
                  <a:alpha val="40000"/>
                </a:prstClr>
              </a:outerShdw>
            </a:effectLst>
          </p:spPr>
        </p:pic>
      </p:grpSp>
      <p:sp>
        <p:nvSpPr>
          <p:cNvPr id="12" name="Textfeld 11">
            <a:extLst>
              <a:ext uri="{FF2B5EF4-FFF2-40B4-BE49-F238E27FC236}">
                <a16:creationId xmlns:a16="http://schemas.microsoft.com/office/drawing/2014/main" id="{5A136C35-4C02-6F01-B707-8D76160E1283}"/>
              </a:ext>
            </a:extLst>
          </p:cNvPr>
          <p:cNvSpPr txBox="1"/>
          <p:nvPr/>
        </p:nvSpPr>
        <p:spPr>
          <a:xfrm>
            <a:off x="211831" y="748278"/>
            <a:ext cx="9696181" cy="492443"/>
          </a:xfrm>
          <a:prstGeom prst="rect">
            <a:avLst/>
          </a:prstGeom>
          <a:noFill/>
        </p:spPr>
        <p:txBody>
          <a:bodyPr wrap="none" rtlCol="0">
            <a:spAutoFit/>
          </a:bodyPr>
          <a:lstStyle/>
          <a:p>
            <a:r>
              <a:rPr lang="de-DE" sz="2600" b="1" dirty="0"/>
              <a:t>Team-Check: </a:t>
            </a:r>
            <a:r>
              <a:rPr lang="de-DE" sz="2600" dirty="0"/>
              <a:t>Wie könnten wir „den besten Burger“ bestimmen?</a:t>
            </a:r>
          </a:p>
        </p:txBody>
      </p:sp>
      <p:sp>
        <p:nvSpPr>
          <p:cNvPr id="18" name="Textfeld 17">
            <a:extLst>
              <a:ext uri="{FF2B5EF4-FFF2-40B4-BE49-F238E27FC236}">
                <a16:creationId xmlns:a16="http://schemas.microsoft.com/office/drawing/2014/main" id="{C9B07130-F4A5-C51E-D4C4-5C47038EA9BC}"/>
              </a:ext>
            </a:extLst>
          </p:cNvPr>
          <p:cNvSpPr txBox="1"/>
          <p:nvPr/>
        </p:nvSpPr>
        <p:spPr>
          <a:xfrm>
            <a:off x="6096000" y="1460135"/>
            <a:ext cx="3180679" cy="523220"/>
          </a:xfrm>
          <a:prstGeom prst="rect">
            <a:avLst/>
          </a:prstGeom>
          <a:solidFill>
            <a:schemeClr val="bg1"/>
          </a:solidFill>
        </p:spPr>
        <p:txBody>
          <a:bodyPr wrap="none" rtlCol="0">
            <a:spAutoFit/>
          </a:bodyPr>
          <a:lstStyle/>
          <a:p>
            <a:r>
              <a:rPr lang="de-DE" sz="2800" b="1" dirty="0"/>
              <a:t>Hier einige Ideen:</a:t>
            </a:r>
          </a:p>
        </p:txBody>
      </p:sp>
      <p:sp>
        <p:nvSpPr>
          <p:cNvPr id="21" name="Textfeld 20">
            <a:extLst>
              <a:ext uri="{FF2B5EF4-FFF2-40B4-BE49-F238E27FC236}">
                <a16:creationId xmlns:a16="http://schemas.microsoft.com/office/drawing/2014/main" id="{210E9C1A-41E5-7758-DB24-FF14D24D39A6}"/>
              </a:ext>
            </a:extLst>
          </p:cNvPr>
          <p:cNvSpPr txBox="1"/>
          <p:nvPr/>
        </p:nvSpPr>
        <p:spPr>
          <a:xfrm>
            <a:off x="5159896" y="6356055"/>
            <a:ext cx="1612505" cy="400110"/>
          </a:xfrm>
          <a:prstGeom prst="rect">
            <a:avLst/>
          </a:prstGeom>
          <a:noFill/>
        </p:spPr>
        <p:txBody>
          <a:bodyPr wrap="square" rtlCol="0">
            <a:spAutoFit/>
          </a:bodyPr>
          <a:lstStyle/>
          <a:p>
            <a:r>
              <a:rPr lang="de-DE" sz="1000" dirty="0">
                <a:solidFill>
                  <a:schemeClr val="bg1">
                    <a:lumMod val="50000"/>
                  </a:schemeClr>
                </a:solidFill>
              </a:rPr>
              <a:t>Quelle: Instagram | @</a:t>
            </a:r>
            <a:r>
              <a:rPr lang="de-DE" sz="1000" dirty="0" err="1">
                <a:solidFill>
                  <a:schemeClr val="bg1">
                    <a:lumMod val="50000"/>
                  </a:schemeClr>
                </a:solidFill>
              </a:rPr>
              <a:t>unterwegsmitjasmin</a:t>
            </a:r>
            <a:endParaRPr lang="de-DE" sz="1000" dirty="0">
              <a:solidFill>
                <a:schemeClr val="bg1">
                  <a:lumMod val="50000"/>
                </a:schemeClr>
              </a:solidFill>
            </a:endParaRPr>
          </a:p>
        </p:txBody>
      </p:sp>
      <p:grpSp>
        <p:nvGrpSpPr>
          <p:cNvPr id="51" name="Gruppieren 50">
            <a:extLst>
              <a:ext uri="{FF2B5EF4-FFF2-40B4-BE49-F238E27FC236}">
                <a16:creationId xmlns:a16="http://schemas.microsoft.com/office/drawing/2014/main" id="{88EFD21D-9EE2-D808-EE11-24792B679A79}"/>
              </a:ext>
            </a:extLst>
          </p:cNvPr>
          <p:cNvGrpSpPr/>
          <p:nvPr/>
        </p:nvGrpSpPr>
        <p:grpSpPr>
          <a:xfrm>
            <a:off x="6079002" y="4889065"/>
            <a:ext cx="5843650" cy="1281989"/>
            <a:chOff x="6079002" y="4889065"/>
            <a:chExt cx="5326918" cy="1281989"/>
          </a:xfrm>
        </p:grpSpPr>
        <p:sp>
          <p:nvSpPr>
            <p:cNvPr id="6" name="Rechteck: abgerundete Ecken 15">
              <a:extLst>
                <a:ext uri="{FF2B5EF4-FFF2-40B4-BE49-F238E27FC236}">
                  <a16:creationId xmlns:a16="http://schemas.microsoft.com/office/drawing/2014/main" id="{7DD108B6-CE5F-AD5C-BC4E-BA728D720CD8}"/>
                </a:ext>
              </a:extLst>
            </p:cNvPr>
            <p:cNvSpPr/>
            <p:nvPr/>
          </p:nvSpPr>
          <p:spPr>
            <a:xfrm>
              <a:off x="6079002" y="4889065"/>
              <a:ext cx="5326918" cy="1214509"/>
            </a:xfrm>
            <a:prstGeom prst="roundRect">
              <a:avLst>
                <a:gd name="adj" fmla="val 5168"/>
              </a:avLst>
            </a:prstGeom>
            <a:solidFill>
              <a:schemeClr val="bg1">
                <a:lumMod val="8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Tatsachen finden &amp; vergleichen</a:t>
              </a:r>
            </a:p>
            <a:p>
              <a:pPr algn="r"/>
              <a:r>
                <a:rPr lang="de-DE" sz="2000" dirty="0">
                  <a:solidFill>
                    <a:schemeClr val="tx1"/>
                  </a:solidFill>
                  <a:latin typeface="Arial" panose="020B0604020202020204" pitchFamily="34" charset="0"/>
                  <a:cs typeface="Arial" panose="020B0604020202020204" pitchFamily="34" charset="0"/>
                  <a:sym typeface="Wingdings" panose="05000000000000000000" pitchFamily="2" charset="2"/>
                </a:rPr>
                <a:t>Fleischgewicht, Preis, Wartezeit</a:t>
              </a:r>
            </a:p>
          </p:txBody>
        </p:sp>
        <p:sp>
          <p:nvSpPr>
            <p:cNvPr id="35" name="Textfeld 34">
              <a:extLst>
                <a:ext uri="{FF2B5EF4-FFF2-40B4-BE49-F238E27FC236}">
                  <a16:creationId xmlns:a16="http://schemas.microsoft.com/office/drawing/2014/main" id="{22B6510C-0FE5-717F-2E5C-B0205B59712E}"/>
                </a:ext>
              </a:extLst>
            </p:cNvPr>
            <p:cNvSpPr txBox="1"/>
            <p:nvPr/>
          </p:nvSpPr>
          <p:spPr>
            <a:xfrm>
              <a:off x="6160187" y="5063058"/>
              <a:ext cx="424696" cy="1107996"/>
            </a:xfrm>
            <a:prstGeom prst="rect">
              <a:avLst/>
            </a:prstGeom>
            <a:noFill/>
          </p:spPr>
          <p:txBody>
            <a:bodyPr wrap="square">
              <a:spAutoFit/>
            </a:bodyPr>
            <a:lstStyle/>
            <a:p>
              <a:r>
                <a:rPr lang="de-DE" sz="6600" dirty="0"/>
                <a:t>⚖️</a:t>
              </a:r>
            </a:p>
          </p:txBody>
        </p:sp>
      </p:grpSp>
      <p:grpSp>
        <p:nvGrpSpPr>
          <p:cNvPr id="50" name="Gruppieren 49">
            <a:extLst>
              <a:ext uri="{FF2B5EF4-FFF2-40B4-BE49-F238E27FC236}">
                <a16:creationId xmlns:a16="http://schemas.microsoft.com/office/drawing/2014/main" id="{532FC147-4F1F-7A0E-22BC-14A0A55A4805}"/>
              </a:ext>
            </a:extLst>
          </p:cNvPr>
          <p:cNvGrpSpPr/>
          <p:nvPr/>
        </p:nvGrpSpPr>
        <p:grpSpPr>
          <a:xfrm>
            <a:off x="6096000" y="3397725"/>
            <a:ext cx="5826652" cy="1313578"/>
            <a:chOff x="6096000" y="3397725"/>
            <a:chExt cx="5826652" cy="1313578"/>
          </a:xfrm>
        </p:grpSpPr>
        <p:sp>
          <p:nvSpPr>
            <p:cNvPr id="5" name="Rechteck: abgerundete Ecken 15">
              <a:extLst>
                <a:ext uri="{FF2B5EF4-FFF2-40B4-BE49-F238E27FC236}">
                  <a16:creationId xmlns:a16="http://schemas.microsoft.com/office/drawing/2014/main" id="{1DD94178-1FFB-6ECD-A544-D3A04DF614ED}"/>
                </a:ext>
              </a:extLst>
            </p:cNvPr>
            <p:cNvSpPr/>
            <p:nvPr/>
          </p:nvSpPr>
          <p:spPr>
            <a:xfrm>
              <a:off x="6096000" y="3397725"/>
              <a:ext cx="5826652" cy="1226996"/>
            </a:xfrm>
            <a:prstGeom prst="roundRect">
              <a:avLst>
                <a:gd name="adj" fmla="val 5168"/>
              </a:avLst>
            </a:prstGeom>
            <a:solidFill>
              <a:schemeClr val="bg1">
                <a:lumMod val="8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Mit objektiven Kriterien testen</a:t>
              </a:r>
            </a:p>
            <a:p>
              <a:pPr algn="r"/>
              <a:r>
                <a:rPr lang="de-DE" sz="2000" dirty="0">
                  <a:solidFill>
                    <a:schemeClr val="tx1"/>
                  </a:solidFill>
                  <a:latin typeface="Arial" panose="020B0604020202020204" pitchFamily="34" charset="0"/>
                  <a:cs typeface="Arial" panose="020B0604020202020204" pitchFamily="34" charset="0"/>
                  <a:sym typeface="Wingdings" panose="05000000000000000000" pitchFamily="2" charset="2"/>
                </a:rPr>
                <a:t>Art und Anzahl der Zutaten, Nährwerte</a:t>
              </a:r>
            </a:p>
          </p:txBody>
        </p:sp>
        <p:sp>
          <p:nvSpPr>
            <p:cNvPr id="39" name="Textfeld 38">
              <a:extLst>
                <a:ext uri="{FF2B5EF4-FFF2-40B4-BE49-F238E27FC236}">
                  <a16:creationId xmlns:a16="http://schemas.microsoft.com/office/drawing/2014/main" id="{D5A32B3E-D3B1-3C6E-8346-BD3C32AFDF93}"/>
                </a:ext>
              </a:extLst>
            </p:cNvPr>
            <p:cNvSpPr txBox="1"/>
            <p:nvPr/>
          </p:nvSpPr>
          <p:spPr>
            <a:xfrm flipH="1">
              <a:off x="6171409" y="3603307"/>
              <a:ext cx="237241" cy="1107996"/>
            </a:xfrm>
            <a:prstGeom prst="rect">
              <a:avLst/>
            </a:prstGeom>
            <a:noFill/>
          </p:spPr>
          <p:txBody>
            <a:bodyPr wrap="square">
              <a:spAutoFit/>
            </a:bodyPr>
            <a:lstStyle/>
            <a:p>
              <a:r>
                <a:rPr lang="de-DE" sz="6600" dirty="0"/>
                <a:t>📋</a:t>
              </a:r>
            </a:p>
          </p:txBody>
        </p:sp>
      </p:grpSp>
      <p:grpSp>
        <p:nvGrpSpPr>
          <p:cNvPr id="47" name="Gruppieren 46">
            <a:extLst>
              <a:ext uri="{FF2B5EF4-FFF2-40B4-BE49-F238E27FC236}">
                <a16:creationId xmlns:a16="http://schemas.microsoft.com/office/drawing/2014/main" id="{87CE77EA-21BB-117B-270D-3454405AA38A}"/>
              </a:ext>
            </a:extLst>
          </p:cNvPr>
          <p:cNvGrpSpPr/>
          <p:nvPr/>
        </p:nvGrpSpPr>
        <p:grpSpPr>
          <a:xfrm>
            <a:off x="6095999" y="1927092"/>
            <a:ext cx="5826653" cy="1290829"/>
            <a:chOff x="6095999" y="1927092"/>
            <a:chExt cx="5826653" cy="1290829"/>
          </a:xfrm>
        </p:grpSpPr>
        <p:sp>
          <p:nvSpPr>
            <p:cNvPr id="2" name="Rechteck: abgerundete Ecken 15">
              <a:extLst>
                <a:ext uri="{FF2B5EF4-FFF2-40B4-BE49-F238E27FC236}">
                  <a16:creationId xmlns:a16="http://schemas.microsoft.com/office/drawing/2014/main" id="{6363C8AB-2ED0-36BA-111B-6B9D467E3D70}"/>
                </a:ext>
              </a:extLst>
            </p:cNvPr>
            <p:cNvSpPr/>
            <p:nvPr/>
          </p:nvSpPr>
          <p:spPr>
            <a:xfrm>
              <a:off x="6095999" y="1927092"/>
              <a:ext cx="5826653" cy="1217114"/>
            </a:xfrm>
            <a:prstGeom prst="roundRect">
              <a:avLst>
                <a:gd name="adj" fmla="val 5168"/>
              </a:avLst>
            </a:prstGeom>
            <a:solidFill>
              <a:schemeClr val="bg1">
                <a:lumMod val="8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Umfrage in der Bevölkerung</a:t>
              </a:r>
            </a:p>
            <a:p>
              <a:pPr algn="r"/>
              <a:r>
                <a:rPr lang="de-DE" sz="2000" dirty="0">
                  <a:solidFill>
                    <a:schemeClr val="tx1"/>
                  </a:solidFill>
                  <a:latin typeface="Arial" panose="020B0604020202020204" pitchFamily="34" charset="0"/>
                  <a:cs typeface="Arial" panose="020B0604020202020204" pitchFamily="34" charset="0"/>
                  <a:sym typeface="Wingdings" panose="05000000000000000000" pitchFamily="2" charset="2"/>
                </a:rPr>
                <a:t>Auszählung der abgegebenen Stimmen</a:t>
              </a:r>
            </a:p>
          </p:txBody>
        </p:sp>
        <p:sp>
          <p:nvSpPr>
            <p:cNvPr id="40" name="Textfeld 39">
              <a:extLst>
                <a:ext uri="{FF2B5EF4-FFF2-40B4-BE49-F238E27FC236}">
                  <a16:creationId xmlns:a16="http://schemas.microsoft.com/office/drawing/2014/main" id="{8F4A7F41-A1E9-9C61-5A4D-17145741577B}"/>
                </a:ext>
              </a:extLst>
            </p:cNvPr>
            <p:cNvSpPr txBox="1"/>
            <p:nvPr/>
          </p:nvSpPr>
          <p:spPr>
            <a:xfrm flipH="1">
              <a:off x="6189411" y="2109925"/>
              <a:ext cx="883268" cy="1107996"/>
            </a:xfrm>
            <a:prstGeom prst="rect">
              <a:avLst/>
            </a:prstGeom>
            <a:noFill/>
          </p:spPr>
          <p:txBody>
            <a:bodyPr wrap="square">
              <a:spAutoFit/>
            </a:bodyPr>
            <a:lstStyle/>
            <a:p>
              <a:r>
                <a:rPr lang="de-DE" sz="6600" dirty="0"/>
                <a:t>📊</a:t>
              </a:r>
            </a:p>
          </p:txBody>
        </p:sp>
      </p:grpSp>
      <p:sp>
        <p:nvSpPr>
          <p:cNvPr id="3" name="Foliennummernplatzhalter 2">
            <a:extLst>
              <a:ext uri="{FF2B5EF4-FFF2-40B4-BE49-F238E27FC236}">
                <a16:creationId xmlns:a16="http://schemas.microsoft.com/office/drawing/2014/main" id="{2BDFD940-8040-3C6A-4E93-D4B9007057A3}"/>
              </a:ext>
            </a:extLst>
          </p:cNvPr>
          <p:cNvSpPr>
            <a:spLocks noGrp="1"/>
          </p:cNvSpPr>
          <p:nvPr>
            <p:ph type="sldNum" sz="quarter" idx="12"/>
          </p:nvPr>
        </p:nvSpPr>
        <p:spPr/>
        <p:txBody>
          <a:bodyPr/>
          <a:lstStyle/>
          <a:p>
            <a:fld id="{995B83AF-091C-4368-ABDB-DF7FEF1A6B80}" type="slidenum">
              <a:rPr lang="de-DE" smtClean="0"/>
              <a:pPr/>
              <a:t>20</a:t>
            </a:fld>
            <a:endParaRPr lang="de-DE" dirty="0"/>
          </a:p>
        </p:txBody>
      </p:sp>
      <p:sp>
        <p:nvSpPr>
          <p:cNvPr id="33" name="Abgerundete rechteckige Legende 6">
            <a:extLst>
              <a:ext uri="{FF2B5EF4-FFF2-40B4-BE49-F238E27FC236}">
                <a16:creationId xmlns:a16="http://schemas.microsoft.com/office/drawing/2014/main" id="{9C16437C-861A-4226-9138-4769B5E4D876}"/>
              </a:ext>
            </a:extLst>
          </p:cNvPr>
          <p:cNvSpPr/>
          <p:nvPr/>
        </p:nvSpPr>
        <p:spPr>
          <a:xfrm>
            <a:off x="371896" y="1340768"/>
            <a:ext cx="4788000" cy="5324604"/>
          </a:xfrm>
          <a:prstGeom prst="wedgeRoundRectCallout">
            <a:avLst>
              <a:gd name="adj1" fmla="val -46018"/>
              <a:gd name="adj2" fmla="val 25905"/>
              <a:gd name="adj3" fmla="val 16667"/>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de-DE" sz="3200" b="1" dirty="0">
                <a:solidFill>
                  <a:schemeClr val="bg1"/>
                </a:solidFill>
              </a:rPr>
              <a:t>Habt Ihr es gemerkt? </a:t>
            </a:r>
            <a:r>
              <a:rPr lang="de-DE" sz="2800" dirty="0"/>
              <a:t>Meinungen kann man nicht so überprüfen, wie wir es bei dem Himbeer-Beispiel gesehen haben. Und Geschmacksfragen auch nicht!</a:t>
            </a:r>
          </a:p>
          <a:p>
            <a:pPr algn="ctr">
              <a:spcBef>
                <a:spcPts val="600"/>
              </a:spcBef>
            </a:pPr>
            <a:endParaRPr lang="de-DE" sz="1000" dirty="0">
              <a:solidFill>
                <a:schemeClr val="bg1"/>
              </a:solidFill>
            </a:endParaRPr>
          </a:p>
          <a:p>
            <a:pPr algn="ctr">
              <a:spcBef>
                <a:spcPts val="600"/>
              </a:spcBef>
            </a:pPr>
            <a:r>
              <a:rPr lang="de-DE" sz="3200" dirty="0">
                <a:solidFill>
                  <a:schemeClr val="bg1"/>
                </a:solidFill>
              </a:rPr>
              <a:t>Es klappt aber gut, </a:t>
            </a:r>
            <a:br>
              <a:rPr lang="de-DE" sz="3200" dirty="0">
                <a:solidFill>
                  <a:schemeClr val="bg1"/>
                </a:solidFill>
              </a:rPr>
            </a:br>
            <a:r>
              <a:rPr lang="de-DE" sz="3200" dirty="0">
                <a:solidFill>
                  <a:schemeClr val="bg1"/>
                </a:solidFill>
              </a:rPr>
              <a:t>wenn es um objektive</a:t>
            </a:r>
            <a:br>
              <a:rPr lang="de-DE" sz="3200" dirty="0">
                <a:solidFill>
                  <a:schemeClr val="bg1"/>
                </a:solidFill>
              </a:rPr>
            </a:br>
            <a:r>
              <a:rPr lang="de-DE" sz="3200" b="1" dirty="0">
                <a:solidFill>
                  <a:schemeClr val="bg1"/>
                </a:solidFill>
              </a:rPr>
              <a:t>Tatsachen</a:t>
            </a:r>
            <a:r>
              <a:rPr lang="de-DE" sz="3200" dirty="0">
                <a:solidFill>
                  <a:schemeClr val="bg1"/>
                </a:solidFill>
              </a:rPr>
              <a:t> geht!</a:t>
            </a:r>
          </a:p>
        </p:txBody>
      </p:sp>
      <p:sp>
        <p:nvSpPr>
          <p:cNvPr id="13" name="Ellipse 12">
            <a:extLst>
              <a:ext uri="{FF2B5EF4-FFF2-40B4-BE49-F238E27FC236}">
                <a16:creationId xmlns:a16="http://schemas.microsoft.com/office/drawing/2014/main" id="{83859226-2C51-CFF8-7107-0A0F56BBFA86}"/>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17" name="Textfeld 16">
            <a:extLst>
              <a:ext uri="{FF2B5EF4-FFF2-40B4-BE49-F238E27FC236}">
                <a16:creationId xmlns:a16="http://schemas.microsoft.com/office/drawing/2014/main" id="{7AF0CFA5-D62E-6C89-51BB-143064535BDA}"/>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2</a:t>
            </a:r>
            <a:endParaRPr lang="de-DE" sz="1000" dirty="0">
              <a:solidFill>
                <a:schemeClr val="accent1">
                  <a:lumMod val="20000"/>
                  <a:lumOff val="80000"/>
                </a:schemeClr>
              </a:solidFill>
            </a:endParaRPr>
          </a:p>
        </p:txBody>
      </p:sp>
      <p:sp>
        <p:nvSpPr>
          <p:cNvPr id="7" name="Rechteck: obere Ecken abgerundet 6">
            <a:extLst>
              <a:ext uri="{FF2B5EF4-FFF2-40B4-BE49-F238E27FC236}">
                <a16:creationId xmlns:a16="http://schemas.microsoft.com/office/drawing/2014/main" id="{8FF9EE2F-FC33-FB8D-B647-FE4947F857EA}"/>
              </a:ext>
            </a:extLst>
          </p:cNvPr>
          <p:cNvSpPr/>
          <p:nvPr/>
        </p:nvSpPr>
        <p:spPr>
          <a:xfrm>
            <a:off x="0" y="5672567"/>
            <a:ext cx="12192000" cy="1217114"/>
          </a:xfrm>
          <a:prstGeom prst="round2SameRect">
            <a:avLst/>
          </a:prstGeom>
          <a:solidFill>
            <a:srgbClr val="EB6183"/>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r>
              <a:rPr lang="de-DE" sz="2400" b="1" dirty="0">
                <a:solidFill>
                  <a:schemeClr val="bg1"/>
                </a:solidFill>
                <a:latin typeface="+mj-lt"/>
              </a:rPr>
              <a:t>Was meint Ihr?</a:t>
            </a:r>
            <a:br>
              <a:rPr lang="de-DE" sz="2400" b="1" dirty="0">
                <a:solidFill>
                  <a:schemeClr val="bg1"/>
                </a:solidFill>
                <a:latin typeface="+mj-lt"/>
              </a:rPr>
            </a:br>
            <a:r>
              <a:rPr lang="de-DE" sz="2400" dirty="0">
                <a:solidFill>
                  <a:schemeClr val="bg1"/>
                </a:solidFill>
                <a:latin typeface="+mj-lt"/>
              </a:rPr>
              <a:t>Habt Ihr Ideen, wie man „den besten Burger“ bestimmen könnte?</a:t>
            </a:r>
          </a:p>
        </p:txBody>
      </p:sp>
    </p:spTree>
    <p:extLst>
      <p:ext uri="{BB962C8B-B14F-4D97-AF65-F5344CB8AC3E}">
        <p14:creationId xmlns:p14="http://schemas.microsoft.com/office/powerpoint/2010/main" val="18970882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par>
                                <p:cTn id="24" presetID="2" presetClass="exit" presetSubtype="4" fill="hold" grpId="1" nodeType="withEffect">
                                  <p:stCondLst>
                                    <p:cond delay="0"/>
                                  </p:stCondLst>
                                  <p:childTnLst>
                                    <p:anim calcmode="lin" valueType="num">
                                      <p:cBhvr additive="base">
                                        <p:cTn id="25" dur="500"/>
                                        <p:tgtEl>
                                          <p:spTgt spid="7"/>
                                        </p:tgtEl>
                                        <p:attrNameLst>
                                          <p:attrName>ppt_x</p:attrName>
                                        </p:attrNameLst>
                                      </p:cBhvr>
                                      <p:tavLst>
                                        <p:tav tm="0">
                                          <p:val>
                                            <p:strVal val="ppt_x"/>
                                          </p:val>
                                        </p:tav>
                                        <p:tav tm="100000">
                                          <p:val>
                                            <p:strVal val="ppt_x"/>
                                          </p:val>
                                        </p:tav>
                                      </p:tavLst>
                                    </p:anim>
                                    <p:anim calcmode="lin" valueType="num">
                                      <p:cBhvr additive="base">
                                        <p:cTn id="26" dur="500"/>
                                        <p:tgtEl>
                                          <p:spTgt spid="7"/>
                                        </p:tgtEl>
                                        <p:attrNameLst>
                                          <p:attrName>ppt_y</p:attrName>
                                        </p:attrNameLst>
                                      </p:cBhvr>
                                      <p:tavLst>
                                        <p:tav tm="0">
                                          <p:val>
                                            <p:strVal val="ppt_y"/>
                                          </p:val>
                                        </p:tav>
                                        <p:tav tm="100000">
                                          <p:val>
                                            <p:strVal val="1+ppt_h/2"/>
                                          </p:val>
                                        </p:tav>
                                      </p:tavLst>
                                    </p:anim>
                                    <p:set>
                                      <p:cBhvr>
                                        <p:cTn id="27" dur="1" fill="hold">
                                          <p:stCondLst>
                                            <p:cond delay="499"/>
                                          </p:stCondLst>
                                        </p:cTn>
                                        <p:tgtEl>
                                          <p:spTgt spid="7"/>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nodeType="click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additive="base">
                                        <p:cTn id="32" dur="500" fill="hold"/>
                                        <p:tgtEl>
                                          <p:spTgt spid="47"/>
                                        </p:tgtEl>
                                        <p:attrNameLst>
                                          <p:attrName>ppt_x</p:attrName>
                                        </p:attrNameLst>
                                      </p:cBhvr>
                                      <p:tavLst>
                                        <p:tav tm="0">
                                          <p:val>
                                            <p:strVal val="1+#ppt_w/2"/>
                                          </p:val>
                                        </p:tav>
                                        <p:tav tm="100000">
                                          <p:val>
                                            <p:strVal val="#ppt_x"/>
                                          </p:val>
                                        </p:tav>
                                      </p:tavLst>
                                    </p:anim>
                                    <p:anim calcmode="lin" valueType="num">
                                      <p:cBhvr additive="base">
                                        <p:cTn id="33" dur="5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2" fill="hold" nodeType="click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additive="base">
                                        <p:cTn id="38" dur="500" fill="hold"/>
                                        <p:tgtEl>
                                          <p:spTgt spid="50"/>
                                        </p:tgtEl>
                                        <p:attrNameLst>
                                          <p:attrName>ppt_x</p:attrName>
                                        </p:attrNameLst>
                                      </p:cBhvr>
                                      <p:tavLst>
                                        <p:tav tm="0">
                                          <p:val>
                                            <p:strVal val="1+#ppt_w/2"/>
                                          </p:val>
                                        </p:tav>
                                        <p:tav tm="100000">
                                          <p:val>
                                            <p:strVal val="#ppt_x"/>
                                          </p:val>
                                        </p:tav>
                                      </p:tavLst>
                                    </p:anim>
                                    <p:anim calcmode="lin" valueType="num">
                                      <p:cBhvr additive="base">
                                        <p:cTn id="39" dur="50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2" fill="hold" nodeType="clickEffect">
                                  <p:stCondLst>
                                    <p:cond delay="0"/>
                                  </p:stCondLst>
                                  <p:childTnLst>
                                    <p:set>
                                      <p:cBhvr>
                                        <p:cTn id="43" dur="1" fill="hold">
                                          <p:stCondLst>
                                            <p:cond delay="0"/>
                                          </p:stCondLst>
                                        </p:cTn>
                                        <p:tgtEl>
                                          <p:spTgt spid="51"/>
                                        </p:tgtEl>
                                        <p:attrNameLst>
                                          <p:attrName>style.visibility</p:attrName>
                                        </p:attrNameLst>
                                      </p:cBhvr>
                                      <p:to>
                                        <p:strVal val="visible"/>
                                      </p:to>
                                    </p:set>
                                    <p:anim calcmode="lin" valueType="num">
                                      <p:cBhvr additive="base">
                                        <p:cTn id="44" dur="500" fill="hold"/>
                                        <p:tgtEl>
                                          <p:spTgt spid="51"/>
                                        </p:tgtEl>
                                        <p:attrNameLst>
                                          <p:attrName>ppt_x</p:attrName>
                                        </p:attrNameLst>
                                      </p:cBhvr>
                                      <p:tavLst>
                                        <p:tav tm="0">
                                          <p:val>
                                            <p:strVal val="1+#ppt_w/2"/>
                                          </p:val>
                                        </p:tav>
                                        <p:tav tm="100000">
                                          <p:val>
                                            <p:strVal val="#ppt_x"/>
                                          </p:val>
                                        </p:tav>
                                      </p:tavLst>
                                    </p:anim>
                                    <p:anim calcmode="lin" valueType="num">
                                      <p:cBhvr additive="base">
                                        <p:cTn id="45" dur="500" fill="hold"/>
                                        <p:tgtEl>
                                          <p:spTgt spid="51"/>
                                        </p:tgtEl>
                                        <p:attrNameLst>
                                          <p:attrName>ppt_y</p:attrName>
                                        </p:attrNameLst>
                                      </p:cBhvr>
                                      <p:tavLst>
                                        <p:tav tm="0">
                                          <p:val>
                                            <p:strVal val="#ppt_y"/>
                                          </p:val>
                                        </p:tav>
                                        <p:tav tm="100000">
                                          <p:val>
                                            <p:strVal val="#ppt_y"/>
                                          </p:val>
                                        </p:tav>
                                      </p:tavLst>
                                    </p:anim>
                                  </p:childTnLst>
                                </p:cTn>
                              </p:par>
                            </p:childTnLst>
                          </p:cTn>
                        </p:par>
                        <p:par>
                          <p:cTn id="46" fill="hold">
                            <p:stCondLst>
                              <p:cond delay="500"/>
                            </p:stCondLst>
                            <p:childTnLst>
                              <p:par>
                                <p:cTn id="47" presetID="10" presetClass="exit" presetSubtype="0" fill="hold" nodeType="afterEffect">
                                  <p:stCondLst>
                                    <p:cond delay="500"/>
                                  </p:stCondLst>
                                  <p:childTnLst>
                                    <p:animEffect transition="out" filter="fade">
                                      <p:cBhvr>
                                        <p:cTn id="48" dur="1000"/>
                                        <p:tgtEl>
                                          <p:spTgt spid="46"/>
                                        </p:tgtEl>
                                      </p:cBhvr>
                                    </p:animEffect>
                                    <p:set>
                                      <p:cBhvr>
                                        <p:cTn id="49" dur="1" fill="hold">
                                          <p:stCondLst>
                                            <p:cond delay="999"/>
                                          </p:stCondLst>
                                        </p:cTn>
                                        <p:tgtEl>
                                          <p:spTgt spid="46"/>
                                        </p:tgtEl>
                                        <p:attrNameLst>
                                          <p:attrName>style.visibility</p:attrName>
                                        </p:attrNameLst>
                                      </p:cBhvr>
                                      <p:to>
                                        <p:strVal val="hidden"/>
                                      </p:to>
                                    </p:set>
                                  </p:childTnLst>
                                </p:cTn>
                              </p:par>
                              <p:par>
                                <p:cTn id="50" presetID="10" presetClass="entr" presetSubtype="0" fill="hold" grpId="0" nodeType="withEffect">
                                  <p:stCondLst>
                                    <p:cond delay="100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1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1" grpId="0"/>
      <p:bldP spid="33" grpId="0" animBg="1"/>
      <p:bldP spid="7" grpId="0" animBg="1"/>
      <p:bldP spid="7"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bgerundetes Rechteck 10">
            <a:extLst>
              <a:ext uri="{FF2B5EF4-FFF2-40B4-BE49-F238E27FC236}">
                <a16:creationId xmlns:a16="http://schemas.microsoft.com/office/drawing/2014/main" id="{1BE6A864-915B-967A-28CF-6B8DE1030CC7}"/>
              </a:ext>
            </a:extLst>
          </p:cNvPr>
          <p:cNvSpPr/>
          <p:nvPr/>
        </p:nvSpPr>
        <p:spPr>
          <a:xfrm>
            <a:off x="2341588" y="4210356"/>
            <a:ext cx="9145016" cy="100800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b="1" dirty="0">
                <a:solidFill>
                  <a:schemeClr val="tx1"/>
                </a:solidFill>
                <a:latin typeface="Arial" panose="020B0604020202020204" pitchFamily="34" charset="0"/>
                <a:cs typeface="Arial" panose="020B0604020202020204" pitchFamily="34" charset="0"/>
              </a:rPr>
              <a:t>       4. </a:t>
            </a:r>
            <a:r>
              <a:rPr lang="de-DE" sz="2400" dirty="0">
                <a:solidFill>
                  <a:schemeClr val="tx1"/>
                </a:solidFill>
                <a:latin typeface="Arial" panose="020B0604020202020204" pitchFamily="34" charset="0"/>
                <a:cs typeface="Arial" panose="020B0604020202020204" pitchFamily="34" charset="0"/>
              </a:rPr>
              <a:t>Haben </a:t>
            </a:r>
            <a:r>
              <a:rPr lang="de-DE" sz="2400" b="1" dirty="0">
                <a:solidFill>
                  <a:schemeClr val="tx1"/>
                </a:solidFill>
                <a:latin typeface="Arial" panose="020B0604020202020204" pitchFamily="34" charset="0"/>
                <a:cs typeface="Arial" panose="020B0604020202020204" pitchFamily="34" charset="0"/>
              </a:rPr>
              <a:t>zuverlässige Medien</a:t>
            </a:r>
            <a:r>
              <a:rPr lang="de-DE" sz="2400" dirty="0">
                <a:solidFill>
                  <a:schemeClr val="tx1"/>
                </a:solidFill>
                <a:latin typeface="Arial" panose="020B0604020202020204" pitchFamily="34" charset="0"/>
                <a:cs typeface="Arial" panose="020B0604020202020204" pitchFamily="34" charset="0"/>
              </a:rPr>
              <a:t> auch berichtet? </a:t>
            </a:r>
            <a:br>
              <a:rPr lang="de-DE" sz="2400" dirty="0">
                <a:solidFill>
                  <a:schemeClr val="tx1"/>
                </a:solidFill>
                <a:latin typeface="Arial" panose="020B0604020202020204" pitchFamily="34" charset="0"/>
                <a:cs typeface="Arial" panose="020B0604020202020204" pitchFamily="34" charset="0"/>
              </a:rPr>
            </a:br>
            <a:r>
              <a:rPr lang="de-DE" sz="2400" dirty="0">
                <a:solidFill>
                  <a:schemeClr val="tx1"/>
                </a:solidFill>
                <a:latin typeface="Arial" panose="020B0604020202020204" pitchFamily="34" charset="0"/>
                <a:cs typeface="Arial" panose="020B0604020202020204" pitchFamily="34" charset="0"/>
              </a:rPr>
              <a:t>            Wenn ja:  Auf welche Quelle(n) stützen die sich?</a:t>
            </a:r>
            <a:endParaRPr lang="de-DE" sz="2400" dirty="0">
              <a:solidFill>
                <a:schemeClr val="tx1"/>
              </a:solidFill>
            </a:endParaRPr>
          </a:p>
        </p:txBody>
      </p:sp>
      <p:sp>
        <p:nvSpPr>
          <p:cNvPr id="13" name="Abgerundetes Rechteck 12">
            <a:extLst>
              <a:ext uri="{FF2B5EF4-FFF2-40B4-BE49-F238E27FC236}">
                <a16:creationId xmlns:a16="http://schemas.microsoft.com/office/drawing/2014/main" id="{377D6597-F02E-7806-3506-21F81D3E66E9}"/>
              </a:ext>
            </a:extLst>
          </p:cNvPr>
          <p:cNvSpPr/>
          <p:nvPr/>
        </p:nvSpPr>
        <p:spPr>
          <a:xfrm>
            <a:off x="2351584" y="3350456"/>
            <a:ext cx="9135020" cy="654608"/>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solidFill>
                  <a:schemeClr val="tx1"/>
                </a:solidFill>
                <a:latin typeface="Arial" panose="020B0604020202020204" pitchFamily="34" charset="0"/>
                <a:cs typeface="Arial" panose="020B0604020202020204" pitchFamily="34" charset="0"/>
              </a:rPr>
              <a:t>        </a:t>
            </a:r>
            <a:r>
              <a:rPr lang="de-DE" sz="2400" b="1" dirty="0">
                <a:solidFill>
                  <a:schemeClr val="tx1"/>
                </a:solidFill>
                <a:latin typeface="Arial" panose="020B0604020202020204" pitchFamily="34" charset="0"/>
                <a:cs typeface="Arial" panose="020B0604020202020204" pitchFamily="34" charset="0"/>
              </a:rPr>
              <a:t>3. Woher </a:t>
            </a:r>
            <a:r>
              <a:rPr lang="de-DE" sz="2400" dirty="0">
                <a:solidFill>
                  <a:schemeClr val="tx1"/>
                </a:solidFill>
                <a:latin typeface="Arial" panose="020B0604020202020204" pitchFamily="34" charset="0"/>
                <a:cs typeface="Arial" panose="020B0604020202020204" pitchFamily="34" charset="0"/>
              </a:rPr>
              <a:t>wissen die das? </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 Suche die </a:t>
            </a:r>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Quellen</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a:t>
            </a:r>
            <a:endParaRPr lang="de-DE" sz="2400" dirty="0">
              <a:solidFill>
                <a:schemeClr val="tx1"/>
              </a:solidFill>
            </a:endParaRPr>
          </a:p>
        </p:txBody>
      </p:sp>
      <p:sp>
        <p:nvSpPr>
          <p:cNvPr id="14" name="Abgerundetes Rechteck 13">
            <a:extLst>
              <a:ext uri="{FF2B5EF4-FFF2-40B4-BE49-F238E27FC236}">
                <a16:creationId xmlns:a16="http://schemas.microsoft.com/office/drawing/2014/main" id="{E38FC9E5-1E10-49D5-C4B2-DCD23482D58F}"/>
              </a:ext>
            </a:extLst>
          </p:cNvPr>
          <p:cNvSpPr/>
          <p:nvPr/>
        </p:nvSpPr>
        <p:spPr>
          <a:xfrm>
            <a:off x="2351584" y="5441633"/>
            <a:ext cx="9145016" cy="999046"/>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55600" indent="-169863"/>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     5</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Vergleiche</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 die Aussagen dieser </a:t>
            </a:r>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Hauptquelle(n)</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 mit </a:t>
            </a:r>
            <a:b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b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       der </a:t>
            </a:r>
            <a:r>
              <a:rPr lang="de-DE" sz="2400" u="sng" dirty="0">
                <a:solidFill>
                  <a:schemeClr val="tx1"/>
                </a:solidFill>
                <a:latin typeface="Arial" panose="020B0604020202020204" pitchFamily="34" charset="0"/>
                <a:cs typeface="Arial" panose="020B0604020202020204" pitchFamily="34" charset="0"/>
                <a:sym typeface="Wingdings" panose="05000000000000000000" pitchFamily="2" charset="2"/>
              </a:rPr>
              <a:t>Anfangsbehauptung.</a:t>
            </a:r>
            <a:endParaRPr lang="de-DE" sz="2400" u="sng" dirty="0">
              <a:solidFill>
                <a:schemeClr val="tx1"/>
              </a:solidFill>
            </a:endParaRPr>
          </a:p>
        </p:txBody>
      </p:sp>
      <p:sp>
        <p:nvSpPr>
          <p:cNvPr id="9" name="Abgerundetes Rechteck 2">
            <a:extLst>
              <a:ext uri="{FF2B5EF4-FFF2-40B4-BE49-F238E27FC236}">
                <a16:creationId xmlns:a16="http://schemas.microsoft.com/office/drawing/2014/main" id="{581C49BF-5136-1CBA-8A6F-B06389C61A0F}"/>
              </a:ext>
            </a:extLst>
          </p:cNvPr>
          <p:cNvSpPr/>
          <p:nvPr/>
        </p:nvSpPr>
        <p:spPr>
          <a:xfrm>
            <a:off x="2351584" y="1442199"/>
            <a:ext cx="9125024" cy="785321"/>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de-DE" sz="2400" b="1" dirty="0">
                <a:solidFill>
                  <a:schemeClr val="tx1"/>
                </a:solidFill>
                <a:latin typeface="Arial" panose="020B0604020202020204" pitchFamily="34" charset="0"/>
                <a:cs typeface="Arial" panose="020B0604020202020204" pitchFamily="34" charset="0"/>
              </a:rPr>
              <a:t>   1. Wer</a:t>
            </a:r>
            <a:r>
              <a:rPr lang="de-DE" sz="2400" dirty="0">
                <a:solidFill>
                  <a:schemeClr val="tx1"/>
                </a:solidFill>
                <a:latin typeface="Arial" panose="020B0604020202020204" pitchFamily="34" charset="0"/>
                <a:cs typeface="Arial" panose="020B0604020202020204" pitchFamily="34" charset="0"/>
              </a:rPr>
              <a:t> </a:t>
            </a:r>
            <a:r>
              <a:rPr lang="de-DE" sz="2400" u="sng" dirty="0">
                <a:solidFill>
                  <a:schemeClr val="tx1"/>
                </a:solidFill>
                <a:latin typeface="Arial" panose="020B0604020202020204" pitchFamily="34" charset="0"/>
                <a:cs typeface="Arial" panose="020B0604020202020204" pitchFamily="34" charset="0"/>
              </a:rPr>
              <a:t>behauptet</a:t>
            </a:r>
            <a:r>
              <a:rPr lang="de-DE" sz="2400" dirty="0">
                <a:solidFill>
                  <a:schemeClr val="tx1"/>
                </a:solidFill>
                <a:latin typeface="Arial" panose="020B0604020202020204" pitchFamily="34" charset="0"/>
                <a:cs typeface="Arial" panose="020B0604020202020204" pitchFamily="34" charset="0"/>
              </a:rPr>
              <a:t> das? </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de-DE" sz="2400" dirty="0">
                <a:solidFill>
                  <a:schemeClr val="tx1"/>
                </a:solidFill>
                <a:latin typeface="Arial" panose="020B0604020202020204" pitchFamily="34" charset="0"/>
                <a:cs typeface="Arial" panose="020B0604020202020204" pitchFamily="34" charset="0"/>
              </a:rPr>
              <a:t>Suche den </a:t>
            </a:r>
            <a:r>
              <a:rPr lang="de-DE" sz="2400" b="1" dirty="0">
                <a:solidFill>
                  <a:schemeClr val="tx1"/>
                </a:solidFill>
                <a:latin typeface="Arial" panose="020B0604020202020204" pitchFamily="34" charset="0"/>
                <a:cs typeface="Arial" panose="020B0604020202020204" pitchFamily="34" charset="0"/>
              </a:rPr>
              <a:t>Absender!</a:t>
            </a:r>
            <a:endParaRPr lang="de-DE" sz="2400" dirty="0">
              <a:solidFill>
                <a:schemeClr val="tx1"/>
              </a:solidFill>
              <a:latin typeface="Arial" panose="020B0604020202020204" pitchFamily="34" charset="0"/>
              <a:cs typeface="Arial" panose="020B0604020202020204" pitchFamily="34" charset="0"/>
            </a:endParaRPr>
          </a:p>
        </p:txBody>
      </p:sp>
      <p:sp>
        <p:nvSpPr>
          <p:cNvPr id="27" name="Abgerundetes Rechteck 2">
            <a:extLst>
              <a:ext uri="{FF2B5EF4-FFF2-40B4-BE49-F238E27FC236}">
                <a16:creationId xmlns:a16="http://schemas.microsoft.com/office/drawing/2014/main" id="{D1F4C404-8730-DE3E-C10E-6183D9D2C217}"/>
              </a:ext>
            </a:extLst>
          </p:cNvPr>
          <p:cNvSpPr/>
          <p:nvPr/>
        </p:nvSpPr>
        <p:spPr>
          <a:xfrm>
            <a:off x="2341588" y="2457624"/>
            <a:ext cx="9135020" cy="70269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b="1" dirty="0">
                <a:solidFill>
                  <a:schemeClr val="tx1"/>
                </a:solidFill>
                <a:latin typeface="Arial" panose="020B0604020202020204" pitchFamily="34" charset="0"/>
                <a:cs typeface="Arial" panose="020B0604020202020204" pitchFamily="34" charset="0"/>
              </a:rPr>
              <a:t>        2. Was</a:t>
            </a:r>
            <a:r>
              <a:rPr lang="de-DE" sz="2400" dirty="0">
                <a:solidFill>
                  <a:schemeClr val="tx1"/>
                </a:solidFill>
                <a:latin typeface="Arial" panose="020B0604020202020204" pitchFamily="34" charset="0"/>
                <a:cs typeface="Arial" panose="020B0604020202020204" pitchFamily="34" charset="0"/>
              </a:rPr>
              <a:t> genau wird </a:t>
            </a:r>
            <a:r>
              <a:rPr lang="de-DE" sz="2400" u="sng" dirty="0">
                <a:solidFill>
                  <a:schemeClr val="tx1"/>
                </a:solidFill>
                <a:latin typeface="Arial" panose="020B0604020202020204" pitchFamily="34" charset="0"/>
                <a:cs typeface="Arial" panose="020B0604020202020204" pitchFamily="34" charset="0"/>
              </a:rPr>
              <a:t>behauptet</a:t>
            </a:r>
            <a:r>
              <a:rPr lang="de-DE" sz="2400" dirty="0">
                <a:solidFill>
                  <a:schemeClr val="tx1"/>
                </a:solidFill>
                <a:latin typeface="Arial" panose="020B0604020202020204" pitchFamily="34" charset="0"/>
                <a:cs typeface="Arial" panose="020B0604020202020204" pitchFamily="34" charset="0"/>
              </a:rPr>
              <a:t>? </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a:t>
            </a:r>
            <a:r>
              <a:rPr lang="de-DE" sz="2400" dirty="0">
                <a:solidFill>
                  <a:schemeClr val="tx1"/>
                </a:solidFill>
                <a:latin typeface="Arial" panose="020B0604020202020204" pitchFamily="34" charset="0"/>
                <a:cs typeface="Arial" panose="020B0604020202020204" pitchFamily="34" charset="0"/>
              </a:rPr>
              <a:t> Suche die </a:t>
            </a:r>
            <a:r>
              <a:rPr lang="de-DE" sz="2400" b="1" dirty="0">
                <a:solidFill>
                  <a:schemeClr val="tx1"/>
                </a:solidFill>
                <a:latin typeface="Arial" panose="020B0604020202020204" pitchFamily="34" charset="0"/>
                <a:cs typeface="Arial" panose="020B0604020202020204" pitchFamily="34" charset="0"/>
              </a:rPr>
              <a:t>Fakten</a:t>
            </a:r>
            <a:r>
              <a:rPr lang="de-DE" sz="2400" dirty="0">
                <a:solidFill>
                  <a:schemeClr val="tx1"/>
                </a:solidFill>
                <a:latin typeface="Arial" panose="020B0604020202020204" pitchFamily="34" charset="0"/>
                <a:cs typeface="Arial" panose="020B0604020202020204" pitchFamily="34" charset="0"/>
              </a:rPr>
              <a:t>!</a:t>
            </a:r>
          </a:p>
        </p:txBody>
      </p:sp>
      <p:pic>
        <p:nvPicPr>
          <p:cNvPr id="12" name="Grafik 11">
            <a:extLst>
              <a:ext uri="{FF2B5EF4-FFF2-40B4-BE49-F238E27FC236}">
                <a16:creationId xmlns:a16="http://schemas.microsoft.com/office/drawing/2014/main" id="{FC80B6D9-8DF5-4FF3-89B7-7209C7DEE69F}"/>
              </a:ext>
            </a:extLst>
          </p:cNvPr>
          <p:cNvPicPr>
            <a:picLocks noChangeAspect="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2292474" y="1504348"/>
            <a:ext cx="684000" cy="684000"/>
          </a:xfrm>
          <a:prstGeom prst="rect">
            <a:avLst/>
          </a:prstGeom>
        </p:spPr>
      </p:pic>
      <p:pic>
        <p:nvPicPr>
          <p:cNvPr id="16" name="Grafik 15" descr="Lupe mit einfarbiger Füllung">
            <a:extLst>
              <a:ext uri="{FF2B5EF4-FFF2-40B4-BE49-F238E27FC236}">
                <a16:creationId xmlns:a16="http://schemas.microsoft.com/office/drawing/2014/main" id="{DE44346F-481B-4268-8846-5A888D0C22E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358608" y="2492896"/>
            <a:ext cx="612000" cy="612000"/>
          </a:xfrm>
          <a:prstGeom prst="rect">
            <a:avLst/>
          </a:prstGeom>
          <a:effectLst>
            <a:outerShdw blurRad="50800" dist="38100" algn="l" rotWithShape="0">
              <a:prstClr val="black">
                <a:alpha val="40000"/>
              </a:prstClr>
            </a:outerShdw>
          </a:effectLst>
        </p:spPr>
      </p:pic>
      <p:pic>
        <p:nvPicPr>
          <p:cNvPr id="17" name="Grafik 16" descr="Zeitung mit einfarbiger Füllung">
            <a:extLst>
              <a:ext uri="{FF2B5EF4-FFF2-40B4-BE49-F238E27FC236}">
                <a16:creationId xmlns:a16="http://schemas.microsoft.com/office/drawing/2014/main" id="{E219E99F-6999-489E-8575-0BD8984D8C2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305755" y="5502094"/>
            <a:ext cx="756000" cy="756000"/>
          </a:xfrm>
          <a:prstGeom prst="rect">
            <a:avLst/>
          </a:prstGeom>
        </p:spPr>
      </p:pic>
      <p:pic>
        <p:nvPicPr>
          <p:cNvPr id="18" name="Grafik 17">
            <a:extLst>
              <a:ext uri="{FF2B5EF4-FFF2-40B4-BE49-F238E27FC236}">
                <a16:creationId xmlns:a16="http://schemas.microsoft.com/office/drawing/2014/main" id="{BED68CBA-F7FF-47C3-80CB-C17613D96E4C}"/>
              </a:ext>
            </a:extLst>
          </p:cNvPr>
          <p:cNvPicPr>
            <a:picLocks noChangeAspect="1"/>
          </p:cNvPicPr>
          <p:nvPr/>
        </p:nvPicPr>
        <p:blipFill>
          <a:blip r:embed="rId6">
            <a:duotone>
              <a:schemeClr val="accent2">
                <a:shade val="45000"/>
                <a:satMod val="135000"/>
              </a:schemeClr>
              <a:prstClr val="white"/>
            </a:duotone>
          </a:blip>
          <a:stretch>
            <a:fillRect/>
          </a:stretch>
        </p:blipFill>
        <p:spPr>
          <a:xfrm>
            <a:off x="2354917" y="3362751"/>
            <a:ext cx="540000" cy="540000"/>
          </a:xfrm>
          <a:prstGeom prst="rect">
            <a:avLst/>
          </a:prstGeom>
        </p:spPr>
      </p:pic>
      <p:pic>
        <p:nvPicPr>
          <p:cNvPr id="21" name="Grafik 20" descr="E-Commerce mit einfarbiger Füllung">
            <a:extLst>
              <a:ext uri="{FF2B5EF4-FFF2-40B4-BE49-F238E27FC236}">
                <a16:creationId xmlns:a16="http://schemas.microsoft.com/office/drawing/2014/main" id="{BC6C7A6C-4EAB-4E77-82D3-F5E7E8B1644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975799">
            <a:off x="2212179" y="4330256"/>
            <a:ext cx="792554" cy="792554"/>
          </a:xfrm>
          <a:prstGeom prst="rect">
            <a:avLst/>
          </a:prstGeom>
          <a:effectLst>
            <a:outerShdw blurRad="50800" dist="38100" algn="l" rotWithShape="0">
              <a:prstClr val="black">
                <a:alpha val="40000"/>
              </a:prstClr>
            </a:outerShdw>
          </a:effectLst>
        </p:spPr>
      </p:pic>
      <p:sp>
        <p:nvSpPr>
          <p:cNvPr id="22" name="Rechteck 21">
            <a:extLst>
              <a:ext uri="{FF2B5EF4-FFF2-40B4-BE49-F238E27FC236}">
                <a16:creationId xmlns:a16="http://schemas.microsoft.com/office/drawing/2014/main" id="{7ADCEF22-36D3-4EF1-96A0-8C2693644ACB}"/>
              </a:ext>
            </a:extLst>
          </p:cNvPr>
          <p:cNvSpPr/>
          <p:nvPr/>
        </p:nvSpPr>
        <p:spPr>
          <a:xfrm rot="1040479">
            <a:off x="2438674" y="4440617"/>
            <a:ext cx="336003" cy="557141"/>
          </a:xfrm>
          <a:prstGeom prst="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3" name="Grafik 22" descr="Fragezeichen mit einfarbiger Füllung">
            <a:extLst>
              <a:ext uri="{FF2B5EF4-FFF2-40B4-BE49-F238E27FC236}">
                <a16:creationId xmlns:a16="http://schemas.microsoft.com/office/drawing/2014/main" id="{197B4844-4AF9-45E5-A736-9D2611EEB57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1040479">
            <a:off x="2405248" y="4481230"/>
            <a:ext cx="434384" cy="434384"/>
          </a:xfrm>
          <a:prstGeom prst="rect">
            <a:avLst/>
          </a:prstGeom>
        </p:spPr>
      </p:pic>
      <p:sp>
        <p:nvSpPr>
          <p:cNvPr id="4" name="Ellipse 3">
            <a:extLst>
              <a:ext uri="{FF2B5EF4-FFF2-40B4-BE49-F238E27FC236}">
                <a16:creationId xmlns:a16="http://schemas.microsoft.com/office/drawing/2014/main" id="{4C80CB78-3DF1-6F76-1B04-0BDFE9130784}"/>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4</a:t>
            </a:r>
          </a:p>
        </p:txBody>
      </p:sp>
      <p:sp>
        <p:nvSpPr>
          <p:cNvPr id="6" name="Textfeld 5">
            <a:extLst>
              <a:ext uri="{FF2B5EF4-FFF2-40B4-BE49-F238E27FC236}">
                <a16:creationId xmlns:a16="http://schemas.microsoft.com/office/drawing/2014/main" id="{701BB459-1A2B-0DD1-0510-0047082BF93C}"/>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Reflexion &amp; Journalistenbesuch</a:t>
            </a:r>
            <a:endParaRPr lang="de-DE" sz="1000" dirty="0">
              <a:solidFill>
                <a:schemeClr val="accent1">
                  <a:lumMod val="20000"/>
                  <a:lumOff val="80000"/>
                </a:schemeClr>
              </a:solidFill>
            </a:endParaRPr>
          </a:p>
        </p:txBody>
      </p:sp>
      <p:sp>
        <p:nvSpPr>
          <p:cNvPr id="5" name="Textfeld 4">
            <a:extLst>
              <a:ext uri="{FF2B5EF4-FFF2-40B4-BE49-F238E27FC236}">
                <a16:creationId xmlns:a16="http://schemas.microsoft.com/office/drawing/2014/main" id="{E84A8A33-DD96-32F6-657A-11441AFEB2DF}"/>
              </a:ext>
            </a:extLst>
          </p:cNvPr>
          <p:cNvSpPr txBox="1"/>
          <p:nvPr/>
        </p:nvSpPr>
        <p:spPr>
          <a:xfrm>
            <a:off x="139822" y="748278"/>
            <a:ext cx="12076858" cy="584775"/>
          </a:xfrm>
          <a:prstGeom prst="rect">
            <a:avLst/>
          </a:prstGeom>
          <a:noFill/>
        </p:spPr>
        <p:txBody>
          <a:bodyPr wrap="square" rtlCol="0">
            <a:spAutoFit/>
          </a:bodyPr>
          <a:lstStyle/>
          <a:p>
            <a:r>
              <a:rPr lang="de-DE" sz="3200" b="1" dirty="0"/>
              <a:t>Letzte Redaktionssitzung: </a:t>
            </a:r>
            <a:r>
              <a:rPr lang="de-DE" sz="3200" dirty="0"/>
              <a:t>Die 5 Schritte der Überprüfung</a:t>
            </a:r>
          </a:p>
        </p:txBody>
      </p:sp>
      <p:sp>
        <p:nvSpPr>
          <p:cNvPr id="7" name="Rechteck 6">
            <a:extLst>
              <a:ext uri="{FF2B5EF4-FFF2-40B4-BE49-F238E27FC236}">
                <a16:creationId xmlns:a16="http://schemas.microsoft.com/office/drawing/2014/main" id="{C27CDD3F-7F88-6220-02F4-70162121154C}"/>
              </a:ext>
            </a:extLst>
          </p:cNvPr>
          <p:cNvSpPr/>
          <p:nvPr/>
        </p:nvSpPr>
        <p:spPr>
          <a:xfrm>
            <a:off x="139822" y="1333053"/>
            <a:ext cx="11686621" cy="53716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Foliennummernplatzhalter 1">
            <a:extLst>
              <a:ext uri="{FF2B5EF4-FFF2-40B4-BE49-F238E27FC236}">
                <a16:creationId xmlns:a16="http://schemas.microsoft.com/office/drawing/2014/main" id="{28F68F83-C97E-4596-A690-54503CE6FECF}"/>
              </a:ext>
            </a:extLst>
          </p:cNvPr>
          <p:cNvSpPr>
            <a:spLocks noGrp="1"/>
          </p:cNvSpPr>
          <p:nvPr>
            <p:ph type="sldNum" sz="quarter" idx="12"/>
          </p:nvPr>
        </p:nvSpPr>
        <p:spPr/>
        <p:txBody>
          <a:bodyPr/>
          <a:lstStyle/>
          <a:p>
            <a:fld id="{995B83AF-091C-4368-ABDB-DF7FEF1A6B80}" type="slidenum">
              <a:rPr lang="de-DE" smtClean="0"/>
              <a:pPr/>
              <a:t>21</a:t>
            </a:fld>
            <a:endParaRPr lang="de-DE" dirty="0"/>
          </a:p>
        </p:txBody>
      </p:sp>
      <p:grpSp>
        <p:nvGrpSpPr>
          <p:cNvPr id="28" name="Gruppieren 27">
            <a:extLst>
              <a:ext uri="{FF2B5EF4-FFF2-40B4-BE49-F238E27FC236}">
                <a16:creationId xmlns:a16="http://schemas.microsoft.com/office/drawing/2014/main" id="{C2584399-E15A-C6B5-E62F-0ECD4BC62F17}"/>
              </a:ext>
            </a:extLst>
          </p:cNvPr>
          <p:cNvGrpSpPr/>
          <p:nvPr/>
        </p:nvGrpSpPr>
        <p:grpSpPr>
          <a:xfrm>
            <a:off x="157212" y="1723207"/>
            <a:ext cx="11892210" cy="4126232"/>
            <a:chOff x="157212" y="1723207"/>
            <a:chExt cx="11892210" cy="4126232"/>
          </a:xfrm>
        </p:grpSpPr>
        <p:grpSp>
          <p:nvGrpSpPr>
            <p:cNvPr id="8" name="Gruppieren 7">
              <a:extLst>
                <a:ext uri="{FF2B5EF4-FFF2-40B4-BE49-F238E27FC236}">
                  <a16:creationId xmlns:a16="http://schemas.microsoft.com/office/drawing/2014/main" id="{2AB3DFA3-E325-C0FE-A14E-F2E29DB25300}"/>
                </a:ext>
              </a:extLst>
            </p:cNvPr>
            <p:cNvGrpSpPr/>
            <p:nvPr/>
          </p:nvGrpSpPr>
          <p:grpSpPr>
            <a:xfrm>
              <a:off x="157212" y="1723207"/>
              <a:ext cx="11892210" cy="4126232"/>
              <a:chOff x="157212" y="1723207"/>
              <a:chExt cx="11892210" cy="4126232"/>
            </a:xfrm>
          </p:grpSpPr>
          <p:sp>
            <p:nvSpPr>
              <p:cNvPr id="10" name="Abgerundete rechteckige Legende 20">
                <a:extLst>
                  <a:ext uri="{FF2B5EF4-FFF2-40B4-BE49-F238E27FC236}">
                    <a16:creationId xmlns:a16="http://schemas.microsoft.com/office/drawing/2014/main" id="{F7FD7934-9FB8-E0C6-D51A-5F29FCB3C4EF}"/>
                  </a:ext>
                </a:extLst>
              </p:cNvPr>
              <p:cNvSpPr/>
              <p:nvPr/>
            </p:nvSpPr>
            <p:spPr>
              <a:xfrm>
                <a:off x="157212" y="1723207"/>
                <a:ext cx="11892210" cy="4126232"/>
              </a:xfrm>
              <a:prstGeom prst="wedgeRoundRectCallout">
                <a:avLst>
                  <a:gd name="adj1" fmla="val 4618"/>
                  <a:gd name="adj2" fmla="val 37194"/>
                  <a:gd name="adj3" fmla="val 16667"/>
                </a:avLst>
              </a:prstGeom>
              <a:solidFill>
                <a:srgbClr val="EB618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5" name="Inhaltsplatzhalter 2">
                <a:extLst>
                  <a:ext uri="{FF2B5EF4-FFF2-40B4-BE49-F238E27FC236}">
                    <a16:creationId xmlns:a16="http://schemas.microsoft.com/office/drawing/2014/main" id="{AC8C5B5A-8CF9-0EB5-0C6B-343732E0A652}"/>
                  </a:ext>
                </a:extLst>
              </p:cNvPr>
              <p:cNvSpPr txBox="1">
                <a:spLocks/>
              </p:cNvSpPr>
              <p:nvPr/>
            </p:nvSpPr>
            <p:spPr>
              <a:xfrm>
                <a:off x="3071664" y="2017885"/>
                <a:ext cx="7994668" cy="1913258"/>
              </a:xfrm>
              <a:prstGeom prst="rect">
                <a:avLst/>
              </a:prstGeom>
              <a:noFill/>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de-DE" dirty="0">
                    <a:solidFill>
                      <a:schemeClr val="bg1"/>
                    </a:solidFill>
                  </a:rPr>
                  <a:t>Setzt euch noch einmal in den Gruppen zusammen.</a:t>
                </a:r>
              </a:p>
            </p:txBody>
          </p:sp>
        </p:grpSp>
        <p:sp>
          <p:nvSpPr>
            <p:cNvPr id="24" name="Inhaltsplatzhalter 2">
              <a:extLst>
                <a:ext uri="{FF2B5EF4-FFF2-40B4-BE49-F238E27FC236}">
                  <a16:creationId xmlns:a16="http://schemas.microsoft.com/office/drawing/2014/main" id="{B4DCC834-6A0C-29D8-E7AA-7E62F74D5222}"/>
                </a:ext>
              </a:extLst>
            </p:cNvPr>
            <p:cNvSpPr txBox="1">
              <a:spLocks/>
            </p:cNvSpPr>
            <p:nvPr/>
          </p:nvSpPr>
          <p:spPr>
            <a:xfrm>
              <a:off x="3515619" y="3446575"/>
              <a:ext cx="8190374" cy="948643"/>
            </a:xfrm>
            <a:prstGeom prst="rect">
              <a:avLst/>
            </a:prstGeom>
            <a:noFill/>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de-DE" b="1" dirty="0">
                  <a:solidFill>
                    <a:schemeClr val="bg1"/>
                  </a:solidFill>
                </a:rPr>
                <a:t>Fasst die 5 Prüfschritte zusammen: </a:t>
              </a:r>
            </a:p>
            <a:p>
              <a:r>
                <a:rPr lang="de-DE" dirty="0">
                  <a:solidFill>
                    <a:schemeClr val="bg1"/>
                  </a:solidFill>
                </a:rPr>
                <a:t>Wie lauten sie?</a:t>
              </a:r>
            </a:p>
          </p:txBody>
        </p:sp>
        <p:sp>
          <p:nvSpPr>
            <p:cNvPr id="26" name="Inhaltsplatzhalter 2">
              <a:extLst>
                <a:ext uri="{FF2B5EF4-FFF2-40B4-BE49-F238E27FC236}">
                  <a16:creationId xmlns:a16="http://schemas.microsoft.com/office/drawing/2014/main" id="{FF29CC89-8D73-FA3C-9A25-BE3752EA9D00}"/>
                </a:ext>
              </a:extLst>
            </p:cNvPr>
            <p:cNvSpPr txBox="1">
              <a:spLocks/>
            </p:cNvSpPr>
            <p:nvPr/>
          </p:nvSpPr>
          <p:spPr>
            <a:xfrm>
              <a:off x="3503712" y="4496581"/>
              <a:ext cx="7994668" cy="948643"/>
            </a:xfrm>
            <a:prstGeom prst="rect">
              <a:avLst/>
            </a:prstGeom>
            <a:noFill/>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30000"/>
                </a:lnSpc>
              </a:pPr>
              <a:r>
                <a:rPr lang="de-DE" dirty="0">
                  <a:solidFill>
                    <a:schemeClr val="bg1"/>
                  </a:solidFill>
                </a:rPr>
                <a:t>Wie funktionieren sie und </a:t>
              </a:r>
            </a:p>
            <a:p>
              <a:pPr>
                <a:lnSpc>
                  <a:spcPct val="130000"/>
                </a:lnSpc>
              </a:pPr>
              <a:r>
                <a:rPr lang="de-DE" dirty="0">
                  <a:solidFill>
                    <a:schemeClr val="bg1"/>
                  </a:solidFill>
                </a:rPr>
                <a:t>Warum sind sie wichtig?</a:t>
              </a:r>
            </a:p>
          </p:txBody>
        </p:sp>
      </p:grpSp>
      <p:pic>
        <p:nvPicPr>
          <p:cNvPr id="31" name="Grafik 30">
            <a:extLst>
              <a:ext uri="{FF2B5EF4-FFF2-40B4-BE49-F238E27FC236}">
                <a16:creationId xmlns:a16="http://schemas.microsoft.com/office/drawing/2014/main" id="{0401BDA2-B573-4BFE-22D2-246929DD8ADE}"/>
              </a:ext>
            </a:extLst>
          </p:cNvPr>
          <p:cNvPicPr>
            <a:picLocks noChangeAspect="1"/>
          </p:cNvPicPr>
          <p:nvPr/>
        </p:nvPicPr>
        <p:blipFill>
          <a:blip r:embed="rId9" cstate="print">
            <a:extLst>
              <a:ext uri="{28A0092B-C50C-407E-A947-70E740481C1C}">
                <a14:useLocalDpi xmlns:a14="http://schemas.microsoft.com/office/drawing/2010/main" val="0"/>
              </a:ext>
            </a:extLst>
          </a:blip>
          <a:srcRect l="56723" t="5788"/>
          <a:stretch>
            <a:fillRect/>
          </a:stretch>
        </p:blipFill>
        <p:spPr>
          <a:xfrm>
            <a:off x="-96688" y="1513098"/>
            <a:ext cx="3158354" cy="4590055"/>
          </a:xfrm>
          <a:prstGeom prst="flowChartDelay">
            <a:avLst/>
          </a:prstGeom>
        </p:spPr>
      </p:pic>
    </p:spTree>
    <p:extLst>
      <p:ext uri="{BB962C8B-B14F-4D97-AF65-F5344CB8AC3E}">
        <p14:creationId xmlns:p14="http://schemas.microsoft.com/office/powerpoint/2010/main" val="25687879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nodeType="clickEffect">
                                  <p:stCondLst>
                                    <p:cond delay="0"/>
                                  </p:stCondLst>
                                  <p:childTnLst>
                                    <p:animEffect transition="out" filter="fade">
                                      <p:cBhvr>
                                        <p:cTn id="12" dur="500"/>
                                        <p:tgtEl>
                                          <p:spTgt spid="28"/>
                                        </p:tgtEl>
                                      </p:cBhvr>
                                    </p:animEffect>
                                    <p:set>
                                      <p:cBhvr>
                                        <p:cTn id="13" dur="1" fill="hold">
                                          <p:stCondLst>
                                            <p:cond delay="499"/>
                                          </p:stCondLst>
                                        </p:cTn>
                                        <p:tgtEl>
                                          <p:spTgt spid="28"/>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7"/>
                                        </p:tgtEl>
                                      </p:cBhvr>
                                    </p:animEffect>
                                    <p:set>
                                      <p:cBhvr>
                                        <p:cTn id="16" dur="1" fill="hold">
                                          <p:stCondLst>
                                            <p:cond delay="499"/>
                                          </p:stCondLst>
                                        </p:cTn>
                                        <p:tgtEl>
                                          <p:spTgt spid="7"/>
                                        </p:tgtEl>
                                        <p:attrNameLst>
                                          <p:attrName>style.visibility</p:attrName>
                                        </p:attrNameLst>
                                      </p:cBhvr>
                                      <p:to>
                                        <p:strVal val="hidden"/>
                                      </p:to>
                                    </p:set>
                                  </p:childTnLst>
                                </p:cTn>
                              </p:par>
                              <p:par>
                                <p:cTn id="17" presetID="6" presetClass="emph" presetSubtype="0" fill="hold" nodeType="withEffect">
                                  <p:stCondLst>
                                    <p:cond delay="0"/>
                                  </p:stCondLst>
                                  <p:childTnLst>
                                    <p:animScale>
                                      <p:cBhvr>
                                        <p:cTn id="18" dur="2000" fill="hold"/>
                                        <p:tgtEl>
                                          <p:spTgt spid="31"/>
                                        </p:tgtEl>
                                      </p:cBhvr>
                                      <p:by x="70000" y="70000"/>
                                    </p:animScale>
                                  </p:childTnLst>
                                </p:cTn>
                              </p:par>
                              <p:par>
                                <p:cTn id="19" presetID="42" presetClass="path" presetSubtype="0" accel="50000" decel="50000" fill="hold" nodeType="withEffect">
                                  <p:stCondLst>
                                    <p:cond delay="0"/>
                                  </p:stCondLst>
                                  <p:childTnLst>
                                    <p:animMotion origin="layout" path="M -4.58333E-6 -4.07407E-6 L -0.05273 -0.00277 " pathEditMode="relative" rAng="0" ptsTypes="AA">
                                      <p:cBhvr>
                                        <p:cTn id="20" dur="2000" fill="hold"/>
                                        <p:tgtEl>
                                          <p:spTgt spid="31"/>
                                        </p:tgtEl>
                                        <p:attrNameLst>
                                          <p:attrName>ppt_x</p:attrName>
                                          <p:attrName>ppt_y</p:attrName>
                                        </p:attrNameLst>
                                      </p:cBhvr>
                                      <p:rCtr x="-2643" y="-139"/>
                                    </p:animMotion>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par>
                                <p:cTn id="33" presetID="10"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par>
                                <p:cTn id="41" presetID="10" presetClass="entr" presetSubtype="0"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par>
                                <p:cTn id="49" presetID="10" presetClass="entr" presetSubtype="0" fill="hold"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childTnLst>
                                </p:cTn>
                              </p:par>
                              <p:par>
                                <p:cTn id="52" presetID="10" presetClass="entr" presetSubtype="0" fill="hold" nodeType="with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500"/>
                                        <p:tgtEl>
                                          <p:spTgt spid="2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500"/>
                                        <p:tgtEl>
                                          <p:spTgt spid="14"/>
                                        </p:tgtEl>
                                      </p:cBhvr>
                                    </p:animEffect>
                                  </p:childTnLst>
                                </p:cTn>
                              </p:par>
                              <p:par>
                                <p:cTn id="63" presetID="10" presetClass="entr" presetSubtype="0" fill="hold" nodeType="with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9" grpId="0" animBg="1"/>
      <p:bldP spid="27" grpId="0" animBg="1"/>
      <p:bldP spid="22"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feil: 180-Grad 18">
            <a:extLst>
              <a:ext uri="{FF2B5EF4-FFF2-40B4-BE49-F238E27FC236}">
                <a16:creationId xmlns:a16="http://schemas.microsoft.com/office/drawing/2014/main" id="{70E766DD-D74A-BA6D-BB95-DCD6B4F5A51D}"/>
              </a:ext>
            </a:extLst>
          </p:cNvPr>
          <p:cNvSpPr/>
          <p:nvPr/>
        </p:nvSpPr>
        <p:spPr>
          <a:xfrm flipV="1">
            <a:off x="8163036" y="3470516"/>
            <a:ext cx="3021892" cy="919185"/>
          </a:xfrm>
          <a:prstGeom prst="uturnArrow">
            <a:avLst>
              <a:gd name="adj1" fmla="val 27402"/>
              <a:gd name="adj2" fmla="val 25000"/>
              <a:gd name="adj3" fmla="val 29803"/>
              <a:gd name="adj4" fmla="val 43750"/>
              <a:gd name="adj5" fmla="val 79803"/>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pic>
        <p:nvPicPr>
          <p:cNvPr id="12" name="Grafik 11">
            <a:extLst>
              <a:ext uri="{FF2B5EF4-FFF2-40B4-BE49-F238E27FC236}">
                <a16:creationId xmlns:a16="http://schemas.microsoft.com/office/drawing/2014/main" id="{FC80B6D9-8DF5-4FF3-89B7-7209C7DEE69F}"/>
              </a:ext>
            </a:extLst>
          </p:cNvPr>
          <p:cNvPicPr>
            <a:picLocks noChangeAspect="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947504" y="692696"/>
            <a:ext cx="684000" cy="684000"/>
          </a:xfrm>
          <a:prstGeom prst="rect">
            <a:avLst/>
          </a:prstGeom>
        </p:spPr>
      </p:pic>
      <p:pic>
        <p:nvPicPr>
          <p:cNvPr id="16" name="Grafik 15" descr="Lupe mit einfarbiger Füllung">
            <a:extLst>
              <a:ext uri="{FF2B5EF4-FFF2-40B4-BE49-F238E27FC236}">
                <a16:creationId xmlns:a16="http://schemas.microsoft.com/office/drawing/2014/main" id="{DE44346F-481B-4268-8846-5A888D0C22E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631776" y="764704"/>
            <a:ext cx="612000" cy="612000"/>
          </a:xfrm>
          <a:prstGeom prst="rect">
            <a:avLst/>
          </a:prstGeom>
          <a:effectLst>
            <a:outerShdw blurRad="50800" dist="38100" algn="l" rotWithShape="0">
              <a:prstClr val="black">
                <a:alpha val="40000"/>
              </a:prstClr>
            </a:outerShdw>
          </a:effectLst>
        </p:spPr>
      </p:pic>
      <p:pic>
        <p:nvPicPr>
          <p:cNvPr id="17" name="Grafik 16" descr="Zeitung mit einfarbiger Füllung">
            <a:extLst>
              <a:ext uri="{FF2B5EF4-FFF2-40B4-BE49-F238E27FC236}">
                <a16:creationId xmlns:a16="http://schemas.microsoft.com/office/drawing/2014/main" id="{E219E99F-6999-489E-8575-0BD8984D8C2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16280" y="692696"/>
            <a:ext cx="756000" cy="756000"/>
          </a:xfrm>
          <a:prstGeom prst="rect">
            <a:avLst/>
          </a:prstGeom>
        </p:spPr>
      </p:pic>
      <p:pic>
        <p:nvPicPr>
          <p:cNvPr id="18" name="Grafik 17">
            <a:extLst>
              <a:ext uri="{FF2B5EF4-FFF2-40B4-BE49-F238E27FC236}">
                <a16:creationId xmlns:a16="http://schemas.microsoft.com/office/drawing/2014/main" id="{BED68CBA-F7FF-47C3-80CB-C17613D96E4C}"/>
              </a:ext>
            </a:extLst>
          </p:cNvPr>
          <p:cNvPicPr>
            <a:picLocks noChangeAspect="1"/>
          </p:cNvPicPr>
          <p:nvPr/>
        </p:nvPicPr>
        <p:blipFill>
          <a:blip r:embed="rId6">
            <a:duotone>
              <a:schemeClr val="accent2">
                <a:shade val="45000"/>
                <a:satMod val="135000"/>
              </a:schemeClr>
              <a:prstClr val="white"/>
            </a:duotone>
          </a:blip>
          <a:stretch>
            <a:fillRect/>
          </a:stretch>
        </p:blipFill>
        <p:spPr>
          <a:xfrm>
            <a:off x="4547888" y="764704"/>
            <a:ext cx="540000" cy="540000"/>
          </a:xfrm>
          <a:prstGeom prst="rect">
            <a:avLst/>
          </a:prstGeom>
        </p:spPr>
      </p:pic>
      <p:pic>
        <p:nvPicPr>
          <p:cNvPr id="21" name="Grafik 20" descr="E-Commerce mit einfarbiger Füllung">
            <a:extLst>
              <a:ext uri="{FF2B5EF4-FFF2-40B4-BE49-F238E27FC236}">
                <a16:creationId xmlns:a16="http://schemas.microsoft.com/office/drawing/2014/main" id="{BC6C7A6C-4EAB-4E77-82D3-F5E7E8B1644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980276">
            <a:off x="6504118" y="728164"/>
            <a:ext cx="792554" cy="792554"/>
          </a:xfrm>
          <a:prstGeom prst="rect">
            <a:avLst/>
          </a:prstGeom>
          <a:effectLst>
            <a:outerShdw blurRad="50800" dist="38100" algn="l" rotWithShape="0">
              <a:prstClr val="black">
                <a:alpha val="40000"/>
              </a:prstClr>
            </a:outerShdw>
          </a:effectLst>
        </p:spPr>
      </p:pic>
      <p:sp>
        <p:nvSpPr>
          <p:cNvPr id="22" name="Rechteck 21">
            <a:extLst>
              <a:ext uri="{FF2B5EF4-FFF2-40B4-BE49-F238E27FC236}">
                <a16:creationId xmlns:a16="http://schemas.microsoft.com/office/drawing/2014/main" id="{7ADCEF22-36D3-4EF1-96A0-8C2693644ACB}"/>
              </a:ext>
            </a:extLst>
          </p:cNvPr>
          <p:cNvSpPr/>
          <p:nvPr/>
        </p:nvSpPr>
        <p:spPr>
          <a:xfrm rot="1078708">
            <a:off x="6749845" y="849699"/>
            <a:ext cx="336003" cy="557141"/>
          </a:xfrm>
          <a:prstGeom prst="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3" name="Grafik 22" descr="Fragezeichen mit einfarbiger Füllung">
            <a:extLst>
              <a:ext uri="{FF2B5EF4-FFF2-40B4-BE49-F238E27FC236}">
                <a16:creationId xmlns:a16="http://schemas.microsoft.com/office/drawing/2014/main" id="{197B4844-4AF9-45E5-A736-9D2611EEB57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672639">
            <a:off x="6638138" y="792976"/>
            <a:ext cx="434384" cy="434384"/>
          </a:xfrm>
          <a:prstGeom prst="rect">
            <a:avLst/>
          </a:prstGeom>
        </p:spPr>
      </p:pic>
      <p:sp>
        <p:nvSpPr>
          <p:cNvPr id="3" name="Textfeld 2">
            <a:extLst>
              <a:ext uri="{FF2B5EF4-FFF2-40B4-BE49-F238E27FC236}">
                <a16:creationId xmlns:a16="http://schemas.microsoft.com/office/drawing/2014/main" id="{B3EE05EE-F484-47A7-AF00-711C25B1E8C7}"/>
              </a:ext>
            </a:extLst>
          </p:cNvPr>
          <p:cNvSpPr txBox="1"/>
          <p:nvPr/>
        </p:nvSpPr>
        <p:spPr>
          <a:xfrm>
            <a:off x="224836" y="1736727"/>
            <a:ext cx="9341370" cy="4192567"/>
          </a:xfrm>
          <a:prstGeom prst="roundRect">
            <a:avLst/>
          </a:prstGeom>
          <a:solidFill>
            <a:schemeClr val="accent1"/>
          </a:solidFill>
          <a:ln/>
          <a:effectLst/>
        </p:spPr>
        <p:style>
          <a:lnRef idx="1">
            <a:schemeClr val="accent1"/>
          </a:lnRef>
          <a:fillRef idx="2">
            <a:schemeClr val="accent1"/>
          </a:fillRef>
          <a:effectRef idx="1">
            <a:schemeClr val="accent1"/>
          </a:effectRef>
          <a:fontRef idx="minor">
            <a:schemeClr val="dk1"/>
          </a:fontRef>
        </p:style>
        <p:txBody>
          <a:bodyPr wrap="square" rtlCol="0">
            <a:spAutoFit/>
          </a:bodyPr>
          <a:lstStyle/>
          <a:p>
            <a:pPr marL="357188">
              <a:lnSpc>
                <a:spcPct val="120000"/>
              </a:lnSpc>
              <a:spcAft>
                <a:spcPts val="400"/>
              </a:spcAft>
            </a:pPr>
            <a:r>
              <a:rPr lang="de-DE" sz="3200" b="1" dirty="0">
                <a:solidFill>
                  <a:schemeClr val="bg1"/>
                </a:solidFill>
                <a:sym typeface="Wingdings" panose="05000000000000000000" pitchFamily="2" charset="2"/>
              </a:rPr>
              <a:t>    Für den Journalistenbesuch: </a:t>
            </a:r>
            <a:endParaRPr lang="de-DE" sz="3200" dirty="0">
              <a:solidFill>
                <a:schemeClr val="bg1"/>
              </a:solidFill>
              <a:sym typeface="Wingdings" panose="05000000000000000000" pitchFamily="2" charset="2"/>
            </a:endParaRPr>
          </a:p>
          <a:p>
            <a:pPr marL="814388" indent="-457200">
              <a:lnSpc>
                <a:spcPct val="120000"/>
              </a:lnSpc>
              <a:buFont typeface="Wingdings" panose="05000000000000000000" pitchFamily="2" charset="2"/>
              <a:buChar char="§"/>
            </a:pPr>
            <a:r>
              <a:rPr lang="de-DE" sz="2800" dirty="0">
                <a:solidFill>
                  <a:schemeClr val="bg1"/>
                </a:solidFill>
                <a:sym typeface="Wingdings" panose="05000000000000000000" pitchFamily="2" charset="2"/>
              </a:rPr>
              <a:t>Wollt Ihr wissen, wie in den Redaktionen Nachrichten gecheckt werden?</a:t>
            </a:r>
          </a:p>
          <a:p>
            <a:pPr marL="814388" indent="-457200">
              <a:lnSpc>
                <a:spcPct val="120000"/>
              </a:lnSpc>
              <a:buFont typeface="Wingdings" panose="05000000000000000000" pitchFamily="2" charset="2"/>
              <a:buChar char="§"/>
            </a:pPr>
            <a:r>
              <a:rPr lang="de-DE" sz="2800" dirty="0">
                <a:solidFill>
                  <a:schemeClr val="bg1"/>
                </a:solidFill>
                <a:sym typeface="Wingdings" panose="05000000000000000000" pitchFamily="2" charset="2"/>
              </a:rPr>
              <a:t>Wollt Ihr die journalistischen Handwerksregeln  genauer kennenlernen?</a:t>
            </a:r>
          </a:p>
          <a:p>
            <a:pPr marL="814388" indent="-457200">
              <a:lnSpc>
                <a:spcPct val="120000"/>
              </a:lnSpc>
              <a:buFont typeface="Wingdings" panose="05000000000000000000" pitchFamily="2" charset="2"/>
              <a:buChar char="§"/>
            </a:pPr>
            <a:r>
              <a:rPr lang="de-DE" sz="2800" dirty="0">
                <a:solidFill>
                  <a:schemeClr val="bg1"/>
                </a:solidFill>
                <a:sym typeface="Wingdings" panose="05000000000000000000" pitchFamily="2" charset="2"/>
              </a:rPr>
              <a:t>Interessiert euch die Arbeitsweise des Besuchers (der Journalistin bzw. des Journalisten)?</a:t>
            </a:r>
          </a:p>
        </p:txBody>
      </p:sp>
      <p:sp>
        <p:nvSpPr>
          <p:cNvPr id="2" name="Foliennummernplatzhalter 1">
            <a:extLst>
              <a:ext uri="{FF2B5EF4-FFF2-40B4-BE49-F238E27FC236}">
                <a16:creationId xmlns:a16="http://schemas.microsoft.com/office/drawing/2014/main" id="{28F68F83-C97E-4596-A690-54503CE6FECF}"/>
              </a:ext>
            </a:extLst>
          </p:cNvPr>
          <p:cNvSpPr>
            <a:spLocks noGrp="1"/>
          </p:cNvSpPr>
          <p:nvPr>
            <p:ph type="sldNum" sz="quarter" idx="12"/>
          </p:nvPr>
        </p:nvSpPr>
        <p:spPr>
          <a:xfrm>
            <a:off x="239350" y="6339627"/>
            <a:ext cx="2844800" cy="365125"/>
          </a:xfrm>
        </p:spPr>
        <p:txBody>
          <a:bodyPr/>
          <a:lstStyle/>
          <a:p>
            <a:fld id="{995B83AF-091C-4368-ABDB-DF7FEF1A6B80}" type="slidenum">
              <a:rPr lang="de-DE" smtClean="0"/>
              <a:pPr/>
              <a:t>22</a:t>
            </a:fld>
            <a:endParaRPr lang="de-DE" dirty="0"/>
          </a:p>
        </p:txBody>
      </p:sp>
      <p:sp>
        <p:nvSpPr>
          <p:cNvPr id="4" name="Pfeil: nach unten 3" hidden="1">
            <a:extLst>
              <a:ext uri="{FF2B5EF4-FFF2-40B4-BE49-F238E27FC236}">
                <a16:creationId xmlns:a16="http://schemas.microsoft.com/office/drawing/2014/main" id="{FF2ED9C5-D120-4C52-80F1-0255FD9B15A5}"/>
              </a:ext>
            </a:extLst>
          </p:cNvPr>
          <p:cNvSpPr/>
          <p:nvPr/>
        </p:nvSpPr>
        <p:spPr>
          <a:xfrm rot="16200000">
            <a:off x="3046921" y="-957748"/>
            <a:ext cx="4609118" cy="9636985"/>
          </a:xfrm>
          <a:prstGeom prst="downArrow">
            <a:avLst>
              <a:gd name="adj1" fmla="val 50000"/>
              <a:gd name="adj2" fmla="val 50409"/>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Textfeld 4" hidden="1">
            <a:extLst>
              <a:ext uri="{FF2B5EF4-FFF2-40B4-BE49-F238E27FC236}">
                <a16:creationId xmlns:a16="http://schemas.microsoft.com/office/drawing/2014/main" id="{9AAF1040-652B-4848-8059-891A5697F8A5}"/>
              </a:ext>
            </a:extLst>
          </p:cNvPr>
          <p:cNvSpPr txBox="1"/>
          <p:nvPr/>
        </p:nvSpPr>
        <p:spPr>
          <a:xfrm>
            <a:off x="1391100" y="3160942"/>
            <a:ext cx="6840760" cy="1642694"/>
          </a:xfrm>
          <a:prstGeom prst="rect">
            <a:avLst/>
          </a:prstGeom>
          <a:noFill/>
        </p:spPr>
        <p:txBody>
          <a:bodyPr wrap="square" rtlCol="0">
            <a:spAutoFit/>
          </a:bodyPr>
          <a:lstStyle/>
          <a:p>
            <a:pPr marL="357188" algn="ctr">
              <a:lnSpc>
                <a:spcPct val="120000"/>
              </a:lnSpc>
            </a:pPr>
            <a:r>
              <a:rPr lang="de-DE" sz="4400" b="1" dirty="0">
                <a:solidFill>
                  <a:schemeClr val="bg1"/>
                </a:solidFill>
                <a:sym typeface="Wingdings" panose="05000000000000000000" pitchFamily="2" charset="2"/>
              </a:rPr>
              <a:t>Sammelt Stichworte und Fragen!</a:t>
            </a:r>
          </a:p>
        </p:txBody>
      </p:sp>
      <p:sp>
        <p:nvSpPr>
          <p:cNvPr id="7" name="Ellipse 6">
            <a:extLst>
              <a:ext uri="{FF2B5EF4-FFF2-40B4-BE49-F238E27FC236}">
                <a16:creationId xmlns:a16="http://schemas.microsoft.com/office/drawing/2014/main" id="{639F2A53-459E-4E31-2C37-043E40DB8FEA}"/>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4</a:t>
            </a:r>
          </a:p>
        </p:txBody>
      </p:sp>
      <p:sp>
        <p:nvSpPr>
          <p:cNvPr id="9" name="Textfeld 8">
            <a:extLst>
              <a:ext uri="{FF2B5EF4-FFF2-40B4-BE49-F238E27FC236}">
                <a16:creationId xmlns:a16="http://schemas.microsoft.com/office/drawing/2014/main" id="{89A5E426-AC5A-D9AA-1B9C-CE8719466DF2}"/>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Reflexion &amp; Journalistenbesuch</a:t>
            </a:r>
            <a:endParaRPr lang="de-DE" sz="1000" dirty="0">
              <a:solidFill>
                <a:schemeClr val="accent1">
                  <a:lumMod val="20000"/>
                  <a:lumOff val="80000"/>
                </a:schemeClr>
              </a:solidFill>
            </a:endParaRPr>
          </a:p>
        </p:txBody>
      </p:sp>
      <p:pic>
        <p:nvPicPr>
          <p:cNvPr id="8" name="Grafik 7" descr="Dokument mit einfarbiger Füllung">
            <a:extLst>
              <a:ext uri="{FF2B5EF4-FFF2-40B4-BE49-F238E27FC236}">
                <a16:creationId xmlns:a16="http://schemas.microsoft.com/office/drawing/2014/main" id="{87B4AC32-FD07-921F-8761-AF18BDDADAE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914237">
            <a:off x="10297058" y="2087380"/>
            <a:ext cx="1374462" cy="1374462"/>
          </a:xfrm>
          <a:prstGeom prst="rect">
            <a:avLst/>
          </a:prstGeom>
        </p:spPr>
      </p:pic>
      <p:pic>
        <p:nvPicPr>
          <p:cNvPr id="11" name="Grafik 10" descr="Stift mit einfarbiger Füllung">
            <a:extLst>
              <a:ext uri="{FF2B5EF4-FFF2-40B4-BE49-F238E27FC236}">
                <a16:creationId xmlns:a16="http://schemas.microsoft.com/office/drawing/2014/main" id="{9CEB4BC4-5FD9-470C-A445-93B756D66ED3}"/>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17651051">
            <a:off x="9922453" y="2005324"/>
            <a:ext cx="605158" cy="605158"/>
          </a:xfrm>
          <a:prstGeom prst="rect">
            <a:avLst/>
          </a:prstGeom>
        </p:spPr>
      </p:pic>
      <p:sp>
        <p:nvSpPr>
          <p:cNvPr id="24" name="Textfeld 23">
            <a:extLst>
              <a:ext uri="{FF2B5EF4-FFF2-40B4-BE49-F238E27FC236}">
                <a16:creationId xmlns:a16="http://schemas.microsoft.com/office/drawing/2014/main" id="{15E86339-A105-E781-DE30-7140ABBD7D23}"/>
              </a:ext>
            </a:extLst>
          </p:cNvPr>
          <p:cNvSpPr txBox="1"/>
          <p:nvPr/>
        </p:nvSpPr>
        <p:spPr>
          <a:xfrm>
            <a:off x="9460833" y="4538122"/>
            <a:ext cx="2895650" cy="1077218"/>
          </a:xfrm>
          <a:prstGeom prst="rect">
            <a:avLst/>
          </a:prstGeom>
          <a:noFill/>
        </p:spPr>
        <p:txBody>
          <a:bodyPr wrap="square">
            <a:spAutoFit/>
          </a:bodyPr>
          <a:lstStyle/>
          <a:p>
            <a:pPr algn="ctr"/>
            <a:r>
              <a:rPr lang="de-DE" sz="3200" b="1" dirty="0">
                <a:solidFill>
                  <a:schemeClr val="accent1"/>
                </a:solidFill>
                <a:sym typeface="Wingdings" panose="05000000000000000000" pitchFamily="2" charset="2"/>
              </a:rPr>
              <a:t>Macht Euch</a:t>
            </a:r>
          </a:p>
          <a:p>
            <a:pPr algn="ctr"/>
            <a:r>
              <a:rPr lang="de-DE" sz="3200" b="1" dirty="0">
                <a:solidFill>
                  <a:schemeClr val="accent1"/>
                </a:solidFill>
                <a:sym typeface="Wingdings" panose="05000000000000000000" pitchFamily="2" charset="2"/>
              </a:rPr>
              <a:t>Notizen!</a:t>
            </a:r>
            <a:endParaRPr lang="de-DE" dirty="0">
              <a:solidFill>
                <a:schemeClr val="accent1"/>
              </a:solidFill>
            </a:endParaRPr>
          </a:p>
        </p:txBody>
      </p:sp>
    </p:spTree>
    <p:extLst>
      <p:ext uri="{BB962C8B-B14F-4D97-AF65-F5344CB8AC3E}">
        <p14:creationId xmlns:p14="http://schemas.microsoft.com/office/powerpoint/2010/main" val="2680707075"/>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500" fill="hold"/>
                                        <p:tgtEl>
                                          <p:spTgt spid="3"/>
                                        </p:tgtEl>
                                        <p:attrNameLst>
                                          <p:attrName>ppt_w</p:attrName>
                                        </p:attrNameLst>
                                      </p:cBhvr>
                                      <p:tavLst>
                                        <p:tav tm="0">
                                          <p:val>
                                            <p:fltVal val="0"/>
                                          </p:val>
                                        </p:tav>
                                        <p:tav tm="100000">
                                          <p:val>
                                            <p:strVal val="#ppt_w"/>
                                          </p:val>
                                        </p:tav>
                                      </p:tavLst>
                                    </p:anim>
                                    <p:anim calcmode="lin" valueType="num">
                                      <p:cBhvr>
                                        <p:cTn id="8" dur="1500" fill="hold"/>
                                        <p:tgtEl>
                                          <p:spTgt spid="3"/>
                                        </p:tgtEl>
                                        <p:attrNameLst>
                                          <p:attrName>ppt_h</p:attrName>
                                        </p:attrNameLst>
                                      </p:cBhvr>
                                      <p:tavLst>
                                        <p:tav tm="0">
                                          <p:val>
                                            <p:fltVal val="0"/>
                                          </p:val>
                                        </p:tav>
                                        <p:tav tm="100000">
                                          <p:val>
                                            <p:strVal val="#ppt_h"/>
                                          </p:val>
                                        </p:tav>
                                      </p:tavLst>
                                    </p:anim>
                                    <p:animEffect transition="in" filter="fade">
                                      <p:cBhvr>
                                        <p:cTn id="9" dur="1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80">
                                          <p:stCondLst>
                                            <p:cond delay="0"/>
                                          </p:stCondLst>
                                        </p:cTn>
                                        <p:tgtEl>
                                          <p:spTgt spid="4"/>
                                        </p:tgtEl>
                                      </p:cBhvr>
                                    </p:animEffect>
                                    <p:anim calcmode="lin" valueType="num">
                                      <p:cBhvr>
                                        <p:cTn id="15"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0" dur="26">
                                          <p:stCondLst>
                                            <p:cond delay="650"/>
                                          </p:stCondLst>
                                        </p:cTn>
                                        <p:tgtEl>
                                          <p:spTgt spid="4"/>
                                        </p:tgtEl>
                                      </p:cBhvr>
                                      <p:to x="100000" y="60000"/>
                                    </p:animScale>
                                    <p:animScale>
                                      <p:cBhvr>
                                        <p:cTn id="21" dur="166" decel="50000">
                                          <p:stCondLst>
                                            <p:cond delay="676"/>
                                          </p:stCondLst>
                                        </p:cTn>
                                        <p:tgtEl>
                                          <p:spTgt spid="4"/>
                                        </p:tgtEl>
                                      </p:cBhvr>
                                      <p:to x="100000" y="100000"/>
                                    </p:animScale>
                                    <p:animScale>
                                      <p:cBhvr>
                                        <p:cTn id="22" dur="26">
                                          <p:stCondLst>
                                            <p:cond delay="1312"/>
                                          </p:stCondLst>
                                        </p:cTn>
                                        <p:tgtEl>
                                          <p:spTgt spid="4"/>
                                        </p:tgtEl>
                                      </p:cBhvr>
                                      <p:to x="100000" y="80000"/>
                                    </p:animScale>
                                    <p:animScale>
                                      <p:cBhvr>
                                        <p:cTn id="23" dur="166" decel="50000">
                                          <p:stCondLst>
                                            <p:cond delay="1338"/>
                                          </p:stCondLst>
                                        </p:cTn>
                                        <p:tgtEl>
                                          <p:spTgt spid="4"/>
                                        </p:tgtEl>
                                      </p:cBhvr>
                                      <p:to x="100000" y="100000"/>
                                    </p:animScale>
                                    <p:animScale>
                                      <p:cBhvr>
                                        <p:cTn id="24" dur="26">
                                          <p:stCondLst>
                                            <p:cond delay="1642"/>
                                          </p:stCondLst>
                                        </p:cTn>
                                        <p:tgtEl>
                                          <p:spTgt spid="4"/>
                                        </p:tgtEl>
                                      </p:cBhvr>
                                      <p:to x="100000" y="90000"/>
                                    </p:animScale>
                                    <p:animScale>
                                      <p:cBhvr>
                                        <p:cTn id="25" dur="166" decel="50000">
                                          <p:stCondLst>
                                            <p:cond delay="1668"/>
                                          </p:stCondLst>
                                        </p:cTn>
                                        <p:tgtEl>
                                          <p:spTgt spid="4"/>
                                        </p:tgtEl>
                                      </p:cBhvr>
                                      <p:to x="100000" y="100000"/>
                                    </p:animScale>
                                    <p:animScale>
                                      <p:cBhvr>
                                        <p:cTn id="26" dur="26">
                                          <p:stCondLst>
                                            <p:cond delay="1808"/>
                                          </p:stCondLst>
                                        </p:cTn>
                                        <p:tgtEl>
                                          <p:spTgt spid="4"/>
                                        </p:tgtEl>
                                      </p:cBhvr>
                                      <p:to x="100000" y="95000"/>
                                    </p:animScale>
                                    <p:animScale>
                                      <p:cBhvr>
                                        <p:cTn id="27" dur="166" decel="50000">
                                          <p:stCondLst>
                                            <p:cond delay="1834"/>
                                          </p:stCondLst>
                                        </p:cTn>
                                        <p:tgtEl>
                                          <p:spTgt spid="4"/>
                                        </p:tgtEl>
                                      </p:cBhvr>
                                      <p:to x="100000" y="100000"/>
                                    </p:animScale>
                                  </p:childTnLst>
                                </p:cTn>
                              </p:par>
                              <p:par>
                                <p:cTn id="28" presetID="26" presetClass="entr" presetSubtype="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down)">
                                      <p:cBhvr>
                                        <p:cTn id="30" dur="580">
                                          <p:stCondLst>
                                            <p:cond delay="0"/>
                                          </p:stCondLst>
                                        </p:cTn>
                                        <p:tgtEl>
                                          <p:spTgt spid="5"/>
                                        </p:tgtEl>
                                      </p:cBhvr>
                                    </p:animEffect>
                                    <p:anim calcmode="lin" valueType="num">
                                      <p:cBhvr>
                                        <p:cTn id="31"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6" dur="26">
                                          <p:stCondLst>
                                            <p:cond delay="650"/>
                                          </p:stCondLst>
                                        </p:cTn>
                                        <p:tgtEl>
                                          <p:spTgt spid="5"/>
                                        </p:tgtEl>
                                      </p:cBhvr>
                                      <p:to x="100000" y="60000"/>
                                    </p:animScale>
                                    <p:animScale>
                                      <p:cBhvr>
                                        <p:cTn id="37" dur="166" decel="50000">
                                          <p:stCondLst>
                                            <p:cond delay="676"/>
                                          </p:stCondLst>
                                        </p:cTn>
                                        <p:tgtEl>
                                          <p:spTgt spid="5"/>
                                        </p:tgtEl>
                                      </p:cBhvr>
                                      <p:to x="100000" y="100000"/>
                                    </p:animScale>
                                    <p:animScale>
                                      <p:cBhvr>
                                        <p:cTn id="38" dur="26">
                                          <p:stCondLst>
                                            <p:cond delay="1312"/>
                                          </p:stCondLst>
                                        </p:cTn>
                                        <p:tgtEl>
                                          <p:spTgt spid="5"/>
                                        </p:tgtEl>
                                      </p:cBhvr>
                                      <p:to x="100000" y="80000"/>
                                    </p:animScale>
                                    <p:animScale>
                                      <p:cBhvr>
                                        <p:cTn id="39" dur="166" decel="50000">
                                          <p:stCondLst>
                                            <p:cond delay="1338"/>
                                          </p:stCondLst>
                                        </p:cTn>
                                        <p:tgtEl>
                                          <p:spTgt spid="5"/>
                                        </p:tgtEl>
                                      </p:cBhvr>
                                      <p:to x="100000" y="100000"/>
                                    </p:animScale>
                                    <p:animScale>
                                      <p:cBhvr>
                                        <p:cTn id="40" dur="26">
                                          <p:stCondLst>
                                            <p:cond delay="1642"/>
                                          </p:stCondLst>
                                        </p:cTn>
                                        <p:tgtEl>
                                          <p:spTgt spid="5"/>
                                        </p:tgtEl>
                                      </p:cBhvr>
                                      <p:to x="100000" y="90000"/>
                                    </p:animScale>
                                    <p:animScale>
                                      <p:cBhvr>
                                        <p:cTn id="41" dur="166" decel="50000">
                                          <p:stCondLst>
                                            <p:cond delay="1668"/>
                                          </p:stCondLst>
                                        </p:cTn>
                                        <p:tgtEl>
                                          <p:spTgt spid="5"/>
                                        </p:tgtEl>
                                      </p:cBhvr>
                                      <p:to x="100000" y="100000"/>
                                    </p:animScale>
                                    <p:animScale>
                                      <p:cBhvr>
                                        <p:cTn id="42" dur="26">
                                          <p:stCondLst>
                                            <p:cond delay="1808"/>
                                          </p:stCondLst>
                                        </p:cTn>
                                        <p:tgtEl>
                                          <p:spTgt spid="5"/>
                                        </p:tgtEl>
                                      </p:cBhvr>
                                      <p:to x="100000" y="95000"/>
                                    </p:animScale>
                                    <p:animScale>
                                      <p:cBhvr>
                                        <p:cTn id="43" dur="166" decel="50000">
                                          <p:stCondLst>
                                            <p:cond delay="1834"/>
                                          </p:stCondLst>
                                        </p:cTn>
                                        <p:tgtEl>
                                          <p:spTgt spid="5"/>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wipe(left)">
                                      <p:cBhvr>
                                        <p:cTn id="48" dur="500"/>
                                        <p:tgtEl>
                                          <p:spTgt spid="19"/>
                                        </p:tgtEl>
                                      </p:cBhvr>
                                    </p:animEffect>
                                  </p:childTnLst>
                                </p:cTn>
                              </p:par>
                              <p:par>
                                <p:cTn id="49" presetID="10" presetClass="entr" presetSubtype="0" fill="hold" nodeType="with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500"/>
                                        <p:tgtEl>
                                          <p:spTgt spid="8"/>
                                        </p:tgtEl>
                                      </p:cBhvr>
                                    </p:animEffect>
                                  </p:childTnLst>
                                </p:cTn>
                              </p:par>
                              <p:par>
                                <p:cTn id="52" presetID="10" presetClass="entr" presetSubtype="0" fill="hold" nodeType="with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fade">
                                      <p:cBhvr>
                                        <p:cTn id="54" dur="500"/>
                                        <p:tgtEl>
                                          <p:spTgt spid="1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3" grpId="0" animBg="1"/>
      <p:bldP spid="4" grpId="0" animBg="1"/>
      <p:bldP spid="5" grpId="0"/>
      <p:bldP spid="2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7BB91CC8-250E-429D-B6BA-4C3B16CC7AE5}"/>
              </a:ext>
            </a:extLst>
          </p:cNvPr>
          <p:cNvSpPr>
            <a:spLocks noGrp="1"/>
          </p:cNvSpPr>
          <p:nvPr>
            <p:ph type="sldNum" sz="quarter" idx="12"/>
          </p:nvPr>
        </p:nvSpPr>
        <p:spPr/>
        <p:txBody>
          <a:bodyPr/>
          <a:lstStyle/>
          <a:p>
            <a:fld id="{0793B557-C5D9-488F-ABF8-3B4B976721B8}" type="slidenum">
              <a:rPr lang="de-DE" smtClean="0"/>
              <a:pPr/>
              <a:t>23</a:t>
            </a:fld>
            <a:endParaRPr lang="de-DE" dirty="0"/>
          </a:p>
        </p:txBody>
      </p:sp>
      <p:sp>
        <p:nvSpPr>
          <p:cNvPr id="4" name="Rectangle 3">
            <a:extLst>
              <a:ext uri="{FF2B5EF4-FFF2-40B4-BE49-F238E27FC236}">
                <a16:creationId xmlns:a16="http://schemas.microsoft.com/office/drawing/2014/main" id="{B1C1DC27-C34B-4C11-A31E-2B661FE95E6D}"/>
              </a:ext>
            </a:extLst>
          </p:cNvPr>
          <p:cNvSpPr/>
          <p:nvPr/>
        </p:nvSpPr>
        <p:spPr>
          <a:xfrm>
            <a:off x="2077966" y="2523562"/>
            <a:ext cx="5534219" cy="4334437"/>
          </a:xfrm>
          <a:prstGeom prst="rect">
            <a:avLst/>
          </a:prstGeom>
          <a:solidFill>
            <a:srgbClr val="E5F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5" name="Rectangle 3">
            <a:extLst>
              <a:ext uri="{FF2B5EF4-FFF2-40B4-BE49-F238E27FC236}">
                <a16:creationId xmlns:a16="http://schemas.microsoft.com/office/drawing/2014/main" id="{14EE1B86-A505-436B-8C74-3448A444FCBD}"/>
              </a:ext>
            </a:extLst>
          </p:cNvPr>
          <p:cNvSpPr/>
          <p:nvPr/>
        </p:nvSpPr>
        <p:spPr>
          <a:xfrm>
            <a:off x="8542334" y="2523562"/>
            <a:ext cx="3649666" cy="4334437"/>
          </a:xfrm>
          <a:prstGeom prst="rect">
            <a:avLst/>
          </a:prstGeom>
          <a:solidFill>
            <a:srgbClr val="E5F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6" name="Rectangle 2">
            <a:extLst>
              <a:ext uri="{FF2B5EF4-FFF2-40B4-BE49-F238E27FC236}">
                <a16:creationId xmlns:a16="http://schemas.microsoft.com/office/drawing/2014/main" id="{01237846-03E9-464F-A0C9-00557C63FA0D}"/>
              </a:ext>
            </a:extLst>
          </p:cNvPr>
          <p:cNvSpPr>
            <a:spLocks noChangeArrowheads="1"/>
          </p:cNvSpPr>
          <p:nvPr/>
        </p:nvSpPr>
        <p:spPr bwMode="auto">
          <a:xfrm>
            <a:off x="2077965" y="2485382"/>
            <a:ext cx="5242171"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hlinkClick r:id="rId3"/>
              </a:rPr>
              <a:t>fit for news </a:t>
            </a:r>
            <a: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2025 by EIJK gem. </a:t>
            </a:r>
            <a:r>
              <a:rPr kumimoji="0" lang="en-US" altLang="de-DE" sz="1800" b="1" i="0" u="none" strike="noStrike" cap="none" normalizeH="0" baseline="0" dirty="0" err="1">
                <a:ln>
                  <a:noFill/>
                </a:ln>
                <a:solidFill>
                  <a:schemeClr val="tx1"/>
                </a:solidFill>
                <a:effectLst/>
                <a:latin typeface="+mj-lt"/>
                <a:ea typeface="Calibri" panose="020F0502020204030204" pitchFamily="34" charset="0"/>
                <a:cs typeface="Times New Roman" panose="02020603050405020304" pitchFamily="18" charset="0"/>
              </a:rPr>
              <a:t>e.V.</a:t>
            </a:r>
            <a:b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br>
            <a: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is licensed under </a:t>
            </a:r>
            <a: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hlinkClick r:id="rId4"/>
              </a:rPr>
              <a:t>CC BY-NC-ND 4.0 </a:t>
            </a:r>
            <a:endPar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endParaRPr>
          </a:p>
          <a:p>
            <a:pPr eaLnBrk="0" fontAlgn="base" hangingPunct="0">
              <a:spcBef>
                <a:spcPct val="0"/>
              </a:spcBef>
              <a:spcAft>
                <a:spcPct val="0"/>
              </a:spcAft>
            </a:pPr>
            <a:r>
              <a:rPr lang="en-US" altLang="de-DE" sz="1600" dirty="0" err="1">
                <a:latin typeface="+mj-lt"/>
                <a:ea typeface="Calibri" panose="020F0502020204030204" pitchFamily="34" charset="0"/>
                <a:cs typeface="Times New Roman" panose="02020603050405020304" pitchFamily="18" charset="0"/>
              </a:rPr>
              <a:t>Konzeption</a:t>
            </a:r>
            <a:r>
              <a:rPr lang="en-US" altLang="de-DE" sz="1600" dirty="0">
                <a:latin typeface="+mj-lt"/>
                <a:ea typeface="Calibri" panose="020F0502020204030204" pitchFamily="34" charset="0"/>
                <a:cs typeface="Times New Roman" panose="02020603050405020304" pitchFamily="18" charset="0"/>
              </a:rPr>
              <a:t> und </a:t>
            </a:r>
            <a:r>
              <a:rPr lang="en-US" altLang="de-DE" sz="1600" dirty="0" err="1">
                <a:latin typeface="+mj-lt"/>
                <a:ea typeface="Calibri" panose="020F0502020204030204" pitchFamily="34" charset="0"/>
                <a:cs typeface="Times New Roman" panose="02020603050405020304" pitchFamily="18" charset="0"/>
              </a:rPr>
              <a:t>Inhalt</a:t>
            </a:r>
            <a:r>
              <a:rPr lang="en-US" altLang="de-DE" sz="1600" dirty="0">
                <a:latin typeface="+mj-lt"/>
                <a:ea typeface="Calibri" panose="020F0502020204030204" pitchFamily="34" charset="0"/>
                <a:cs typeface="Times New Roman" panose="02020603050405020304" pitchFamily="18" charset="0"/>
              </a:rPr>
              <a:t>: </a:t>
            </a:r>
            <a:r>
              <a:rPr lang="de-DE" altLang="de-DE" sz="1600" dirty="0">
                <a:latin typeface="+mj-lt"/>
                <a:ea typeface="Calibri" panose="020F0502020204030204" pitchFamily="34" charset="0"/>
                <a:cs typeface="Times New Roman" panose="02020603050405020304" pitchFamily="18" charset="0"/>
              </a:rPr>
              <a:t>Prof. Dr. M. Haller (verantw.), Stephan Gert, Stefan Möck, Albrecht Jugel</a:t>
            </a:r>
            <a:endParaRPr lang="en-US" altLang="de-DE" sz="1600" dirty="0">
              <a:latin typeface="+mj-lt"/>
              <a:ea typeface="Calibri" panose="020F0502020204030204" pitchFamily="34" charset="0"/>
              <a:cs typeface="Times New Roman" panose="02020603050405020304" pitchFamily="18" charset="0"/>
            </a:endParaRPr>
          </a:p>
        </p:txBody>
      </p:sp>
      <p:pic>
        <p:nvPicPr>
          <p:cNvPr id="7" name="Grafik 0" descr="CC-Lizenz by nc nd_gtafik.png">
            <a:extLst>
              <a:ext uri="{FF2B5EF4-FFF2-40B4-BE49-F238E27FC236}">
                <a16:creationId xmlns:a16="http://schemas.microsoft.com/office/drawing/2014/main" id="{75EDBCCF-65C7-4565-81B7-9E90FD94D566}"/>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140424" y="3700732"/>
            <a:ext cx="2515417" cy="88039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
            <a:extLst>
              <a:ext uri="{FF2B5EF4-FFF2-40B4-BE49-F238E27FC236}">
                <a16:creationId xmlns:a16="http://schemas.microsoft.com/office/drawing/2014/main" id="{34FCD909-39B2-4315-B66A-36C3BCE47501}"/>
              </a:ext>
            </a:extLst>
          </p:cNvPr>
          <p:cNvSpPr>
            <a:spLocks noChangeArrowheads="1"/>
          </p:cNvSpPr>
          <p:nvPr/>
        </p:nvSpPr>
        <p:spPr bwMode="auto">
          <a:xfrm>
            <a:off x="2077965" y="4709462"/>
            <a:ext cx="5688632"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Die Einheiten dürfen für individuelle Unterrichtszwecke angepasst werden, aber nicht in veränderter Form weitergegeben werden.</a:t>
            </a:r>
          </a:p>
          <a:p>
            <a:pPr marL="0" marR="0" lvl="0" indent="0" algn="l" defTabSz="914400" rtl="0" eaLnBrk="0" fontAlgn="base" latinLnBrk="0" hangingPunct="0">
              <a:lnSpc>
                <a:spcPct val="100000"/>
              </a:lnSpc>
              <a:spcBef>
                <a:spcPct val="0"/>
              </a:spcBef>
              <a:spcAft>
                <a:spcPct val="0"/>
              </a:spcAft>
              <a:buClrTx/>
              <a:buSzTx/>
              <a:buFontTx/>
              <a:buNone/>
              <a:tabLst/>
            </a:pPr>
            <a:endParaRPr lang="de-DE" altLang="de-DE" sz="1400" dirty="0">
              <a:latin typeface="+mj-lt"/>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Regelmäßige Updates, Erweiterungen und neue Lehrmaterialien werden unter </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hlinkClick r:id="rId6"/>
              </a:rPr>
              <a:t>www.fitfornews.de</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bereitgestellt. Bei Fragen kontaktieren Sie das Team des EIJK unter </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hlinkClick r:id="rId7"/>
              </a:rPr>
              <a:t>info@eijc.eu</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400" b="0"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Diese Einheit wurde zuletzt veränder</a:t>
            </a:r>
            <a:r>
              <a:rPr kumimoji="0" lang="de-DE" altLang="de-DE" sz="1400" b="0" i="0" strike="noStrike" cap="none" normalizeH="0" baseline="0" dirty="0">
                <a:ln>
                  <a:noFill/>
                </a:ln>
                <a:effectLst/>
                <a:latin typeface="+mj-lt"/>
                <a:ea typeface="Calibri" panose="020F0502020204030204" pitchFamily="34" charset="0"/>
                <a:cs typeface="Times New Roman" panose="02020603050405020304" pitchFamily="18" charset="0"/>
              </a:rPr>
              <a:t>t am 26</a:t>
            </a:r>
            <a:r>
              <a:rPr lang="de-DE" altLang="de-DE" sz="1400" dirty="0">
                <a:latin typeface="+mj-lt"/>
                <a:ea typeface="Calibri" panose="020F0502020204030204" pitchFamily="34" charset="0"/>
                <a:cs typeface="Times New Roman" panose="02020603050405020304" pitchFamily="18" charset="0"/>
              </a:rPr>
              <a:t>.08.2026</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a:t>
            </a:r>
            <a:endParaRPr kumimoji="0" lang="de-DE" altLang="de-DE" sz="1400" b="0" i="0" u="none" strike="noStrike" cap="none" normalizeH="0" baseline="0" dirty="0">
              <a:ln>
                <a:noFill/>
              </a:ln>
              <a:solidFill>
                <a:schemeClr val="tx1"/>
              </a:solidFill>
              <a:effectLst/>
              <a:latin typeface="+mj-lt"/>
            </a:endParaRPr>
          </a:p>
        </p:txBody>
      </p:sp>
      <p:pic>
        <p:nvPicPr>
          <p:cNvPr id="9" name="Grafik 8">
            <a:extLst>
              <a:ext uri="{FF2B5EF4-FFF2-40B4-BE49-F238E27FC236}">
                <a16:creationId xmlns:a16="http://schemas.microsoft.com/office/drawing/2014/main" id="{668CECE9-7B24-46E5-8CC2-E3DD7378168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542334" y="2523563"/>
            <a:ext cx="3357615" cy="1009848"/>
          </a:xfrm>
          <a:prstGeom prst="rect">
            <a:avLst/>
          </a:prstGeom>
        </p:spPr>
      </p:pic>
      <p:sp>
        <p:nvSpPr>
          <p:cNvPr id="10" name="Textfeld 9">
            <a:extLst>
              <a:ext uri="{FF2B5EF4-FFF2-40B4-BE49-F238E27FC236}">
                <a16:creationId xmlns:a16="http://schemas.microsoft.com/office/drawing/2014/main" id="{1CA6E8CF-2F04-4082-92EB-65A7A1DCC58E}"/>
              </a:ext>
            </a:extLst>
          </p:cNvPr>
          <p:cNvSpPr txBox="1"/>
          <p:nvPr/>
        </p:nvSpPr>
        <p:spPr>
          <a:xfrm>
            <a:off x="1559496" y="1421135"/>
            <a:ext cx="8554538" cy="492443"/>
          </a:xfrm>
          <a:prstGeom prst="rect">
            <a:avLst/>
          </a:prstGeom>
          <a:noFill/>
        </p:spPr>
        <p:txBody>
          <a:bodyPr wrap="square" rtlCol="0">
            <a:spAutoFit/>
          </a:bodyPr>
          <a:lstStyle/>
          <a:p>
            <a:pPr marL="481013" lvl="3">
              <a:buSzPct val="100000"/>
            </a:pPr>
            <a:r>
              <a:rPr lang="de-DE" sz="2600" b="1" dirty="0">
                <a:solidFill>
                  <a:srgbClr val="015BA8"/>
                </a:solidFill>
                <a:ea typeface="Roboto" panose="02000000000000000000" pitchFamily="2" charset="0"/>
              </a:rPr>
              <a:t>Impressum &amp; Information zur Lizenzierung</a:t>
            </a:r>
          </a:p>
        </p:txBody>
      </p:sp>
      <p:cxnSp>
        <p:nvCxnSpPr>
          <p:cNvPr id="11" name="Gerader Verbinder 10">
            <a:extLst>
              <a:ext uri="{FF2B5EF4-FFF2-40B4-BE49-F238E27FC236}">
                <a16:creationId xmlns:a16="http://schemas.microsoft.com/office/drawing/2014/main" id="{21B020BF-3CA1-455D-B9B0-ED41DDEA5483}"/>
              </a:ext>
            </a:extLst>
          </p:cNvPr>
          <p:cNvCxnSpPr>
            <a:cxnSpLocks/>
          </p:cNvCxnSpPr>
          <p:nvPr/>
        </p:nvCxnSpPr>
        <p:spPr>
          <a:xfrm flipH="1">
            <a:off x="2077966" y="1988840"/>
            <a:ext cx="10114034" cy="0"/>
          </a:xfrm>
          <a:prstGeom prst="line">
            <a:avLst/>
          </a:prstGeom>
          <a:ln w="88900" cmpd="sng">
            <a:solidFill>
              <a:srgbClr val="015BA8"/>
            </a:solidFill>
          </a:ln>
        </p:spPr>
        <p:style>
          <a:lnRef idx="1">
            <a:schemeClr val="accent1"/>
          </a:lnRef>
          <a:fillRef idx="0">
            <a:schemeClr val="accent1"/>
          </a:fillRef>
          <a:effectRef idx="0">
            <a:schemeClr val="accent1"/>
          </a:effectRef>
          <a:fontRef idx="minor">
            <a:schemeClr val="tx1"/>
          </a:fontRef>
        </p:style>
      </p:cxnSp>
      <p:sp>
        <p:nvSpPr>
          <p:cNvPr id="12" name="Textfeld 11">
            <a:extLst>
              <a:ext uri="{FF2B5EF4-FFF2-40B4-BE49-F238E27FC236}">
                <a16:creationId xmlns:a16="http://schemas.microsoft.com/office/drawing/2014/main" id="{45C69905-2508-47CA-BFB3-45F2D68C54A2}"/>
              </a:ext>
            </a:extLst>
          </p:cNvPr>
          <p:cNvSpPr txBox="1"/>
          <p:nvPr/>
        </p:nvSpPr>
        <p:spPr>
          <a:xfrm>
            <a:off x="8722285" y="3504067"/>
            <a:ext cx="2722401" cy="2893100"/>
          </a:xfrm>
          <a:prstGeom prst="rect">
            <a:avLst/>
          </a:prstGeom>
          <a:noFill/>
        </p:spPr>
        <p:txBody>
          <a:bodyPr wrap="square" rtlCol="0">
            <a:spAutoFit/>
          </a:bodyPr>
          <a:lstStyle/>
          <a:p>
            <a:br>
              <a:rPr lang="de-DE" sz="1400" dirty="0"/>
            </a:br>
            <a:r>
              <a:rPr lang="de-DE" sz="1400" dirty="0" err="1"/>
              <a:t>Menckestraße</a:t>
            </a:r>
            <a:r>
              <a:rPr lang="de-DE" sz="1400" dirty="0"/>
              <a:t> 27 </a:t>
            </a:r>
            <a:br>
              <a:rPr lang="de-DE" sz="1400" dirty="0"/>
            </a:br>
            <a:r>
              <a:rPr lang="de-DE" sz="1400" dirty="0"/>
              <a:t>04155 Leipzig </a:t>
            </a:r>
            <a:br>
              <a:rPr lang="de-DE" sz="1400" dirty="0"/>
            </a:br>
            <a:r>
              <a:rPr lang="de-DE" sz="1400" dirty="0"/>
              <a:t>Fon: 0341 56 296 66 </a:t>
            </a:r>
            <a:br>
              <a:rPr lang="de-DE" sz="1400" dirty="0"/>
            </a:br>
            <a:r>
              <a:rPr lang="de-DE" sz="1400" dirty="0"/>
              <a:t>E-Mail: info@eijc.eu</a:t>
            </a:r>
          </a:p>
          <a:p>
            <a:r>
              <a:rPr lang="de-DE" sz="1400" dirty="0">
                <a:solidFill>
                  <a:srgbClr val="4A7EBB"/>
                </a:solidFill>
                <a:hlinkClick r:id="rId3"/>
              </a:rPr>
              <a:t>www.eijc.eu</a:t>
            </a:r>
            <a:endParaRPr lang="de-DE" sz="1400" dirty="0">
              <a:solidFill>
                <a:srgbClr val="4A7EBB"/>
              </a:solidFill>
            </a:endParaRPr>
          </a:p>
          <a:p>
            <a:endParaRPr lang="de-DE" sz="1400" dirty="0"/>
          </a:p>
          <a:p>
            <a:endParaRPr lang="de-DE" sz="1400" dirty="0"/>
          </a:p>
          <a:p>
            <a:r>
              <a:rPr lang="de-DE" sz="1400" dirty="0"/>
              <a:t>Das Projekt</a:t>
            </a:r>
            <a:r>
              <a:rPr lang="de-DE" sz="1400" dirty="0">
                <a:solidFill>
                  <a:srgbClr val="015BA8"/>
                </a:solidFill>
              </a:rPr>
              <a:t> </a:t>
            </a:r>
            <a:r>
              <a:rPr lang="de-DE" sz="1400" i="1" dirty="0">
                <a:solidFill>
                  <a:srgbClr val="015BA8"/>
                </a:solidFill>
              </a:rPr>
              <a:t>fit </a:t>
            </a:r>
            <a:r>
              <a:rPr lang="de-DE" sz="1400" i="1" dirty="0" err="1">
                <a:solidFill>
                  <a:srgbClr val="015BA8"/>
                </a:solidFill>
              </a:rPr>
              <a:t>for</a:t>
            </a:r>
            <a:r>
              <a:rPr lang="de-DE" sz="1400" i="1" dirty="0">
                <a:solidFill>
                  <a:srgbClr val="015BA8"/>
                </a:solidFill>
              </a:rPr>
              <a:t> </a:t>
            </a:r>
            <a:r>
              <a:rPr lang="de-DE" sz="1400" i="1" dirty="0" err="1">
                <a:solidFill>
                  <a:srgbClr val="015BA8"/>
                </a:solidFill>
              </a:rPr>
              <a:t>news</a:t>
            </a:r>
            <a:r>
              <a:rPr lang="de-DE" sz="1400" dirty="0">
                <a:solidFill>
                  <a:srgbClr val="015BA8"/>
                </a:solidFill>
              </a:rPr>
              <a:t> </a:t>
            </a:r>
            <a:r>
              <a:rPr lang="de-DE" sz="1400" dirty="0"/>
              <a:t>wird gefördert von der Stiftung Neue Länder (SNL) sowie der Medienstiftung der Sparkasse Leipzig.</a:t>
            </a:r>
            <a:endParaRPr lang="de-DE" sz="1400" dirty="0">
              <a:solidFill>
                <a:srgbClr val="1880C6"/>
              </a:solidFill>
            </a:endParaRPr>
          </a:p>
        </p:txBody>
      </p:sp>
    </p:spTree>
    <p:extLst>
      <p:ext uri="{BB962C8B-B14F-4D97-AF65-F5344CB8AC3E}">
        <p14:creationId xmlns:p14="http://schemas.microsoft.com/office/powerpoint/2010/main" val="213253404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500"/>
                                        <p:tgtEl>
                                          <p:spTgt spid="5"/>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strips(downLeft)">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theme/theme1.xml><?xml version="1.0" encoding="utf-8"?>
<a:theme xmlns:a="http://schemas.openxmlformats.org/drawingml/2006/main" name="4_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sz="1200" dirty="0" smtClean="0">
            <a:latin typeface="Arial" panose="020B0604020202020204" pitchFamily="34" charset="0"/>
            <a:cs typeface="Arial" panose="020B0604020202020204" pitchFamily="34" charset="0"/>
          </a:defRPr>
        </a:defPPr>
      </a:lstStyle>
    </a:txDef>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7">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F3993F84-D090-4FF5-82AB-5A95A377AF68}">
  <we:reference id="wa104380121" version="2.0.0.0" store="de-DE" storeType="OMEX"/>
  <we:alternateReferences>
    <we:reference id="WA104380121" version="2.0.0.0"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0</TotalTime>
  <Words>6295</Words>
  <Application>Microsoft Office PowerPoint</Application>
  <PresentationFormat>Breitbild</PresentationFormat>
  <Paragraphs>653</Paragraphs>
  <Slides>23</Slides>
  <Notes>23</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23</vt:i4>
      </vt:variant>
    </vt:vector>
  </HeadingPairs>
  <TitlesOfParts>
    <vt:vector size="32" baseType="lpstr">
      <vt:lpstr>Aptos</vt:lpstr>
      <vt:lpstr>Arial</vt:lpstr>
      <vt:lpstr>Calibri</vt:lpstr>
      <vt:lpstr>Century Gothic</vt:lpstr>
      <vt:lpstr>Comic Sans MS</vt:lpstr>
      <vt:lpstr>Roboto</vt:lpstr>
      <vt:lpstr>Roboto Slab Light</vt:lpstr>
      <vt:lpstr>Wingdings</vt:lpstr>
      <vt:lpstr>4_Larissa-Design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Pauli</dc:creator>
  <cp:lastModifiedBy>Stephan Gert</cp:lastModifiedBy>
  <cp:revision>1666</cp:revision>
  <cp:lastPrinted>2026-04-14T08:29:17Z</cp:lastPrinted>
  <dcterms:created xsi:type="dcterms:W3CDTF">2018-12-06T13:54:02Z</dcterms:created>
  <dcterms:modified xsi:type="dcterms:W3CDTF">2026-09-29T08:21:47Z</dcterms:modified>
</cp:coreProperties>
</file>