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1"/>
  </p:sldMasterIdLst>
  <p:notesMasterIdLst>
    <p:notesMasterId r:id="rId25"/>
  </p:notesMasterIdLst>
  <p:handoutMasterIdLst>
    <p:handoutMasterId r:id="rId26"/>
  </p:handoutMasterIdLst>
  <p:sldIdLst>
    <p:sldId id="273" r:id="rId2"/>
    <p:sldId id="483" r:id="rId3"/>
    <p:sldId id="541" r:id="rId4"/>
    <p:sldId id="547" r:id="rId5"/>
    <p:sldId id="549" r:id="rId6"/>
    <p:sldId id="546" r:id="rId7"/>
    <p:sldId id="532" r:id="rId8"/>
    <p:sldId id="548" r:id="rId9"/>
    <p:sldId id="529" r:id="rId10"/>
    <p:sldId id="528" r:id="rId11"/>
    <p:sldId id="530" r:id="rId12"/>
    <p:sldId id="535" r:id="rId13"/>
    <p:sldId id="511" r:id="rId14"/>
    <p:sldId id="543" r:id="rId15"/>
    <p:sldId id="534" r:id="rId16"/>
    <p:sldId id="539" r:id="rId17"/>
    <p:sldId id="542" r:id="rId18"/>
    <p:sldId id="536" r:id="rId19"/>
    <p:sldId id="537" r:id="rId20"/>
    <p:sldId id="538" r:id="rId21"/>
    <p:sldId id="540" r:id="rId22"/>
    <p:sldId id="545" r:id="rId23"/>
    <p:sldId id="420" r:id="rId24"/>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heit 4" id="{6D6EF8BA-F735-4C4F-A368-D82428704C3C}">
          <p14:sldIdLst>
            <p14:sldId id="273"/>
            <p14:sldId id="483"/>
            <p14:sldId id="541"/>
            <p14:sldId id="547"/>
            <p14:sldId id="549"/>
            <p14:sldId id="546"/>
            <p14:sldId id="532"/>
            <p14:sldId id="548"/>
            <p14:sldId id="529"/>
            <p14:sldId id="528"/>
            <p14:sldId id="530"/>
            <p14:sldId id="535"/>
            <p14:sldId id="511"/>
            <p14:sldId id="543"/>
            <p14:sldId id="534"/>
            <p14:sldId id="539"/>
            <p14:sldId id="542"/>
            <p14:sldId id="536"/>
            <p14:sldId id="537"/>
            <p14:sldId id="538"/>
            <p14:sldId id="540"/>
            <p14:sldId id="545"/>
            <p14:sldId id="42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03" userDrawn="1">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B" initials="P" lastIdx="3" clrIdx="0">
    <p:extLst>
      <p:ext uri="{19B8F6BF-5375-455C-9EA6-DF929625EA0E}">
        <p15:presenceInfo xmlns:p15="http://schemas.microsoft.com/office/powerpoint/2012/main" userId="P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A09F"/>
    <a:srgbClr val="E8BFA6"/>
    <a:srgbClr val="EBC8B3"/>
    <a:srgbClr val="ECCCB2"/>
    <a:srgbClr val="F3E3C5"/>
    <a:srgbClr val="F8FBD3"/>
    <a:srgbClr val="EDCCCB"/>
    <a:srgbClr val="FFFF00"/>
    <a:srgbClr val="77943C"/>
    <a:srgbClr val="F9D2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90" autoAdjust="0"/>
    <p:restoredTop sz="96247" autoAdjust="0"/>
  </p:normalViewPr>
  <p:slideViewPr>
    <p:cSldViewPr>
      <p:cViewPr varScale="1">
        <p:scale>
          <a:sx n="104" d="100"/>
          <a:sy n="104" d="100"/>
        </p:scale>
        <p:origin x="126" y="16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192"/>
    </p:cViewPr>
  </p:sorterViewPr>
  <p:notesViewPr>
    <p:cSldViewPr>
      <p:cViewPr varScale="1">
        <p:scale>
          <a:sx n="72" d="100"/>
          <a:sy n="72" d="100"/>
        </p:scale>
        <p:origin x="3384" y="90"/>
      </p:cViewPr>
      <p:guideLst>
        <p:guide orient="horz" pos="320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63662A3-074E-42C6-9DBF-A604D2E5D797}"/>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F1643794-F124-41B3-83AB-1F0572735202}"/>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46C29977-DA05-474B-8101-B333C3B68A97}" type="datetimeFigureOut">
              <a:rPr lang="de-DE" smtClean="0"/>
              <a:pPr/>
              <a:t>13.05.2026</a:t>
            </a:fld>
            <a:endParaRPr lang="de-DE" dirty="0"/>
          </a:p>
        </p:txBody>
      </p:sp>
      <p:sp>
        <p:nvSpPr>
          <p:cNvPr id="4" name="Fußzeilenplatzhalter 3">
            <a:extLst>
              <a:ext uri="{FF2B5EF4-FFF2-40B4-BE49-F238E27FC236}">
                <a16:creationId xmlns:a16="http://schemas.microsoft.com/office/drawing/2014/main" id="{C3B28E87-CFF6-42D7-99EF-625FA0946A1A}"/>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59DA96B8-1599-4F0A-BC91-ADBED972E3CD}"/>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D4D4A3DF-D952-4CA0-95A8-92F4F6FCC608}" type="slidenum">
              <a:rPr lang="de-DE" smtClean="0"/>
              <a:pPr/>
              <a:t>‹Nr.›</a:t>
            </a:fld>
            <a:endParaRPr lang="de-DE" dirty="0"/>
          </a:p>
        </p:txBody>
      </p:sp>
    </p:spTree>
    <p:extLst>
      <p:ext uri="{BB962C8B-B14F-4D97-AF65-F5344CB8AC3E}">
        <p14:creationId xmlns:p14="http://schemas.microsoft.com/office/powerpoint/2010/main" val="390820106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912A7B6C-00B9-43DB-B4C2-EA6A57CFC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6" y="-13924"/>
            <a:ext cx="2508883" cy="752665"/>
          </a:xfrm>
          <a:prstGeom prst="rect">
            <a:avLst/>
          </a:prstGeom>
        </p:spPr>
      </p:pic>
      <p:sp>
        <p:nvSpPr>
          <p:cNvPr id="11" name="Fußzeilenplatzhalter 5">
            <a:extLst>
              <a:ext uri="{FF2B5EF4-FFF2-40B4-BE49-F238E27FC236}">
                <a16:creationId xmlns:a16="http://schemas.microsoft.com/office/drawing/2014/main" id="{C6E90256-0BA5-41BA-B8CE-0482E7A5A252}"/>
              </a:ext>
            </a:extLst>
          </p:cNvPr>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dirty="0"/>
          </a:p>
        </p:txBody>
      </p:sp>
      <p:sp>
        <p:nvSpPr>
          <p:cNvPr id="15" name="Foliennummernplatzhalter 6">
            <a:extLst>
              <a:ext uri="{FF2B5EF4-FFF2-40B4-BE49-F238E27FC236}">
                <a16:creationId xmlns:a16="http://schemas.microsoft.com/office/drawing/2014/main" id="{A9D5CD99-9423-4CFC-A6FC-858E53A2DAC0}"/>
              </a:ext>
            </a:extLst>
          </p:cNvPr>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A2A61CC0-4B0B-4395-B916-EE71BB03C9A7}" type="slidenum">
              <a:rPr lang="de-DE" smtClean="0"/>
              <a:pPr/>
              <a:t>‹Nr.›</a:t>
            </a:fld>
            <a:endParaRPr lang="de-DE" dirty="0"/>
          </a:p>
        </p:txBody>
      </p:sp>
      <p:sp>
        <p:nvSpPr>
          <p:cNvPr id="16" name="Textfeld 15">
            <a:extLst>
              <a:ext uri="{FF2B5EF4-FFF2-40B4-BE49-F238E27FC236}">
                <a16:creationId xmlns:a16="http://schemas.microsoft.com/office/drawing/2014/main" id="{9FF1BA1F-1561-4154-9BB9-D0F262EFE95F}"/>
              </a:ext>
            </a:extLst>
          </p:cNvPr>
          <p:cNvSpPr txBox="1"/>
          <p:nvPr/>
        </p:nvSpPr>
        <p:spPr>
          <a:xfrm>
            <a:off x="4917802" y="5117306"/>
            <a:ext cx="184731" cy="276999"/>
          </a:xfrm>
          <a:prstGeom prst="rect">
            <a:avLst/>
          </a:prstGeom>
          <a:noFill/>
        </p:spPr>
        <p:txBody>
          <a:bodyPr wrap="none" rtlCol="0">
            <a:spAutoFit/>
          </a:bodyPr>
          <a:lstStyle/>
          <a:p>
            <a:endParaRPr lang="de-DE" sz="1200" dirty="0">
              <a:latin typeface="Arial" panose="020B0604020202020204" pitchFamily="34" charset="0"/>
              <a:cs typeface="Arial" panose="020B0604020202020204" pitchFamily="34" charset="0"/>
            </a:endParaRPr>
          </a:p>
        </p:txBody>
      </p:sp>
      <p:sp>
        <p:nvSpPr>
          <p:cNvPr id="17" name="Notizenplatzhalter 4">
            <a:extLst>
              <a:ext uri="{FF2B5EF4-FFF2-40B4-BE49-F238E27FC236}">
                <a16:creationId xmlns:a16="http://schemas.microsoft.com/office/drawing/2014/main" id="{E459C51E-5B94-4C12-85B3-B98384D5EB17}"/>
              </a:ext>
            </a:extLst>
          </p:cNvPr>
          <p:cNvSpPr txBox="1">
            <a:spLocks/>
          </p:cNvSpPr>
          <p:nvPr/>
        </p:nvSpPr>
        <p:spPr>
          <a:xfrm>
            <a:off x="4917802" y="3911966"/>
            <a:ext cx="1822298" cy="5859045"/>
          </a:xfrm>
          <a:prstGeom prst="rect">
            <a:avLst/>
          </a:prstGeom>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dirty="0"/>
          </a:p>
        </p:txBody>
      </p:sp>
      <p:sp>
        <p:nvSpPr>
          <p:cNvPr id="18" name="Notizenplatzhalter 4">
            <a:extLst>
              <a:ext uri="{FF2B5EF4-FFF2-40B4-BE49-F238E27FC236}">
                <a16:creationId xmlns:a16="http://schemas.microsoft.com/office/drawing/2014/main" id="{C3E946B9-AC24-4868-9215-176FF0D20C89}"/>
              </a:ext>
              <a:ext uri="{C183D7F6-B498-43B3-948B-1728B52AA6E4}">
                <adec:decorative xmlns:adec="http://schemas.microsoft.com/office/drawing/2017/decorative" val="0"/>
              </a:ext>
            </a:extLst>
          </p:cNvPr>
          <p:cNvSpPr>
            <a:spLocks noGrp="1"/>
          </p:cNvSpPr>
          <p:nvPr>
            <p:ph type="body" sz="quarter" idx="3"/>
          </p:nvPr>
        </p:nvSpPr>
        <p:spPr>
          <a:xfrm>
            <a:off x="309301" y="3677146"/>
            <a:ext cx="4392474" cy="6192688"/>
          </a:xfrm>
          <a:prstGeom prst="rect">
            <a:avLst/>
          </a:prstGeom>
          <a:noFill/>
        </p:spPr>
        <p:txBody>
          <a:bodyPr vert="horz" lIns="99048" tIns="49524" rIns="99048" bIns="49524"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9" name="Folienbildplatzhalter 13">
            <a:extLst>
              <a:ext uri="{FF2B5EF4-FFF2-40B4-BE49-F238E27FC236}">
                <a16:creationId xmlns:a16="http://schemas.microsoft.com/office/drawing/2014/main" id="{1B14C685-2066-48B1-9C50-79F241DCF84A}"/>
              </a:ext>
            </a:extLst>
          </p:cNvPr>
          <p:cNvSpPr>
            <a:spLocks noGrp="1" noRot="1" noChangeAspect="1"/>
          </p:cNvSpPr>
          <p:nvPr>
            <p:ph type="sldImg" idx="2"/>
          </p:nvPr>
        </p:nvSpPr>
        <p:spPr>
          <a:xfrm>
            <a:off x="309301" y="1056200"/>
            <a:ext cx="3478553" cy="1956911"/>
          </a:xfrm>
          <a:prstGeom prst="rect">
            <a:avLst/>
          </a:prstGeom>
          <a:noFill/>
          <a:ln w="12700">
            <a:solidFill>
              <a:prstClr val="black"/>
            </a:solidFill>
          </a:ln>
        </p:spPr>
        <p:txBody>
          <a:bodyPr vert="horz" lIns="91440" tIns="45720" rIns="91440" bIns="45720" rtlCol="0" anchor="ctr"/>
          <a:lstStyle/>
          <a:p>
            <a:endParaRPr lang="de-DE" dirty="0"/>
          </a:p>
        </p:txBody>
      </p:sp>
      <p:sp>
        <p:nvSpPr>
          <p:cNvPr id="20" name="Rechteck 19">
            <a:extLst>
              <a:ext uri="{FF2B5EF4-FFF2-40B4-BE49-F238E27FC236}">
                <a16:creationId xmlns:a16="http://schemas.microsoft.com/office/drawing/2014/main" id="{ACD0DB0B-5273-4641-8B22-DCDCA8C2F738}"/>
              </a:ext>
            </a:extLst>
          </p:cNvPr>
          <p:cNvSpPr/>
          <p:nvPr/>
        </p:nvSpPr>
        <p:spPr>
          <a:xfrm>
            <a:off x="4053706" y="1023883"/>
            <a:ext cx="1863011" cy="276999"/>
          </a:xfrm>
          <a:prstGeom prst="rect">
            <a:avLst/>
          </a:prstGeom>
        </p:spPr>
        <p:txBody>
          <a:bodyPr wrap="none">
            <a:spAutoFit/>
          </a:bodyPr>
          <a:lstStyle/>
          <a:p>
            <a:pPr algn="l"/>
            <a:r>
              <a:rPr lang="de-DE" sz="1200" b="1" dirty="0">
                <a:latin typeface="Arial" panose="020B0604020202020204" pitchFamily="34" charset="0"/>
                <a:cs typeface="Arial" panose="020B0604020202020204" pitchFamily="34" charset="0"/>
              </a:rPr>
              <a:t>Zweck/Ziel dieser Folie</a:t>
            </a:r>
          </a:p>
        </p:txBody>
      </p:sp>
      <p:cxnSp>
        <p:nvCxnSpPr>
          <p:cNvPr id="21" name="Gerader Verbinder 20">
            <a:extLst>
              <a:ext uri="{FF2B5EF4-FFF2-40B4-BE49-F238E27FC236}">
                <a16:creationId xmlns:a16="http://schemas.microsoft.com/office/drawing/2014/main" id="{3641325E-7490-4647-8256-35C386108CBF}"/>
              </a:ext>
            </a:extLst>
          </p:cNvPr>
          <p:cNvCxnSpPr>
            <a:cxnSpLocks/>
          </p:cNvCxnSpPr>
          <p:nvPr/>
        </p:nvCxnSpPr>
        <p:spPr>
          <a:xfrm>
            <a:off x="4773786" y="3677146"/>
            <a:ext cx="0" cy="619268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4BF7752E-D991-4217-AE50-385F3399B885}"/>
              </a:ext>
            </a:extLst>
          </p:cNvPr>
          <p:cNvCxnSpPr/>
          <p:nvPr/>
        </p:nvCxnSpPr>
        <p:spPr>
          <a:xfrm>
            <a:off x="283716" y="3317106"/>
            <a:ext cx="64342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11971468-189E-4716-8319-8A3A8A0ACC0E}"/>
              </a:ext>
            </a:extLst>
          </p:cNvPr>
          <p:cNvCxnSpPr/>
          <p:nvPr/>
        </p:nvCxnSpPr>
        <p:spPr>
          <a:xfrm>
            <a:off x="283716" y="3367766"/>
            <a:ext cx="6434286"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id="{AC0022BE-664B-4C84-B1AC-413528607824}"/>
              </a:ext>
            </a:extLst>
          </p:cNvPr>
          <p:cNvSpPr/>
          <p:nvPr/>
        </p:nvSpPr>
        <p:spPr>
          <a:xfrm>
            <a:off x="4845794" y="3605138"/>
            <a:ext cx="992579" cy="261610"/>
          </a:xfrm>
          <a:prstGeom prst="rect">
            <a:avLst/>
          </a:prstGeom>
        </p:spPr>
        <p:txBody>
          <a:bodyPr wrap="none">
            <a:spAutoFit/>
          </a:bodyPr>
          <a:lstStyle/>
          <a:p>
            <a:pPr algn="l"/>
            <a:r>
              <a:rPr lang="de-DE" sz="1100" b="1" u="sng" dirty="0">
                <a:latin typeface="Arial" panose="020B0604020202020204" pitchFamily="34" charset="0"/>
                <a:cs typeface="Arial" panose="020B0604020202020204" pitchFamily="34" charset="0"/>
              </a:rPr>
              <a:t>Hintergrund</a:t>
            </a:r>
            <a:endParaRPr lang="de-DE" sz="12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14207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image" Target="../media/image4.sv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hyperlink" Target="https://www.urheberrecht.de/bilder/"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onlinelibrary.wiley.com/doi/epdf/10.1111/tops.1232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onlinelibrary.wiley.com/doi/epdf/10.1111/tops.1232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10.pn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shorts/GsERwci_Hzo"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lpb.de/themen/gesellschaft/desinformation/die-welt-der-desinformation/warum-verfangen-desinformation-und-propaganda" TargetMode="External"/><Relationship Id="rId7" Type="http://schemas.openxmlformats.org/officeDocument/2006/relationships/image" Target="../media/image5.png"/><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slpb.de/themen/gesellschaft/desinformation/die-welt-der-desinformation/was-ist-desinformation" TargetMode="External"/><Relationship Id="rId5" Type="http://schemas.openxmlformats.org/officeDocument/2006/relationships/image" Target="../media/image3.png"/><Relationship Id="rId4" Type="http://schemas.openxmlformats.org/officeDocument/2006/relationships/hyperlink" Target="https://www.slpb.de/themen/gesellschaft/desinformation/die-welt-der-desinformation/wie-werden-informationen-manipulier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A2A61CC0-4B0B-4395-B916-EE71BB03C9A7}" type="slidenum">
              <a:rPr lang="de-DE" smtClean="0"/>
              <a:pPr/>
              <a:t>1</a:t>
            </a:fld>
            <a:endParaRPr lang="de-DE" dirty="0"/>
          </a:p>
        </p:txBody>
      </p:sp>
      <p:sp>
        <p:nvSpPr>
          <p:cNvPr id="5" name="Notizenplatzhalter 2"/>
          <p:cNvSpPr>
            <a:spLocks noGrp="1"/>
          </p:cNvSpPr>
          <p:nvPr>
            <p:ph type="body" idx="3"/>
          </p:nvPr>
        </p:nvSpPr>
        <p:spPr>
          <a:xfrm>
            <a:off x="297588" y="6091236"/>
            <a:ext cx="4428471" cy="3413846"/>
          </a:xfrm>
        </p:spPr>
        <p:txBody>
          <a:bodyPr>
            <a:noAutofit/>
          </a:bodyPr>
          <a:lstStyle/>
          <a:p>
            <a:pPr>
              <a:lnSpc>
                <a:spcPct val="150000"/>
              </a:lnSpc>
            </a:pPr>
            <a:r>
              <a:rPr lang="de-DE" b="1" dirty="0"/>
              <a:t>Unterrichtseinheit zur Vorbereitung des </a:t>
            </a:r>
            <a:r>
              <a:rPr lang="de-DE" b="1" dirty="0" err="1"/>
              <a:t>JmS</a:t>
            </a:r>
            <a:r>
              <a:rPr lang="de-DE" b="1" dirty="0"/>
              <a:t>-Journalistenbesuchs zum Thema Fake News.</a:t>
            </a:r>
            <a:br>
              <a:rPr lang="de-DE" b="1" dirty="0"/>
            </a:br>
            <a:endParaRPr lang="de-DE" b="1" dirty="0"/>
          </a:p>
          <a:p>
            <a:pPr>
              <a:lnSpc>
                <a:spcPct val="150000"/>
              </a:lnSpc>
            </a:pPr>
            <a:r>
              <a:rPr lang="de-DE" b="1" dirty="0"/>
              <a:t>Diese Einheit schließt an Einheit 1 an (Desinformation) und befasst sich mit dem Thema „Manipulation“ durch Videos auf TikTok, durch Influencer, Bots und News-Apps auf verschiedenen Plattformen. Dieses Manual ist für die Lehrkräfte und dient als Leitfaden zur Vorbereitung und Gestaltung des Unterrichts. Im Verlauf der Einheit auftauchende Fragen der </a:t>
            </a:r>
            <a:r>
              <a:rPr lang="de-DE" b="1" dirty="0" err="1"/>
              <a:t>SuS</a:t>
            </a:r>
            <a:r>
              <a:rPr lang="de-DE" b="1" dirty="0"/>
              <a:t> sollten gesammelt und an die Journalisten weitergereicht werden, die sie dann beim Schulbesuch aufgreifen und vertiefen.</a:t>
            </a:r>
          </a:p>
          <a:p>
            <a:pPr>
              <a:lnSpc>
                <a:spcPct val="150000"/>
              </a:lnSpc>
            </a:pPr>
            <a:endParaRPr lang="de-DE" dirty="0"/>
          </a:p>
        </p:txBody>
      </p:sp>
      <p:sp>
        <p:nvSpPr>
          <p:cNvPr id="9" name="Folienbildplatzhalter 8">
            <a:extLst>
              <a:ext uri="{FF2B5EF4-FFF2-40B4-BE49-F238E27FC236}">
                <a16:creationId xmlns:a16="http://schemas.microsoft.com/office/drawing/2014/main" id="{9518EEA2-A591-407F-AAE3-7FDA8BC14FD8}"/>
              </a:ext>
            </a:extLst>
          </p:cNvPr>
          <p:cNvSpPr>
            <a:spLocks noGrp="1" noRot="1" noChangeAspect="1"/>
          </p:cNvSpPr>
          <p:nvPr>
            <p:ph type="sldImg"/>
          </p:nvPr>
        </p:nvSpPr>
        <p:spPr>
          <a:xfrm>
            <a:off x="309563" y="1055688"/>
            <a:ext cx="3478212" cy="1957387"/>
          </a:xfrm>
        </p:spPr>
      </p:sp>
      <p:sp>
        <p:nvSpPr>
          <p:cNvPr id="11" name="Notizenplatzhalter 2">
            <a:extLst>
              <a:ext uri="{FF2B5EF4-FFF2-40B4-BE49-F238E27FC236}">
                <a16:creationId xmlns:a16="http://schemas.microsoft.com/office/drawing/2014/main" id="{64C4DFE1-51D5-48C0-8C2C-0731830775A2}"/>
              </a:ext>
            </a:extLst>
          </p:cNvPr>
          <p:cNvSpPr txBox="1">
            <a:spLocks/>
          </p:cNvSpPr>
          <p:nvPr/>
        </p:nvSpPr>
        <p:spPr>
          <a:xfrm>
            <a:off x="309301" y="3677146"/>
            <a:ext cx="4392474" cy="2621088"/>
          </a:xfrm>
          <a:prstGeom prst="rect">
            <a:avLst/>
          </a:prstGeom>
          <a:noFill/>
        </p:spPr>
        <p:txBody>
          <a:bodyPr vert="horz" lIns="99048" tIns="49524" rIns="99048" bIns="49524" rtlCol="0">
            <a:normAutofit fontScale="70000" lnSpcReduction="20000"/>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dirty="0"/>
          </a:p>
          <a:p>
            <a:endParaRPr lang="de-DE" dirty="0"/>
          </a:p>
          <a:p>
            <a:endParaRPr lang="de-DE" dirty="0"/>
          </a:p>
          <a:p>
            <a:endParaRPr lang="en-GB" dirty="0"/>
          </a:p>
          <a:p>
            <a:endParaRPr lang="en-GB" dirty="0"/>
          </a:p>
          <a:p>
            <a:endParaRPr lang="en-GB" dirty="0"/>
          </a:p>
          <a:p>
            <a:endParaRPr lang="en-GB" dirty="0"/>
          </a:p>
          <a:p>
            <a:r>
              <a:rPr lang="en-GB" dirty="0" err="1"/>
              <a:t>Normalschrift</a:t>
            </a:r>
            <a:r>
              <a:rPr lang="en-GB" dirty="0"/>
              <a:t> = </a:t>
            </a:r>
            <a:r>
              <a:rPr lang="en-GB" dirty="0" err="1"/>
              <a:t>Hinweise</a:t>
            </a:r>
            <a:r>
              <a:rPr lang="en-GB" dirty="0"/>
              <a:t> und </a:t>
            </a:r>
            <a:r>
              <a:rPr lang="en-GB" dirty="0" err="1"/>
              <a:t>Erläuterungen</a:t>
            </a:r>
            <a:r>
              <a:rPr lang="en-GB" dirty="0"/>
              <a:t> </a:t>
            </a:r>
            <a:r>
              <a:rPr lang="en-GB" dirty="0" err="1"/>
              <a:t>für</a:t>
            </a:r>
            <a:r>
              <a:rPr lang="en-GB" dirty="0"/>
              <a:t> die (L) </a:t>
            </a:r>
          </a:p>
          <a:p>
            <a:endParaRPr lang="en-GB" dirty="0"/>
          </a:p>
          <a:p>
            <a:pPr lvl="1">
              <a:buFontTx/>
              <a:buNone/>
            </a:pPr>
            <a:endParaRPr lang="de-DE" dirty="0">
              <a:highlight>
                <a:srgbClr val="FFFF00"/>
              </a:highlight>
            </a:endParaRPr>
          </a:p>
          <a:p>
            <a:endParaRPr lang="en-GB" sz="900" dirty="0"/>
          </a:p>
          <a:p>
            <a:endParaRPr lang="en-GB" sz="1700" dirty="0"/>
          </a:p>
          <a:p>
            <a:r>
              <a:rPr lang="en-GB" sz="1700" dirty="0" err="1"/>
              <a:t>Normalschrift</a:t>
            </a:r>
            <a:r>
              <a:rPr lang="en-GB" sz="1700" dirty="0"/>
              <a:t> = </a:t>
            </a:r>
            <a:r>
              <a:rPr lang="en-GB" sz="1700" dirty="0" err="1"/>
              <a:t>Hinweise</a:t>
            </a:r>
            <a:r>
              <a:rPr lang="en-GB" sz="1700" dirty="0"/>
              <a:t> und </a:t>
            </a:r>
            <a:r>
              <a:rPr lang="en-GB" sz="1700" dirty="0" err="1"/>
              <a:t>Erläuterungen</a:t>
            </a:r>
            <a:r>
              <a:rPr lang="en-GB" sz="1700" dirty="0"/>
              <a:t> </a:t>
            </a:r>
            <a:r>
              <a:rPr lang="en-GB" sz="1700" dirty="0" err="1"/>
              <a:t>für</a:t>
            </a:r>
            <a:r>
              <a:rPr lang="en-GB" sz="1700" dirty="0"/>
              <a:t> die (L) </a:t>
            </a:r>
          </a:p>
          <a:p>
            <a:endParaRPr lang="en-GB" sz="1700" dirty="0"/>
          </a:p>
          <a:p>
            <a:pPr lvl="1">
              <a:buNone/>
            </a:pPr>
            <a:endParaRPr lang="de-DE" sz="1700" dirty="0"/>
          </a:p>
          <a:p>
            <a:pPr lvl="1">
              <a:buNone/>
            </a:pPr>
            <a:r>
              <a:rPr lang="de-DE" sz="1700" dirty="0"/>
              <a:t>Dauer ohne Übung: ca. 50 Minuten.</a:t>
            </a:r>
          </a:p>
          <a:p>
            <a:pPr lvl="1"/>
            <a:endParaRPr lang="de-DE" sz="1700" dirty="0"/>
          </a:p>
          <a:p>
            <a:pPr lvl="1">
              <a:buNone/>
            </a:pPr>
            <a:endParaRPr lang="de-DE" sz="1700" dirty="0"/>
          </a:p>
          <a:p>
            <a:pPr lvl="1">
              <a:buNone/>
            </a:pPr>
            <a:r>
              <a:rPr lang="de-DE" sz="1700" dirty="0"/>
              <a:t>Alle Übungen: ca. 30 Minuten</a:t>
            </a:r>
            <a:r>
              <a:rPr lang="de-DE" dirty="0"/>
              <a:t> </a:t>
            </a:r>
          </a:p>
          <a:p>
            <a:r>
              <a:rPr lang="en-GB" dirty="0"/>
              <a:t> </a:t>
            </a:r>
          </a:p>
        </p:txBody>
      </p:sp>
      <p:pic>
        <p:nvPicPr>
          <p:cNvPr id="12" name="Grafik 11" descr="Wecker">
            <a:extLst>
              <a:ext uri="{FF2B5EF4-FFF2-40B4-BE49-F238E27FC236}">
                <a16:creationId xmlns:a16="http://schemas.microsoft.com/office/drawing/2014/main" id="{72665623-D188-44D9-A885-A9B420AE4F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958" y="5189314"/>
            <a:ext cx="388840" cy="388840"/>
          </a:xfrm>
          <a:prstGeom prst="rect">
            <a:avLst/>
          </a:prstGeom>
        </p:spPr>
      </p:pic>
      <p:pic>
        <p:nvPicPr>
          <p:cNvPr id="13" name="Grafik 12" descr="Wecker">
            <a:extLst>
              <a:ext uri="{FF2B5EF4-FFF2-40B4-BE49-F238E27FC236}">
                <a16:creationId xmlns:a16="http://schemas.microsoft.com/office/drawing/2014/main" id="{FE052BDD-ACBD-44FD-B3DD-FFDB78BB0E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506" y="5693370"/>
            <a:ext cx="388840" cy="388840"/>
          </a:xfrm>
          <a:prstGeom prst="rect">
            <a:avLst/>
          </a:prstGeom>
        </p:spPr>
      </p:pic>
      <p:sp>
        <p:nvSpPr>
          <p:cNvPr id="18" name="Rechteck 17">
            <a:extLst>
              <a:ext uri="{FF2B5EF4-FFF2-40B4-BE49-F238E27FC236}">
                <a16:creationId xmlns:a16="http://schemas.microsoft.com/office/drawing/2014/main" id="{15F17D38-311D-41C5-B287-7A8B98729472}"/>
              </a:ext>
            </a:extLst>
          </p:cNvPr>
          <p:cNvSpPr/>
          <p:nvPr/>
        </p:nvSpPr>
        <p:spPr>
          <a:xfrm>
            <a:off x="309563" y="3674565"/>
            <a:ext cx="4284472" cy="1072730"/>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Rechteck 18">
            <a:extLst>
              <a:ext uri="{FF2B5EF4-FFF2-40B4-BE49-F238E27FC236}">
                <a16:creationId xmlns:a16="http://schemas.microsoft.com/office/drawing/2014/main" id="{1D910406-3789-4502-ACF5-1D84621E4328}"/>
              </a:ext>
            </a:extLst>
          </p:cNvPr>
          <p:cNvSpPr/>
          <p:nvPr/>
        </p:nvSpPr>
        <p:spPr>
          <a:xfrm>
            <a:off x="741600" y="3836911"/>
            <a:ext cx="3888432" cy="276999"/>
          </a:xfrm>
          <a:prstGeom prst="rect">
            <a:avLst/>
          </a:prstGeom>
        </p:spPr>
        <p:txBody>
          <a:bodyPr wrap="square">
            <a:spAutoFit/>
          </a:bodyPr>
          <a:lstStyle/>
          <a:p>
            <a:r>
              <a:rPr lang="en-GB" sz="1200" b="1" dirty="0" err="1">
                <a:solidFill>
                  <a:srgbClr val="FF0000"/>
                </a:solidFill>
              </a:rPr>
              <a:t>Ansprache</a:t>
            </a:r>
            <a:r>
              <a:rPr lang="en-GB" sz="1200" b="1" dirty="0">
                <a:solidFill>
                  <a:srgbClr val="FF0000"/>
                </a:solidFill>
              </a:rPr>
              <a:t> an die </a:t>
            </a:r>
            <a:r>
              <a:rPr lang="en-GB" sz="1200" b="1" dirty="0" err="1">
                <a:solidFill>
                  <a:srgbClr val="FF0000"/>
                </a:solidFill>
              </a:rPr>
              <a:t>Schülerinnen</a:t>
            </a:r>
            <a:r>
              <a:rPr lang="en-GB" sz="1200" b="1" dirty="0">
                <a:solidFill>
                  <a:srgbClr val="FF0000"/>
                </a:solidFill>
              </a:rPr>
              <a:t> und </a:t>
            </a:r>
            <a:r>
              <a:rPr lang="en-GB" sz="1200" b="1" dirty="0" err="1">
                <a:solidFill>
                  <a:srgbClr val="FF0000"/>
                </a:solidFill>
              </a:rPr>
              <a:t>Schüler</a:t>
            </a:r>
            <a:r>
              <a:rPr lang="en-GB" sz="1200" b="1" dirty="0">
                <a:solidFill>
                  <a:srgbClr val="FF0000"/>
                </a:solidFill>
              </a:rPr>
              <a:t> (</a:t>
            </a:r>
            <a:r>
              <a:rPr lang="en-GB" sz="1200" b="1" dirty="0" err="1">
                <a:solidFill>
                  <a:srgbClr val="FF0000"/>
                </a:solidFill>
              </a:rPr>
              <a:t>SuS</a:t>
            </a:r>
            <a:r>
              <a:rPr lang="en-GB" sz="1200" b="1" dirty="0">
                <a:solidFill>
                  <a:srgbClr val="FF0000"/>
                </a:solidFill>
              </a:rPr>
              <a:t>)</a:t>
            </a:r>
            <a:endParaRPr lang="de-DE" sz="1200" dirty="0"/>
          </a:p>
        </p:txBody>
      </p:sp>
      <p:pic>
        <p:nvPicPr>
          <p:cNvPr id="20" name="Grafik 19" descr="Ein Bild, das Uhr enthält.&#10;&#10;Automatisch generierte Beschreibung">
            <a:extLst>
              <a:ext uri="{FF2B5EF4-FFF2-40B4-BE49-F238E27FC236}">
                <a16:creationId xmlns:a16="http://schemas.microsoft.com/office/drawing/2014/main" id="{472E95B0-A897-4232-AF1F-14A37C414F2E}"/>
              </a:ext>
            </a:extLst>
          </p:cNvPr>
          <p:cNvPicPr>
            <a:picLocks noChangeAspect="1"/>
          </p:cNvPicPr>
          <p:nvPr/>
        </p:nvPicPr>
        <p:blipFill rotWithShape="1">
          <a:blip r:embed="rId5">
            <a:extLst>
              <a:ext uri="{28A0092B-C50C-407E-A947-70E740481C1C}">
                <a14:useLocalDpi xmlns:a14="http://schemas.microsoft.com/office/drawing/2010/main" val="0"/>
              </a:ext>
            </a:extLst>
          </a:blip>
          <a:srcRect l="32855" t="19869" r="34760" b="60546"/>
          <a:stretch/>
        </p:blipFill>
        <p:spPr>
          <a:xfrm>
            <a:off x="394223" y="3748723"/>
            <a:ext cx="360000" cy="275294"/>
          </a:xfrm>
          <a:prstGeom prst="rect">
            <a:avLst/>
          </a:prstGeom>
        </p:spPr>
      </p:pic>
      <p:sp>
        <p:nvSpPr>
          <p:cNvPr id="21" name="Rechteck 20">
            <a:extLst>
              <a:ext uri="{FF2B5EF4-FFF2-40B4-BE49-F238E27FC236}">
                <a16:creationId xmlns:a16="http://schemas.microsoft.com/office/drawing/2014/main" id="{C39B7B08-3FF9-4D06-A006-04803B2C477E}"/>
              </a:ext>
            </a:extLst>
          </p:cNvPr>
          <p:cNvSpPr/>
          <p:nvPr/>
        </p:nvSpPr>
        <p:spPr>
          <a:xfrm>
            <a:off x="392412" y="4115669"/>
            <a:ext cx="3888433" cy="461665"/>
          </a:xfrm>
          <a:prstGeom prst="rect">
            <a:avLst/>
          </a:prstGeom>
        </p:spPr>
        <p:txBody>
          <a:bodyPr wrap="square">
            <a:spAutoFit/>
          </a:bodyPr>
          <a:lstStyle/>
          <a:p>
            <a:pPr marL="182563" lvl="0">
              <a:defRPr/>
            </a:pPr>
            <a:endParaRPr lang="de-DE" sz="1200" i="1" dirty="0">
              <a:latin typeface="Arial" pitchFamily="34" charset="0"/>
              <a:cs typeface="Arial" pitchFamily="34" charset="0"/>
            </a:endParaRPr>
          </a:p>
          <a:p>
            <a:pPr marL="355600" lvl="0">
              <a:tabLst>
                <a:tab pos="355600" algn="l"/>
              </a:tabLst>
              <a:defRPr/>
            </a:pPr>
            <a:r>
              <a:rPr lang="de-DE" sz="1200" i="1" dirty="0">
                <a:latin typeface="Arial" pitchFamily="34" charset="0"/>
                <a:cs typeface="Arial" pitchFamily="34" charset="0"/>
              </a:rPr>
              <a:t>Die kursiv gedruckten Texte können Sie vorlesen.</a:t>
            </a:r>
          </a:p>
        </p:txBody>
      </p:sp>
      <p:sp>
        <p:nvSpPr>
          <p:cNvPr id="2" name="Textfeld 1">
            <a:extLst>
              <a:ext uri="{FF2B5EF4-FFF2-40B4-BE49-F238E27FC236}">
                <a16:creationId xmlns:a16="http://schemas.microsoft.com/office/drawing/2014/main" id="{859505AC-146B-441D-B613-EB3E15C3152D}"/>
              </a:ext>
            </a:extLst>
          </p:cNvPr>
          <p:cNvSpPr txBox="1"/>
          <p:nvPr/>
        </p:nvSpPr>
        <p:spPr>
          <a:xfrm>
            <a:off x="4053706" y="1372890"/>
            <a:ext cx="223224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Diese Einheit dient der Vorbereitung des Journalistenbesuchs.</a:t>
            </a:r>
          </a:p>
        </p:txBody>
      </p:sp>
      <p:sp>
        <p:nvSpPr>
          <p:cNvPr id="3" name="Rechteck 2">
            <a:extLst>
              <a:ext uri="{FF2B5EF4-FFF2-40B4-BE49-F238E27FC236}">
                <a16:creationId xmlns:a16="http://schemas.microsoft.com/office/drawing/2014/main" id="{78AA6BDD-E063-2D6A-AA37-DF63AC5AD090}"/>
              </a:ext>
            </a:extLst>
          </p:cNvPr>
          <p:cNvSpPr/>
          <p:nvPr/>
        </p:nvSpPr>
        <p:spPr>
          <a:xfrm>
            <a:off x="4839395" y="3616282"/>
            <a:ext cx="1950604" cy="360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EF652944-24EA-4755-9D87-ABAA4C79FCAA}"/>
              </a:ext>
            </a:extLst>
          </p:cNvPr>
          <p:cNvSpPr txBox="1"/>
          <p:nvPr/>
        </p:nvSpPr>
        <p:spPr>
          <a:xfrm>
            <a:off x="4812238" y="3613527"/>
            <a:ext cx="1872000" cy="5678478"/>
          </a:xfrm>
          <a:prstGeom prst="rect">
            <a:avLst/>
          </a:prstGeom>
          <a:solidFill>
            <a:schemeClr val="bg1"/>
          </a:solidFill>
        </p:spPr>
        <p:txBody>
          <a:bodyPr wrap="square" rtlCol="0">
            <a:spAutoFit/>
          </a:bodyPr>
          <a:lstStyle/>
          <a:p>
            <a:r>
              <a:rPr lang="de-DE" sz="1100" b="1" u="sng" dirty="0">
                <a:latin typeface="Arial" panose="020B0604020202020204" pitchFamily="34" charset="0"/>
                <a:cs typeface="Arial" panose="020B0604020202020204" pitchFamily="34" charset="0"/>
              </a:rPr>
              <a:t>Hinweise zu dieser Lehreinheit</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Im Mittelpunkt dieser Lehreinheit stehen die manipulativen Angebote, denen Jugendliche insbesondere auf </a:t>
            </a:r>
            <a:r>
              <a:rPr lang="de-DE" sz="1100" dirty="0" err="1">
                <a:latin typeface="Arial" panose="020B0604020202020204" pitchFamily="34" charset="0"/>
                <a:cs typeface="Arial" panose="020B0604020202020204" pitchFamily="34" charset="0"/>
              </a:rPr>
              <a:t>Social</a:t>
            </a:r>
            <a:r>
              <a:rPr lang="de-DE" sz="1100" dirty="0">
                <a:latin typeface="Arial" panose="020B0604020202020204" pitchFamily="34" charset="0"/>
                <a:cs typeface="Arial" panose="020B0604020202020204" pitchFamily="34" charset="0"/>
              </a:rPr>
              <a:t> Media-Plattformen und Online-Medien, aber auch im Umfeld ihrer Peer-Groups begegnen.</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Ihr Lernziel ist a.) die Befähigung zur Reflexion des eigenen Medien-verhaltens mitsamt Vorlieben und Vorurteilen sowie b.) ein Grundwissen der Mechanismen und Methoden, mit denen Denkweisen und Einstellungen der Nutzer beeinflusst werden (sollen).  </a:t>
            </a:r>
          </a:p>
          <a:p>
            <a:pPr algn="l"/>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Eine deutlich vertiefte Darstellung und Diskus-</a:t>
            </a:r>
            <a:r>
              <a:rPr lang="de-DE" sz="1100" dirty="0" err="1">
                <a:latin typeface="Arial" panose="020B0604020202020204" pitchFamily="34" charset="0"/>
                <a:cs typeface="Arial" panose="020B0604020202020204" pitchFamily="34" charset="0"/>
              </a:rPr>
              <a:t>sion</a:t>
            </a:r>
            <a:r>
              <a:rPr lang="de-DE" sz="1100" dirty="0">
                <a:latin typeface="Arial" panose="020B0604020202020204" pitchFamily="34" charset="0"/>
                <a:cs typeface="Arial" panose="020B0604020202020204" pitchFamily="34" charset="0"/>
              </a:rPr>
              <a:t> über Formen der Beeinflussung bietet die „Fit-</a:t>
            </a:r>
            <a:r>
              <a:rPr lang="de-DE" sz="1100" dirty="0" err="1">
                <a:latin typeface="Arial" panose="020B0604020202020204" pitchFamily="34" charset="0"/>
                <a:cs typeface="Arial" panose="020B0604020202020204" pitchFamily="34" charset="0"/>
              </a:rPr>
              <a:t>for</a:t>
            </a:r>
            <a:r>
              <a:rPr lang="de-DE" sz="1100" dirty="0">
                <a:latin typeface="Arial" panose="020B0604020202020204" pitchFamily="34" charset="0"/>
                <a:cs typeface="Arial" panose="020B0604020202020204" pitchFamily="34" charset="0"/>
              </a:rPr>
              <a:t>-news“-Lehreinheit Nr. 9 sowie der Onlinekurs „Soziale Medien“.</a:t>
            </a:r>
          </a:p>
        </p:txBody>
      </p:sp>
    </p:spTree>
    <p:extLst>
      <p:ext uri="{BB962C8B-B14F-4D97-AF65-F5344CB8AC3E}">
        <p14:creationId xmlns:p14="http://schemas.microsoft.com/office/powerpoint/2010/main" val="54671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63894" y="3671813"/>
            <a:ext cx="4392474" cy="6408712"/>
          </a:xfrm>
        </p:spPr>
        <p:txBody>
          <a:bodyPr>
            <a:normAutofit lnSpcReduction="10000"/>
          </a:bodyPr>
          <a:lstStyle/>
          <a:p>
            <a:r>
              <a:rPr lang="de-DE" b="1" dirty="0"/>
              <a:t>Informationen für die </a:t>
            </a:r>
            <a:r>
              <a:rPr lang="de-DE" b="1" dirty="0" err="1"/>
              <a:t>LuL</a:t>
            </a:r>
            <a:r>
              <a:rPr lang="de-DE" b="1" dirty="0"/>
              <a:t>:</a:t>
            </a:r>
          </a:p>
          <a:p>
            <a:endParaRPr lang="de-DE" dirty="0"/>
          </a:p>
          <a:p>
            <a:pPr>
              <a:lnSpc>
                <a:spcPct val="150000"/>
              </a:lnSpc>
            </a:pPr>
            <a:r>
              <a:rPr lang="de-DE" dirty="0"/>
              <a:t>Das Foto findet sich in der </a:t>
            </a:r>
            <a:r>
              <a:rPr lang="de-DE" i="1" dirty="0"/>
              <a:t>ZEIT</a:t>
            </a:r>
            <a:r>
              <a:rPr lang="de-DE" dirty="0"/>
              <a:t> (online) vom 05.12.2022 unter dem Titel: „Klima-Proteste mit Verkehrsblockaden in München fortgesetzt“. Bildzeile: „Aktivisten der Klimaschutz-Initiative «Letzte Generation» haben sich am Stachus mit ihren Händen auf die Straße geklebt.“ (Fotograf Matthias </a:t>
            </a:r>
            <a:r>
              <a:rPr lang="de-DE" dirty="0" err="1"/>
              <a:t>Balk</a:t>
            </a:r>
            <a:r>
              <a:rPr lang="de-DE" dirty="0"/>
              <a:t>/dpa).</a:t>
            </a:r>
          </a:p>
          <a:p>
            <a:pPr>
              <a:lnSpc>
                <a:spcPct val="150000"/>
              </a:lnSpc>
            </a:pPr>
            <a:r>
              <a:rPr lang="de-DE" dirty="0"/>
              <a:t>Dasselbe Foto brachte dann die </a:t>
            </a:r>
            <a:r>
              <a:rPr lang="de-DE" i="1" dirty="0"/>
              <a:t>Tagesschau</a:t>
            </a:r>
            <a:r>
              <a:rPr lang="de-DE" dirty="0"/>
              <a:t> am 13.12.2022 zu einem Bericht mit der Überschrift: „Durchsuchungen an elf Orten / Bundesweite Razzia gegen Klimaaktivisten“. Der Text handelt indessen von einer bundesweiten Durchsuchung von Wohnungen von Mitgliedern der „Letzten Generation“. Wörtlich: „Es gehe vor allem um Übergriffe gegen die PCK-Raffinerie Schwedt seit April 2022. Dort wurden immer wieder sogenannte Schieber für die Ölversorgung abgedreht, so die Staatsanwaltschaft. Neben der ‚Störung öffentlicher Betriebe‘ werde ihnen die ‚Bildung und Unterstützung krimineller Vereinigungen‘ vorgeworfen.“</a:t>
            </a:r>
          </a:p>
          <a:p>
            <a:pPr>
              <a:lnSpc>
                <a:spcPct val="150000"/>
              </a:lnSpc>
            </a:pPr>
            <a:r>
              <a:rPr lang="de-DE" dirty="0"/>
              <a:t>Das Foto erschien zwei Jahre später (11.09.2024) quasi als Symbolbild zu einem Bericht (Titel: „Wenn die Polizei mithört“) auf </a:t>
            </a:r>
            <a:r>
              <a:rPr lang="de-DE" i="1" dirty="0"/>
              <a:t>sueddeutsche.de </a:t>
            </a:r>
            <a:r>
              <a:rPr lang="de-DE" dirty="0"/>
              <a:t>mit der Bildzeile: „Aktivisten der ‚Letzten Generation‘ 2022 in München.“. Thema des Berichts: Bayerische Ermittler sollen Telefonate von Journalisten mit der „letzten Generation“ abgehört haben. </a:t>
            </a:r>
          </a:p>
        </p:txBody>
      </p:sp>
      <p:sp>
        <p:nvSpPr>
          <p:cNvPr id="4" name="Foliennummernplatzhalter 3"/>
          <p:cNvSpPr>
            <a:spLocks noGrp="1"/>
          </p:cNvSpPr>
          <p:nvPr>
            <p:ph type="sldNum" sz="quarter" idx="5"/>
          </p:nvPr>
        </p:nvSpPr>
        <p:spPr/>
        <p:txBody>
          <a:bodyPr/>
          <a:lstStyle/>
          <a:p>
            <a:fld id="{A2A61CC0-4B0B-4395-B916-EE71BB03C9A7}" type="slidenum">
              <a:rPr lang="de-DE" smtClean="0"/>
              <a:pPr/>
              <a:t>10</a:t>
            </a:fld>
            <a:endParaRPr lang="de-DE" dirty="0"/>
          </a:p>
        </p:txBody>
      </p:sp>
      <p:sp>
        <p:nvSpPr>
          <p:cNvPr id="5" name="Textfeld 4">
            <a:extLst>
              <a:ext uri="{FF2B5EF4-FFF2-40B4-BE49-F238E27FC236}">
                <a16:creationId xmlns:a16="http://schemas.microsoft.com/office/drawing/2014/main" id="{E72A1609-F625-4982-A30D-FF672C5BDF4D}"/>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1: Beispiel für Sprachverkleidung</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479E57EB-9D76-43BD-ADFB-A89E0F078D69}"/>
              </a:ext>
            </a:extLst>
          </p:cNvPr>
          <p:cNvSpPr txBox="1"/>
          <p:nvPr/>
        </p:nvSpPr>
        <p:spPr>
          <a:xfrm>
            <a:off x="4845794" y="3533130"/>
            <a:ext cx="1224136"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9113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64819" y="3622556"/>
            <a:ext cx="4392474" cy="6192688"/>
          </a:xfrm>
        </p:spPr>
        <p:txBody>
          <a:bodyPr/>
          <a:lstStyle/>
          <a:p>
            <a:r>
              <a:rPr lang="de-DE" b="1" dirty="0"/>
              <a:t>Informationen für die </a:t>
            </a:r>
            <a:r>
              <a:rPr lang="de-DE" b="1" dirty="0" err="1"/>
              <a:t>LuL</a:t>
            </a:r>
            <a:r>
              <a:rPr lang="de-DE" b="1" dirty="0"/>
              <a:t>:</a:t>
            </a:r>
          </a:p>
          <a:p>
            <a:endParaRPr lang="de-DE" dirty="0"/>
          </a:p>
          <a:p>
            <a:pPr>
              <a:lnSpc>
                <a:spcPct val="150000"/>
              </a:lnSpc>
            </a:pPr>
            <a:r>
              <a:rPr lang="de-DE" dirty="0"/>
              <a:t>Dieses Beispiel ist ausgedacht und kann natürlich durch andere Beispiele oder Situationen ersetzt werden.</a:t>
            </a:r>
          </a:p>
          <a:p>
            <a:pPr>
              <a:lnSpc>
                <a:spcPct val="150000"/>
              </a:lnSpc>
            </a:pPr>
            <a:endParaRPr lang="de-DE" dirty="0"/>
          </a:p>
          <a:p>
            <a:pPr>
              <a:lnSpc>
                <a:spcPct val="150000"/>
              </a:lnSpc>
            </a:pPr>
            <a:r>
              <a:rPr lang="de-DE" dirty="0"/>
              <a:t>In Positive übertriebene Erzählungen unter Weglassung negativer Ereignisse zählt zu den Aufgaben der Public Relations in der Politik, in Industrie und Wirtschaft. Und finden sich oft in den Nachrichten des Wirtschaftsteils der Newsmedien.		</a:t>
            </a:r>
          </a:p>
          <a:p>
            <a:pPr>
              <a:lnSpc>
                <a:spcPct val="150000"/>
              </a:lnSpc>
            </a:pPr>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11</a:t>
            </a:fld>
            <a:endParaRPr lang="de-DE" dirty="0"/>
          </a:p>
        </p:txBody>
      </p:sp>
      <p:sp>
        <p:nvSpPr>
          <p:cNvPr id="5" name="Textfeld 4">
            <a:extLst>
              <a:ext uri="{FF2B5EF4-FFF2-40B4-BE49-F238E27FC236}">
                <a16:creationId xmlns:a16="http://schemas.microsoft.com/office/drawing/2014/main" id="{D0B5E2D6-BF88-44A0-AC5D-AE9B26ED28FE}"/>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2: Alles ist großartig</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1EDAF7E1-CAFA-4C02-B473-4F233E08EEEB}"/>
              </a:ext>
            </a:extLst>
          </p:cNvPr>
          <p:cNvSpPr txBox="1"/>
          <p:nvPr/>
        </p:nvSpPr>
        <p:spPr>
          <a:xfrm>
            <a:off x="4845794" y="3461122"/>
            <a:ext cx="1152128"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5898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52835" y="3633601"/>
            <a:ext cx="4392474" cy="6192688"/>
          </a:xfrm>
        </p:spPr>
        <p:txBody>
          <a:bodyPr/>
          <a:lstStyle/>
          <a:p>
            <a:r>
              <a:rPr lang="de-DE" b="1" dirty="0"/>
              <a:t>Anregung an die </a:t>
            </a:r>
            <a:r>
              <a:rPr lang="de-DE" b="1" dirty="0" err="1"/>
              <a:t>LuL</a:t>
            </a:r>
            <a:r>
              <a:rPr lang="de-DE" b="1" dirty="0"/>
              <a:t>:</a:t>
            </a:r>
          </a:p>
          <a:p>
            <a:endParaRPr lang="de-DE" dirty="0"/>
          </a:p>
          <a:p>
            <a:pPr>
              <a:lnSpc>
                <a:spcPct val="150000"/>
              </a:lnSpc>
            </a:pPr>
            <a:r>
              <a:rPr lang="de-DE" dirty="0"/>
              <a:t>Zum Medienalltag Jugendlicher gehört längst auch die routinierte Verwendung KI-basierter Software für die Bearbeitung oder Erfindung von Bildern (wie: GPT Image 1.5 oder artist.io). Viele zeigen erfundene Szenen, wirken aber wie Fotos – man möchte sie „fiktive Fotos“ nennen. </a:t>
            </a:r>
          </a:p>
          <a:p>
            <a:pPr>
              <a:lnSpc>
                <a:spcPct val="150000"/>
              </a:lnSpc>
            </a:pPr>
            <a:endParaRPr lang="de-DE" dirty="0"/>
          </a:p>
          <a:p>
            <a:pPr>
              <a:lnSpc>
                <a:spcPct val="150000"/>
              </a:lnSpc>
            </a:pPr>
            <a:r>
              <a:rPr lang="de-DE" dirty="0"/>
              <a:t>Zum Nachrichtengeschäft vieler Newsanbieter auf den Plattformen gehört auch, dass echte Fotos zu Berichten gestellt werden, die über einen anderen Vorgang berichten. Die abgebildete Szene zeigt also eine andere Situation (Ort, Zeit, Personen). Bei diesem Beispiel geht es um eine politische Kampagne, die mit einer Lüge arbeitet. </a:t>
            </a:r>
          </a:p>
          <a:p>
            <a:pPr>
              <a:lnSpc>
                <a:spcPct val="150000"/>
              </a:lnSpc>
            </a:pPr>
            <a:r>
              <a:rPr lang="de-DE" dirty="0"/>
              <a:t>Das Bildbeispiel auf Folie 9 („Letzte Generation“) indessen zeigt, wie solche Situationsfotos zu ikonografischen Bildern umgedeutet werden. Die Übergänge von der nachrichtlichen Information zur desinformierenden Manipulation sind fließend. </a:t>
            </a:r>
          </a:p>
          <a:p>
            <a:pPr>
              <a:lnSpc>
                <a:spcPct val="150000"/>
              </a:lnSpc>
            </a:pPr>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12</a:t>
            </a:fld>
            <a:endParaRPr lang="de-DE" dirty="0"/>
          </a:p>
        </p:txBody>
      </p:sp>
      <p:sp>
        <p:nvSpPr>
          <p:cNvPr id="5" name="Textfeld 4">
            <a:extLst>
              <a:ext uri="{FF2B5EF4-FFF2-40B4-BE49-F238E27FC236}">
                <a16:creationId xmlns:a16="http://schemas.microsoft.com/office/drawing/2014/main" id="{287A4945-6DB9-470C-9D43-B4935AD54742}"/>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3: Lügengeschichten durch Bildmontage</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913DB41C-34A5-4648-8759-96D23F76F7C6}"/>
              </a:ext>
            </a:extLst>
          </p:cNvPr>
          <p:cNvSpPr txBox="1"/>
          <p:nvPr/>
        </p:nvSpPr>
        <p:spPr>
          <a:xfrm>
            <a:off x="4840461" y="3893170"/>
            <a:ext cx="1900671" cy="6463308"/>
          </a:xfrm>
          <a:prstGeom prst="rect">
            <a:avLst/>
          </a:prstGeom>
          <a:noFill/>
        </p:spPr>
        <p:txBody>
          <a:bodyPr wrap="square" rtlCol="0">
            <a:spAutoFit/>
          </a:bodyPr>
          <a:lstStyle/>
          <a:p>
            <a:pPr algn="l"/>
            <a:r>
              <a:rPr lang="de-DE" sz="1200" b="1" dirty="0">
                <a:latin typeface="Arial" panose="020B0604020202020204" pitchFamily="34" charset="0"/>
                <a:cs typeface="Arial" panose="020B0604020202020204" pitchFamily="34" charset="0"/>
              </a:rPr>
              <a:t>Transparenzpflichten</a:t>
            </a:r>
          </a:p>
          <a:p>
            <a:pPr algn="l"/>
            <a:endParaRPr lang="de-DE" sz="800"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Anbieter und Betreiber von KI-erzeugten Inhalten müssen insgesamt 50 von der  Bundesnetzagentur festgesetzte Anforderungen erfüllen. Hier die für die Produktion und Nutzung von KI-Inhalten wichtigsten:</a:t>
            </a:r>
          </a:p>
          <a:p>
            <a:pPr marL="87313" indent="-87313" algn="l">
              <a:buFont typeface="Arial" panose="020B0604020202020204" pitchFamily="34" charset="0"/>
              <a:buChar char="•"/>
            </a:pPr>
            <a:r>
              <a:rPr lang="de-DE" sz="1100" dirty="0">
                <a:latin typeface="Arial" panose="020B0604020202020204" pitchFamily="34" charset="0"/>
                <a:cs typeface="Arial" panose="020B0604020202020204" pitchFamily="34" charset="0"/>
              </a:rPr>
              <a:t>Anbieter von Inhalten müssen die im Bild gezeigten Personen vorab informieren;</a:t>
            </a:r>
          </a:p>
          <a:p>
            <a:pPr marL="87313" indent="-87313" algn="l">
              <a:buFont typeface="Arial" panose="020B0604020202020204" pitchFamily="34" charset="0"/>
              <a:buChar char="•"/>
            </a:pPr>
            <a:r>
              <a:rPr lang="de-DE" sz="1100" dirty="0">
                <a:latin typeface="Arial" panose="020B0604020202020204" pitchFamily="34" charset="0"/>
                <a:cs typeface="Arial" panose="020B0604020202020204" pitchFamily="34" charset="0"/>
              </a:rPr>
              <a:t>Anbieter müssen künstlich erzeugte Inhalte als solche kennzeichnen;</a:t>
            </a:r>
          </a:p>
          <a:p>
            <a:pPr marL="87313" indent="-87313">
              <a:buFont typeface="Arial" panose="020B0604020202020204" pitchFamily="34" charset="0"/>
              <a:buChar char="•"/>
            </a:pPr>
            <a:r>
              <a:rPr lang="de-DE" sz="1100" dirty="0">
                <a:latin typeface="Arial" panose="020B0604020202020204" pitchFamily="34" charset="0"/>
                <a:cs typeface="Arial" panose="020B0604020202020204" pitchFamily="34" charset="0"/>
              </a:rPr>
              <a:t>Betreiber von Apps, deren KI-Inhalte über Vorgänge informieren sollen,  „</a:t>
            </a:r>
            <a:r>
              <a:rPr lang="de-DE" sz="1100" dirty="0"/>
              <a:t>müssen offenlegen, dass die Inhalte künstlich erzeugt oder manipuliert wurden“.</a:t>
            </a:r>
          </a:p>
          <a:p>
            <a:r>
              <a:rPr lang="de-DE" sz="1100" dirty="0"/>
              <a:t>Diese Transparenzregel sollte auch für alle </a:t>
            </a:r>
            <a:r>
              <a:rPr lang="de-DE" sz="1100" dirty="0" err="1"/>
              <a:t>Perso-nen</a:t>
            </a:r>
            <a:r>
              <a:rPr lang="de-DE" sz="1100" dirty="0"/>
              <a:t> gelten, die manipulierte Bilder und/oder mit KI-erzeugte Texte ins Netz stellen.  Quelle: </a:t>
            </a:r>
            <a:r>
              <a:rPr lang="de-DE" sz="1050" dirty="0"/>
              <a:t>https://www.bundesnetzagentur.de/DE/Fachthemen/Digitales/KI/4_Transparenzpflichten/start.html</a:t>
            </a:r>
          </a:p>
          <a:p>
            <a:endParaRPr lang="de-DE" sz="1100" dirty="0">
              <a:latin typeface="Arial" panose="020B0604020202020204" pitchFamily="34" charset="0"/>
              <a:cs typeface="Arial" panose="020B0604020202020204" pitchFamily="34" charset="0"/>
            </a:endParaRPr>
          </a:p>
          <a:p>
            <a:pPr algn="l"/>
            <a:endParaRPr lang="de-DE" sz="1100" dirty="0">
              <a:latin typeface="Arial" panose="020B0604020202020204" pitchFamily="34" charset="0"/>
              <a:cs typeface="Arial" panose="020B0604020202020204" pitchFamily="34" charset="0"/>
            </a:endParaRPr>
          </a:p>
          <a:p>
            <a:pPr algn="l"/>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779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280AB-7AD1-D0BE-45A9-A91DB5B0508F}"/>
            </a:ext>
          </a:extLst>
        </p:cNvPr>
        <p:cNvGrpSpPr/>
        <p:nvPr/>
      </p:nvGrpSpPr>
      <p:grpSpPr>
        <a:xfrm>
          <a:off x="0" y="0"/>
          <a:ext cx="0" cy="0"/>
          <a:chOff x="0" y="0"/>
          <a:chExt cx="0" cy="0"/>
        </a:xfrm>
      </p:grpSpPr>
      <p:sp>
        <p:nvSpPr>
          <p:cNvPr id="2" name="Notizenplatzhalter 2">
            <a:extLst>
              <a:ext uri="{FF2B5EF4-FFF2-40B4-BE49-F238E27FC236}">
                <a16:creationId xmlns:a16="http://schemas.microsoft.com/office/drawing/2014/main" id="{58E16F11-C27A-FCE0-0022-553B9A6A2B02}"/>
              </a:ext>
            </a:extLst>
          </p:cNvPr>
          <p:cNvSpPr txBox="1">
            <a:spLocks/>
          </p:cNvSpPr>
          <p:nvPr/>
        </p:nvSpPr>
        <p:spPr>
          <a:xfrm>
            <a:off x="309290" y="3677146"/>
            <a:ext cx="4392485" cy="1008112"/>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4" name="Foliennummernplatzhalter 3">
            <a:extLst>
              <a:ext uri="{FF2B5EF4-FFF2-40B4-BE49-F238E27FC236}">
                <a16:creationId xmlns:a16="http://schemas.microsoft.com/office/drawing/2014/main" id="{7EF6562B-8704-2032-12DD-FF1CD66F6C40}"/>
              </a:ext>
            </a:extLst>
          </p:cNvPr>
          <p:cNvSpPr>
            <a:spLocks noGrp="1"/>
          </p:cNvSpPr>
          <p:nvPr>
            <p:ph type="sldNum" sz="quarter" idx="10"/>
          </p:nvPr>
        </p:nvSpPr>
        <p:spPr/>
        <p:txBody>
          <a:bodyPr/>
          <a:lstStyle/>
          <a:p>
            <a:fld id="{A2A61CC0-4B0B-4395-B916-EE71BB03C9A7}" type="slidenum">
              <a:rPr lang="de-DE" smtClean="0"/>
              <a:pPr/>
              <a:t>13</a:t>
            </a:fld>
            <a:endParaRPr lang="de-DE" dirty="0"/>
          </a:p>
        </p:txBody>
      </p:sp>
      <p:sp>
        <p:nvSpPr>
          <p:cNvPr id="8" name="Rechteck 7">
            <a:extLst>
              <a:ext uri="{FF2B5EF4-FFF2-40B4-BE49-F238E27FC236}">
                <a16:creationId xmlns:a16="http://schemas.microsoft.com/office/drawing/2014/main" id="{1DADF4D2-81C1-A3FF-3CBC-505A424EB373}"/>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Frage</a:t>
            </a:r>
            <a:r>
              <a:rPr lang="en-GB" sz="1200" b="1" dirty="0">
                <a:solidFill>
                  <a:srgbClr val="FF0000"/>
                </a:solidFill>
              </a:rPr>
              <a:t> an die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6DDE3432-003C-2890-DCB6-573734109970}"/>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0634B69D-3284-95EC-83A0-C0A320B7557E}"/>
              </a:ext>
            </a:extLst>
          </p:cNvPr>
          <p:cNvSpPr/>
          <p:nvPr/>
        </p:nvSpPr>
        <p:spPr>
          <a:xfrm>
            <a:off x="404346" y="4224536"/>
            <a:ext cx="4006686" cy="276999"/>
          </a:xfrm>
          <a:prstGeom prst="rect">
            <a:avLst/>
          </a:prstGeom>
        </p:spPr>
        <p:txBody>
          <a:bodyPr wrap="square">
            <a:spAutoFit/>
          </a:bodyPr>
          <a:lstStyle/>
          <a:p>
            <a:pPr marL="180975" lvl="0" indent="-180975">
              <a:tabLst>
                <a:tab pos="355600" algn="l"/>
              </a:tabLst>
              <a:defRPr/>
            </a:pPr>
            <a:r>
              <a:rPr lang="de-DE" sz="1200" b="1" i="1" dirty="0">
                <a:latin typeface="Arial" pitchFamily="34" charset="0"/>
                <a:cs typeface="Arial" pitchFamily="34" charset="0"/>
              </a:rPr>
              <a:t>Überlegt mal. Kann das sein?</a:t>
            </a:r>
          </a:p>
        </p:txBody>
      </p:sp>
      <p:sp>
        <p:nvSpPr>
          <p:cNvPr id="13" name="Folienbildplatzhalter 12">
            <a:extLst>
              <a:ext uri="{FF2B5EF4-FFF2-40B4-BE49-F238E27FC236}">
                <a16:creationId xmlns:a16="http://schemas.microsoft.com/office/drawing/2014/main" id="{037C53FE-64A3-5766-63B6-812DC25452C4}"/>
              </a:ext>
            </a:extLst>
          </p:cNvPr>
          <p:cNvSpPr>
            <a:spLocks noGrp="1" noRot="1" noChangeAspect="1"/>
          </p:cNvSpPr>
          <p:nvPr>
            <p:ph type="sldImg"/>
          </p:nvPr>
        </p:nvSpPr>
        <p:spPr>
          <a:xfrm>
            <a:off x="479425" y="990600"/>
            <a:ext cx="3263900" cy="1836738"/>
          </a:xfrm>
        </p:spPr>
      </p:sp>
      <p:sp>
        <p:nvSpPr>
          <p:cNvPr id="11" name="Textfeld 10">
            <a:extLst>
              <a:ext uri="{FF2B5EF4-FFF2-40B4-BE49-F238E27FC236}">
                <a16:creationId xmlns:a16="http://schemas.microsoft.com/office/drawing/2014/main" id="{3AE9E7BB-758F-4028-BD49-B05181E19BCA}"/>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3: </a:t>
            </a:r>
          </a:p>
          <a:p>
            <a:pPr algn="l"/>
            <a:r>
              <a:rPr lang="de-DE" sz="1200" dirty="0">
                <a:latin typeface="Arial" panose="020B0604020202020204" pitchFamily="34" charset="0"/>
                <a:cs typeface="Arial" panose="020B0604020202020204" pitchFamily="34" charset="0"/>
              </a:rPr>
              <a:t>Forts. des Beispiels</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12" name="Notizenplatzhalter 11">
            <a:extLst>
              <a:ext uri="{FF2B5EF4-FFF2-40B4-BE49-F238E27FC236}">
                <a16:creationId xmlns:a16="http://schemas.microsoft.com/office/drawing/2014/main" id="{5629E78C-D2B7-48AA-816D-EEE38D044AD1}"/>
              </a:ext>
            </a:extLst>
          </p:cNvPr>
          <p:cNvSpPr>
            <a:spLocks noGrp="1"/>
          </p:cNvSpPr>
          <p:nvPr>
            <p:ph type="body" sz="quarter" idx="3"/>
          </p:nvPr>
        </p:nvSpPr>
        <p:spPr>
          <a:xfrm>
            <a:off x="309290" y="4875831"/>
            <a:ext cx="4254099" cy="4845275"/>
          </a:xfrm>
        </p:spPr>
        <p:txBody>
          <a:bodyPr>
            <a:normAutofit/>
          </a:bodyPr>
          <a:lstStyle/>
          <a:p>
            <a:pPr>
              <a:lnSpc>
                <a:spcPct val="150000"/>
              </a:lnSpc>
            </a:pPr>
            <a:r>
              <a:rPr lang="de-DE" b="1" dirty="0"/>
              <a:t>Antwort: nein!</a:t>
            </a:r>
          </a:p>
          <a:p>
            <a:pPr>
              <a:lnSpc>
                <a:spcPct val="150000"/>
              </a:lnSpc>
            </a:pPr>
            <a:r>
              <a:rPr lang="de-DE" b="1" dirty="0"/>
              <a:t>Die Überprüfung funktioniert so:</a:t>
            </a:r>
          </a:p>
          <a:p>
            <a:pPr>
              <a:lnSpc>
                <a:spcPct val="150000"/>
              </a:lnSpc>
            </a:pPr>
            <a:r>
              <a:rPr lang="de-DE" dirty="0"/>
              <a:t>1.) den kritischen Verstand einschalten. </a:t>
            </a:r>
          </a:p>
          <a:p>
            <a:pPr>
              <a:lnSpc>
                <a:spcPct val="150000"/>
              </a:lnSpc>
            </a:pPr>
            <a:r>
              <a:rPr lang="de-DE" dirty="0"/>
              <a:t>2.) das gezeigte Bild genau „unter die Lupe“ nehmen und auf Unstimmigkeiten achten (hier: arabische Schrift spiegelt sich im Fenster).</a:t>
            </a:r>
          </a:p>
          <a:p>
            <a:pPr>
              <a:lnSpc>
                <a:spcPct val="150000"/>
              </a:lnSpc>
            </a:pPr>
            <a:r>
              <a:rPr lang="de-DE" dirty="0"/>
              <a:t>3.) Suchmaschinen wie Google verfügen über sogenannte Bild-Rückwärtssuche: neben dem Eingabefenster das Fotoapparat-Icon anklicken, Bild per </a:t>
            </a:r>
            <a:r>
              <a:rPr lang="de-DE" dirty="0" err="1"/>
              <a:t>drag-and-drop</a:t>
            </a:r>
            <a:r>
              <a:rPr lang="de-DE" dirty="0"/>
              <a:t> hineinziehen oder die Bild-URL eintragen. Sogleich sucht Google, ob es im Internet eine Fundstelle gibt,  die das Bild zeigt. (Näheres dazu bietet die Unterrichtseinheit 8 und der Online-Selbstlernkurs OSAT 2 „Bilder überprüfen“).</a:t>
            </a:r>
          </a:p>
          <a:p>
            <a:pPr>
              <a:lnSpc>
                <a:spcPct val="150000"/>
              </a:lnSpc>
            </a:pPr>
            <a:r>
              <a:rPr lang="de-DE" dirty="0"/>
              <a:t>Die folgende Folie nennt die Quellen der Überprüfung des Ratten-Döner-Fotos.</a:t>
            </a:r>
          </a:p>
        </p:txBody>
      </p:sp>
      <p:sp>
        <p:nvSpPr>
          <p:cNvPr id="3" name="Textfeld 2">
            <a:extLst>
              <a:ext uri="{FF2B5EF4-FFF2-40B4-BE49-F238E27FC236}">
                <a16:creationId xmlns:a16="http://schemas.microsoft.com/office/drawing/2014/main" id="{DD67BA9F-0E1D-4B6E-B5AF-312DE74DE0D6}"/>
              </a:ext>
            </a:extLst>
          </p:cNvPr>
          <p:cNvSpPr txBox="1"/>
          <p:nvPr/>
        </p:nvSpPr>
        <p:spPr>
          <a:xfrm>
            <a:off x="4842846" y="3461122"/>
            <a:ext cx="1227084"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1276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280AB-7AD1-D0BE-45A9-A91DB5B0508F}"/>
            </a:ext>
          </a:extLst>
        </p:cNvPr>
        <p:cNvGrpSpPr/>
        <p:nvPr/>
      </p:nvGrpSpPr>
      <p:grpSpPr>
        <a:xfrm>
          <a:off x="0" y="0"/>
          <a:ext cx="0" cy="0"/>
          <a:chOff x="0" y="0"/>
          <a:chExt cx="0" cy="0"/>
        </a:xfrm>
      </p:grpSpPr>
      <p:sp>
        <p:nvSpPr>
          <p:cNvPr id="2" name="Notizenplatzhalter 2">
            <a:extLst>
              <a:ext uri="{FF2B5EF4-FFF2-40B4-BE49-F238E27FC236}">
                <a16:creationId xmlns:a16="http://schemas.microsoft.com/office/drawing/2014/main" id="{58E16F11-C27A-FCE0-0022-553B9A6A2B02}"/>
              </a:ext>
            </a:extLst>
          </p:cNvPr>
          <p:cNvSpPr txBox="1">
            <a:spLocks/>
          </p:cNvSpPr>
          <p:nvPr/>
        </p:nvSpPr>
        <p:spPr>
          <a:xfrm>
            <a:off x="247731" y="3893170"/>
            <a:ext cx="4526055" cy="1080120"/>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3" name="Notizenplatzhalter 2">
            <a:extLst>
              <a:ext uri="{FF2B5EF4-FFF2-40B4-BE49-F238E27FC236}">
                <a16:creationId xmlns:a16="http://schemas.microsoft.com/office/drawing/2014/main" id="{0998693A-B8D5-362D-20F6-C64AF46BFD33}"/>
              </a:ext>
            </a:extLst>
          </p:cNvPr>
          <p:cNvSpPr>
            <a:spLocks noGrp="1"/>
          </p:cNvSpPr>
          <p:nvPr>
            <p:ph type="body" idx="1"/>
          </p:nvPr>
        </p:nvSpPr>
        <p:spPr>
          <a:xfrm>
            <a:off x="316726" y="3467316"/>
            <a:ext cx="4457060" cy="6253790"/>
          </a:xfrm>
        </p:spPr>
        <p:txBody>
          <a:bodyPr>
            <a:normAutofit/>
          </a:bodyPr>
          <a:lstStyle/>
          <a:p>
            <a:pPr>
              <a:lnSpc>
                <a:spcPct val="150000"/>
              </a:lnSpc>
            </a:pPr>
            <a:r>
              <a:rPr lang="de-DE" sz="1300" b="1" dirty="0">
                <a:sym typeface="Wingdings" panose="05000000000000000000" pitchFamily="2" charset="2"/>
              </a:rPr>
              <a:t> </a:t>
            </a:r>
            <a:r>
              <a:rPr lang="de-DE" sz="1300" b="1" dirty="0"/>
              <a:t>Die Bildüberprüfung ist in der Folie kurz genannt.  </a:t>
            </a:r>
          </a:p>
          <a:p>
            <a:pPr>
              <a:lnSpc>
                <a:spcPct val="150000"/>
              </a:lnSpc>
            </a:pPr>
            <a:endParaRPr lang="de-DE" dirty="0"/>
          </a:p>
          <a:p>
            <a:pPr>
              <a:lnSpc>
                <a:spcPct val="150000"/>
              </a:lnSpc>
            </a:pPr>
            <a:endParaRPr lang="de-DE" dirty="0"/>
          </a:p>
          <a:p>
            <a:pPr>
              <a:lnSpc>
                <a:spcPct val="150000"/>
              </a:lnSpc>
            </a:pPr>
            <a:endParaRPr lang="de-DE" dirty="0"/>
          </a:p>
          <a:p>
            <a:pPr marL="85725">
              <a:lnSpc>
                <a:spcPct val="150000"/>
              </a:lnSpc>
            </a:pPr>
            <a:endParaRPr lang="de-DE" sz="600" i="1" u="sng" dirty="0"/>
          </a:p>
          <a:p>
            <a:pPr marL="85725">
              <a:lnSpc>
                <a:spcPct val="150000"/>
              </a:lnSpc>
            </a:pPr>
            <a:endParaRPr lang="de-DE" sz="600" i="1" u="sng" dirty="0"/>
          </a:p>
          <a:p>
            <a:pPr marL="85725">
              <a:lnSpc>
                <a:spcPct val="150000"/>
              </a:lnSpc>
            </a:pPr>
            <a:endParaRPr lang="de-DE" sz="600" i="1" u="sng" dirty="0"/>
          </a:p>
          <a:p>
            <a:pPr marL="85725">
              <a:lnSpc>
                <a:spcPct val="150000"/>
              </a:lnSpc>
            </a:pPr>
            <a:r>
              <a:rPr lang="de-DE" sz="1300" b="1" i="1" dirty="0"/>
              <a:t>Antwort: </a:t>
            </a:r>
            <a:r>
              <a:rPr lang="de-DE" sz="1300" i="1" dirty="0"/>
              <a:t>Nicht immer, aber oft kommt man einer Fälschung über die Quellensuche auf die Spur.  Das haben in der ersten Lehreinheit schon besprochen!</a:t>
            </a:r>
            <a:endParaRPr lang="de-DE" dirty="0"/>
          </a:p>
          <a:p>
            <a:pPr>
              <a:lnSpc>
                <a:spcPct val="150000"/>
              </a:lnSpc>
            </a:pPr>
            <a:endParaRPr lang="de-DE" dirty="0"/>
          </a:p>
          <a:p>
            <a:pPr>
              <a:lnSpc>
                <a:spcPct val="150000"/>
              </a:lnSpc>
            </a:pPr>
            <a:endParaRPr lang="de-DE" dirty="0"/>
          </a:p>
        </p:txBody>
      </p:sp>
      <p:sp>
        <p:nvSpPr>
          <p:cNvPr id="4" name="Foliennummernplatzhalter 3">
            <a:extLst>
              <a:ext uri="{FF2B5EF4-FFF2-40B4-BE49-F238E27FC236}">
                <a16:creationId xmlns:a16="http://schemas.microsoft.com/office/drawing/2014/main" id="{7EF6562B-8704-2032-12DD-FF1CD66F6C40}"/>
              </a:ext>
            </a:extLst>
          </p:cNvPr>
          <p:cNvSpPr>
            <a:spLocks noGrp="1"/>
          </p:cNvSpPr>
          <p:nvPr>
            <p:ph type="sldNum" sz="quarter" idx="10"/>
          </p:nvPr>
        </p:nvSpPr>
        <p:spPr/>
        <p:txBody>
          <a:bodyPr/>
          <a:lstStyle/>
          <a:p>
            <a:fld id="{A2A61CC0-4B0B-4395-B916-EE71BB03C9A7}" type="slidenum">
              <a:rPr lang="de-DE" smtClean="0"/>
              <a:pPr/>
              <a:t>14</a:t>
            </a:fld>
            <a:endParaRPr lang="de-DE" dirty="0"/>
          </a:p>
        </p:txBody>
      </p:sp>
      <p:sp>
        <p:nvSpPr>
          <p:cNvPr id="6" name="Textfeld 5">
            <a:extLst>
              <a:ext uri="{FF2B5EF4-FFF2-40B4-BE49-F238E27FC236}">
                <a16:creationId xmlns:a16="http://schemas.microsoft.com/office/drawing/2014/main" id="{21CCD1F6-E831-C177-DD55-33070CFC6687}"/>
              </a:ext>
            </a:extLst>
          </p:cNvPr>
          <p:cNvSpPr txBox="1"/>
          <p:nvPr/>
        </p:nvSpPr>
        <p:spPr>
          <a:xfrm>
            <a:off x="4851335" y="3908844"/>
            <a:ext cx="1944000" cy="5239896"/>
          </a:xfrm>
          <a:prstGeom prst="rect">
            <a:avLst/>
          </a:prstGeom>
          <a:noFill/>
        </p:spPr>
        <p:txBody>
          <a:bodyPr wrap="square" rtlCol="0">
            <a:spAutoFit/>
          </a:bodyPr>
          <a:lstStyle/>
          <a:p>
            <a:pPr>
              <a:spcAft>
                <a:spcPts val="600"/>
              </a:spcAft>
            </a:pPr>
            <a:r>
              <a:rPr lang="de-DE" sz="1200" b="1" kern="100" dirty="0">
                <a:effectLst/>
                <a:ea typeface="Calibri" panose="020F0502020204030204" pitchFamily="34" charset="0"/>
                <a:cs typeface="Calibri" panose="020F0502020204030204" pitchFamily="34" charset="0"/>
              </a:rPr>
              <a:t>Urheberrecht</a:t>
            </a:r>
          </a:p>
          <a:p>
            <a:r>
              <a:rPr lang="de-DE" sz="1100" kern="100" dirty="0">
                <a:effectLst/>
                <a:ea typeface="Calibri" panose="020F0502020204030204" pitchFamily="34" charset="0"/>
                <a:cs typeface="Calibri" panose="020F0502020204030204" pitchFamily="34" charset="0"/>
              </a:rPr>
              <a:t>Das deutsche Urheber-</a:t>
            </a:r>
            <a:r>
              <a:rPr lang="de-DE" sz="1100" kern="100" dirty="0" err="1">
                <a:effectLst/>
                <a:ea typeface="Calibri" panose="020F0502020204030204" pitchFamily="34" charset="0"/>
                <a:cs typeface="Calibri" panose="020F0502020204030204" pitchFamily="34" charset="0"/>
              </a:rPr>
              <a:t>rechtsgesetz</a:t>
            </a:r>
            <a:r>
              <a:rPr lang="de-DE" sz="1100" kern="100" dirty="0">
                <a:effectLst/>
                <a:ea typeface="Calibri" panose="020F0502020204030204" pitchFamily="34" charset="0"/>
                <a:cs typeface="Calibri" panose="020F0502020204030204" pitchFamily="34" charset="0"/>
              </a:rPr>
              <a:t> (UrhG) schützt geistige und persönliche Leistungen von Urhebern (Künstler, Musiker, Filme-macher, Verleger). Diese haben das alleinige Recht zur Entscheidung über Nutzung und Verbreitung ihrer Werke. Bei Fremd-bildern ist die Erlaubnis des Urhebers wichtig, um rechtlichen Konsequenzen zu </a:t>
            </a:r>
            <a:r>
              <a:rPr lang="de-DE" sz="1100" kern="100" dirty="0">
                <a:ea typeface="Calibri" panose="020F0502020204030204" pitchFamily="34" charset="0"/>
                <a:cs typeface="Calibri" panose="020F0502020204030204" pitchFamily="34" charset="0"/>
              </a:rPr>
              <a:t>entgehen (anders bei freien Lizenzbedingungen) . </a:t>
            </a:r>
            <a:r>
              <a:rPr lang="de-DE" sz="1100" kern="100" dirty="0">
                <a:effectLst/>
                <a:ea typeface="Calibri" panose="020F0502020204030204" pitchFamily="34" charset="0"/>
                <a:cs typeface="Calibri" panose="020F0502020204030204" pitchFamily="34" charset="0"/>
              </a:rPr>
              <a:t>Strafbarkeit und Schadens-</a:t>
            </a:r>
            <a:r>
              <a:rPr lang="de-DE" sz="1100" kern="100" dirty="0" err="1">
                <a:effectLst/>
                <a:ea typeface="Calibri" panose="020F0502020204030204" pitchFamily="34" charset="0"/>
                <a:cs typeface="Calibri" panose="020F0502020204030204" pitchFamily="34" charset="0"/>
              </a:rPr>
              <a:t>ersatzforderungen</a:t>
            </a:r>
            <a:r>
              <a:rPr lang="de-DE" sz="1100" kern="100" dirty="0">
                <a:effectLst/>
                <a:ea typeface="Calibri" panose="020F0502020204030204" pitchFamily="34" charset="0"/>
                <a:cs typeface="Calibri" panose="020F0502020204030204" pitchFamily="34" charset="0"/>
              </a:rPr>
              <a:t> können auch bei der Nutzung im Internet drohen. Beim Kopieren oder Teilen von Bildern aus Webseiten oder sozialen Netzwerken ist die Angabe der </a:t>
            </a:r>
            <a:r>
              <a:rPr lang="de-DE" sz="1100" u="sng" kern="100" dirty="0">
                <a:effectLst/>
                <a:ea typeface="Calibri" panose="020F0502020204030204" pitchFamily="34" charset="0"/>
                <a:cs typeface="Calibri" panose="020F0502020204030204" pitchFamily="34" charset="0"/>
              </a:rPr>
              <a:t>Quelle</a:t>
            </a:r>
            <a:r>
              <a:rPr lang="de-DE" sz="1100" kern="100" dirty="0">
                <a:effectLst/>
                <a:ea typeface="Calibri" panose="020F0502020204030204" pitchFamily="34" charset="0"/>
                <a:cs typeface="Calibri" panose="020F0502020204030204" pitchFamily="34" charset="0"/>
              </a:rPr>
              <a:t> und die Beachtung der </a:t>
            </a:r>
            <a:r>
              <a:rPr lang="de-DE" sz="1100" u="sng" kern="100" dirty="0">
                <a:effectLst/>
                <a:ea typeface="Calibri" panose="020F0502020204030204" pitchFamily="34" charset="0"/>
                <a:cs typeface="Calibri" panose="020F0502020204030204" pitchFamily="34" charset="0"/>
              </a:rPr>
              <a:t>Nutzungs-bedingung </a:t>
            </a:r>
            <a:r>
              <a:rPr lang="de-DE" sz="1100" kern="100" dirty="0">
                <a:effectLst/>
                <a:ea typeface="Calibri" panose="020F0502020204030204" pitchFamily="34" charset="0"/>
                <a:cs typeface="Calibri" panose="020F0502020204030204" pitchFamily="34" charset="0"/>
              </a:rPr>
              <a:t>entscheidend.</a:t>
            </a:r>
          </a:p>
          <a:p>
            <a:r>
              <a:rPr lang="de-DE" sz="1050" kern="100" dirty="0">
                <a:effectLst/>
                <a:ea typeface="Calibri" panose="020F0502020204030204" pitchFamily="34" charset="0"/>
                <a:cs typeface="Calibri" panose="020F0502020204030204" pitchFamily="34" charset="0"/>
              </a:rPr>
              <a:t>Mehr dazu: </a:t>
            </a:r>
            <a:r>
              <a:rPr lang="de-DE" sz="1050" kern="100" dirty="0">
                <a:effectLst/>
                <a:ea typeface="Calibri" panose="020F0502020204030204" pitchFamily="34" charset="0"/>
                <a:cs typeface="Calibri" panose="020F0502020204030204" pitchFamily="34" charset="0"/>
                <a:hlinkClick r:id="rId4"/>
              </a:rPr>
              <a:t>https://www.urheberrecht.de/bilder/</a:t>
            </a:r>
            <a:r>
              <a:rPr lang="de-DE" sz="1050" kern="100" dirty="0">
                <a:effectLst/>
                <a:ea typeface="Calibri" panose="020F0502020204030204" pitchFamily="34" charset="0"/>
                <a:cs typeface="Times New Roman" panose="02020603050405020304" pitchFamily="18" charset="0"/>
              </a:rPr>
              <a:t> (Abruf: 01.02.24)</a:t>
            </a:r>
            <a:endParaRPr lang="de-DE" sz="1050" kern="100" dirty="0">
              <a:effectLst/>
              <a:ea typeface="Calibri" panose="020F0502020204030204" pitchFamily="34" charset="0"/>
              <a:cs typeface="Calibri" panose="020F0502020204030204" pitchFamily="34" charset="0"/>
            </a:endParaRPr>
          </a:p>
        </p:txBody>
      </p:sp>
      <p:sp>
        <p:nvSpPr>
          <p:cNvPr id="8" name="Rechteck 7">
            <a:extLst>
              <a:ext uri="{FF2B5EF4-FFF2-40B4-BE49-F238E27FC236}">
                <a16:creationId xmlns:a16="http://schemas.microsoft.com/office/drawing/2014/main" id="{1DADF4D2-81C1-A3FF-3CBC-505A424EB373}"/>
              </a:ext>
            </a:extLst>
          </p:cNvPr>
          <p:cNvSpPr/>
          <p:nvPr/>
        </p:nvSpPr>
        <p:spPr>
          <a:xfrm>
            <a:off x="764153" y="4109194"/>
            <a:ext cx="4006685" cy="276999"/>
          </a:xfrm>
          <a:prstGeom prst="rect">
            <a:avLst/>
          </a:prstGeom>
        </p:spPr>
        <p:txBody>
          <a:bodyPr wrap="square">
            <a:spAutoFit/>
          </a:bodyPr>
          <a:lstStyle/>
          <a:p>
            <a:r>
              <a:rPr lang="en-GB" sz="1200" b="1" dirty="0" err="1">
                <a:solidFill>
                  <a:srgbClr val="FF0000"/>
                </a:solidFill>
              </a:rPr>
              <a:t>Frage</a:t>
            </a:r>
            <a:r>
              <a:rPr lang="en-GB" sz="1200" b="1" dirty="0">
                <a:solidFill>
                  <a:srgbClr val="FF0000"/>
                </a:solidFill>
              </a:rPr>
              <a:t> an die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6DDE3432-003C-2890-DCB6-573734109970}"/>
              </a:ext>
            </a:extLst>
          </p:cNvPr>
          <p:cNvPicPr>
            <a:picLocks noChangeAspect="1"/>
          </p:cNvPicPr>
          <p:nvPr/>
        </p:nvPicPr>
        <p:blipFill rotWithShape="1">
          <a:blip r:embed="rId5">
            <a:extLst>
              <a:ext uri="{28A0092B-C50C-407E-A947-70E740481C1C}">
                <a14:useLocalDpi xmlns:a14="http://schemas.microsoft.com/office/drawing/2010/main" val="0"/>
              </a:ext>
            </a:extLst>
          </a:blip>
          <a:srcRect l="32855" t="19869" r="34760" b="60546"/>
          <a:stretch/>
        </p:blipFill>
        <p:spPr>
          <a:xfrm>
            <a:off x="406212" y="4037186"/>
            <a:ext cx="395047" cy="275034"/>
          </a:xfrm>
          <a:prstGeom prst="rect">
            <a:avLst/>
          </a:prstGeom>
        </p:spPr>
      </p:pic>
      <p:sp>
        <p:nvSpPr>
          <p:cNvPr id="10" name="Rechteck 9">
            <a:extLst>
              <a:ext uri="{FF2B5EF4-FFF2-40B4-BE49-F238E27FC236}">
                <a16:creationId xmlns:a16="http://schemas.microsoft.com/office/drawing/2014/main" id="{0634B69D-3284-95EC-83A0-C0A320B7557E}"/>
              </a:ext>
            </a:extLst>
          </p:cNvPr>
          <p:cNvSpPr/>
          <p:nvPr/>
        </p:nvSpPr>
        <p:spPr>
          <a:xfrm>
            <a:off x="754339" y="4417835"/>
            <a:ext cx="4006686" cy="276999"/>
          </a:xfrm>
          <a:prstGeom prst="rect">
            <a:avLst/>
          </a:prstGeom>
        </p:spPr>
        <p:txBody>
          <a:bodyPr wrap="square">
            <a:spAutoFit/>
          </a:bodyPr>
          <a:lstStyle/>
          <a:p>
            <a:pPr marL="180975" lvl="0" indent="-180975">
              <a:tabLst>
                <a:tab pos="355600" algn="l"/>
              </a:tabLst>
              <a:defRPr/>
            </a:pPr>
            <a:r>
              <a:rPr lang="de-DE" sz="1200" b="1" i="1" dirty="0">
                <a:latin typeface="Arial" pitchFamily="34" charset="0"/>
                <a:cs typeface="Arial" pitchFamily="34" charset="0"/>
              </a:rPr>
              <a:t>Wie kann man solche Irreführungen merken?</a:t>
            </a:r>
          </a:p>
        </p:txBody>
      </p:sp>
      <p:sp>
        <p:nvSpPr>
          <p:cNvPr id="13" name="Folienbildplatzhalter 12">
            <a:extLst>
              <a:ext uri="{FF2B5EF4-FFF2-40B4-BE49-F238E27FC236}">
                <a16:creationId xmlns:a16="http://schemas.microsoft.com/office/drawing/2014/main" id="{037C53FE-64A3-5766-63B6-812DC25452C4}"/>
              </a:ext>
            </a:extLst>
          </p:cNvPr>
          <p:cNvSpPr>
            <a:spLocks noGrp="1" noRot="1" noChangeAspect="1"/>
          </p:cNvSpPr>
          <p:nvPr>
            <p:ph type="sldImg"/>
          </p:nvPr>
        </p:nvSpPr>
        <p:spPr>
          <a:xfrm>
            <a:off x="479425" y="990600"/>
            <a:ext cx="3263900" cy="1836738"/>
          </a:xfrm>
        </p:spPr>
      </p:sp>
      <p:sp>
        <p:nvSpPr>
          <p:cNvPr id="11" name="Textfeld 10">
            <a:extLst>
              <a:ext uri="{FF2B5EF4-FFF2-40B4-BE49-F238E27FC236}">
                <a16:creationId xmlns:a16="http://schemas.microsoft.com/office/drawing/2014/main" id="{A37F3DB0-5E56-4D50-8AA1-755537336022}"/>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3: </a:t>
            </a:r>
            <a:br>
              <a:rPr lang="de-DE" sz="1200" dirty="0">
                <a:latin typeface="Arial" panose="020B0604020202020204" pitchFamily="34" charset="0"/>
                <a:cs typeface="Arial" panose="020B0604020202020204" pitchFamily="34" charset="0"/>
              </a:rPr>
            </a:br>
            <a:r>
              <a:rPr lang="de-DE" sz="1200" dirty="0">
                <a:latin typeface="Arial" panose="020B0604020202020204" pitchFamily="34" charset="0"/>
                <a:cs typeface="Arial" panose="020B0604020202020204" pitchFamily="34" charset="0"/>
              </a:rPr>
              <a:t>Forts. und Auflösung</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3122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a:p>
            <a:endParaRPr lang="de-DE" dirty="0"/>
          </a:p>
          <a:p>
            <a:endParaRPr lang="de-DE" dirty="0"/>
          </a:p>
          <a:p>
            <a:endParaRPr lang="de-DE" dirty="0"/>
          </a:p>
          <a:p>
            <a:endParaRPr lang="de-DE" dirty="0"/>
          </a:p>
          <a:p>
            <a:endParaRPr lang="de-DE" dirty="0"/>
          </a:p>
          <a:p>
            <a:pPr>
              <a:lnSpc>
                <a:spcPct val="150000"/>
              </a:lnSpc>
            </a:pPr>
            <a:endParaRPr lang="de-DE" b="1" dirty="0"/>
          </a:p>
          <a:p>
            <a:pPr>
              <a:lnSpc>
                <a:spcPct val="150000"/>
              </a:lnSpc>
            </a:pPr>
            <a:r>
              <a:rPr lang="de-DE" b="1" dirty="0"/>
              <a:t>Für das Gespräch mit den </a:t>
            </a:r>
            <a:r>
              <a:rPr lang="de-DE" b="1" dirty="0" err="1"/>
              <a:t>SuS</a:t>
            </a:r>
            <a:r>
              <a:rPr lang="de-DE" b="1" dirty="0"/>
              <a:t>:</a:t>
            </a:r>
          </a:p>
          <a:p>
            <a:pPr>
              <a:lnSpc>
                <a:spcPct val="150000"/>
              </a:lnSpc>
            </a:pPr>
            <a:r>
              <a:rPr lang="de-DE" dirty="0"/>
              <a:t>Hier ein paar Muster aus der Welt der Plattform-Apps (auf </a:t>
            </a:r>
            <a:r>
              <a:rPr lang="de-DE" dirty="0" err="1"/>
              <a:t>TikTok</a:t>
            </a:r>
            <a:r>
              <a:rPr lang="de-DE" dirty="0"/>
              <a:t>, Instagram, YouTube u.a.). Dort geht es in vielen Video-Clips um den „Change“ von Schwarz (schwach und klein) zu Weiß (groß und stark): </a:t>
            </a:r>
          </a:p>
          <a:p>
            <a:pPr marL="171450" indent="-171450">
              <a:lnSpc>
                <a:spcPct val="150000"/>
              </a:lnSpc>
              <a:buFont typeface="Wingdings" panose="05000000000000000000" pitchFamily="2" charset="2"/>
              <a:buChar char="§"/>
            </a:pPr>
            <a:r>
              <a:rPr lang="de-DE" dirty="0"/>
              <a:t>Ernährungs-Video: „Dir geht’s nicht gut? Du musst nur diese Kapseln zweimal am Tag schlucken, und schon fühlst Du dich ganz toll!“</a:t>
            </a:r>
          </a:p>
          <a:p>
            <a:pPr marL="171450" indent="-171450">
              <a:lnSpc>
                <a:spcPct val="150000"/>
              </a:lnSpc>
              <a:buFont typeface="Wingdings" panose="05000000000000000000" pitchFamily="2" charset="2"/>
              <a:buChar char="§"/>
            </a:pPr>
            <a:r>
              <a:rPr lang="de-DE" dirty="0"/>
              <a:t>Fitness-Video: „Mach diese fünf Übungen morgens und abends – und Du hast Kraft und Ausdauer wie noch nie!“</a:t>
            </a:r>
          </a:p>
          <a:p>
            <a:pPr marL="171450" indent="-171450">
              <a:lnSpc>
                <a:spcPct val="150000"/>
              </a:lnSpc>
              <a:buFont typeface="Wingdings" panose="05000000000000000000" pitchFamily="2" charset="2"/>
              <a:buChar char="§"/>
            </a:pPr>
            <a:r>
              <a:rPr lang="de-DE" dirty="0"/>
              <a:t>Geld-Video: „Du willst reich werden? Ich zeig Dir hier, wie es geht und schon bist Du der King. Mach mit!“</a:t>
            </a:r>
          </a:p>
          <a:p>
            <a:pPr marL="171450" indent="-171450">
              <a:lnSpc>
                <a:spcPct val="150000"/>
              </a:lnSpc>
              <a:buFont typeface="Wingdings" panose="05000000000000000000" pitchFamily="2" charset="2"/>
              <a:buChar char="§"/>
            </a:pPr>
            <a:r>
              <a:rPr lang="de-DE" dirty="0"/>
              <a:t>Karriere-Video: „Du weißt nicht, was aus dir wird? Ich zeige dir, wie Du dein </a:t>
            </a:r>
            <a:r>
              <a:rPr lang="de-DE" dirty="0" err="1"/>
              <a:t>Mindset</a:t>
            </a:r>
            <a:r>
              <a:rPr lang="de-DE" dirty="0"/>
              <a:t> radikal umbaust und deinen Auftritt optimierst – und schon findest Du deinen Traumjob!“.</a:t>
            </a:r>
          </a:p>
        </p:txBody>
      </p:sp>
      <p:sp>
        <p:nvSpPr>
          <p:cNvPr id="4" name="Foliennummernplatzhalter 3"/>
          <p:cNvSpPr>
            <a:spLocks noGrp="1"/>
          </p:cNvSpPr>
          <p:nvPr>
            <p:ph type="sldNum" sz="quarter" idx="5"/>
          </p:nvPr>
        </p:nvSpPr>
        <p:spPr/>
        <p:txBody>
          <a:bodyPr/>
          <a:lstStyle/>
          <a:p>
            <a:fld id="{A2A61CC0-4B0B-4395-B916-EE71BB03C9A7}" type="slidenum">
              <a:rPr lang="de-DE" smtClean="0"/>
              <a:pPr/>
              <a:t>15</a:t>
            </a:fld>
            <a:endParaRPr lang="de-DE" dirty="0"/>
          </a:p>
        </p:txBody>
      </p:sp>
      <p:sp>
        <p:nvSpPr>
          <p:cNvPr id="5" name="Textfeld 4">
            <a:extLst>
              <a:ext uri="{FF2B5EF4-FFF2-40B4-BE49-F238E27FC236}">
                <a16:creationId xmlns:a16="http://schemas.microsoft.com/office/drawing/2014/main" id="{1959F57D-B4C0-4A3B-9005-1FDC8AE547EA}"/>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4: Schwarzweiß-Geschichten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7" name="Notizenplatzhalter 2">
            <a:extLst>
              <a:ext uri="{FF2B5EF4-FFF2-40B4-BE49-F238E27FC236}">
                <a16:creationId xmlns:a16="http://schemas.microsoft.com/office/drawing/2014/main" id="{FA611E51-F9FA-43A7-84E3-0B8CBF28212D}"/>
              </a:ext>
            </a:extLst>
          </p:cNvPr>
          <p:cNvSpPr txBox="1">
            <a:spLocks/>
          </p:cNvSpPr>
          <p:nvPr/>
        </p:nvSpPr>
        <p:spPr>
          <a:xfrm>
            <a:off x="309290" y="3677146"/>
            <a:ext cx="4392485" cy="1296144"/>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8" name="Rechteck 7">
            <a:extLst>
              <a:ext uri="{FF2B5EF4-FFF2-40B4-BE49-F238E27FC236}">
                <a16:creationId xmlns:a16="http://schemas.microsoft.com/office/drawing/2014/main" id="{039119F4-5693-4753-A064-D5D55E117A5E}"/>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Frage</a:t>
            </a:r>
            <a:r>
              <a:rPr lang="en-GB" sz="1200" b="1" dirty="0">
                <a:solidFill>
                  <a:srgbClr val="FF0000"/>
                </a:solidFill>
              </a:rPr>
              <a:t> an die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37FF366B-A749-4D70-A05F-86C73BED5F81}"/>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49EED4FC-86D9-4CF7-931C-B501E3A313C2}"/>
              </a:ext>
            </a:extLst>
          </p:cNvPr>
          <p:cNvSpPr/>
          <p:nvPr/>
        </p:nvSpPr>
        <p:spPr>
          <a:xfrm>
            <a:off x="525314" y="4224536"/>
            <a:ext cx="3885718" cy="612155"/>
          </a:xfrm>
          <a:prstGeom prst="rect">
            <a:avLst/>
          </a:prstGeom>
        </p:spPr>
        <p:txBody>
          <a:bodyPr wrap="square">
            <a:spAutoFit/>
          </a:bodyPr>
          <a:lstStyle/>
          <a:p>
            <a:pPr marL="180975" lvl="0" indent="-180975">
              <a:lnSpc>
                <a:spcPct val="150000"/>
              </a:lnSpc>
              <a:tabLst>
                <a:tab pos="355600" algn="l"/>
              </a:tabLst>
              <a:defRPr/>
            </a:pPr>
            <a:r>
              <a:rPr lang="de-DE" sz="1200" b="1" i="1" dirty="0">
                <a:latin typeface="Arial" pitchFamily="34" charset="0"/>
                <a:cs typeface="Arial" pitchFamily="34" charset="0"/>
              </a:rPr>
              <a:t>Habt ihr solche Schwarz-Weiß-Geschichten auch</a:t>
            </a:r>
          </a:p>
          <a:p>
            <a:pPr marL="180975" lvl="0" indent="-180975">
              <a:lnSpc>
                <a:spcPct val="150000"/>
              </a:lnSpc>
              <a:tabLst>
                <a:tab pos="355600" algn="l"/>
              </a:tabLst>
              <a:defRPr/>
            </a:pPr>
            <a:r>
              <a:rPr lang="de-DE" sz="1200" b="1" i="1" dirty="0">
                <a:latin typeface="Arial" pitchFamily="34" charset="0"/>
                <a:cs typeface="Arial" pitchFamily="34" charset="0"/>
              </a:rPr>
              <a:t>schon erlebt oder gesehen?</a:t>
            </a:r>
          </a:p>
        </p:txBody>
      </p:sp>
      <p:sp>
        <p:nvSpPr>
          <p:cNvPr id="11" name="Textfeld 10">
            <a:extLst>
              <a:ext uri="{FF2B5EF4-FFF2-40B4-BE49-F238E27FC236}">
                <a16:creationId xmlns:a16="http://schemas.microsoft.com/office/drawing/2014/main" id="{87F91DC9-48A6-4D78-A0C1-B61513260783}"/>
              </a:ext>
            </a:extLst>
          </p:cNvPr>
          <p:cNvSpPr txBox="1"/>
          <p:nvPr/>
        </p:nvSpPr>
        <p:spPr>
          <a:xfrm>
            <a:off x="4845794" y="3893170"/>
            <a:ext cx="1944205" cy="5955476"/>
          </a:xfrm>
          <a:prstGeom prst="rect">
            <a:avLst/>
          </a:prstGeom>
          <a:noFill/>
        </p:spPr>
        <p:txBody>
          <a:bodyPr wrap="square" rtlCol="0">
            <a:spAutoFit/>
          </a:bodyPr>
          <a:lstStyle/>
          <a:p>
            <a:pPr algn="l"/>
            <a:r>
              <a:rPr lang="de-DE" sz="1200" b="1" dirty="0">
                <a:latin typeface="Arial" panose="020B0604020202020204" pitchFamily="34" charset="0"/>
                <a:cs typeface="Arial" panose="020B0604020202020204" pitchFamily="34" charset="0"/>
              </a:rPr>
              <a:t>Komplexitätsreduktion</a:t>
            </a:r>
          </a:p>
          <a:p>
            <a:pPr algn="l"/>
            <a:endParaRPr lang="de-DE" sz="700" b="1"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Großereignisse (Epidemien, Kriege, Klimawandel) wie auch Strukturkrisen (Deut-</a:t>
            </a:r>
            <a:r>
              <a:rPr lang="de-DE" sz="1100" dirty="0" err="1">
                <a:latin typeface="Arial" panose="020B0604020202020204" pitchFamily="34" charset="0"/>
                <a:cs typeface="Arial" panose="020B0604020202020204" pitchFamily="34" charset="0"/>
              </a:rPr>
              <a:t>sche</a:t>
            </a:r>
            <a:r>
              <a:rPr lang="de-DE" sz="1100" dirty="0">
                <a:latin typeface="Arial" panose="020B0604020202020204" pitchFamily="34" charset="0"/>
                <a:cs typeface="Arial" panose="020B0604020202020204" pitchFamily="34" charset="0"/>
              </a:rPr>
              <a:t> Bahn, Rentensystem, Wohnungsnot u.a.) zeigen viele Einflussgrößen und  </a:t>
            </a:r>
          </a:p>
          <a:p>
            <a:pPr algn="l"/>
            <a:r>
              <a:rPr lang="de-DE" sz="1100" dirty="0">
                <a:latin typeface="Arial" panose="020B0604020202020204" pitchFamily="34" charset="0"/>
                <a:cs typeface="Arial" panose="020B0604020202020204" pitchFamily="34" charset="0"/>
              </a:rPr>
              <a:t>-faktoren. Dies macht sie undurchsichtig und nur schwer steuerbar.  Der Wunsch nach einer vereinfachten Beschreibung ist naheliegend, weil die Menschen Ursachen und Auswirkungen erfahren und verstehen wollen.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Professionelle Journalisten analysieren den Wirkungs-</a:t>
            </a:r>
            <a:r>
              <a:rPr lang="de-DE" sz="1100" dirty="0" err="1">
                <a:latin typeface="Arial" panose="020B0604020202020204" pitchFamily="34" charset="0"/>
                <a:cs typeface="Arial" panose="020B0604020202020204" pitchFamily="34" charset="0"/>
              </a:rPr>
              <a:t>zusammenhang</a:t>
            </a:r>
            <a:r>
              <a:rPr lang="de-DE" sz="1100" dirty="0">
                <a:latin typeface="Arial" panose="020B0604020202020204" pitchFamily="34" charset="0"/>
                <a:cs typeface="Arial" panose="020B0604020202020204" pitchFamily="34" charset="0"/>
              </a:rPr>
              <a:t> und liefern in ihren Berichten eine Reduktion der Komplexität, indem sie Hauptursachen herauslösen und aufzeigen. </a:t>
            </a:r>
          </a:p>
          <a:p>
            <a:pPr algn="l"/>
            <a:r>
              <a:rPr lang="de-DE" sz="1100" dirty="0">
                <a:latin typeface="Arial" panose="020B0604020202020204" pitchFamily="34" charset="0"/>
                <a:cs typeface="Arial" panose="020B0604020202020204" pitchFamily="34" charset="0"/>
              </a:rPr>
              <a:t>Manche „alternative“ Publizisten scheuen diese Arbeit und vereinfachen Komplexität nach Maßgabe ihrer Vorurteile, Denkmuster und Schuldzuschreibungen – wie es die Vertreter der beiden Positionen hier tun.</a:t>
            </a:r>
          </a:p>
          <a:p>
            <a:pPr algn="l"/>
            <a:endParaRPr lang="de-DE" sz="700"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Zum </a:t>
            </a:r>
            <a:r>
              <a:rPr lang="de-DE" sz="1100" dirty="0" err="1">
                <a:latin typeface="Arial" panose="020B0604020202020204" pitchFamily="34" charset="0"/>
                <a:cs typeface="Arial" panose="020B0604020202020204" pitchFamily="34" charset="0"/>
              </a:rPr>
              <a:t>Begriff´„Komplexitäts</a:t>
            </a:r>
            <a:r>
              <a:rPr lang="de-DE" sz="1100" dirty="0">
                <a:latin typeface="Arial" panose="020B0604020202020204" pitchFamily="34" charset="0"/>
                <a:cs typeface="Arial" panose="020B0604020202020204" pitchFamily="34" charset="0"/>
              </a:rPr>
              <a:t>-reduktion“ siehe Wikipedia.</a:t>
            </a:r>
          </a:p>
        </p:txBody>
      </p:sp>
    </p:spTree>
    <p:extLst>
      <p:ext uri="{BB962C8B-B14F-4D97-AF65-F5344CB8AC3E}">
        <p14:creationId xmlns:p14="http://schemas.microsoft.com/office/powerpoint/2010/main" val="2283586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r>
              <a:rPr lang="de-DE" b="1" dirty="0"/>
              <a:t>An die </a:t>
            </a:r>
            <a:r>
              <a:rPr lang="de-DE" b="1" dirty="0" err="1"/>
              <a:t>LuL</a:t>
            </a:r>
            <a:r>
              <a:rPr lang="de-DE" b="1" dirty="0"/>
              <a:t>:</a:t>
            </a:r>
          </a:p>
          <a:p>
            <a:endParaRPr lang="de-DE" b="1" dirty="0"/>
          </a:p>
          <a:p>
            <a:r>
              <a:rPr lang="de-DE" b="1" dirty="0"/>
              <a:t>Vorschlag zur Erklärung dieses </a:t>
            </a:r>
            <a:r>
              <a:rPr lang="de-DE" b="1" dirty="0" err="1"/>
              <a:t>Mnaipulationsmusters</a:t>
            </a:r>
            <a:r>
              <a:rPr lang="de-DE" b="1" dirty="0"/>
              <a:t>: </a:t>
            </a:r>
          </a:p>
          <a:p>
            <a:endParaRPr lang="de-DE" sz="800" dirty="0"/>
          </a:p>
          <a:p>
            <a:pPr>
              <a:lnSpc>
                <a:spcPct val="150000"/>
              </a:lnSpc>
            </a:pPr>
            <a:r>
              <a:rPr lang="de-DE" dirty="0"/>
              <a:t>Großereignisse, bei denen viele Faktoren zusammenspielen und deren Verlauf nicht erforscht ist, bewirken bei vielen Menschen die Neigung, sich „auf eine Seite“ zu schlagen und deren Position für gut und richtig zu erklären. </a:t>
            </a:r>
          </a:p>
          <a:p>
            <a:pPr>
              <a:lnSpc>
                <a:spcPct val="150000"/>
              </a:lnSpc>
            </a:pPr>
            <a:r>
              <a:rPr lang="de-DE" dirty="0"/>
              <a:t>Verunsicherung, mitunter auch Angst führen dazu, dass nach simplen, plausiblen Antworten gesucht wird, um sich die Vorgänge erklären und die Unsicherheit überwinden zu können.</a:t>
            </a:r>
          </a:p>
        </p:txBody>
      </p:sp>
      <p:sp>
        <p:nvSpPr>
          <p:cNvPr id="4" name="Foliennummernplatzhalter 3"/>
          <p:cNvSpPr>
            <a:spLocks noGrp="1"/>
          </p:cNvSpPr>
          <p:nvPr>
            <p:ph type="sldNum" sz="quarter" idx="5"/>
          </p:nvPr>
        </p:nvSpPr>
        <p:spPr/>
        <p:txBody>
          <a:bodyPr/>
          <a:lstStyle/>
          <a:p>
            <a:fld id="{A2A61CC0-4B0B-4395-B916-EE71BB03C9A7}" type="slidenum">
              <a:rPr lang="de-DE" smtClean="0"/>
              <a:pPr/>
              <a:t>16</a:t>
            </a:fld>
            <a:endParaRPr lang="de-DE" dirty="0"/>
          </a:p>
        </p:txBody>
      </p:sp>
      <p:sp>
        <p:nvSpPr>
          <p:cNvPr id="5" name="Textfeld 4">
            <a:extLst>
              <a:ext uri="{FF2B5EF4-FFF2-40B4-BE49-F238E27FC236}">
                <a16:creationId xmlns:a16="http://schemas.microsoft.com/office/drawing/2014/main" id="{5269F95B-103D-4255-83E9-86A217C9FAF4}"/>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4: </a:t>
            </a:r>
            <a:br>
              <a:rPr lang="de-DE" sz="1200" dirty="0">
                <a:latin typeface="Arial" panose="020B0604020202020204" pitchFamily="34" charset="0"/>
                <a:cs typeface="Arial" panose="020B0604020202020204" pitchFamily="34" charset="0"/>
              </a:rPr>
            </a:br>
            <a:r>
              <a:rPr lang="de-DE" sz="1200" dirty="0">
                <a:latin typeface="Arial" panose="020B0604020202020204" pitchFamily="34" charset="0"/>
                <a:cs typeface="Arial" panose="020B0604020202020204" pitchFamily="34" charset="0"/>
              </a:rPr>
              <a:t>Beispiel Cannabis</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CDBB1CC0-1541-4606-9E28-53F49388807C}"/>
              </a:ext>
            </a:extLst>
          </p:cNvPr>
          <p:cNvSpPr txBox="1"/>
          <p:nvPr/>
        </p:nvSpPr>
        <p:spPr>
          <a:xfrm>
            <a:off x="4845794" y="3893170"/>
            <a:ext cx="1908000" cy="6347892"/>
          </a:xfrm>
          <a:prstGeom prst="rect">
            <a:avLst/>
          </a:prstGeom>
          <a:noFill/>
        </p:spPr>
        <p:txBody>
          <a:bodyPr wrap="square" rtlCol="0">
            <a:spAutoFit/>
          </a:bodyPr>
          <a:lstStyle/>
          <a:p>
            <a:r>
              <a:rPr lang="de-DE" sz="1100" b="1" dirty="0">
                <a:sym typeface="Wingdings" panose="05000000000000000000" pitchFamily="2" charset="2"/>
              </a:rPr>
              <a:t> </a:t>
            </a:r>
            <a:r>
              <a:rPr lang="de-DE" sz="1100" b="1" dirty="0"/>
              <a:t>Forts. : Die </a:t>
            </a:r>
            <a:r>
              <a:rPr lang="de-DE" sz="1100" b="1" dirty="0" err="1"/>
              <a:t>Undurch</a:t>
            </a:r>
            <a:r>
              <a:rPr lang="de-DE" sz="1100" b="1" dirty="0"/>
              <a:t>-schaubarkeit </a:t>
            </a:r>
            <a:r>
              <a:rPr lang="de-DE" sz="1100" dirty="0"/>
              <a:t>von  Großereignisse weckt das Bedürfnis, mit einfachen Erklärungen oder Schuldzuweisungen (auch Verschwörungen)  Sicher-</a:t>
            </a:r>
            <a:r>
              <a:rPr lang="de-DE" sz="1100" dirty="0" err="1"/>
              <a:t>heit</a:t>
            </a:r>
            <a:r>
              <a:rPr lang="de-DE" sz="1100" dirty="0"/>
              <a:t> zurück zu gewinnen. </a:t>
            </a:r>
            <a:r>
              <a:rPr lang="de-DE" sz="1100" b="1" dirty="0"/>
              <a:t>Beispiel: </a:t>
            </a:r>
          </a:p>
          <a:p>
            <a:r>
              <a:rPr lang="de-DE" sz="1100" dirty="0"/>
              <a:t>Zum Komplex „Corona-Pandemie“ erschienen zahlreiche Bücher, die das schlichte Schwarz-Weiß-Schema  auf Ursachen-, Schuld- und </a:t>
            </a:r>
            <a:r>
              <a:rPr lang="de-DE" sz="1100" dirty="0" err="1"/>
              <a:t>Verantwort-ungsfragen</a:t>
            </a:r>
            <a:r>
              <a:rPr lang="de-DE" sz="1100" dirty="0"/>
              <a:t> übertrugen.</a:t>
            </a:r>
          </a:p>
          <a:p>
            <a:r>
              <a:rPr lang="de-DE" sz="1100" dirty="0"/>
              <a:t>Das Schema lautet: Ich, der Verfasser, durchschaue es (ich bin der Weiße), die  Politik bzw. die Pharma-industrie sind Versager oder Betrüger (das sind die Schwarzen).</a:t>
            </a:r>
          </a:p>
          <a:p>
            <a:r>
              <a:rPr lang="de-DE" sz="1100" dirty="0" err="1"/>
              <a:t>Merhere</a:t>
            </a:r>
            <a:r>
              <a:rPr lang="de-DE" sz="1100" dirty="0"/>
              <a:t> Sachbücher folgen diesem Muster. Sie erschienen in dem 2023 gegründeten Rubikon-Verlag. Der Verleger Wernicke hatte zuvor das Online-Magazin „Rubikon – Das Magazin für die kritische Masse“ (heute </a:t>
            </a:r>
            <a:r>
              <a:rPr lang="de-DE" sz="1100" dirty="0" err="1"/>
              <a:t>Manova.news</a:t>
            </a:r>
            <a:r>
              <a:rPr lang="de-DE" sz="1100" dirty="0"/>
              <a:t>) ins Leben gerufen. Der Verlag vertritt eine systemkritische „alternative“ Publizistik. </a:t>
            </a:r>
          </a:p>
          <a:p>
            <a:pPr algn="l"/>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118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a:lnSpc>
                <a:spcPct val="150000"/>
              </a:lnSpc>
            </a:pPr>
            <a:r>
              <a:rPr lang="de-DE" b="1" dirty="0"/>
              <a:t>An die </a:t>
            </a:r>
            <a:r>
              <a:rPr lang="de-DE" b="1" dirty="0" err="1"/>
              <a:t>LuL</a:t>
            </a:r>
            <a:r>
              <a:rPr lang="de-DE" b="1" dirty="0"/>
              <a:t>:</a:t>
            </a:r>
            <a:br>
              <a:rPr lang="de-DE" b="1" dirty="0"/>
            </a:br>
            <a:endParaRPr lang="de-DE" sz="600" b="1" dirty="0"/>
          </a:p>
          <a:p>
            <a:pPr>
              <a:lnSpc>
                <a:spcPct val="150000"/>
              </a:lnSpc>
            </a:pPr>
            <a:r>
              <a:rPr lang="de-DE" dirty="0"/>
              <a:t>Auch im Newsjournalismus lassen sich mitunter Tendenzen zur Einseitigkeit entdecken. Beispielsweise werden unpassende Teile einer Geschichte weggelassen. Manchmal entsteht dadurch nicht nur ein unvollständiges, sondern auch ein einseitiges und insofern verzerrtes Bild. Mit diesem Mittel können Personen, Gruppen und Staaten dämonisiert oder heroisiert, und eine Sache zu etwas absolut Schlechtem oder Grandiosem stilisiert werden.</a:t>
            </a:r>
          </a:p>
          <a:p>
            <a:pPr>
              <a:lnSpc>
                <a:spcPct val="150000"/>
              </a:lnSpc>
            </a:pPr>
            <a:r>
              <a:rPr lang="de-DE" dirty="0"/>
              <a:t>Ein klassisches Beispiel ist die parteiergreifende Kriegsberichterstattung (Russland dort – die Nato hier; USA/Israel hier – Iran/Russland dort.)</a:t>
            </a:r>
          </a:p>
          <a:p>
            <a:pPr>
              <a:lnSpc>
                <a:spcPct val="150000"/>
              </a:lnSpc>
            </a:pPr>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17</a:t>
            </a:fld>
            <a:endParaRPr lang="de-DE" dirty="0"/>
          </a:p>
        </p:txBody>
      </p:sp>
      <p:sp>
        <p:nvSpPr>
          <p:cNvPr id="5" name="Textfeld 4">
            <a:extLst>
              <a:ext uri="{FF2B5EF4-FFF2-40B4-BE49-F238E27FC236}">
                <a16:creationId xmlns:a16="http://schemas.microsoft.com/office/drawing/2014/main" id="{A3435332-07BE-4C0E-9C0B-F10B0103DBC7}"/>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4: Diskussion am Beispiel Cannabis-Konsum</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ACBC9A7E-85DE-440E-B2EC-B2438B537473}"/>
              </a:ext>
            </a:extLst>
          </p:cNvPr>
          <p:cNvSpPr txBox="1"/>
          <p:nvPr/>
        </p:nvSpPr>
        <p:spPr>
          <a:xfrm>
            <a:off x="4845794" y="3533130"/>
            <a:ext cx="1152128"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
        <p:nvSpPr>
          <p:cNvPr id="7" name="Notizenplatzhalter 2">
            <a:extLst>
              <a:ext uri="{FF2B5EF4-FFF2-40B4-BE49-F238E27FC236}">
                <a16:creationId xmlns:a16="http://schemas.microsoft.com/office/drawing/2014/main" id="{1D40D472-EF8C-4407-B5CC-6A082F56B052}"/>
              </a:ext>
            </a:extLst>
          </p:cNvPr>
          <p:cNvSpPr txBox="1">
            <a:spLocks/>
          </p:cNvSpPr>
          <p:nvPr/>
        </p:nvSpPr>
        <p:spPr>
          <a:xfrm>
            <a:off x="309290" y="3677146"/>
            <a:ext cx="4392485" cy="1800200"/>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8" name="Rechteck 7">
            <a:extLst>
              <a:ext uri="{FF2B5EF4-FFF2-40B4-BE49-F238E27FC236}">
                <a16:creationId xmlns:a16="http://schemas.microsoft.com/office/drawing/2014/main" id="{224B2731-6135-40BD-AB97-51070F8E0B71}"/>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Diskussion</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09CC5F71-31A5-4D1A-A856-3D183AF22163}"/>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98A6C158-FC3D-4BB6-9701-9DCF28CB1E8C}"/>
              </a:ext>
            </a:extLst>
          </p:cNvPr>
          <p:cNvSpPr/>
          <p:nvPr/>
        </p:nvSpPr>
        <p:spPr>
          <a:xfrm>
            <a:off x="404346" y="4224536"/>
            <a:ext cx="4006686" cy="1166153"/>
          </a:xfrm>
          <a:prstGeom prst="rect">
            <a:avLst/>
          </a:prstGeom>
        </p:spPr>
        <p:txBody>
          <a:bodyPr wrap="square">
            <a:spAutoFit/>
          </a:bodyPr>
          <a:lstStyle/>
          <a:p>
            <a:pPr marL="180975" lvl="0" indent="-180975">
              <a:lnSpc>
                <a:spcPct val="150000"/>
              </a:lnSpc>
              <a:tabLst>
                <a:tab pos="355600" algn="l"/>
              </a:tabLst>
              <a:defRPr/>
            </a:pPr>
            <a:r>
              <a:rPr lang="de-DE" sz="1200" b="1" i="1" dirty="0">
                <a:latin typeface="Arial" pitchFamily="34" charset="0"/>
                <a:cs typeface="Arial" pitchFamily="34" charset="0"/>
              </a:rPr>
              <a:t>Welche Probleme schafft die Schwarz-Weiß-Malerei?</a:t>
            </a:r>
          </a:p>
          <a:p>
            <a:pPr marL="180975" lvl="0" indent="-180975">
              <a:lnSpc>
                <a:spcPct val="150000"/>
              </a:lnSpc>
              <a:tabLst>
                <a:tab pos="355600" algn="l"/>
              </a:tabLst>
              <a:defRPr/>
            </a:pPr>
            <a:r>
              <a:rPr lang="de-DE" sz="1200" b="1" i="1" dirty="0">
                <a:latin typeface="Arial" pitchFamily="34" charset="0"/>
                <a:cs typeface="Arial" pitchFamily="34" charset="0"/>
              </a:rPr>
              <a:t>Wie weit können hier die Medien für Aufklärung</a:t>
            </a:r>
          </a:p>
          <a:p>
            <a:pPr marL="180975" lvl="0" indent="-180975">
              <a:lnSpc>
                <a:spcPct val="150000"/>
              </a:lnSpc>
              <a:tabLst>
                <a:tab pos="355600" algn="l"/>
              </a:tabLst>
              <a:defRPr/>
            </a:pPr>
            <a:r>
              <a:rPr lang="de-DE" sz="1200" b="1" i="1" dirty="0">
                <a:latin typeface="Arial" pitchFamily="34" charset="0"/>
                <a:cs typeface="Arial" pitchFamily="34" charset="0"/>
              </a:rPr>
              <a:t>sorgen? </a:t>
            </a:r>
          </a:p>
          <a:p>
            <a:pPr marL="180975" lvl="0" indent="-180975">
              <a:lnSpc>
                <a:spcPct val="150000"/>
              </a:lnSpc>
              <a:tabLst>
                <a:tab pos="355600" algn="l"/>
              </a:tabLst>
              <a:defRPr/>
            </a:pPr>
            <a:r>
              <a:rPr lang="de-DE" sz="1200" b="1" i="1" dirty="0">
                <a:latin typeface="Arial" pitchFamily="34" charset="0"/>
                <a:cs typeface="Arial" pitchFamily="34" charset="0"/>
              </a:rPr>
              <a:t>Wir diskutieren jetzt die drei Punkte!</a:t>
            </a:r>
          </a:p>
        </p:txBody>
      </p:sp>
    </p:spTree>
    <p:extLst>
      <p:ext uri="{BB962C8B-B14F-4D97-AF65-F5344CB8AC3E}">
        <p14:creationId xmlns:p14="http://schemas.microsoft.com/office/powerpoint/2010/main" val="1999806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18</a:t>
            </a:fld>
            <a:endParaRPr lang="de-DE" dirty="0"/>
          </a:p>
        </p:txBody>
      </p:sp>
      <p:sp>
        <p:nvSpPr>
          <p:cNvPr id="5" name="Textfeld 4">
            <a:extLst>
              <a:ext uri="{FF2B5EF4-FFF2-40B4-BE49-F238E27FC236}">
                <a16:creationId xmlns:a16="http://schemas.microsoft.com/office/drawing/2014/main" id="{5A8EEE3B-9766-4F13-9A54-C22222795ACB}"/>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5: Generalisieren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Rechteck 5">
            <a:extLst>
              <a:ext uri="{FF2B5EF4-FFF2-40B4-BE49-F238E27FC236}">
                <a16:creationId xmlns:a16="http://schemas.microsoft.com/office/drawing/2014/main" id="{978F598F-E00A-4EE7-9D07-5B31CD26A469}"/>
              </a:ext>
            </a:extLst>
          </p:cNvPr>
          <p:cNvSpPr/>
          <p:nvPr/>
        </p:nvSpPr>
        <p:spPr>
          <a:xfrm>
            <a:off x="4871159" y="3884461"/>
            <a:ext cx="1918840" cy="6147837"/>
          </a:xfrm>
          <a:prstGeom prst="rect">
            <a:avLst/>
          </a:prstGeom>
        </p:spPr>
        <p:txBody>
          <a:bodyPr wrap="square">
            <a:spAutoFit/>
          </a:bodyPr>
          <a:lstStyle/>
          <a:p>
            <a:r>
              <a:rPr lang="de-DE" sz="1200" b="1" dirty="0"/>
              <a:t>Anekdotische Evidenz</a:t>
            </a:r>
          </a:p>
          <a:p>
            <a:endParaRPr lang="de-DE" sz="700" dirty="0"/>
          </a:p>
          <a:p>
            <a:r>
              <a:rPr lang="de-DE" sz="1100" dirty="0"/>
              <a:t>Das Verallgemeinern von singulären Ereignissen ist eine in den Medien verbreitete Methode, um einem Thema  größeres Gewicht und mehr Relevanz zu verleihen. Das Manipulative besteht darin, dass Unwichtiges für bedeutsam erklärt und das Publikum zum Objekt dies Vorgangs gemacht wird. </a:t>
            </a:r>
          </a:p>
          <a:p>
            <a:r>
              <a:rPr lang="de-DE" sz="1100" dirty="0"/>
              <a:t>Die Sächsische Landes-zentrale für politische Bildung schreibt hierzu: </a:t>
            </a:r>
          </a:p>
          <a:p>
            <a:r>
              <a:rPr lang="de-DE" sz="1100" dirty="0"/>
              <a:t> „Ein Beispiel ist die rassistische und falsche Behauptung, dass Menschen mit Migrations-hintergrund kriminell seien, wofür als Beweis die Straftat eines einzelnen Menschen herangezogen wird. Das Heranziehen eines Einzelfalls als Beleg für etwas Allgemeines nennt man anekdotische Evidenz“  Quelle:</a:t>
            </a:r>
          </a:p>
          <a:p>
            <a:r>
              <a:rPr lang="de-DE" sz="1050" dirty="0"/>
              <a:t>https://www.slpb.de/themen/gesellschaft/desinformation/die-welt-der-desinformation/wie-werden-informationen-manipuliert</a:t>
            </a:r>
          </a:p>
        </p:txBody>
      </p:sp>
      <p:sp>
        <p:nvSpPr>
          <p:cNvPr id="7" name="Notizenplatzhalter 2">
            <a:extLst>
              <a:ext uri="{FF2B5EF4-FFF2-40B4-BE49-F238E27FC236}">
                <a16:creationId xmlns:a16="http://schemas.microsoft.com/office/drawing/2014/main" id="{194E2218-599E-4D0C-AAB2-9B2E5B607E77}"/>
              </a:ext>
            </a:extLst>
          </p:cNvPr>
          <p:cNvSpPr txBox="1">
            <a:spLocks/>
          </p:cNvSpPr>
          <p:nvPr/>
        </p:nvSpPr>
        <p:spPr>
          <a:xfrm>
            <a:off x="326711" y="3677146"/>
            <a:ext cx="4392485" cy="1728192"/>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8" name="Rechteck 7">
            <a:extLst>
              <a:ext uri="{FF2B5EF4-FFF2-40B4-BE49-F238E27FC236}">
                <a16:creationId xmlns:a16="http://schemas.microsoft.com/office/drawing/2014/main" id="{5485A317-475F-4871-AE3F-6976945F3122}"/>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Gespräch</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F904CB65-B19F-4FB4-AB90-FE4744B2CD5F}"/>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DE72833A-4F31-4927-A89D-35F8893C18C5}"/>
              </a:ext>
            </a:extLst>
          </p:cNvPr>
          <p:cNvSpPr/>
          <p:nvPr/>
        </p:nvSpPr>
        <p:spPr>
          <a:xfrm>
            <a:off x="404346" y="4224536"/>
            <a:ext cx="4006686" cy="889154"/>
          </a:xfrm>
          <a:prstGeom prst="rect">
            <a:avLst/>
          </a:prstGeom>
        </p:spPr>
        <p:txBody>
          <a:bodyPr wrap="square">
            <a:spAutoFit/>
          </a:bodyPr>
          <a:lstStyle/>
          <a:p>
            <a:pPr lvl="0">
              <a:lnSpc>
                <a:spcPct val="150000"/>
              </a:lnSpc>
              <a:tabLst>
                <a:tab pos="355600" algn="l"/>
              </a:tabLst>
              <a:defRPr/>
            </a:pPr>
            <a:r>
              <a:rPr lang="de-DE" sz="1200" b="1" i="1" dirty="0">
                <a:latin typeface="Arial" pitchFamily="34" charset="0"/>
                <a:cs typeface="Arial" pitchFamily="34" charset="0"/>
              </a:rPr>
              <a:t>Was glaubt wir: Warum wird so oft und gern verallgemeinert? („schon immer“, „überall“ usw.)? </a:t>
            </a:r>
          </a:p>
          <a:p>
            <a:pPr lvl="0">
              <a:lnSpc>
                <a:spcPct val="150000"/>
              </a:lnSpc>
              <a:tabLst>
                <a:tab pos="355600" algn="l"/>
              </a:tabLst>
              <a:defRPr/>
            </a:pPr>
            <a:r>
              <a:rPr lang="de-DE" sz="1200" b="1" i="1" dirty="0">
                <a:latin typeface="Arial" pitchFamily="34" charset="0"/>
                <a:cs typeface="Arial" pitchFamily="34" charset="0"/>
              </a:rPr>
              <a:t>(Bezugspunkt. Der gezeigte Buchteil)</a:t>
            </a:r>
          </a:p>
        </p:txBody>
      </p:sp>
      <p:sp>
        <p:nvSpPr>
          <p:cNvPr id="11" name="Textfeld 10">
            <a:extLst>
              <a:ext uri="{FF2B5EF4-FFF2-40B4-BE49-F238E27FC236}">
                <a16:creationId xmlns:a16="http://schemas.microsoft.com/office/drawing/2014/main" id="{FC4B62FF-DA16-43B0-B335-D172E7264B19}"/>
              </a:ext>
            </a:extLst>
          </p:cNvPr>
          <p:cNvSpPr txBox="1"/>
          <p:nvPr/>
        </p:nvSpPr>
        <p:spPr>
          <a:xfrm>
            <a:off x="404346" y="5672459"/>
            <a:ext cx="4366492" cy="3693319"/>
          </a:xfrm>
          <a:prstGeom prst="rect">
            <a:avLst/>
          </a:prstGeom>
          <a:noFill/>
        </p:spPr>
        <p:txBody>
          <a:bodyPr wrap="square" rtlCol="0">
            <a:spAutoFit/>
          </a:bodyPr>
          <a:lstStyle/>
          <a:p>
            <a:r>
              <a:rPr lang="de-DE" sz="1200" b="1" dirty="0"/>
              <a:t>Anregung für die </a:t>
            </a:r>
            <a:r>
              <a:rPr lang="de-DE" sz="1200" b="1" dirty="0" err="1"/>
              <a:t>LuL</a:t>
            </a:r>
            <a:r>
              <a:rPr lang="de-DE" sz="1200" b="1" dirty="0"/>
              <a:t>:</a:t>
            </a:r>
          </a:p>
          <a:p>
            <a:endParaRPr lang="de-DE" sz="1200" dirty="0"/>
          </a:p>
          <a:p>
            <a:pPr>
              <a:lnSpc>
                <a:spcPct val="150000"/>
              </a:lnSpc>
            </a:pPr>
            <a:r>
              <a:rPr lang="de-DE" sz="1200" dirty="0"/>
              <a:t>Im Gespräch mit den </a:t>
            </a:r>
            <a:r>
              <a:rPr lang="de-DE" sz="1200" dirty="0" err="1"/>
              <a:t>SuS</a:t>
            </a:r>
            <a:r>
              <a:rPr lang="de-DE" sz="1200" dirty="0"/>
              <a:t> kann darauf hingewiesen werden, dass Generalisierungen oft benutzt werden, um den Gegner in die Defensive zu drängen.</a:t>
            </a:r>
          </a:p>
          <a:p>
            <a:pPr>
              <a:lnSpc>
                <a:spcPct val="150000"/>
              </a:lnSpc>
            </a:pPr>
            <a:r>
              <a:rPr lang="de-DE" sz="1200" dirty="0"/>
              <a:t>Man kennt das, wenn zwei sich streiten: „Immer sagst du….“ oder  „Überall finde ich Abfallpapier von Dir …“  oder „Jedes mal schlägst Du die Türe …“ oder „Nie hast Du Zeit für mich …“ – usw.</a:t>
            </a:r>
          </a:p>
          <a:p>
            <a:pPr>
              <a:lnSpc>
                <a:spcPct val="150000"/>
              </a:lnSpc>
            </a:pPr>
            <a:r>
              <a:rPr lang="de-DE" sz="1200" dirty="0"/>
              <a:t>Dies ist manipulierendes Reden, weil es den Sprecher groß und den Beschuldigten klein macht.</a:t>
            </a:r>
          </a:p>
          <a:p>
            <a:pPr>
              <a:lnSpc>
                <a:spcPct val="150000"/>
              </a:lnSpc>
            </a:pPr>
            <a:r>
              <a:rPr lang="de-DE" sz="1200" dirty="0"/>
              <a:t>Dieselbe Technik findet sich in vielen Videos, Mitteilungen und Berichten auf den Plattformen der </a:t>
            </a:r>
            <a:r>
              <a:rPr lang="de-DE" sz="1200" dirty="0" err="1"/>
              <a:t>Social</a:t>
            </a:r>
            <a:r>
              <a:rPr lang="de-DE" sz="1200" dirty="0"/>
              <a:t> Media.</a:t>
            </a:r>
          </a:p>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8058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09301" y="6199722"/>
            <a:ext cx="4392474" cy="3094048"/>
          </a:xfrm>
        </p:spPr>
        <p:txBody>
          <a:bodyPr/>
          <a:lstStyle/>
          <a:p>
            <a:r>
              <a:rPr lang="de-DE" b="1" dirty="0"/>
              <a:t>An die </a:t>
            </a:r>
            <a:r>
              <a:rPr lang="de-DE" b="1" dirty="0" err="1"/>
              <a:t>LuL</a:t>
            </a:r>
            <a:r>
              <a:rPr lang="de-DE" b="1" dirty="0"/>
              <a:t>:</a:t>
            </a:r>
          </a:p>
          <a:p>
            <a:endParaRPr lang="de-DE" dirty="0"/>
          </a:p>
          <a:p>
            <a:pPr>
              <a:lnSpc>
                <a:spcPct val="150000"/>
              </a:lnSpc>
            </a:pPr>
            <a:r>
              <a:rPr lang="de-DE" dirty="0"/>
              <a:t>Sofern Zeit und Interesse, lassen sich mit Hilfe des Schul-Pads aktuelle Beispiele in Nachrichten auf den Plattformen der </a:t>
            </a:r>
            <a:r>
              <a:rPr lang="de-DE" dirty="0" err="1"/>
              <a:t>Social</a:t>
            </a:r>
            <a:r>
              <a:rPr lang="de-DE" dirty="0"/>
              <a:t> Media finden – und besprechen.</a:t>
            </a:r>
          </a:p>
          <a:p>
            <a:pPr>
              <a:lnSpc>
                <a:spcPct val="150000"/>
              </a:lnSpc>
            </a:pPr>
            <a:r>
              <a:rPr lang="de-DE" dirty="0"/>
              <a:t>In der Suchmaschine den Filter für „News“ einstellen und mit dem Suchwort. „immer mehr“ Treffer erzeugen.</a:t>
            </a:r>
          </a:p>
          <a:p>
            <a:pPr>
              <a:lnSpc>
                <a:spcPct val="150000"/>
              </a:lnSpc>
            </a:pPr>
            <a:endParaRPr lang="de-DE" dirty="0"/>
          </a:p>
          <a:p>
            <a:pPr>
              <a:lnSpc>
                <a:spcPct val="150000"/>
              </a:lnSpc>
            </a:pPr>
            <a:r>
              <a:rPr lang="de-DE" dirty="0"/>
              <a:t>Im Fokus der Besprechung sollte die psychologische Wirkung dieser Technik stehen: Was machen solche Generalisierungen mit mir? </a:t>
            </a:r>
          </a:p>
        </p:txBody>
      </p:sp>
      <p:sp>
        <p:nvSpPr>
          <p:cNvPr id="4" name="Foliennummernplatzhalter 3"/>
          <p:cNvSpPr>
            <a:spLocks noGrp="1"/>
          </p:cNvSpPr>
          <p:nvPr>
            <p:ph type="sldNum" sz="quarter" idx="5"/>
          </p:nvPr>
        </p:nvSpPr>
        <p:spPr/>
        <p:txBody>
          <a:bodyPr/>
          <a:lstStyle/>
          <a:p>
            <a:fld id="{A2A61CC0-4B0B-4395-B916-EE71BB03C9A7}" type="slidenum">
              <a:rPr lang="de-DE" smtClean="0"/>
              <a:pPr/>
              <a:t>19</a:t>
            </a:fld>
            <a:endParaRPr lang="de-DE" dirty="0"/>
          </a:p>
        </p:txBody>
      </p:sp>
      <p:sp>
        <p:nvSpPr>
          <p:cNvPr id="5" name="Textfeld 4">
            <a:extLst>
              <a:ext uri="{FF2B5EF4-FFF2-40B4-BE49-F238E27FC236}">
                <a16:creationId xmlns:a16="http://schemas.microsoft.com/office/drawing/2014/main" id="{FE25D290-2829-45EC-A96D-0D2AB7CFA513}"/>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5: </a:t>
            </a:r>
            <a:br>
              <a:rPr lang="de-DE" sz="1200" dirty="0">
                <a:latin typeface="Arial" panose="020B0604020202020204" pitchFamily="34" charset="0"/>
                <a:cs typeface="Arial" panose="020B0604020202020204" pitchFamily="34" charset="0"/>
              </a:rPr>
            </a:br>
            <a:r>
              <a:rPr lang="de-DE" sz="1200" dirty="0">
                <a:latin typeface="Arial" panose="020B0604020202020204" pitchFamily="34" charset="0"/>
                <a:cs typeface="Arial" panose="020B0604020202020204" pitchFamily="34" charset="0"/>
              </a:rPr>
              <a:t>Beispiele fürs Generalisieren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9E06E04E-47FC-4FE0-8D1B-7FF6480EF19E}"/>
              </a:ext>
            </a:extLst>
          </p:cNvPr>
          <p:cNvSpPr txBox="1"/>
          <p:nvPr/>
        </p:nvSpPr>
        <p:spPr>
          <a:xfrm>
            <a:off x="4845794" y="3533130"/>
            <a:ext cx="1224136"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
        <p:nvSpPr>
          <p:cNvPr id="7" name="Notizenplatzhalter 2">
            <a:extLst>
              <a:ext uri="{FF2B5EF4-FFF2-40B4-BE49-F238E27FC236}">
                <a16:creationId xmlns:a16="http://schemas.microsoft.com/office/drawing/2014/main" id="{ED3769EE-80B6-48B2-9410-E9B8346A81E9}"/>
              </a:ext>
            </a:extLst>
          </p:cNvPr>
          <p:cNvSpPr txBox="1">
            <a:spLocks/>
          </p:cNvSpPr>
          <p:nvPr/>
        </p:nvSpPr>
        <p:spPr>
          <a:xfrm>
            <a:off x="309290" y="3677145"/>
            <a:ext cx="4392485" cy="2415899"/>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8" name="Rechteck 7">
            <a:extLst>
              <a:ext uri="{FF2B5EF4-FFF2-40B4-BE49-F238E27FC236}">
                <a16:creationId xmlns:a16="http://schemas.microsoft.com/office/drawing/2014/main" id="{37F3236F-4B6B-4AB8-8A94-E88141D9876F}"/>
              </a:ext>
            </a:extLst>
          </p:cNvPr>
          <p:cNvSpPr/>
          <p:nvPr/>
        </p:nvSpPr>
        <p:spPr>
          <a:xfrm>
            <a:off x="764153" y="3864569"/>
            <a:ext cx="4006685" cy="276999"/>
          </a:xfrm>
          <a:prstGeom prst="rect">
            <a:avLst/>
          </a:prstGeom>
        </p:spPr>
        <p:txBody>
          <a:bodyPr wrap="square">
            <a:spAutoFit/>
          </a:bodyPr>
          <a:lstStyle/>
          <a:p>
            <a:r>
              <a:rPr lang="en-GB" sz="1200" b="1" dirty="0">
                <a:solidFill>
                  <a:srgbClr val="FF0000"/>
                </a:solidFill>
              </a:rPr>
              <a:t>An die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1ECE30A5-D5D0-4933-AA58-144999EF42FB}"/>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7E0C1B44-F160-41FC-8753-BC40E481C55E}"/>
              </a:ext>
            </a:extLst>
          </p:cNvPr>
          <p:cNvSpPr/>
          <p:nvPr/>
        </p:nvSpPr>
        <p:spPr>
          <a:xfrm>
            <a:off x="406212" y="4193916"/>
            <a:ext cx="4006686" cy="1720151"/>
          </a:xfrm>
          <a:prstGeom prst="rect">
            <a:avLst/>
          </a:prstGeom>
        </p:spPr>
        <p:txBody>
          <a:bodyPr wrap="square">
            <a:spAutoFit/>
          </a:bodyPr>
          <a:lstStyle/>
          <a:p>
            <a:pPr>
              <a:lnSpc>
                <a:spcPct val="150000"/>
              </a:lnSpc>
            </a:pPr>
            <a:r>
              <a:rPr lang="de-DE" sz="1200" i="1" dirty="0"/>
              <a:t>Auf dieser Folie sehen wir beliebige Beispieltexte aus der Herbst-/Winterzeit 2025/26.</a:t>
            </a:r>
          </a:p>
          <a:p>
            <a:pPr>
              <a:lnSpc>
                <a:spcPct val="150000"/>
              </a:lnSpc>
            </a:pPr>
            <a:r>
              <a:rPr lang="de-DE" sz="1200" b="1" dirty="0"/>
              <a:t>Durchklicken!</a:t>
            </a:r>
          </a:p>
          <a:p>
            <a:pPr>
              <a:lnSpc>
                <a:spcPct val="150000"/>
              </a:lnSpc>
            </a:pPr>
            <a:r>
              <a:rPr lang="de-DE" sz="1200" i="1" dirty="0"/>
              <a:t>Und dieser Kacheltext ist ein Hinweis, dass die Medienmacher mit solchen Verallgemeinerungen eine Absicht verfolgen …</a:t>
            </a:r>
          </a:p>
        </p:txBody>
      </p:sp>
    </p:spTree>
    <p:extLst>
      <p:ext uri="{BB962C8B-B14F-4D97-AF65-F5344CB8AC3E}">
        <p14:creationId xmlns:p14="http://schemas.microsoft.com/office/powerpoint/2010/main" val="1199418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09301" y="6589504"/>
            <a:ext cx="4392474" cy="3361205"/>
          </a:xfrm>
        </p:spPr>
        <p:txBody>
          <a:bodyPr>
            <a:normAutofit/>
          </a:bodyPr>
          <a:lstStyle/>
          <a:p>
            <a:pPr>
              <a:lnSpc>
                <a:spcPct val="150000"/>
              </a:lnSpc>
            </a:pPr>
            <a:r>
              <a:rPr lang="de-DE" sz="1300" dirty="0"/>
              <a:t>In dieser Einheit geht es also nicht um faktisch falsche Aussagen, sondern um Darstellungen, die – vor allem durch den Kommunikationsstil - manipulativ wirken. Dabei sollten wir  die Text- und Bildebene unterscheiden: </a:t>
            </a:r>
          </a:p>
          <a:p>
            <a:pPr>
              <a:lnSpc>
                <a:spcPct val="150000"/>
              </a:lnSpc>
            </a:pPr>
            <a:r>
              <a:rPr lang="de-DE" sz="1300" b="1" dirty="0"/>
              <a:t>Auf der Textebene </a:t>
            </a:r>
            <a:r>
              <a:rPr lang="de-DE" sz="1300" dirty="0"/>
              <a:t>funktioniert Manipulation vor allem durch rhetorische Tricks (falsche Analogien, unzulässige Verallgemeinerungen, Verwischen von Wissen und Glauben oder auch rhetorische Fragen). </a:t>
            </a:r>
          </a:p>
          <a:p>
            <a:pPr>
              <a:lnSpc>
                <a:spcPct val="150000"/>
              </a:lnSpc>
            </a:pPr>
            <a:r>
              <a:rPr lang="de-DE" sz="1300" b="1" dirty="0"/>
              <a:t>Auf der Bildebene wird mit </a:t>
            </a:r>
            <a:r>
              <a:rPr lang="de-DE" sz="1300" dirty="0"/>
              <a:t>emotionalisierenden, schnell geschnittenen Videos auch unter Einsatz der KI-Bildgenerierung manipuliert.</a:t>
            </a:r>
          </a:p>
        </p:txBody>
      </p:sp>
      <p:sp>
        <p:nvSpPr>
          <p:cNvPr id="4" name="Foliennummernplatzhalter 3"/>
          <p:cNvSpPr>
            <a:spLocks noGrp="1"/>
          </p:cNvSpPr>
          <p:nvPr>
            <p:ph type="sldNum" sz="quarter" idx="5"/>
          </p:nvPr>
        </p:nvSpPr>
        <p:spPr/>
        <p:txBody>
          <a:bodyPr/>
          <a:lstStyle/>
          <a:p>
            <a:fld id="{A2A61CC0-4B0B-4395-B916-EE71BB03C9A7}" type="slidenum">
              <a:rPr lang="de-DE" smtClean="0"/>
              <a:pPr/>
              <a:t>2</a:t>
            </a:fld>
            <a:endParaRPr lang="de-DE" dirty="0"/>
          </a:p>
        </p:txBody>
      </p:sp>
      <p:sp>
        <p:nvSpPr>
          <p:cNvPr id="8" name="Textfeld 7">
            <a:extLst>
              <a:ext uri="{FF2B5EF4-FFF2-40B4-BE49-F238E27FC236}">
                <a16:creationId xmlns:a16="http://schemas.microsoft.com/office/drawing/2014/main" id="{F95F0BAA-9079-B25C-5AC7-86310895C151}"/>
              </a:ext>
            </a:extLst>
          </p:cNvPr>
          <p:cNvSpPr txBox="1"/>
          <p:nvPr/>
        </p:nvSpPr>
        <p:spPr>
          <a:xfrm>
            <a:off x="4021294"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Nennt das Thema dieser Lehreinheit</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E1DA046B-8609-47D6-84D8-69A7B0BF38CE}"/>
              </a:ext>
            </a:extLst>
          </p:cNvPr>
          <p:cNvSpPr/>
          <p:nvPr/>
        </p:nvSpPr>
        <p:spPr>
          <a:xfrm>
            <a:off x="309290" y="3663975"/>
            <a:ext cx="4392000" cy="1851251"/>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de-DE" sz="1200" dirty="0">
              <a:solidFill>
                <a:schemeClr val="tx1"/>
              </a:solidFill>
            </a:endParaRPr>
          </a:p>
          <a:p>
            <a:pPr>
              <a:lnSpc>
                <a:spcPct val="150000"/>
              </a:lnSpc>
            </a:pPr>
            <a:endParaRPr lang="de-DE" sz="700" dirty="0">
              <a:solidFill>
                <a:schemeClr val="tx1"/>
              </a:solidFill>
            </a:endParaRPr>
          </a:p>
          <a:p>
            <a:pPr>
              <a:lnSpc>
                <a:spcPct val="150000"/>
              </a:lnSpc>
            </a:pPr>
            <a:r>
              <a:rPr lang="de-DE" sz="1200" i="1" dirty="0">
                <a:solidFill>
                  <a:schemeClr val="tx1"/>
                </a:solidFill>
              </a:rPr>
              <a:t>Frage an die </a:t>
            </a:r>
            <a:r>
              <a:rPr lang="de-DE" sz="1200" i="1" dirty="0" err="1">
                <a:solidFill>
                  <a:schemeClr val="tx1"/>
                </a:solidFill>
              </a:rPr>
              <a:t>SuS</a:t>
            </a:r>
            <a:r>
              <a:rPr lang="de-DE" sz="1200" i="1" dirty="0">
                <a:solidFill>
                  <a:schemeClr val="tx1"/>
                </a:solidFill>
              </a:rPr>
              <a:t>: Wenn Ihr an eure Handynutzung und Eure Community (etwa auf WhatsApp) denkt: Habt ihr schon erlebt, dass euch jemand mit Drohungen oder Versprechen oder auch Appellen unter Druck zu setzen versucht hat? Dass Ihr das Gefühl hattet, irgendwie manipuliert zu werden? </a:t>
            </a:r>
          </a:p>
          <a:p>
            <a:pPr>
              <a:lnSpc>
                <a:spcPct val="150000"/>
              </a:lnSpc>
            </a:pPr>
            <a:r>
              <a:rPr lang="de-DE" sz="1200" b="1" dirty="0">
                <a:solidFill>
                  <a:schemeClr val="tx1"/>
                </a:solidFill>
              </a:rPr>
              <a:t>Gesprächsziel:</a:t>
            </a:r>
            <a:r>
              <a:rPr lang="de-DE" sz="1200" dirty="0">
                <a:solidFill>
                  <a:schemeClr val="tx1"/>
                </a:solidFill>
              </a:rPr>
              <a:t> Aufmerksamkeit dafür wecken, dass der eigene Horizont offen und weit gesteckt sein sollte: Neugier auf Neues bringt uns weiter - und nachfragen, um das Neue zu  auch zu verstehen.</a:t>
            </a:r>
          </a:p>
        </p:txBody>
      </p:sp>
      <p:sp>
        <p:nvSpPr>
          <p:cNvPr id="10" name="Rechteck 9">
            <a:extLst>
              <a:ext uri="{FF2B5EF4-FFF2-40B4-BE49-F238E27FC236}">
                <a16:creationId xmlns:a16="http://schemas.microsoft.com/office/drawing/2014/main" id="{0DAFBFC3-0CCD-4F00-995B-AFF1E2B711C0}"/>
              </a:ext>
            </a:extLst>
          </p:cNvPr>
          <p:cNvSpPr/>
          <p:nvPr/>
        </p:nvSpPr>
        <p:spPr>
          <a:xfrm>
            <a:off x="813346" y="3810354"/>
            <a:ext cx="3888432" cy="276999"/>
          </a:xfrm>
          <a:prstGeom prst="rect">
            <a:avLst/>
          </a:prstGeom>
        </p:spPr>
        <p:txBody>
          <a:bodyPr wrap="square">
            <a:spAutoFit/>
          </a:bodyPr>
          <a:lstStyle/>
          <a:p>
            <a:r>
              <a:rPr lang="en-GB" sz="1200" b="1" dirty="0" err="1">
                <a:solidFill>
                  <a:srgbClr val="FF0000"/>
                </a:solidFill>
              </a:rPr>
              <a:t>Impuls</a:t>
            </a:r>
            <a:r>
              <a:rPr lang="en-GB" sz="1200" b="1" dirty="0">
                <a:solidFill>
                  <a:srgbClr val="FF0000"/>
                </a:solidFill>
              </a:rPr>
              <a:t>: </a:t>
            </a:r>
            <a:r>
              <a:rPr lang="en-GB" sz="1200" b="1" dirty="0" err="1">
                <a:solidFill>
                  <a:srgbClr val="FF0000"/>
                </a:solidFill>
              </a:rPr>
              <a:t>Aufwärmgespräch</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a:t>
            </a:r>
            <a:endParaRPr lang="de-DE" sz="1200" dirty="0"/>
          </a:p>
        </p:txBody>
      </p:sp>
      <p:pic>
        <p:nvPicPr>
          <p:cNvPr id="11" name="Grafik 10" descr="Ein Bild, das Uhr enthält.&#10;&#10;Automatisch generierte Beschreibung">
            <a:extLst>
              <a:ext uri="{FF2B5EF4-FFF2-40B4-BE49-F238E27FC236}">
                <a16:creationId xmlns:a16="http://schemas.microsoft.com/office/drawing/2014/main" id="{DEE28CCA-33D3-45C3-AD0D-DAEFBB21748B}"/>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410908" y="3738346"/>
            <a:ext cx="360000" cy="275294"/>
          </a:xfrm>
          <a:prstGeom prst="rect">
            <a:avLst/>
          </a:prstGeom>
        </p:spPr>
      </p:pic>
      <p:sp>
        <p:nvSpPr>
          <p:cNvPr id="12" name="Textfeld 11">
            <a:extLst>
              <a:ext uri="{FF2B5EF4-FFF2-40B4-BE49-F238E27FC236}">
                <a16:creationId xmlns:a16="http://schemas.microsoft.com/office/drawing/2014/main" id="{38A45962-BEA1-4598-8F99-F43C49EAE66D}"/>
              </a:ext>
            </a:extLst>
          </p:cNvPr>
          <p:cNvSpPr txBox="1"/>
          <p:nvPr/>
        </p:nvSpPr>
        <p:spPr>
          <a:xfrm>
            <a:off x="4882010" y="3857750"/>
            <a:ext cx="1908000" cy="6278630"/>
          </a:xfrm>
          <a:prstGeom prst="rect">
            <a:avLst/>
          </a:prstGeom>
          <a:noFill/>
        </p:spPr>
        <p:txBody>
          <a:bodyPr wrap="square" lIns="91428" tIns="45714" rIns="91428" bIns="45714" rtlCol="0">
            <a:spAutoFit/>
          </a:bodyPr>
          <a:lstStyle/>
          <a:p>
            <a:pPr>
              <a:spcAft>
                <a:spcPts val="600"/>
              </a:spcAft>
            </a:pPr>
            <a:r>
              <a:rPr lang="de-DE" sz="1200" b="1" i="1" dirty="0">
                <a:latin typeface="Arial" panose="020B0604020202020204" pitchFamily="34" charset="0"/>
                <a:cs typeface="Arial" panose="020B0604020202020204" pitchFamily="34" charset="0"/>
              </a:rPr>
              <a:t>Der Bubble-Effekt</a:t>
            </a:r>
          </a:p>
          <a:p>
            <a:r>
              <a:rPr lang="de-DE" sz="1100" dirty="0">
                <a:latin typeface="Arial" panose="020B0604020202020204" pitchFamily="34" charset="0"/>
                <a:cs typeface="Arial" panose="020B0604020202020204" pitchFamily="34" charset="0"/>
              </a:rPr>
              <a:t>Die meisten Nutzer kennen diesen Effekt von Dienst-</a:t>
            </a:r>
            <a:r>
              <a:rPr lang="de-DE" sz="1100" dirty="0" err="1">
                <a:latin typeface="Arial" panose="020B0604020202020204" pitchFamily="34" charset="0"/>
                <a:cs typeface="Arial" panose="020B0604020202020204" pitchFamily="34" charset="0"/>
              </a:rPr>
              <a:t>leistern</a:t>
            </a:r>
            <a:r>
              <a:rPr lang="de-DE" sz="1100" dirty="0">
                <a:latin typeface="Arial" panose="020B0604020202020204" pitchFamily="34" charset="0"/>
                <a:cs typeface="Arial" panose="020B0604020202020204" pitchFamily="34" charset="0"/>
              </a:rPr>
              <a:t> wie z. B. Amazon: </a:t>
            </a:r>
          </a:p>
          <a:p>
            <a:r>
              <a:rPr lang="de-DE" sz="1100" dirty="0">
                <a:latin typeface="Arial" panose="020B0604020202020204" pitchFamily="34" charset="0"/>
                <a:cs typeface="Arial" panose="020B0604020202020204" pitchFamily="34" charset="0"/>
              </a:rPr>
              <a:t>Zu dem Produkt, das man gewählt und angeschaut hat, werden weitere Angebote gezeigt: „Wer das gekauft hat, der hat sich auf für… interessiert“.</a:t>
            </a:r>
          </a:p>
          <a:p>
            <a:r>
              <a:rPr lang="de-DE" sz="1100" dirty="0">
                <a:latin typeface="Arial" panose="020B0604020202020204" pitchFamily="34" charset="0"/>
                <a:cs typeface="Arial" panose="020B0604020202020204" pitchFamily="34" charset="0"/>
              </a:rPr>
              <a:t>Sowas kann für den </a:t>
            </a:r>
            <a:r>
              <a:rPr lang="de-DE" sz="1100" dirty="0" err="1">
                <a:latin typeface="Arial" panose="020B0604020202020204" pitchFamily="34" charset="0"/>
                <a:cs typeface="Arial" panose="020B0604020202020204" pitchFamily="34" charset="0"/>
              </a:rPr>
              <a:t>Konsu-menten</a:t>
            </a:r>
            <a:r>
              <a:rPr lang="de-DE" sz="1100" dirty="0">
                <a:latin typeface="Arial" panose="020B0604020202020204" pitchFamily="34" charset="0"/>
                <a:cs typeface="Arial" panose="020B0604020202020204" pitchFamily="34" charset="0"/>
              </a:rPr>
              <a:t> mitunter hilfreich, oft auch </a:t>
            </a:r>
            <a:r>
              <a:rPr lang="de-DE" sz="1100" dirty="0" err="1">
                <a:latin typeface="Arial" panose="020B0604020202020204" pitchFamily="34" charset="0"/>
                <a:cs typeface="Arial" panose="020B0604020202020204" pitchFamily="34" charset="0"/>
              </a:rPr>
              <a:t>auch</a:t>
            </a:r>
            <a:r>
              <a:rPr lang="de-DE" sz="1100" dirty="0">
                <a:latin typeface="Arial" panose="020B0604020202020204" pitchFamily="34" charset="0"/>
                <a:cs typeface="Arial" panose="020B0604020202020204" pitchFamily="34" charset="0"/>
              </a:rPr>
              <a:t> manipulativ wirksam sein.</a:t>
            </a:r>
          </a:p>
          <a:p>
            <a:r>
              <a:rPr lang="de-DE" sz="1100" dirty="0">
                <a:latin typeface="Arial" panose="020B0604020202020204" pitchFamily="34" charset="0"/>
                <a:cs typeface="Arial" panose="020B0604020202020204" pitchFamily="34" charset="0"/>
              </a:rPr>
              <a:t>Auch die Plattformmedien (wie: </a:t>
            </a:r>
            <a:r>
              <a:rPr lang="de-DE" sz="1100" dirty="0" err="1">
                <a:latin typeface="Arial" panose="020B0604020202020204" pitchFamily="34" charset="0"/>
                <a:cs typeface="Arial" panose="020B0604020202020204" pitchFamily="34" charset="0"/>
              </a:rPr>
              <a:t>TikTok</a:t>
            </a:r>
            <a:r>
              <a:rPr lang="de-DE" sz="1100" dirty="0">
                <a:latin typeface="Arial" panose="020B0604020202020204" pitchFamily="34" charset="0"/>
                <a:cs typeface="Arial" panose="020B0604020202020204" pitchFamily="34" charset="0"/>
              </a:rPr>
              <a:t>, </a:t>
            </a:r>
            <a:r>
              <a:rPr lang="de-DE" sz="1100" i="1" dirty="0">
                <a:latin typeface="Arial" panose="020B0604020202020204" pitchFamily="34" charset="0"/>
                <a:cs typeface="Arial" panose="020B0604020202020204" pitchFamily="34" charset="0"/>
              </a:rPr>
              <a:t>Instagram, Netflix</a:t>
            </a:r>
            <a:r>
              <a:rPr lang="de-DE" sz="1100" dirty="0">
                <a:latin typeface="Arial" panose="020B0604020202020204" pitchFamily="34" charset="0"/>
                <a:cs typeface="Arial" panose="020B0604020202020204" pitchFamily="34" charset="0"/>
              </a:rPr>
              <a:t>), manche News-Aggregatoren und viele Suchmaschinen (</a:t>
            </a:r>
            <a:r>
              <a:rPr lang="de-DE" sz="1100" i="1" dirty="0">
                <a:latin typeface="Arial" panose="020B0604020202020204" pitchFamily="34" charset="0"/>
                <a:cs typeface="Arial" panose="020B0604020202020204" pitchFamily="34" charset="0"/>
              </a:rPr>
              <a:t>Google</a:t>
            </a:r>
            <a:r>
              <a:rPr lang="de-DE" sz="1100" dirty="0">
                <a:latin typeface="Arial" panose="020B0604020202020204" pitchFamily="34" charset="0"/>
                <a:cs typeface="Arial" panose="020B0604020202020204" pitchFamily="34" charset="0"/>
              </a:rPr>
              <a:t>) sind so programmiert, dass den Usern „noch mehr vom Gleichen“ angeboten wird. Dies kann zu Verzerrungen in der Wahrnehmung führen: Themen, die der Nutzer nicht schon mal aufgerufen hat, werden ihm nicht angezeigt, umso häufiger aber die ihm bekannten Themen. </a:t>
            </a:r>
          </a:p>
          <a:p>
            <a:r>
              <a:rPr lang="de-DE" sz="1100" dirty="0">
                <a:latin typeface="Arial" panose="020B0604020202020204" pitchFamily="34" charset="0"/>
                <a:cs typeface="Arial" panose="020B0604020202020204" pitchFamily="34" charset="0"/>
              </a:rPr>
              <a:t>Die Manipulation besteht darin, dass der Erlebnis- und Erfahrungshorizont des Users/der Userin künstlich verengt wird. </a:t>
            </a:r>
          </a:p>
        </p:txBody>
      </p:sp>
    </p:spTree>
    <p:extLst>
      <p:ext uri="{BB962C8B-B14F-4D97-AF65-F5344CB8AC3E}">
        <p14:creationId xmlns:p14="http://schemas.microsoft.com/office/powerpoint/2010/main" val="1067179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pPr>
              <a:lnSpc>
                <a:spcPct val="130000"/>
              </a:lnSpc>
            </a:pPr>
            <a:endParaRPr lang="de-DE" i="1" dirty="0"/>
          </a:p>
          <a:p>
            <a:endParaRPr lang="de-DE" i="1" dirty="0"/>
          </a:p>
          <a:p>
            <a:endParaRPr lang="de-DE" i="1" dirty="0"/>
          </a:p>
          <a:p>
            <a:endParaRPr lang="de-DE" i="1" dirty="0"/>
          </a:p>
          <a:p>
            <a:endParaRPr lang="de-DE" i="1" dirty="0"/>
          </a:p>
          <a:p>
            <a:endParaRPr lang="de-DE" i="1" dirty="0"/>
          </a:p>
          <a:p>
            <a:endParaRPr lang="de-DE" i="1" dirty="0"/>
          </a:p>
          <a:p>
            <a:endParaRPr lang="de-DE" dirty="0"/>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20</a:t>
            </a:fld>
            <a:endParaRPr lang="de-DE" dirty="0"/>
          </a:p>
        </p:txBody>
      </p:sp>
      <p:sp>
        <p:nvSpPr>
          <p:cNvPr id="5" name="Rechteck 4">
            <a:extLst>
              <a:ext uri="{FF2B5EF4-FFF2-40B4-BE49-F238E27FC236}">
                <a16:creationId xmlns:a16="http://schemas.microsoft.com/office/drawing/2014/main" id="{83683600-9CA1-40E1-8003-7066AA02FFE3}"/>
              </a:ext>
            </a:extLst>
          </p:cNvPr>
          <p:cNvSpPr/>
          <p:nvPr/>
        </p:nvSpPr>
        <p:spPr>
          <a:xfrm>
            <a:off x="4839395" y="3859846"/>
            <a:ext cx="1950604" cy="6031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1200" b="1" dirty="0">
                <a:solidFill>
                  <a:schemeClr val="tx1"/>
                </a:solidFill>
              </a:rPr>
              <a:t>Zum Abschluss eine medienkritische Erwägung</a:t>
            </a:r>
            <a:r>
              <a:rPr lang="de-DE" sz="1100" dirty="0">
                <a:solidFill>
                  <a:schemeClr val="tx1"/>
                </a:solidFill>
              </a:rPr>
              <a:t>:</a:t>
            </a:r>
          </a:p>
          <a:p>
            <a:endParaRPr lang="de-DE" sz="1100" dirty="0">
              <a:solidFill>
                <a:schemeClr val="tx1"/>
              </a:solidFill>
            </a:endParaRPr>
          </a:p>
          <a:p>
            <a:r>
              <a:rPr lang="de-DE" sz="1100" dirty="0">
                <a:solidFill>
                  <a:schemeClr val="tx1"/>
                </a:solidFill>
              </a:rPr>
              <a:t>Journalistische Medien können zu den oft krassen Erzählungen der Apps auf den Plattformen der Sozialen Medien </a:t>
            </a:r>
            <a:r>
              <a:rPr lang="de-DE" sz="1100" b="1" dirty="0">
                <a:solidFill>
                  <a:schemeClr val="tx1"/>
                </a:solidFill>
              </a:rPr>
              <a:t>als Korrektiv</a:t>
            </a:r>
            <a:r>
              <a:rPr lang="de-DE" sz="1100" dirty="0">
                <a:solidFill>
                  <a:schemeClr val="tx1"/>
                </a:solidFill>
              </a:rPr>
              <a:t> funktionieren. </a:t>
            </a:r>
          </a:p>
          <a:p>
            <a:endParaRPr lang="de-DE" sz="1100" dirty="0">
              <a:solidFill>
                <a:schemeClr val="tx1"/>
              </a:solidFill>
            </a:endParaRPr>
          </a:p>
          <a:p>
            <a:r>
              <a:rPr lang="de-DE" sz="1100" dirty="0">
                <a:solidFill>
                  <a:schemeClr val="tx1"/>
                </a:solidFill>
              </a:rPr>
              <a:t>Allerdings steht auch der Journalismus im Spannungsfeld zwischen Sachbericht und bunten „Stories“. Zudem: Krasse Überschriften und parteiergreifende Bilder funktionieren oft als </a:t>
            </a:r>
            <a:r>
              <a:rPr lang="de-DE" sz="1100" dirty="0" err="1">
                <a:solidFill>
                  <a:schemeClr val="tx1"/>
                </a:solidFill>
              </a:rPr>
              <a:t>Klickbaiting</a:t>
            </a:r>
            <a:r>
              <a:rPr lang="de-DE" sz="1100" dirty="0">
                <a:solidFill>
                  <a:schemeClr val="tx1"/>
                </a:solidFill>
              </a:rPr>
              <a:t>: je mehr Klicks, desto mehr Einnahmen bringt die Werbung auf den Newsseiten. </a:t>
            </a:r>
          </a:p>
          <a:p>
            <a:r>
              <a:rPr lang="de-DE" sz="1100" dirty="0">
                <a:solidFill>
                  <a:schemeClr val="tx1"/>
                </a:solidFill>
              </a:rPr>
              <a:t>Wie gehen die Journalisten damit um?</a:t>
            </a:r>
          </a:p>
          <a:p>
            <a:endParaRPr lang="de-DE" sz="1100" dirty="0">
              <a:solidFill>
                <a:schemeClr val="tx1"/>
              </a:solidFill>
            </a:endParaRPr>
          </a:p>
        </p:txBody>
      </p:sp>
      <p:sp>
        <p:nvSpPr>
          <p:cNvPr id="6" name="Textfeld 5">
            <a:extLst>
              <a:ext uri="{FF2B5EF4-FFF2-40B4-BE49-F238E27FC236}">
                <a16:creationId xmlns:a16="http://schemas.microsoft.com/office/drawing/2014/main" id="{41D49FEC-5B4E-4594-B87E-46CF2B9D0E8F}"/>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Aufklärung über Ziele des Manipulierens</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7" name="Notizenplatzhalter 2">
            <a:extLst>
              <a:ext uri="{FF2B5EF4-FFF2-40B4-BE49-F238E27FC236}">
                <a16:creationId xmlns:a16="http://schemas.microsoft.com/office/drawing/2014/main" id="{C7E93538-2D2C-4A9D-8D62-8EABBB3DC92B}"/>
              </a:ext>
            </a:extLst>
          </p:cNvPr>
          <p:cNvSpPr txBox="1">
            <a:spLocks/>
          </p:cNvSpPr>
          <p:nvPr/>
        </p:nvSpPr>
        <p:spPr>
          <a:xfrm>
            <a:off x="309290" y="3677146"/>
            <a:ext cx="4392485" cy="1296144"/>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8" name="Rechteck 7">
            <a:extLst>
              <a:ext uri="{FF2B5EF4-FFF2-40B4-BE49-F238E27FC236}">
                <a16:creationId xmlns:a16="http://schemas.microsoft.com/office/drawing/2014/main" id="{04B9B38A-8255-4AD3-96E6-7CDF86007198}"/>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Diskussion</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8B9CF6A2-0B9A-46BA-89FE-E037972F6638}"/>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10B1498D-4579-4A5E-B957-5AC065AB95CC}"/>
              </a:ext>
            </a:extLst>
          </p:cNvPr>
          <p:cNvSpPr/>
          <p:nvPr/>
        </p:nvSpPr>
        <p:spPr>
          <a:xfrm>
            <a:off x="404345" y="4224536"/>
            <a:ext cx="4127391" cy="612155"/>
          </a:xfrm>
          <a:prstGeom prst="rect">
            <a:avLst/>
          </a:prstGeom>
        </p:spPr>
        <p:txBody>
          <a:bodyPr wrap="square">
            <a:spAutoFit/>
          </a:bodyPr>
          <a:lstStyle/>
          <a:p>
            <a:pPr lvl="0">
              <a:lnSpc>
                <a:spcPct val="150000"/>
              </a:lnSpc>
              <a:tabLst>
                <a:tab pos="355600" algn="l"/>
              </a:tabLst>
              <a:defRPr/>
            </a:pPr>
            <a:r>
              <a:rPr lang="de-DE" sz="1200" b="1" i="1" dirty="0">
                <a:latin typeface="Arial" pitchFamily="34" charset="0"/>
                <a:cs typeface="Arial" pitchFamily="34" charset="0"/>
              </a:rPr>
              <a:t>Was bewirken diese 5 Werkzeuge , welchen Zielen und Zwecken dienen sie?  Nennt die drei wichtigsten!</a:t>
            </a:r>
          </a:p>
        </p:txBody>
      </p:sp>
      <p:sp>
        <p:nvSpPr>
          <p:cNvPr id="11" name="Textfeld 10">
            <a:extLst>
              <a:ext uri="{FF2B5EF4-FFF2-40B4-BE49-F238E27FC236}">
                <a16:creationId xmlns:a16="http://schemas.microsoft.com/office/drawing/2014/main" id="{696B24B7-94B6-4C11-8200-525F056DEFF6}"/>
              </a:ext>
            </a:extLst>
          </p:cNvPr>
          <p:cNvSpPr txBox="1"/>
          <p:nvPr/>
        </p:nvSpPr>
        <p:spPr>
          <a:xfrm>
            <a:off x="309290" y="5261322"/>
            <a:ext cx="4392474" cy="2954655"/>
          </a:xfrm>
          <a:prstGeom prst="rect">
            <a:avLst/>
          </a:prstGeom>
          <a:noFill/>
        </p:spPr>
        <p:txBody>
          <a:bodyPr wrap="square" rtlCol="0">
            <a:spAutoFit/>
          </a:bodyPr>
          <a:lstStyle/>
          <a:p>
            <a:r>
              <a:rPr lang="de-DE" sz="1200" b="1" dirty="0"/>
              <a:t>Anregungen für die </a:t>
            </a:r>
            <a:r>
              <a:rPr lang="de-DE" sz="1200" b="1" dirty="0" err="1"/>
              <a:t>luL</a:t>
            </a:r>
            <a:r>
              <a:rPr lang="de-DE" sz="1200" b="1" dirty="0"/>
              <a:t>:</a:t>
            </a:r>
          </a:p>
          <a:p>
            <a:pPr>
              <a:lnSpc>
                <a:spcPct val="150000"/>
              </a:lnSpc>
            </a:pPr>
            <a:r>
              <a:rPr lang="de-DE" sz="1200" dirty="0"/>
              <a:t>Für den Journalistenbesuch sind noch weitere Diskussionspunkte erwägenswert. </a:t>
            </a:r>
          </a:p>
          <a:p>
            <a:pPr>
              <a:lnSpc>
                <a:spcPct val="150000"/>
              </a:lnSpc>
            </a:pPr>
            <a:r>
              <a:rPr lang="de-DE" sz="1200" dirty="0"/>
              <a:t>Zum Beispiel: </a:t>
            </a:r>
          </a:p>
          <a:p>
            <a:pPr marL="85725" indent="-85725">
              <a:lnSpc>
                <a:spcPct val="150000"/>
              </a:lnSpc>
              <a:buFont typeface="Arial" panose="020B0604020202020204" pitchFamily="34" charset="0"/>
              <a:buChar char="•"/>
            </a:pPr>
            <a:r>
              <a:rPr lang="de-DE" sz="1200" dirty="0"/>
              <a:t>Was bedeutet Transparenz für die Glaubwürdigkeit des Mediums?</a:t>
            </a:r>
          </a:p>
          <a:p>
            <a:pPr marL="85725" indent="-85725">
              <a:lnSpc>
                <a:spcPct val="150000"/>
              </a:lnSpc>
              <a:buFont typeface="Arial" panose="020B0604020202020204" pitchFamily="34" charset="0"/>
              <a:buChar char="•"/>
            </a:pPr>
            <a:r>
              <a:rPr lang="de-DE" sz="1200" dirty="0"/>
              <a:t>Faktencheck finden viele junge Leute langweilig, krasse Fake-Bilder indessen aufregend. Was könnten die Journalisten der Newsmedien der „Lust“ am Manipulieren sonst noch entgegensetzen?</a:t>
            </a:r>
          </a:p>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3541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21</a:t>
            </a:fld>
            <a:endParaRPr lang="de-DE" dirty="0"/>
          </a:p>
        </p:txBody>
      </p:sp>
      <p:sp>
        <p:nvSpPr>
          <p:cNvPr id="6" name="Textfeld 5">
            <a:extLst>
              <a:ext uri="{FF2B5EF4-FFF2-40B4-BE49-F238E27FC236}">
                <a16:creationId xmlns:a16="http://schemas.microsoft.com/office/drawing/2014/main" id="{DFDA82FF-650A-49D2-880A-791C2DD11CFB}"/>
              </a:ext>
            </a:extLst>
          </p:cNvPr>
          <p:cNvSpPr txBox="1"/>
          <p:nvPr/>
        </p:nvSpPr>
        <p:spPr>
          <a:xfrm>
            <a:off x="4858687" y="3877769"/>
            <a:ext cx="2003331" cy="6263241"/>
          </a:xfrm>
          <a:prstGeom prst="rect">
            <a:avLst/>
          </a:prstGeom>
          <a:noFill/>
        </p:spPr>
        <p:txBody>
          <a:bodyPr wrap="square" lIns="91428" tIns="45714" rIns="91428" bIns="45714" rtlCol="0">
            <a:spAutoFit/>
          </a:bodyPr>
          <a:lstStyle/>
          <a:p>
            <a:pPr>
              <a:spcAft>
                <a:spcPts val="600"/>
              </a:spcAft>
            </a:pPr>
            <a:r>
              <a:rPr lang="de-DE" sz="1100" b="1" i="1" dirty="0"/>
              <a:t>Demokratische Verfahren…</a:t>
            </a:r>
          </a:p>
          <a:p>
            <a:r>
              <a:rPr lang="de-DE" sz="1100" dirty="0"/>
              <a:t>...setzen umfassende </a:t>
            </a:r>
            <a:r>
              <a:rPr lang="de-DE" sz="1100" dirty="0" err="1"/>
              <a:t>Infor-mationen</a:t>
            </a:r>
            <a:r>
              <a:rPr lang="de-DE" sz="1100" dirty="0"/>
              <a:t> und den offenen Meinungsaustausch unter Bürgerinnen und Bürgern voraus, damit sie sich am Willensbildungsprozess beteiligen können. </a:t>
            </a:r>
            <a:br>
              <a:rPr lang="de-DE" sz="1100" dirty="0"/>
            </a:br>
            <a:r>
              <a:rPr lang="de-DE" sz="1100" dirty="0"/>
              <a:t>Denn das demokratische System baut darauf, dass die Wahlberechtigen sich breit informieren und sich auch mit anderen Sichtweisen und  Meinungen befassen.</a:t>
            </a:r>
          </a:p>
          <a:p>
            <a:endParaRPr lang="de-DE" sz="1100" dirty="0"/>
          </a:p>
          <a:p>
            <a:r>
              <a:rPr lang="de-DE" sz="1100" dirty="0"/>
              <a:t>Darum ist „publizistische Vielfalt“ ein schützenswertes Gut. Und umgekehrt: Auch diejenigen, deren Ansichten vielleicht nicht von der Mehrheit geteilt werden, haben das Recht, sich öffentlich zu äußern und als Gruppe oder Partei von den Medien wahrgenommen zu werden. </a:t>
            </a:r>
          </a:p>
          <a:p>
            <a:pPr>
              <a:spcAft>
                <a:spcPts val="600"/>
              </a:spcAft>
            </a:pPr>
            <a:r>
              <a:rPr lang="de-DE" sz="1100" dirty="0"/>
              <a:t>Übrigens: Der Medienstaats-vertrag für den Rundfunk (vom 27. Dezember 2025) enthält entsprechende Be-stimmungen „zur Sicherung der Meinungsvielfalt“ (§§ 59, 60). </a:t>
            </a:r>
          </a:p>
          <a:p>
            <a:endParaRPr lang="de-DE" sz="1100" dirty="0"/>
          </a:p>
          <a:p>
            <a:endParaRPr lang="de-DE" sz="600" dirty="0">
              <a:cs typeface="Arial" panose="020B0604020202020204" pitchFamily="34" charset="0"/>
            </a:endParaRPr>
          </a:p>
        </p:txBody>
      </p:sp>
      <p:sp>
        <p:nvSpPr>
          <p:cNvPr id="7" name="Textfeld 6">
            <a:extLst>
              <a:ext uri="{FF2B5EF4-FFF2-40B4-BE49-F238E27FC236}">
                <a16:creationId xmlns:a16="http://schemas.microsoft.com/office/drawing/2014/main" id="{51AFBA32-FCCB-49D1-8C2B-90CFD25498A7}"/>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Vorbereitung des Journalistenbesuchs</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8" name="Notizenplatzhalter 2">
            <a:extLst>
              <a:ext uri="{FF2B5EF4-FFF2-40B4-BE49-F238E27FC236}">
                <a16:creationId xmlns:a16="http://schemas.microsoft.com/office/drawing/2014/main" id="{82B67999-0468-4987-840A-2328F8504DBE}"/>
              </a:ext>
            </a:extLst>
          </p:cNvPr>
          <p:cNvSpPr txBox="1">
            <a:spLocks/>
          </p:cNvSpPr>
          <p:nvPr/>
        </p:nvSpPr>
        <p:spPr>
          <a:xfrm>
            <a:off x="309290" y="3677145"/>
            <a:ext cx="4392485" cy="1957387"/>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9" name="Rechteck 8">
            <a:extLst>
              <a:ext uri="{FF2B5EF4-FFF2-40B4-BE49-F238E27FC236}">
                <a16:creationId xmlns:a16="http://schemas.microsoft.com/office/drawing/2014/main" id="{EF5A301A-1B3B-4D8C-A21D-839553658B70}"/>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Gruppenarbeit</a:t>
            </a:r>
            <a:r>
              <a:rPr lang="en-GB" sz="1200" b="1" dirty="0">
                <a:solidFill>
                  <a:srgbClr val="FF0000"/>
                </a:solidFill>
              </a:rPr>
              <a:t> der </a:t>
            </a:r>
            <a:r>
              <a:rPr lang="en-GB" sz="1200" b="1" dirty="0" err="1">
                <a:solidFill>
                  <a:srgbClr val="FF0000"/>
                </a:solidFill>
              </a:rPr>
              <a:t>SuS</a:t>
            </a:r>
            <a:r>
              <a:rPr lang="en-GB" sz="1200" b="1" dirty="0">
                <a:solidFill>
                  <a:srgbClr val="FF0000"/>
                </a:solidFill>
              </a:rPr>
              <a:t>: </a:t>
            </a:r>
          </a:p>
        </p:txBody>
      </p:sp>
      <p:pic>
        <p:nvPicPr>
          <p:cNvPr id="10" name="Grafik 9" descr="Ein Bild, das Uhr enthält.&#10;&#10;Automatisch generierte Beschreibung">
            <a:extLst>
              <a:ext uri="{FF2B5EF4-FFF2-40B4-BE49-F238E27FC236}">
                <a16:creationId xmlns:a16="http://schemas.microsoft.com/office/drawing/2014/main" id="{2036448A-7F40-4323-995B-EFEEBE9346E6}"/>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1" name="Rechteck 10">
            <a:extLst>
              <a:ext uri="{FF2B5EF4-FFF2-40B4-BE49-F238E27FC236}">
                <a16:creationId xmlns:a16="http://schemas.microsoft.com/office/drawing/2014/main" id="{28A68E4B-6962-454E-9CD1-6E6A7B8C27E2}"/>
              </a:ext>
            </a:extLst>
          </p:cNvPr>
          <p:cNvSpPr/>
          <p:nvPr/>
        </p:nvSpPr>
        <p:spPr>
          <a:xfrm>
            <a:off x="404346" y="4224536"/>
            <a:ext cx="4006686" cy="1166153"/>
          </a:xfrm>
          <a:prstGeom prst="rect">
            <a:avLst/>
          </a:prstGeom>
        </p:spPr>
        <p:txBody>
          <a:bodyPr wrap="square">
            <a:spAutoFit/>
          </a:bodyPr>
          <a:lstStyle/>
          <a:p>
            <a:pPr lvl="0">
              <a:lnSpc>
                <a:spcPct val="150000"/>
              </a:lnSpc>
              <a:tabLst>
                <a:tab pos="355600" algn="l"/>
              </a:tabLst>
              <a:defRPr/>
            </a:pPr>
            <a:r>
              <a:rPr lang="de-DE" sz="1200" b="1" i="1" dirty="0">
                <a:latin typeface="Arial" pitchFamily="34" charset="0"/>
                <a:cs typeface="Arial" pitchFamily="34" charset="0"/>
              </a:rPr>
              <a:t>Was zeichnet zuverlässige Nachrichten – was macht seriösen Journalismus aus?</a:t>
            </a:r>
          </a:p>
          <a:p>
            <a:pPr lvl="0">
              <a:lnSpc>
                <a:spcPct val="150000"/>
              </a:lnSpc>
              <a:tabLst>
                <a:tab pos="355600" algn="l"/>
              </a:tabLst>
              <a:defRPr/>
            </a:pPr>
            <a:r>
              <a:rPr lang="de-DE" sz="1200" b="1" i="1" dirty="0">
                <a:latin typeface="Arial" pitchFamily="34" charset="0"/>
                <a:cs typeface="Arial" pitchFamily="34" charset="0"/>
              </a:rPr>
              <a:t>Mit dem Klick kommen drei  Anregungen für die Gruppenarbeit.</a:t>
            </a:r>
          </a:p>
        </p:txBody>
      </p:sp>
    </p:spTree>
    <p:extLst>
      <p:ext uri="{BB962C8B-B14F-4D97-AF65-F5344CB8AC3E}">
        <p14:creationId xmlns:p14="http://schemas.microsoft.com/office/powerpoint/2010/main" val="368781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22</a:t>
            </a:fld>
            <a:endParaRPr lang="de-DE" dirty="0"/>
          </a:p>
        </p:txBody>
      </p:sp>
      <p:sp>
        <p:nvSpPr>
          <p:cNvPr id="5" name="Textfeld 4">
            <a:extLst>
              <a:ext uri="{FF2B5EF4-FFF2-40B4-BE49-F238E27FC236}">
                <a16:creationId xmlns:a16="http://schemas.microsoft.com/office/drawing/2014/main" id="{497D74D6-8A36-4543-B165-F1E7B93D74EB}"/>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8" name="Notizenplatzhalter 2">
            <a:extLst>
              <a:ext uri="{FF2B5EF4-FFF2-40B4-BE49-F238E27FC236}">
                <a16:creationId xmlns:a16="http://schemas.microsoft.com/office/drawing/2014/main" id="{FE5C4B93-0599-423A-AA8A-A95C8BCD1749}"/>
              </a:ext>
            </a:extLst>
          </p:cNvPr>
          <p:cNvSpPr txBox="1">
            <a:spLocks/>
          </p:cNvSpPr>
          <p:nvPr/>
        </p:nvSpPr>
        <p:spPr>
          <a:xfrm>
            <a:off x="381312" y="3605138"/>
            <a:ext cx="4392474" cy="6192688"/>
          </a:xfrm>
          <a:prstGeom prst="rect">
            <a:avLst/>
          </a:prstGeom>
          <a:noFill/>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de-DE" b="1" dirty="0"/>
              <a:t>An die </a:t>
            </a:r>
            <a:r>
              <a:rPr lang="de-DE" b="1" dirty="0" err="1"/>
              <a:t>LuL</a:t>
            </a:r>
            <a:r>
              <a:rPr lang="de-DE" b="1" dirty="0"/>
              <a:t>:</a:t>
            </a:r>
          </a:p>
          <a:p>
            <a:pPr>
              <a:lnSpc>
                <a:spcPct val="150000"/>
              </a:lnSpc>
            </a:pPr>
            <a:endParaRPr lang="de-DE" sz="800" dirty="0"/>
          </a:p>
          <a:p>
            <a:pPr>
              <a:lnSpc>
                <a:spcPct val="150000"/>
              </a:lnSpc>
            </a:pPr>
            <a:r>
              <a:rPr lang="de-DE" dirty="0"/>
              <a:t>Hier geht es um die organisatorische Vorbereitung des Journalistenbesuchs:</a:t>
            </a:r>
          </a:p>
          <a:p>
            <a:pPr>
              <a:lnSpc>
                <a:spcPct val="150000"/>
              </a:lnSpc>
            </a:pPr>
            <a:r>
              <a:rPr lang="de-DE" dirty="0"/>
              <a:t>Jede Schülergruppe wählt ein Diskussionsthema und bereitet sich entsprechend vor.</a:t>
            </a:r>
          </a:p>
          <a:p>
            <a:pPr>
              <a:lnSpc>
                <a:spcPct val="150000"/>
              </a:lnSpc>
            </a:pPr>
            <a:r>
              <a:rPr lang="de-DE" dirty="0"/>
              <a:t>Als Hausaufgabe denkbar: Jede Schülergruppe schaut sich eine Rubrik des Newsmediums an, für den der/die Journalist/in arbeitet, die zu Besuch kommen wird.</a:t>
            </a:r>
          </a:p>
          <a:p>
            <a:pPr>
              <a:lnSpc>
                <a:spcPct val="150000"/>
              </a:lnSpc>
            </a:pPr>
            <a:r>
              <a:rPr lang="de-DE" dirty="0"/>
              <a:t>Ziel der Vorbereitungsarbeit:</a:t>
            </a:r>
          </a:p>
          <a:p>
            <a:pPr marL="171450" indent="-171450">
              <a:lnSpc>
                <a:spcPct val="150000"/>
              </a:lnSpc>
              <a:buFont typeface="Wingdings" panose="05000000000000000000" pitchFamily="2" charset="2"/>
              <a:buChar char="Ø"/>
            </a:pPr>
            <a:r>
              <a:rPr lang="de-DE" dirty="0"/>
              <a:t>Welche Verfahren und Methoden benutzt die Medienredaktion, um manipulativen Effekten  vorzubeugen? (Beispiele: Mehrere Positionen kommen im Bericht zu Wort; die Quellen werden genannt; auf Übertreibungen und Angstmache in Überschriften und Bildern wird verzichtet).</a:t>
            </a:r>
          </a:p>
          <a:p>
            <a:pPr marL="171450" indent="-171450">
              <a:lnSpc>
                <a:spcPct val="150000"/>
              </a:lnSpc>
              <a:buFont typeface="Wingdings" panose="05000000000000000000" pitchFamily="2" charset="2"/>
              <a:buChar char="Ø"/>
            </a:pPr>
            <a:r>
              <a:rPr lang="de-DE" dirty="0"/>
              <a:t>Welche Verfahren und Methoden benutzt der Journalist, wenn er recherchiert und schriebt,  um neutral zu bleiben? (Stichworte: persönliche politische Haltung, persönliche Vorlieben und Vorurteile, Zeitdruck, Auskunftsverweigerung und Androhungen, politische Linie der Redaktion u.a.m.).</a:t>
            </a:r>
          </a:p>
          <a:p>
            <a:pPr marL="171450" indent="-171450">
              <a:lnSpc>
                <a:spcPct val="150000"/>
              </a:lnSpc>
              <a:buFont typeface="Wingdings" panose="05000000000000000000" pitchFamily="2" charset="2"/>
              <a:buChar char="Ø"/>
            </a:pPr>
            <a:endParaRPr lang="de-DE" dirty="0"/>
          </a:p>
        </p:txBody>
      </p:sp>
      <p:sp>
        <p:nvSpPr>
          <p:cNvPr id="9" name="Textfeld 8">
            <a:extLst>
              <a:ext uri="{FF2B5EF4-FFF2-40B4-BE49-F238E27FC236}">
                <a16:creationId xmlns:a16="http://schemas.microsoft.com/office/drawing/2014/main" id="{1CF89F2B-220E-4555-91A2-0225F07AFCB2}"/>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 Vorbereitung II Journalistenbesuch</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0392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23</a:t>
            </a:fld>
            <a:endParaRPr lang="de-DE" dirty="0"/>
          </a:p>
        </p:txBody>
      </p:sp>
      <p:sp>
        <p:nvSpPr>
          <p:cNvPr id="5" name="Textfeld 4">
            <a:extLst>
              <a:ext uri="{FF2B5EF4-FFF2-40B4-BE49-F238E27FC236}">
                <a16:creationId xmlns:a16="http://schemas.microsoft.com/office/drawing/2014/main" id="{F65285E7-3C64-4D53-B12F-2CC32B76623B}"/>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78F809D4-1ABA-4E02-BC69-19AD04055F53}"/>
              </a:ext>
            </a:extLst>
          </p:cNvPr>
          <p:cNvSpPr txBox="1"/>
          <p:nvPr/>
        </p:nvSpPr>
        <p:spPr>
          <a:xfrm>
            <a:off x="3945632" y="912168"/>
            <a:ext cx="2304256"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09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r>
              <a:rPr lang="de-DE" dirty="0"/>
              <a:t>Gesprächsziel: Aufmerksamkeit dafür wecken, dass der eigene Horizont offen und weit gesteckt sein sollte: Neugier auf Neues bringt uns weiter - und stets nachfragen, um das Neue zu  auch zu verstehen</a:t>
            </a:r>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3</a:t>
            </a:fld>
            <a:endParaRPr lang="de-DE" dirty="0"/>
          </a:p>
        </p:txBody>
      </p:sp>
      <p:sp>
        <p:nvSpPr>
          <p:cNvPr id="5" name="Textfeld 4">
            <a:extLst>
              <a:ext uri="{FF2B5EF4-FFF2-40B4-BE49-F238E27FC236}">
                <a16:creationId xmlns:a16="http://schemas.microsoft.com/office/drawing/2014/main" id="{35430029-D126-4C19-BDF3-85F9FB02F335}"/>
              </a:ext>
            </a:extLst>
          </p:cNvPr>
          <p:cNvSpPr txBox="1"/>
          <p:nvPr/>
        </p:nvSpPr>
        <p:spPr>
          <a:xfrm>
            <a:off x="309290" y="3677146"/>
            <a:ext cx="4392000" cy="3970306"/>
          </a:xfrm>
          <a:prstGeom prst="rect">
            <a:avLst/>
          </a:prstGeom>
          <a:solidFill>
            <a:schemeClr val="bg1">
              <a:lumMod val="95000"/>
            </a:schemeClr>
          </a:solidFill>
          <a:ln w="6350">
            <a:solidFill>
              <a:schemeClr val="tx1"/>
            </a:solidFill>
          </a:ln>
        </p:spPr>
        <p:txBody>
          <a:bodyPr wrap="square" lIns="91428" tIns="45714" rIns="91428" bIns="45714" rtlCol="0">
            <a:spAutoFit/>
          </a:bodyPr>
          <a:lstStyle/>
          <a:p>
            <a:pPr algn="l"/>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CDF322FB-5205-4688-990E-3E88FBD0F272}"/>
              </a:ext>
            </a:extLst>
          </p:cNvPr>
          <p:cNvSpPr txBox="1"/>
          <p:nvPr/>
        </p:nvSpPr>
        <p:spPr>
          <a:xfrm>
            <a:off x="742989" y="3823392"/>
            <a:ext cx="3780087" cy="276987"/>
          </a:xfrm>
          <a:prstGeom prst="rect">
            <a:avLst/>
          </a:prstGeom>
          <a:noFill/>
        </p:spPr>
        <p:txBody>
          <a:bodyPr wrap="square" lIns="91428" tIns="45714" rIns="91428" bIns="45714" rtlCol="0">
            <a:spAutoFit/>
          </a:bodyPr>
          <a:lstStyle/>
          <a:p>
            <a:pPr algn="l"/>
            <a:r>
              <a:rPr lang="de-DE" sz="1200" b="1" dirty="0">
                <a:solidFill>
                  <a:srgbClr val="FF0000"/>
                </a:solidFill>
                <a:latin typeface="Arial" panose="020B0604020202020204" pitchFamily="34" charset="0"/>
                <a:cs typeface="Arial" panose="020B0604020202020204" pitchFamily="34" charset="0"/>
              </a:rPr>
              <a:t>Kleine Übung zu Beginn der Unterrichtsstunde: </a:t>
            </a:r>
          </a:p>
        </p:txBody>
      </p:sp>
      <p:pic>
        <p:nvPicPr>
          <p:cNvPr id="7" name="Grafik 6">
            <a:extLst>
              <a:ext uri="{FF2B5EF4-FFF2-40B4-BE49-F238E27FC236}">
                <a16:creationId xmlns:a16="http://schemas.microsoft.com/office/drawing/2014/main" id="{48FCEEA9-35D8-496A-AB45-1046953C4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66" y="3729402"/>
            <a:ext cx="360000" cy="289589"/>
          </a:xfrm>
          <a:prstGeom prst="rect">
            <a:avLst/>
          </a:prstGeom>
          <a:solidFill>
            <a:schemeClr val="bg1">
              <a:lumMod val="95000"/>
            </a:schemeClr>
          </a:solidFill>
        </p:spPr>
      </p:pic>
      <p:sp>
        <p:nvSpPr>
          <p:cNvPr id="9" name="Rechteck 8">
            <a:extLst>
              <a:ext uri="{FF2B5EF4-FFF2-40B4-BE49-F238E27FC236}">
                <a16:creationId xmlns:a16="http://schemas.microsoft.com/office/drawing/2014/main" id="{19EF3735-9466-467E-A0BC-C7B451490C0B}"/>
              </a:ext>
            </a:extLst>
          </p:cNvPr>
          <p:cNvSpPr/>
          <p:nvPr/>
        </p:nvSpPr>
        <p:spPr>
          <a:xfrm>
            <a:off x="396629" y="4246945"/>
            <a:ext cx="4304661" cy="5875134"/>
          </a:xfrm>
          <a:prstGeom prst="rect">
            <a:avLst/>
          </a:prstGeom>
        </p:spPr>
        <p:txBody>
          <a:bodyPr wrap="square">
            <a:spAutoFit/>
          </a:bodyPr>
          <a:lstStyle/>
          <a:p>
            <a:pPr>
              <a:lnSpc>
                <a:spcPct val="150000"/>
              </a:lnSpc>
            </a:pPr>
            <a:r>
              <a:rPr lang="de-DE" sz="1200" i="1" dirty="0"/>
              <a:t>Setzt euch in Gruppen zusammen! Nehmt Papier und Stift – und bittet ein Gruppenmitglied, das Protokollieren zu übernehmen.</a:t>
            </a:r>
          </a:p>
          <a:p>
            <a:pPr>
              <a:lnSpc>
                <a:spcPct val="150000"/>
              </a:lnSpc>
            </a:pPr>
            <a:r>
              <a:rPr lang="de-DE" sz="1200" i="1" dirty="0"/>
              <a:t>Zuerst Thema 1: Wodurch lassen sich die beiden beeinflussen? Welche Argumente scheinen wirksam, die Ansage der Gruppe zu erfüllen?</a:t>
            </a:r>
          </a:p>
          <a:p>
            <a:pPr>
              <a:lnSpc>
                <a:spcPct val="150000"/>
              </a:lnSpc>
            </a:pPr>
            <a:r>
              <a:rPr lang="de-DE" sz="1200" i="1" dirty="0"/>
              <a:t>Dann Thema 2: Sammelt kleine Episoden (Erlebnisse), die ihr als „manipulativ“  erlebt habt (am besten Szenen </a:t>
            </a:r>
            <a:r>
              <a:rPr lang="de-DE" sz="1200" b="1" i="1" dirty="0"/>
              <a:t>außerhalb</a:t>
            </a:r>
            <a:r>
              <a:rPr lang="de-DE" sz="1200" i="1" dirty="0"/>
              <a:t> der Schule des Elternhauses).</a:t>
            </a:r>
          </a:p>
          <a:p>
            <a:pPr>
              <a:lnSpc>
                <a:spcPct val="150000"/>
              </a:lnSpc>
            </a:pPr>
            <a:r>
              <a:rPr lang="de-DE" sz="1200" b="1" i="1" dirty="0"/>
              <a:t>Max. 5 Minuten </a:t>
            </a:r>
            <a:r>
              <a:rPr lang="de-DE" sz="1200" i="1" dirty="0"/>
              <a:t>Besprechungszeit</a:t>
            </a:r>
          </a:p>
          <a:p>
            <a:pPr>
              <a:lnSpc>
                <a:spcPct val="150000"/>
              </a:lnSpc>
            </a:pPr>
            <a:r>
              <a:rPr lang="de-DE" sz="1200" i="1" dirty="0"/>
              <a:t>Anschließend: Jeder Gruppensprecher trägt die Ergebnisse aus seiner Gruppe kurz vor. </a:t>
            </a:r>
          </a:p>
          <a:p>
            <a:pPr>
              <a:lnSpc>
                <a:spcPct val="150000"/>
              </a:lnSpc>
            </a:pPr>
            <a:endParaRPr lang="de-DE" sz="1000" b="1" dirty="0"/>
          </a:p>
          <a:p>
            <a:pPr>
              <a:lnSpc>
                <a:spcPct val="150000"/>
              </a:lnSpc>
            </a:pPr>
            <a:r>
              <a:rPr lang="de-DE" sz="1200" b="1" dirty="0"/>
              <a:t>Gesprächsziel: </a:t>
            </a:r>
            <a:r>
              <a:rPr lang="de-DE" sz="1200" dirty="0"/>
              <a:t>Reflexion über die </a:t>
            </a:r>
            <a:r>
              <a:rPr lang="de-DE" sz="1200" i="1" dirty="0"/>
              <a:t>eigenen</a:t>
            </a:r>
            <a:r>
              <a:rPr lang="de-DE" sz="1200" dirty="0"/>
              <a:t> Motive und Wünsche und Ängste, die vom Manipulator geweckt werden, um die Person zu einem Denken oder Verhalten zu bringen, dass diese „eigentlich“ nicht möchte. </a:t>
            </a:r>
          </a:p>
          <a:p>
            <a:pPr>
              <a:lnSpc>
                <a:spcPct val="150000"/>
              </a:lnSpc>
            </a:pPr>
            <a:r>
              <a:rPr lang="de-DE" sz="1200" dirty="0"/>
              <a:t>Dieses Gespräch dient der Einstimmung auf die </a:t>
            </a:r>
            <a:r>
              <a:rPr lang="de-DE" sz="1200" dirty="0" err="1"/>
              <a:t>Social</a:t>
            </a:r>
            <a:r>
              <a:rPr lang="de-DE" sz="1200" dirty="0"/>
              <a:t> Media-Welt, wo mit vielen Tricks die Bereitschaft geweckt wird, sich manipulieren zu lassen.</a:t>
            </a:r>
          </a:p>
          <a:p>
            <a:pPr>
              <a:lnSpc>
                <a:spcPct val="150000"/>
              </a:lnSpc>
            </a:pPr>
            <a:endParaRPr lang="de-DE" sz="1200" i="1" dirty="0"/>
          </a:p>
        </p:txBody>
      </p:sp>
      <p:sp>
        <p:nvSpPr>
          <p:cNvPr id="10" name="Textfeld 9">
            <a:extLst>
              <a:ext uri="{FF2B5EF4-FFF2-40B4-BE49-F238E27FC236}">
                <a16:creationId xmlns:a16="http://schemas.microsoft.com/office/drawing/2014/main" id="{89FD9A3C-ECC7-4B86-A2CB-5D7D1A873391}"/>
              </a:ext>
            </a:extLst>
          </p:cNvPr>
          <p:cNvSpPr txBox="1"/>
          <p:nvPr/>
        </p:nvSpPr>
        <p:spPr>
          <a:xfrm>
            <a:off x="4845794" y="3884172"/>
            <a:ext cx="1929145" cy="6232463"/>
          </a:xfrm>
          <a:prstGeom prst="rect">
            <a:avLst/>
          </a:prstGeom>
          <a:noFill/>
        </p:spPr>
        <p:txBody>
          <a:bodyPr wrap="square" lIns="91428" tIns="45714" rIns="91428" bIns="45714" rtlCol="0">
            <a:spAutoFit/>
          </a:bodyPr>
          <a:lstStyle/>
          <a:p>
            <a:r>
              <a:rPr lang="de-DE" sz="1200" b="1" dirty="0">
                <a:latin typeface="Arial" panose="020B0604020202020204" pitchFamily="34" charset="0"/>
                <a:cs typeface="Arial" panose="020B0604020202020204" pitchFamily="34" charset="0"/>
              </a:rPr>
              <a:t>Konsonanz</a:t>
            </a:r>
          </a:p>
          <a:p>
            <a:endParaRPr lang="de-DE" sz="5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Studien zeigen, dass vor allem Jugendliche und junge Erwachsene sich mit Gleichaltrigen zur Gruppe „fügen“ wollen (</a:t>
            </a:r>
            <a:r>
              <a:rPr lang="de-DE" sz="1100" dirty="0" err="1">
                <a:latin typeface="Arial" panose="020B0604020202020204" pitchFamily="34" charset="0"/>
                <a:cs typeface="Arial" panose="020B0604020202020204" pitchFamily="34" charset="0"/>
              </a:rPr>
              <a:t>peer-to-peer</a:t>
            </a:r>
            <a:r>
              <a:rPr lang="de-DE" sz="1100" dirty="0">
                <a:latin typeface="Arial" panose="020B0604020202020204" pitchFamily="34" charset="0"/>
                <a:cs typeface="Arial" panose="020B0604020202020204" pitchFamily="34" charset="0"/>
              </a:rPr>
              <a:t>) quasi mit Haut und Haaren, d.h. inklusive Sprachstil, Outfit, Vorlieben  und  Ansichten.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Daniel Richardson, </a:t>
            </a:r>
            <a:r>
              <a:rPr lang="de-DE" sz="1100" dirty="0" err="1">
                <a:latin typeface="Arial" panose="020B0604020202020204" pitchFamily="34" charset="0"/>
                <a:cs typeface="Arial" panose="020B0604020202020204" pitchFamily="34" charset="0"/>
              </a:rPr>
              <a:t>Experi</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mentalpsychologe</a:t>
            </a:r>
            <a:r>
              <a:rPr lang="de-DE" sz="1100" dirty="0">
                <a:latin typeface="Arial" panose="020B0604020202020204" pitchFamily="34" charset="0"/>
                <a:cs typeface="Arial" panose="020B0604020202020204" pitchFamily="34" charset="0"/>
              </a:rPr>
              <a:t> am University College London, ist Spezialist für Gruppen-verhalten. „Wir fühlen uns gerne einer Gruppe zugehörig – und Gruppen folgen meist einem Anführer.“ </a:t>
            </a:r>
          </a:p>
          <a:p>
            <a:r>
              <a:rPr lang="de-DE" sz="1100" dirty="0">
                <a:latin typeface="Arial" panose="020B0604020202020204" pitchFamily="34" charset="0"/>
                <a:cs typeface="Arial" panose="020B0604020202020204" pitchFamily="34" charset="0"/>
              </a:rPr>
              <a:t>Seine Experimente zeigen, dass es vor allem für jugendliche sehr </a:t>
            </a:r>
            <a:r>
              <a:rPr lang="de-DE" sz="1100" dirty="0" err="1">
                <a:latin typeface="Arial" panose="020B0604020202020204" pitchFamily="34" charset="0"/>
                <a:cs typeface="Arial" panose="020B0604020202020204" pitchFamily="34" charset="0"/>
              </a:rPr>
              <a:t>unange-nehm</a:t>
            </a:r>
            <a:r>
              <a:rPr lang="de-DE" sz="1100" dirty="0">
                <a:latin typeface="Arial" panose="020B0604020202020204" pitchFamily="34" charset="0"/>
                <a:cs typeface="Arial" panose="020B0604020202020204" pitchFamily="34" charset="0"/>
              </a:rPr>
              <a:t> ist, der Mehrheit ihrer Gruppe zu widersprechen, aus Angst, von dieser ausgeschlossen zu werden. </a:t>
            </a:r>
            <a:r>
              <a:rPr lang="de-DE" sz="1100" dirty="0">
                <a:latin typeface="Arial" panose="020B0604020202020204" pitchFamily="34" charset="0"/>
                <a:cs typeface="Arial" panose="020B0604020202020204" pitchFamily="34" charset="0"/>
                <a:sym typeface="Wingdings" panose="05000000000000000000" pitchFamily="2" charset="2"/>
              </a:rPr>
              <a:t> </a:t>
            </a:r>
            <a:r>
              <a:rPr lang="de-DE" sz="1100" dirty="0">
                <a:latin typeface="Arial" panose="020B0604020202020204" pitchFamily="34" charset="0"/>
                <a:cs typeface="Arial" panose="020B0604020202020204" pitchFamily="34" charset="0"/>
              </a:rPr>
              <a:t>Populisten, Influencer und Polit-Kampagnen nutzen diese Neigung aus. Dagegen hilft das Gespräch „auf Augenhöhe“: Jeder wird von jedem respektiert. </a:t>
            </a:r>
          </a:p>
          <a:p>
            <a:r>
              <a:rPr lang="de-DE" sz="1000" b="1" dirty="0" err="1">
                <a:latin typeface="Arial" panose="020B0604020202020204" pitchFamily="34" charset="0"/>
                <a:cs typeface="Arial" panose="020B0604020202020204" pitchFamily="34" charset="0"/>
              </a:rPr>
              <a:t>Quelle:</a:t>
            </a:r>
            <a:r>
              <a:rPr lang="de-DE" sz="1000" dirty="0" err="1">
                <a:latin typeface="Arial" panose="020B0604020202020204" pitchFamily="34" charset="0"/>
                <a:cs typeface="Arial" panose="020B0604020202020204" pitchFamily="34" charset="0"/>
                <a:hlinkClick r:id="rId4"/>
              </a:rPr>
              <a:t>https</a:t>
            </a:r>
            <a:r>
              <a:rPr lang="de-DE" sz="1000" dirty="0">
                <a:latin typeface="Arial" panose="020B0604020202020204" pitchFamily="34" charset="0"/>
                <a:cs typeface="Arial" panose="020B0604020202020204" pitchFamily="34" charset="0"/>
                <a:hlinkClick r:id="rId4"/>
              </a:rPr>
              <a:t>://onlinelibrary.wiley.com/doi/epdf/10.1111/tops.12320</a:t>
            </a:r>
            <a:r>
              <a:rPr lang="de-DE" sz="1000" dirty="0">
                <a:latin typeface="Arial" panose="020B0604020202020204" pitchFamily="34" charset="0"/>
                <a:cs typeface="Arial" panose="020B0604020202020204" pitchFamily="34" charset="0"/>
              </a:rPr>
              <a:t> </a:t>
            </a:r>
            <a:r>
              <a:rPr lang="de-DE" sz="1000" i="1" dirty="0">
                <a:latin typeface="Arial" panose="020B0604020202020204" pitchFamily="34" charset="0"/>
                <a:cs typeface="Arial" panose="020B0604020202020204" pitchFamily="34" charset="0"/>
              </a:rPr>
              <a:t>(Abruf: 02.02.26)</a:t>
            </a:r>
          </a:p>
          <a:p>
            <a:endParaRPr lang="de-DE" sz="1100"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77D82CE3-FF1F-4EA4-B340-37515A3600BC}"/>
              </a:ext>
            </a:extLst>
          </p:cNvPr>
          <p:cNvSpPr txBox="1"/>
          <p:nvPr/>
        </p:nvSpPr>
        <p:spPr>
          <a:xfrm>
            <a:off x="4053706" y="1446639"/>
            <a:ext cx="223224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Persönliche Erfahrungen: Anleitung zum Gruppengespräch</a:t>
            </a:r>
          </a:p>
        </p:txBody>
      </p:sp>
    </p:spTree>
    <p:extLst>
      <p:ext uri="{BB962C8B-B14F-4D97-AF65-F5344CB8AC3E}">
        <p14:creationId xmlns:p14="http://schemas.microsoft.com/office/powerpoint/2010/main" val="3082332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4</a:t>
            </a:fld>
            <a:endParaRPr lang="de-DE" dirty="0"/>
          </a:p>
        </p:txBody>
      </p:sp>
      <p:sp>
        <p:nvSpPr>
          <p:cNvPr id="5" name="Textfeld 4">
            <a:extLst>
              <a:ext uri="{FF2B5EF4-FFF2-40B4-BE49-F238E27FC236}">
                <a16:creationId xmlns:a16="http://schemas.microsoft.com/office/drawing/2014/main" id="{02B63DA0-35DC-4B58-9D72-471F3F912AD2}"/>
              </a:ext>
            </a:extLst>
          </p:cNvPr>
          <p:cNvSpPr txBox="1"/>
          <p:nvPr/>
        </p:nvSpPr>
        <p:spPr>
          <a:xfrm>
            <a:off x="309290" y="3677146"/>
            <a:ext cx="4392000" cy="2340000"/>
          </a:xfrm>
          <a:prstGeom prst="rect">
            <a:avLst/>
          </a:prstGeom>
          <a:solidFill>
            <a:schemeClr val="bg1">
              <a:lumMod val="95000"/>
            </a:schemeClr>
          </a:solidFill>
          <a:ln w="6350">
            <a:solidFill>
              <a:schemeClr val="tx1"/>
            </a:solidFill>
          </a:ln>
        </p:spPr>
        <p:txBody>
          <a:bodyPr wrap="square" lIns="91428" tIns="45714" rIns="91428" bIns="45714" rtlCol="0">
            <a:spAutoFit/>
          </a:bodyPr>
          <a:lstStyle/>
          <a:p>
            <a:pPr algn="l"/>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DFFECA14-3D22-4B31-844A-A7B902D4C2B3}"/>
              </a:ext>
            </a:extLst>
          </p:cNvPr>
          <p:cNvSpPr txBox="1"/>
          <p:nvPr/>
        </p:nvSpPr>
        <p:spPr>
          <a:xfrm>
            <a:off x="742989" y="3785292"/>
            <a:ext cx="3583989" cy="461653"/>
          </a:xfrm>
          <a:prstGeom prst="rect">
            <a:avLst/>
          </a:prstGeom>
          <a:noFill/>
        </p:spPr>
        <p:txBody>
          <a:bodyPr wrap="square" lIns="91428" tIns="45714" rIns="91428" bIns="45714" rtlCol="0">
            <a:spAutoFit/>
          </a:bodyPr>
          <a:lstStyle/>
          <a:p>
            <a:r>
              <a:rPr lang="de-DE" sz="1200" b="1" dirty="0">
                <a:solidFill>
                  <a:srgbClr val="FF0000"/>
                </a:solidFill>
                <a:latin typeface="Arial" panose="020B0604020202020204" pitchFamily="34" charset="0"/>
                <a:cs typeface="Arial" panose="020B0604020202020204" pitchFamily="34" charset="0"/>
              </a:rPr>
              <a:t>Fortsetzung kleine Übung zu Beginn der Unterrichtsstunde: </a:t>
            </a:r>
          </a:p>
        </p:txBody>
      </p:sp>
      <p:pic>
        <p:nvPicPr>
          <p:cNvPr id="7" name="Grafik 6">
            <a:extLst>
              <a:ext uri="{FF2B5EF4-FFF2-40B4-BE49-F238E27FC236}">
                <a16:creationId xmlns:a16="http://schemas.microsoft.com/office/drawing/2014/main" id="{61811E15-0138-47E5-9892-6C8BE1CE2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66" y="3729402"/>
            <a:ext cx="360000" cy="289589"/>
          </a:xfrm>
          <a:prstGeom prst="rect">
            <a:avLst/>
          </a:prstGeom>
          <a:solidFill>
            <a:schemeClr val="bg1">
              <a:lumMod val="95000"/>
            </a:schemeClr>
          </a:solidFill>
        </p:spPr>
      </p:pic>
      <p:sp>
        <p:nvSpPr>
          <p:cNvPr id="8" name="Rechteck 7">
            <a:extLst>
              <a:ext uri="{FF2B5EF4-FFF2-40B4-BE49-F238E27FC236}">
                <a16:creationId xmlns:a16="http://schemas.microsoft.com/office/drawing/2014/main" id="{B92A80C5-79CB-48E9-B989-F3328662FD4A}"/>
              </a:ext>
            </a:extLst>
          </p:cNvPr>
          <p:cNvSpPr/>
          <p:nvPr/>
        </p:nvSpPr>
        <p:spPr>
          <a:xfrm>
            <a:off x="475013" y="5847952"/>
            <a:ext cx="4304661" cy="2504981"/>
          </a:xfrm>
          <a:prstGeom prst="rect">
            <a:avLst/>
          </a:prstGeom>
        </p:spPr>
        <p:txBody>
          <a:bodyPr wrap="square">
            <a:spAutoFit/>
          </a:bodyPr>
          <a:lstStyle/>
          <a:p>
            <a:pPr>
              <a:lnSpc>
                <a:spcPct val="150000"/>
              </a:lnSpc>
            </a:pPr>
            <a:endParaRPr lang="de-DE" sz="1000" b="1" dirty="0"/>
          </a:p>
          <a:p>
            <a:pPr>
              <a:lnSpc>
                <a:spcPct val="150000"/>
              </a:lnSpc>
            </a:pPr>
            <a:r>
              <a:rPr lang="de-DE" sz="1200" b="1" dirty="0"/>
              <a:t>Gesprächsziel: </a:t>
            </a:r>
            <a:r>
              <a:rPr lang="de-DE" sz="1200" dirty="0"/>
              <a:t>Reflexion über die </a:t>
            </a:r>
            <a:r>
              <a:rPr lang="de-DE" sz="1200" i="1" dirty="0"/>
              <a:t>eigenen</a:t>
            </a:r>
            <a:r>
              <a:rPr lang="de-DE" sz="1200" dirty="0"/>
              <a:t> Motive, Wünsche und Ängste, die durch Manipulationen geweckt werden. </a:t>
            </a:r>
          </a:p>
          <a:p>
            <a:pPr>
              <a:lnSpc>
                <a:spcPct val="150000"/>
              </a:lnSpc>
            </a:pPr>
            <a:endParaRPr lang="de-DE" sz="1200" dirty="0"/>
          </a:p>
          <a:p>
            <a:pPr>
              <a:lnSpc>
                <a:spcPct val="150000"/>
              </a:lnSpc>
            </a:pPr>
            <a:r>
              <a:rPr lang="de-DE" sz="1200" dirty="0"/>
              <a:t>Dieses Gespräch dient der Reflexion über Mechanismen der </a:t>
            </a:r>
            <a:r>
              <a:rPr lang="de-DE" sz="1200" dirty="0" err="1"/>
              <a:t>Social</a:t>
            </a:r>
            <a:r>
              <a:rPr lang="de-DE" sz="1200" dirty="0"/>
              <a:t> Media-Welt, wo mit vielen Tricks die Bereitschaft geweckt wird, sich manipulieren zu lassen.</a:t>
            </a:r>
          </a:p>
          <a:p>
            <a:pPr>
              <a:lnSpc>
                <a:spcPct val="150000"/>
              </a:lnSpc>
            </a:pPr>
            <a:endParaRPr lang="de-DE" sz="1200" i="1" dirty="0"/>
          </a:p>
        </p:txBody>
      </p:sp>
      <p:sp>
        <p:nvSpPr>
          <p:cNvPr id="9" name="Textfeld 8">
            <a:extLst>
              <a:ext uri="{FF2B5EF4-FFF2-40B4-BE49-F238E27FC236}">
                <a16:creationId xmlns:a16="http://schemas.microsoft.com/office/drawing/2014/main" id="{1DC3413D-55BA-4776-8390-0194FD6CA2CC}"/>
              </a:ext>
            </a:extLst>
          </p:cNvPr>
          <p:cNvSpPr txBox="1"/>
          <p:nvPr/>
        </p:nvSpPr>
        <p:spPr>
          <a:xfrm>
            <a:off x="4837085" y="3866754"/>
            <a:ext cx="1929145" cy="6386352"/>
          </a:xfrm>
          <a:prstGeom prst="rect">
            <a:avLst/>
          </a:prstGeom>
          <a:noFill/>
        </p:spPr>
        <p:txBody>
          <a:bodyPr wrap="square" lIns="91428" tIns="45714" rIns="91428" bIns="45714" rtlCol="0">
            <a:spAutoFit/>
          </a:bodyPr>
          <a:lstStyle/>
          <a:p>
            <a:r>
              <a:rPr lang="de-DE" sz="1200" b="1" dirty="0">
                <a:latin typeface="Arial" panose="020B0604020202020204" pitchFamily="34" charset="0"/>
                <a:cs typeface="Arial" panose="020B0604020202020204" pitchFamily="34" charset="0"/>
              </a:rPr>
              <a:t>Konsonanz</a:t>
            </a:r>
          </a:p>
          <a:p>
            <a:endParaRPr lang="de-DE" sz="5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Studien zeigen, dass vor allem Jugendliche und junge Erwachsene sich mit Gleichaltrigen zur Gruppe „fügen“ wollen (</a:t>
            </a:r>
            <a:r>
              <a:rPr lang="de-DE" sz="1100" dirty="0" err="1">
                <a:latin typeface="Arial" panose="020B0604020202020204" pitchFamily="34" charset="0"/>
                <a:cs typeface="Arial" panose="020B0604020202020204" pitchFamily="34" charset="0"/>
              </a:rPr>
              <a:t>peer-to-peer</a:t>
            </a:r>
            <a:r>
              <a:rPr lang="de-DE" sz="1100" dirty="0">
                <a:latin typeface="Arial" panose="020B0604020202020204" pitchFamily="34" charset="0"/>
                <a:cs typeface="Arial" panose="020B0604020202020204" pitchFamily="34" charset="0"/>
              </a:rPr>
              <a:t>) quasi mit Haut und Haaren, d.h. inklusive Sprachstil, Outfit, Vorlieben  und Ansichten.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Daniel Richardson, </a:t>
            </a:r>
            <a:r>
              <a:rPr lang="de-DE" sz="1100" dirty="0" err="1">
                <a:latin typeface="Arial" panose="020B0604020202020204" pitchFamily="34" charset="0"/>
                <a:cs typeface="Arial" panose="020B0604020202020204" pitchFamily="34" charset="0"/>
              </a:rPr>
              <a:t>Experi</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mentalpsychologe</a:t>
            </a:r>
            <a:r>
              <a:rPr lang="de-DE" sz="1100" dirty="0">
                <a:latin typeface="Arial" panose="020B0604020202020204" pitchFamily="34" charset="0"/>
                <a:cs typeface="Arial" panose="020B0604020202020204" pitchFamily="34" charset="0"/>
              </a:rPr>
              <a:t> am University College London, ist Spezialist für Gruppen-verhalten. „Wir fühlen uns gerne einer Gruppe zugehörig – und Gruppen folgen meist einem Anführer.“ </a:t>
            </a:r>
          </a:p>
          <a:p>
            <a:r>
              <a:rPr lang="de-DE" sz="1100" dirty="0">
                <a:latin typeface="Arial" panose="020B0604020202020204" pitchFamily="34" charset="0"/>
                <a:cs typeface="Arial" panose="020B0604020202020204" pitchFamily="34" charset="0"/>
              </a:rPr>
              <a:t>Seine Experimente zeigen, dass es vor allem für Jugendliche sehr </a:t>
            </a:r>
            <a:r>
              <a:rPr lang="de-DE" sz="1100" dirty="0" err="1">
                <a:latin typeface="Arial" panose="020B0604020202020204" pitchFamily="34" charset="0"/>
                <a:cs typeface="Arial" panose="020B0604020202020204" pitchFamily="34" charset="0"/>
              </a:rPr>
              <a:t>unange-nehm</a:t>
            </a:r>
            <a:r>
              <a:rPr lang="de-DE" sz="1100" dirty="0">
                <a:latin typeface="Arial" panose="020B0604020202020204" pitchFamily="34" charset="0"/>
                <a:cs typeface="Arial" panose="020B0604020202020204" pitchFamily="34" charset="0"/>
              </a:rPr>
              <a:t> ist, der Mehrheit ihrer Gruppe zu widersprechen, aus Angst, von dieser ausgeschlossen zu werden. </a:t>
            </a:r>
            <a:r>
              <a:rPr lang="de-DE" sz="1100" dirty="0">
                <a:latin typeface="Arial" panose="020B0604020202020204" pitchFamily="34" charset="0"/>
                <a:cs typeface="Arial" panose="020B0604020202020204" pitchFamily="34" charset="0"/>
                <a:sym typeface="Wingdings" panose="05000000000000000000" pitchFamily="2" charset="2"/>
              </a:rPr>
              <a:t> </a:t>
            </a:r>
            <a:r>
              <a:rPr lang="de-DE" sz="1100" dirty="0">
                <a:latin typeface="Arial" panose="020B0604020202020204" pitchFamily="34" charset="0"/>
                <a:cs typeface="Arial" panose="020B0604020202020204" pitchFamily="34" charset="0"/>
              </a:rPr>
              <a:t>Populisten, Influencer und Polit-Kampagnen nutzen diese Neigung aus. Dagegen hilft das Gespräch „auf Augenhöhe“: Jeder wird von jedem respektiert. </a:t>
            </a:r>
          </a:p>
          <a:p>
            <a:r>
              <a:rPr lang="de-DE" sz="1000" b="1" dirty="0">
                <a:latin typeface="Arial" panose="020B0604020202020204" pitchFamily="34" charset="0"/>
                <a:cs typeface="Arial" panose="020B0604020202020204" pitchFamily="34" charset="0"/>
              </a:rPr>
              <a:t>Quelle: </a:t>
            </a:r>
            <a:r>
              <a:rPr lang="de-DE" sz="1000" dirty="0">
                <a:latin typeface="Arial" panose="020B0604020202020204" pitchFamily="34" charset="0"/>
                <a:cs typeface="Arial" panose="020B0604020202020204" pitchFamily="34" charset="0"/>
                <a:hlinkClick r:id="rId4"/>
              </a:rPr>
              <a:t>https://onlinelibrary.wiley.com/doi/epdf/10.1111/tops.12320</a:t>
            </a:r>
            <a:r>
              <a:rPr lang="de-DE" sz="1000" dirty="0">
                <a:latin typeface="Arial" panose="020B0604020202020204" pitchFamily="34" charset="0"/>
                <a:cs typeface="Arial" panose="020B0604020202020204" pitchFamily="34" charset="0"/>
              </a:rPr>
              <a:t> </a:t>
            </a:r>
            <a:r>
              <a:rPr lang="de-DE" sz="1000" i="1" dirty="0">
                <a:latin typeface="Arial" panose="020B0604020202020204" pitchFamily="34" charset="0"/>
                <a:cs typeface="Arial" panose="020B0604020202020204" pitchFamily="34" charset="0"/>
              </a:rPr>
              <a:t>(Abruf: 02.02.26)</a:t>
            </a:r>
          </a:p>
          <a:p>
            <a:endParaRPr lang="de-DE" sz="1100" dirty="0">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E9E0BAC1-1A6A-4385-83CA-49C471D2F2BF}"/>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Gruppenarbeit: </a:t>
            </a:r>
          </a:p>
          <a:p>
            <a:pPr algn="l"/>
            <a:r>
              <a:rPr lang="de-DE" sz="1200" dirty="0">
                <a:latin typeface="Arial" panose="020B0604020202020204" pitchFamily="34" charset="0"/>
                <a:cs typeface="Arial" panose="020B0604020202020204" pitchFamily="34" charset="0"/>
              </a:rPr>
              <a:t>Analyse des Comic</a:t>
            </a:r>
          </a:p>
          <a:p>
            <a:pPr algn="l"/>
            <a:endParaRPr lang="de-DE" sz="1200" b="1"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00A2E17F-8C42-4113-B9BA-39902AF70D79}"/>
              </a:ext>
            </a:extLst>
          </p:cNvPr>
          <p:cNvSpPr txBox="1"/>
          <p:nvPr/>
        </p:nvSpPr>
        <p:spPr>
          <a:xfrm>
            <a:off x="415467" y="4432203"/>
            <a:ext cx="4205490" cy="1200329"/>
          </a:xfrm>
          <a:prstGeom prst="rect">
            <a:avLst/>
          </a:prstGeom>
          <a:noFill/>
        </p:spPr>
        <p:txBody>
          <a:bodyPr wrap="square" rtlCol="0">
            <a:spAutoFit/>
          </a:bodyPr>
          <a:lstStyle/>
          <a:p>
            <a:pPr algn="l"/>
            <a:r>
              <a:rPr lang="de-DE" sz="1200" i="1" dirty="0">
                <a:latin typeface="Arial" panose="020B0604020202020204" pitchFamily="34" charset="0"/>
                <a:cs typeface="Arial" panose="020B0604020202020204" pitchFamily="34" charset="0"/>
              </a:rPr>
              <a:t>Was habt Ihr herausgefunden?</a:t>
            </a:r>
          </a:p>
          <a:p>
            <a:pPr algn="l"/>
            <a:endParaRPr lang="de-DE" sz="1200" dirty="0">
              <a:latin typeface="Arial" panose="020B0604020202020204" pitchFamily="34" charset="0"/>
              <a:cs typeface="Arial" panose="020B0604020202020204" pitchFamily="34" charset="0"/>
            </a:endParaRPr>
          </a:p>
          <a:p>
            <a:pPr algn="l"/>
            <a:r>
              <a:rPr lang="de-DE" sz="1200" dirty="0">
                <a:latin typeface="Arial" panose="020B0604020202020204" pitchFamily="34" charset="0"/>
                <a:cs typeface="Arial" panose="020B0604020202020204" pitchFamily="34" charset="0"/>
              </a:rPr>
              <a:t>Die Gruppen berichten und besprechen lassen.</a:t>
            </a:r>
          </a:p>
          <a:p>
            <a:pPr algn="l"/>
            <a:endParaRPr lang="de-DE" sz="1200" dirty="0">
              <a:latin typeface="Arial" panose="020B0604020202020204" pitchFamily="34" charset="0"/>
              <a:cs typeface="Arial" panose="020B0604020202020204" pitchFamily="34" charset="0"/>
            </a:endParaRPr>
          </a:p>
          <a:p>
            <a:pPr algn="l"/>
            <a:r>
              <a:rPr lang="de-DE" sz="1200" dirty="0">
                <a:latin typeface="Arial" panose="020B0604020202020204" pitchFamily="34" charset="0"/>
                <a:cs typeface="Arial" panose="020B0604020202020204" pitchFamily="34" charset="0"/>
              </a:rPr>
              <a:t>Erst anschließend </a:t>
            </a:r>
            <a:r>
              <a:rPr lang="de-DE" sz="1200" b="1" dirty="0">
                <a:latin typeface="Arial" panose="020B0604020202020204" pitchFamily="34" charset="0"/>
                <a:cs typeface="Arial" panose="020B0604020202020204" pitchFamily="34" charset="0"/>
              </a:rPr>
              <a:t>klicken</a:t>
            </a:r>
            <a:r>
              <a:rPr lang="de-DE" sz="1200" dirty="0">
                <a:latin typeface="Arial" panose="020B0604020202020204" pitchFamily="34" charset="0"/>
                <a:cs typeface="Arial" panose="020B0604020202020204" pitchFamily="34" charset="0"/>
              </a:rPr>
              <a:t> und unsere Vorschläge (Gründe) zeigen.</a:t>
            </a:r>
          </a:p>
        </p:txBody>
      </p:sp>
    </p:spTree>
    <p:extLst>
      <p:ext uri="{BB962C8B-B14F-4D97-AF65-F5344CB8AC3E}">
        <p14:creationId xmlns:p14="http://schemas.microsoft.com/office/powerpoint/2010/main" val="2379648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81298" y="3677146"/>
            <a:ext cx="4392474" cy="6192688"/>
          </a:xfrm>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5</a:t>
            </a:fld>
            <a:endParaRPr lang="de-DE" dirty="0"/>
          </a:p>
        </p:txBody>
      </p:sp>
      <p:sp>
        <p:nvSpPr>
          <p:cNvPr id="5" name="Textfeld 4">
            <a:extLst>
              <a:ext uri="{FF2B5EF4-FFF2-40B4-BE49-F238E27FC236}">
                <a16:creationId xmlns:a16="http://schemas.microsoft.com/office/drawing/2014/main" id="{5E8C27DD-D7E5-4275-9C3C-ECB487D6F8F6}"/>
              </a:ext>
            </a:extLst>
          </p:cNvPr>
          <p:cNvSpPr txBox="1"/>
          <p:nvPr/>
        </p:nvSpPr>
        <p:spPr>
          <a:xfrm>
            <a:off x="4845794" y="3873948"/>
            <a:ext cx="1904798" cy="6109353"/>
          </a:xfrm>
          <a:prstGeom prst="rect">
            <a:avLst/>
          </a:prstGeom>
          <a:noFill/>
        </p:spPr>
        <p:txBody>
          <a:bodyPr wrap="square" lIns="91428" tIns="45714" rIns="91428" bIns="45714" rtlCol="0">
            <a:spAutoFit/>
          </a:bodyPr>
          <a:lstStyle/>
          <a:p>
            <a:pPr>
              <a:spcAft>
                <a:spcPts val="600"/>
              </a:spcAft>
            </a:pPr>
            <a:r>
              <a:rPr lang="de-DE" sz="1200" b="1" i="1" dirty="0"/>
              <a:t>Zur Historie:</a:t>
            </a:r>
          </a:p>
          <a:p>
            <a:r>
              <a:rPr lang="de-DE" sz="1100" dirty="0"/>
              <a:t>Bereits Ende der 1970er Jahre formulierte die Mainzer Medienforscherin Elisabeth Noelle-Neumann für den politischen Raum den Begriff der </a:t>
            </a:r>
            <a:r>
              <a:rPr lang="de-DE" sz="1100" i="1" dirty="0"/>
              <a:t>Schweige-spirale.</a:t>
            </a:r>
          </a:p>
          <a:p>
            <a:r>
              <a:rPr lang="de-DE" sz="1100" dirty="0"/>
              <a:t>Darunter wird die Zurück-haltung der eigenen Meinung verstanden, wenn man den Eindruck hat, dass diese der Mehrheits-meinung widerspricht und darum „geächtet“ würde – was in der Konsequenz dazu führt, dass Minder-</a:t>
            </a:r>
            <a:r>
              <a:rPr lang="de-DE" sz="1100" dirty="0" err="1"/>
              <a:t>heitsmeinungen</a:t>
            </a:r>
            <a:r>
              <a:rPr lang="de-DE" sz="1100" dirty="0"/>
              <a:t> immer mehr zurückgedrängt werden und sich die vermeintliche Mehrheits-meinung als die vor-herrschende durchsetzt. </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Es versteht sich, dass solche Prozesse in den analogen Zeiten (Presse, Rundfunk) anders abliefen als heute in der Onlinewelt. Minderheiten, die sich ausgegrenzt </a:t>
            </a:r>
            <a:r>
              <a:rPr lang="de-DE" sz="1050" dirty="0">
                <a:latin typeface="Arial" panose="020B0604020202020204" pitchFamily="34" charset="0"/>
                <a:cs typeface="Arial" panose="020B0604020202020204" pitchFamily="34" charset="0"/>
              </a:rPr>
              <a:t>fühlen</a:t>
            </a:r>
            <a:r>
              <a:rPr lang="de-DE" sz="1100" dirty="0">
                <a:latin typeface="Arial" panose="020B0604020202020204" pitchFamily="34" charset="0"/>
                <a:cs typeface="Arial" panose="020B0604020202020204" pitchFamily="34" charset="0"/>
              </a:rPr>
              <a:t>, können sich heute über eigene, „alternativ“ genannte Blogs und Posts artikulieren.</a:t>
            </a:r>
          </a:p>
        </p:txBody>
      </p:sp>
      <p:sp>
        <p:nvSpPr>
          <p:cNvPr id="6" name="Textfeld 5">
            <a:extLst>
              <a:ext uri="{FF2B5EF4-FFF2-40B4-BE49-F238E27FC236}">
                <a16:creationId xmlns:a16="http://schemas.microsoft.com/office/drawing/2014/main" id="{96A555A6-CE12-4FDC-B542-17CAA9A97280}"/>
              </a:ext>
            </a:extLst>
          </p:cNvPr>
          <p:cNvSpPr txBox="1"/>
          <p:nvPr/>
        </p:nvSpPr>
        <p:spPr>
          <a:xfrm>
            <a:off x="309290" y="3677146"/>
            <a:ext cx="4392000" cy="3046976"/>
          </a:xfrm>
          <a:prstGeom prst="rect">
            <a:avLst/>
          </a:prstGeom>
          <a:solidFill>
            <a:schemeClr val="bg1">
              <a:lumMod val="95000"/>
            </a:schemeClr>
          </a:solidFill>
          <a:ln w="6350">
            <a:solidFill>
              <a:schemeClr val="tx1"/>
            </a:solidFill>
          </a:ln>
        </p:spPr>
        <p:txBody>
          <a:bodyPr wrap="square" lIns="91428" tIns="45714" rIns="91428" bIns="45714" rtlCol="0">
            <a:spAutoFit/>
          </a:bodyPr>
          <a:lstStyle/>
          <a:p>
            <a:pPr algn="l"/>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p:txBody>
      </p:sp>
      <p:sp>
        <p:nvSpPr>
          <p:cNvPr id="7" name="Notizenplatzhalter 4">
            <a:extLst>
              <a:ext uri="{FF2B5EF4-FFF2-40B4-BE49-F238E27FC236}">
                <a16:creationId xmlns:a16="http://schemas.microsoft.com/office/drawing/2014/main" id="{5B4395F1-6B6D-41E5-B51D-56B327623E30}"/>
              </a:ext>
            </a:extLst>
          </p:cNvPr>
          <p:cNvSpPr txBox="1">
            <a:spLocks/>
          </p:cNvSpPr>
          <p:nvPr/>
        </p:nvSpPr>
        <p:spPr>
          <a:xfrm>
            <a:off x="381298" y="3676650"/>
            <a:ext cx="4392612" cy="3112828"/>
          </a:xfrm>
          <a:prstGeom prst="rect">
            <a:avLst/>
          </a:prstGeom>
          <a:noFill/>
        </p:spPr>
        <p:txBody>
          <a:bodyPr vert="horz" wrap="square" lIns="99048" tIns="49524" rIns="99048" bIns="49524" rtlCol="0">
            <a:sp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de-DE" i="1" dirty="0"/>
          </a:p>
          <a:p>
            <a:pPr>
              <a:lnSpc>
                <a:spcPct val="150000"/>
              </a:lnSpc>
            </a:pPr>
            <a:endParaRPr lang="de-DE" i="1" dirty="0"/>
          </a:p>
          <a:p>
            <a:pPr>
              <a:lnSpc>
                <a:spcPct val="150000"/>
              </a:lnSpc>
            </a:pPr>
            <a:r>
              <a:rPr lang="de-DE" i="1" dirty="0"/>
              <a:t>Wenn Ihr an eure Handynutzung und eure Freundinnen und Freunde (etwa auf WhatsApp) denkt: Vermutlich habt ihr schon erlebt, dass dort mit Drohungen oder Versprechen Druck aufgebaut wird. Oder dass Ihr das Gefühl habt, ihr müsstet „dran bleiben“ und weiter spielen – bei </a:t>
            </a:r>
            <a:r>
              <a:rPr lang="de-DE" i="1" dirty="0" err="1"/>
              <a:t>Roblox</a:t>
            </a:r>
            <a:r>
              <a:rPr lang="de-DE" i="1" dirty="0"/>
              <a:t> zum Beispiel.</a:t>
            </a:r>
          </a:p>
          <a:p>
            <a:pPr>
              <a:lnSpc>
                <a:spcPct val="150000"/>
              </a:lnSpc>
            </a:pPr>
            <a:r>
              <a:rPr lang="de-DE" i="1" dirty="0"/>
              <a:t>Jetzt kommen zwei Video-Clips, die wirklich harmlos sind. Oder nicht? Schaut sie euch genau an.</a:t>
            </a:r>
          </a:p>
          <a:p>
            <a:pPr>
              <a:lnSpc>
                <a:spcPct val="150000"/>
              </a:lnSpc>
            </a:pPr>
            <a:endParaRPr lang="de-DE" i="1" dirty="0"/>
          </a:p>
        </p:txBody>
      </p:sp>
      <p:sp>
        <p:nvSpPr>
          <p:cNvPr id="8" name="Textfeld 7">
            <a:extLst>
              <a:ext uri="{FF2B5EF4-FFF2-40B4-BE49-F238E27FC236}">
                <a16:creationId xmlns:a16="http://schemas.microsoft.com/office/drawing/2014/main" id="{274BA0EE-B9E7-4FD5-8225-3416CEA8A4C5}"/>
              </a:ext>
            </a:extLst>
          </p:cNvPr>
          <p:cNvSpPr txBox="1"/>
          <p:nvPr/>
        </p:nvSpPr>
        <p:spPr>
          <a:xfrm>
            <a:off x="742989" y="3785292"/>
            <a:ext cx="3583989" cy="276987"/>
          </a:xfrm>
          <a:prstGeom prst="rect">
            <a:avLst/>
          </a:prstGeom>
          <a:noFill/>
        </p:spPr>
        <p:txBody>
          <a:bodyPr wrap="square" lIns="91428" tIns="45714" rIns="91428" bIns="45714" rtlCol="0">
            <a:spAutoFit/>
          </a:bodyPr>
          <a:lstStyle/>
          <a:p>
            <a:pPr algn="l"/>
            <a:r>
              <a:rPr lang="de-DE" sz="1200" b="1" dirty="0">
                <a:solidFill>
                  <a:srgbClr val="FF0000"/>
                </a:solidFill>
                <a:latin typeface="Arial" panose="020B0604020202020204" pitchFamily="34" charset="0"/>
                <a:cs typeface="Arial" panose="020B0604020202020204" pitchFamily="34" charset="0"/>
              </a:rPr>
              <a:t>Ansprache an die </a:t>
            </a:r>
            <a:r>
              <a:rPr lang="de-DE" sz="1200" b="1" dirty="0" err="1">
                <a:solidFill>
                  <a:srgbClr val="FF0000"/>
                </a:solidFill>
                <a:latin typeface="Arial" panose="020B0604020202020204" pitchFamily="34" charset="0"/>
                <a:cs typeface="Arial" panose="020B0604020202020204" pitchFamily="34" charset="0"/>
              </a:rPr>
              <a:t>SuS</a:t>
            </a:r>
            <a:r>
              <a:rPr lang="de-DE" sz="1200" b="1" dirty="0">
                <a:solidFill>
                  <a:srgbClr val="FF0000"/>
                </a:solidFill>
                <a:latin typeface="Arial" panose="020B0604020202020204" pitchFamily="34" charset="0"/>
                <a:cs typeface="Arial" panose="020B0604020202020204" pitchFamily="34" charset="0"/>
              </a:rPr>
              <a:t>: </a:t>
            </a:r>
          </a:p>
        </p:txBody>
      </p:sp>
      <p:pic>
        <p:nvPicPr>
          <p:cNvPr id="9" name="Grafik 8">
            <a:extLst>
              <a:ext uri="{FF2B5EF4-FFF2-40B4-BE49-F238E27FC236}">
                <a16:creationId xmlns:a16="http://schemas.microsoft.com/office/drawing/2014/main" id="{7D86F77A-A639-44A2-86BA-AC098FAB8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16" y="3729402"/>
            <a:ext cx="360000" cy="289589"/>
          </a:xfrm>
          <a:prstGeom prst="rect">
            <a:avLst/>
          </a:prstGeom>
          <a:solidFill>
            <a:schemeClr val="bg1">
              <a:lumMod val="95000"/>
            </a:schemeClr>
          </a:solidFill>
        </p:spPr>
      </p:pic>
      <p:sp>
        <p:nvSpPr>
          <p:cNvPr id="10" name="Textfeld 9">
            <a:extLst>
              <a:ext uri="{FF2B5EF4-FFF2-40B4-BE49-F238E27FC236}">
                <a16:creationId xmlns:a16="http://schemas.microsoft.com/office/drawing/2014/main" id="{89A8AA5F-CD60-4832-A491-7BB6ABA83A6A}"/>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Einleitung für die drei Video-Clips</a:t>
            </a:r>
          </a:p>
          <a:p>
            <a:pPr algn="l"/>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39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6</a:t>
            </a:fld>
            <a:endParaRPr lang="de-DE" dirty="0"/>
          </a:p>
        </p:txBody>
      </p:sp>
      <p:sp>
        <p:nvSpPr>
          <p:cNvPr id="12" name="Textfeld 11">
            <a:extLst>
              <a:ext uri="{FF2B5EF4-FFF2-40B4-BE49-F238E27FC236}">
                <a16:creationId xmlns:a16="http://schemas.microsoft.com/office/drawing/2014/main" id="{B945D360-561F-476A-AC58-2AA5C72A2D33}"/>
              </a:ext>
            </a:extLst>
          </p:cNvPr>
          <p:cNvSpPr txBox="1"/>
          <p:nvPr/>
        </p:nvSpPr>
        <p:spPr>
          <a:xfrm>
            <a:off x="4021294" y="1432954"/>
            <a:ext cx="2160240" cy="1015663"/>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Erklärt den manipulativen  Stil auf Plattformen der SM.</a:t>
            </a:r>
          </a:p>
          <a:p>
            <a:pPr algn="l"/>
            <a:r>
              <a:rPr lang="de-DE" sz="1200" dirty="0">
                <a:latin typeface="Arial" panose="020B0604020202020204" pitchFamily="34" charset="0"/>
                <a:cs typeface="Arial" panose="020B0604020202020204" pitchFamily="34" charset="0"/>
              </a:rPr>
              <a:t>Zeigt den ersten Video-Clip: Die Angstmache</a:t>
            </a:r>
          </a:p>
          <a:p>
            <a:pPr algn="l"/>
            <a:endParaRPr lang="de-DE" sz="1200" b="1" dirty="0">
              <a:latin typeface="Arial" panose="020B0604020202020204" pitchFamily="34" charset="0"/>
              <a:cs typeface="Arial" panose="020B0604020202020204" pitchFamily="34" charset="0"/>
            </a:endParaRPr>
          </a:p>
        </p:txBody>
      </p:sp>
      <p:sp>
        <p:nvSpPr>
          <p:cNvPr id="13" name="Notizenplatzhalter 2">
            <a:extLst>
              <a:ext uri="{FF2B5EF4-FFF2-40B4-BE49-F238E27FC236}">
                <a16:creationId xmlns:a16="http://schemas.microsoft.com/office/drawing/2014/main" id="{99292A05-C432-4C68-B680-00E93079755C}"/>
              </a:ext>
            </a:extLst>
          </p:cNvPr>
          <p:cNvSpPr txBox="1">
            <a:spLocks/>
          </p:cNvSpPr>
          <p:nvPr/>
        </p:nvSpPr>
        <p:spPr>
          <a:xfrm>
            <a:off x="309301" y="3677146"/>
            <a:ext cx="4392474" cy="6192688"/>
          </a:xfrm>
          <a:prstGeom prst="rect">
            <a:avLst/>
          </a:prstGeom>
          <a:noFill/>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de-DE" dirty="0"/>
              <a:t>Das erste Video starten: </a:t>
            </a:r>
            <a:r>
              <a:rPr lang="de-DE" b="1" dirty="0"/>
              <a:t>auf das Video klicken</a:t>
            </a:r>
            <a:r>
              <a:rPr lang="de-DE" dirty="0"/>
              <a:t>! </a:t>
            </a:r>
            <a:endParaRPr lang="de-DE" i="1" dirty="0"/>
          </a:p>
          <a:p>
            <a:pPr>
              <a:lnSpc>
                <a:spcPct val="150000"/>
              </a:lnSpc>
            </a:pPr>
            <a:endParaRPr lang="de-DE" i="1" dirty="0"/>
          </a:p>
          <a:p>
            <a:pPr>
              <a:lnSpc>
                <a:spcPct val="150000"/>
              </a:lnSpc>
            </a:pPr>
            <a:r>
              <a:rPr lang="de-DE" dirty="0"/>
              <a:t>Der Clip zeigt eine gestellte Szene, die so zum Beispiel in</a:t>
            </a:r>
          </a:p>
          <a:p>
            <a:pPr>
              <a:lnSpc>
                <a:spcPct val="150000"/>
              </a:lnSpc>
            </a:pPr>
            <a:r>
              <a:rPr lang="de-DE" dirty="0"/>
              <a:t>einem Ausbildungsvideo auftauchen könnte. Wir haben den Clip mit Musik und Soundeffekten</a:t>
            </a:r>
          </a:p>
          <a:p>
            <a:pPr>
              <a:lnSpc>
                <a:spcPct val="150000"/>
              </a:lnSpc>
            </a:pPr>
            <a:r>
              <a:rPr lang="de-DE" dirty="0"/>
              <a:t>unterlegt, um zu zeigen, wie dadurch die Wirkung des Videos</a:t>
            </a:r>
          </a:p>
          <a:p>
            <a:pPr>
              <a:lnSpc>
                <a:spcPct val="150000"/>
              </a:lnSpc>
            </a:pPr>
            <a:r>
              <a:rPr lang="de-DE" dirty="0"/>
              <a:t>beeinflusst werden kann.</a:t>
            </a:r>
          </a:p>
          <a:p>
            <a:pPr>
              <a:lnSpc>
                <a:spcPct val="150000"/>
              </a:lnSpc>
            </a:pPr>
            <a:endParaRPr lang="de-DE" i="1" dirty="0"/>
          </a:p>
          <a:p>
            <a:pPr>
              <a:lnSpc>
                <a:spcPct val="150000"/>
              </a:lnSpc>
            </a:pPr>
            <a:r>
              <a:rPr lang="de-DE" i="1" dirty="0"/>
              <a:t>Videoquelle: Adobe Stock</a:t>
            </a:r>
          </a:p>
          <a:p>
            <a:pPr>
              <a:lnSpc>
                <a:spcPct val="150000"/>
              </a:lnSpc>
            </a:pPr>
            <a:r>
              <a:rPr lang="de-DE" i="1" dirty="0"/>
              <a:t>Musik: </a:t>
            </a:r>
            <a:r>
              <a:rPr lang="de-DE" i="1" dirty="0" err="1"/>
              <a:t>Pixabay</a:t>
            </a:r>
            <a:r>
              <a:rPr lang="de-DE" i="1" dirty="0"/>
              <a:t> – Funny March</a:t>
            </a:r>
          </a:p>
          <a:p>
            <a:pPr>
              <a:lnSpc>
                <a:spcPct val="150000"/>
              </a:lnSpc>
            </a:pPr>
            <a:endParaRPr lang="de-DE" dirty="0"/>
          </a:p>
        </p:txBody>
      </p:sp>
      <p:sp>
        <p:nvSpPr>
          <p:cNvPr id="14" name="Textfeld 13">
            <a:extLst>
              <a:ext uri="{FF2B5EF4-FFF2-40B4-BE49-F238E27FC236}">
                <a16:creationId xmlns:a16="http://schemas.microsoft.com/office/drawing/2014/main" id="{4C40A9B9-2013-4700-ABB6-6ADEE2D1A054}"/>
              </a:ext>
            </a:extLst>
          </p:cNvPr>
          <p:cNvSpPr txBox="1"/>
          <p:nvPr/>
        </p:nvSpPr>
        <p:spPr>
          <a:xfrm>
            <a:off x="4845794" y="3461122"/>
            <a:ext cx="1224136"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7171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r>
              <a:rPr lang="de-DE" b="1" dirty="0"/>
              <a:t>Das zweite Video starten: auf das Video klicken! </a:t>
            </a:r>
          </a:p>
          <a:p>
            <a:endParaRPr lang="de-DE" dirty="0"/>
          </a:p>
          <a:p>
            <a:r>
              <a:rPr lang="de-DE" i="1" dirty="0"/>
              <a:t>Videoquelle: </a:t>
            </a:r>
            <a:br>
              <a:rPr lang="de-DE" i="1" dirty="0"/>
            </a:br>
            <a:r>
              <a:rPr lang="de-DE" i="1" dirty="0">
                <a:hlinkClick r:id="rId3"/>
              </a:rPr>
              <a:t>https://www.youtube.com/shorts/GsERwci_Hzo</a:t>
            </a:r>
            <a:endParaRPr lang="de-DE" i="1" dirty="0"/>
          </a:p>
          <a:p>
            <a:r>
              <a:rPr lang="de-DE" i="1" dirty="0"/>
              <a:t>(Abruf: 11/25)</a:t>
            </a:r>
          </a:p>
          <a:p>
            <a:endParaRPr lang="de-DE" dirty="0"/>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7</a:t>
            </a:fld>
            <a:endParaRPr lang="de-DE" dirty="0"/>
          </a:p>
        </p:txBody>
      </p:sp>
      <p:sp>
        <p:nvSpPr>
          <p:cNvPr id="5" name="Textfeld 4">
            <a:extLst>
              <a:ext uri="{FF2B5EF4-FFF2-40B4-BE49-F238E27FC236}">
                <a16:creationId xmlns:a16="http://schemas.microsoft.com/office/drawing/2014/main" id="{8006BB08-F7E8-4578-8D71-543C26AA5E49}"/>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Zweiter Video-Clip: Gespielte Authentizität dient der Verkaufsabsicht</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65745077-2311-46B4-8103-AC21812F9CBB}"/>
              </a:ext>
            </a:extLst>
          </p:cNvPr>
          <p:cNvSpPr txBox="1"/>
          <p:nvPr/>
        </p:nvSpPr>
        <p:spPr>
          <a:xfrm>
            <a:off x="4845794" y="3461122"/>
            <a:ext cx="1224136"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5540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8</a:t>
            </a:fld>
            <a:endParaRPr lang="de-DE" dirty="0"/>
          </a:p>
        </p:txBody>
      </p:sp>
      <p:sp>
        <p:nvSpPr>
          <p:cNvPr id="5" name="Textfeld 4">
            <a:extLst>
              <a:ext uri="{FF2B5EF4-FFF2-40B4-BE49-F238E27FC236}">
                <a16:creationId xmlns:a16="http://schemas.microsoft.com/office/drawing/2014/main" id="{822168B7-A235-4915-838D-762445FAFF72}"/>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Erklärung der Wirkweise der drei Clips</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49E70DD2-1E4E-42D1-B0C8-16D46853DDA8}"/>
              </a:ext>
            </a:extLst>
          </p:cNvPr>
          <p:cNvSpPr txBox="1"/>
          <p:nvPr/>
        </p:nvSpPr>
        <p:spPr>
          <a:xfrm>
            <a:off x="4828376" y="3893170"/>
            <a:ext cx="1836000" cy="5816977"/>
          </a:xfrm>
          <a:prstGeom prst="rect">
            <a:avLst/>
          </a:prstGeom>
          <a:noFill/>
        </p:spPr>
        <p:txBody>
          <a:bodyPr wrap="square" rtlCol="0">
            <a:spAutoFit/>
          </a:bodyPr>
          <a:lstStyle/>
          <a:p>
            <a:r>
              <a:rPr lang="de-DE" sz="1100" b="1" dirty="0"/>
              <a:t>Persuasion …</a:t>
            </a:r>
          </a:p>
          <a:p>
            <a:endParaRPr lang="de-DE" sz="600" dirty="0"/>
          </a:p>
          <a:p>
            <a:r>
              <a:rPr lang="de-DE" sz="1100" dirty="0"/>
              <a:t>…nannten die Römer die Kunst des Redners, mit rhetorischen Mitteln die Zuhörer zu überreden oder zu überzeugen. Von daher soll die </a:t>
            </a:r>
            <a:r>
              <a:rPr lang="de-DE" sz="1100" i="1" dirty="0"/>
              <a:t>persuasive Rede </a:t>
            </a:r>
            <a:r>
              <a:rPr lang="de-DE" sz="1100" dirty="0"/>
              <a:t>auch manipulieren.</a:t>
            </a:r>
          </a:p>
          <a:p>
            <a:r>
              <a:rPr lang="de-DE" sz="1100" dirty="0"/>
              <a:t>Die sächsische Landes-zentrale für politische Bildung schreibt hierzu:</a:t>
            </a:r>
          </a:p>
          <a:p>
            <a:r>
              <a:rPr lang="de-DE" sz="1100" dirty="0"/>
              <a:t>„Für </a:t>
            </a:r>
            <a:r>
              <a:rPr lang="de-DE" sz="1100" dirty="0" err="1"/>
              <a:t>Manipulationsver</a:t>
            </a:r>
            <a:r>
              <a:rPr lang="de-DE" sz="1100" dirty="0"/>
              <a:t>-suche gibt es potenzielle </a:t>
            </a:r>
            <a:r>
              <a:rPr lang="de-DE" sz="1100" dirty="0">
                <a:hlinkClick r:id="rId3"/>
              </a:rPr>
              <a:t>Einfallstore im mensch-</a:t>
            </a:r>
            <a:r>
              <a:rPr lang="de-DE" sz="1100" dirty="0" err="1">
                <a:hlinkClick r:id="rId3"/>
              </a:rPr>
              <a:t>lichen</a:t>
            </a:r>
            <a:r>
              <a:rPr lang="de-DE" sz="1100" dirty="0">
                <a:hlinkClick r:id="rId3"/>
              </a:rPr>
              <a:t> Denken</a:t>
            </a:r>
            <a:r>
              <a:rPr lang="de-DE" sz="1100" dirty="0"/>
              <a:t> und Urteilen, die unabhängig von Intelligenz bestehen.</a:t>
            </a:r>
          </a:p>
          <a:p>
            <a:r>
              <a:rPr lang="de-DE" sz="1100" dirty="0"/>
              <a:t>Um sich gegen </a:t>
            </a:r>
            <a:r>
              <a:rPr lang="de-DE" sz="1100" dirty="0" err="1"/>
              <a:t>Manipula-tionsversuche</a:t>
            </a:r>
            <a:r>
              <a:rPr lang="de-DE" sz="1100" dirty="0"/>
              <a:t> zu schützen, sollte man die Techniken und die menschlichen Schwach-stellen kennen, die anfällig für irreführende </a:t>
            </a:r>
            <a:r>
              <a:rPr lang="de-DE" sz="1100" dirty="0" err="1"/>
              <a:t>Erzäh</a:t>
            </a:r>
            <a:r>
              <a:rPr lang="de-DE" sz="1100" dirty="0"/>
              <a:t>-lungen machen.“ </a:t>
            </a:r>
          </a:p>
          <a:p>
            <a:r>
              <a:rPr lang="de-DE" sz="1100" dirty="0"/>
              <a:t>Quelle: </a:t>
            </a:r>
            <a:r>
              <a:rPr lang="de-DE" sz="1050" dirty="0">
                <a:hlinkClick r:id="rId4"/>
              </a:rPr>
              <a:t>https://www.slpb.de/themen/gesellschaft/desinformation/die-welt-der-desinformation/wie-werden-informationen-manipuliert</a:t>
            </a:r>
            <a:r>
              <a:rPr lang="de-DE" sz="1050" dirty="0"/>
              <a:t> </a:t>
            </a:r>
            <a:br>
              <a:rPr lang="de-DE" sz="1050" dirty="0"/>
            </a:br>
            <a:r>
              <a:rPr lang="de-DE" sz="1050" dirty="0"/>
              <a:t>(Abruf 02-02-26)</a:t>
            </a:r>
            <a:endParaRPr lang="de-DE" sz="1100" dirty="0"/>
          </a:p>
          <a:p>
            <a:r>
              <a:rPr lang="de-DE" sz="1200" dirty="0">
                <a:sym typeface="Wingdings" panose="05000000000000000000" pitchFamily="2" charset="2"/>
              </a:rPr>
              <a:t> Forts.</a:t>
            </a:r>
            <a:endParaRPr lang="de-DE" sz="1200" b="1" dirty="0"/>
          </a:p>
        </p:txBody>
      </p:sp>
      <p:sp>
        <p:nvSpPr>
          <p:cNvPr id="9" name="Notizenplatzhalter 2">
            <a:extLst>
              <a:ext uri="{FF2B5EF4-FFF2-40B4-BE49-F238E27FC236}">
                <a16:creationId xmlns:a16="http://schemas.microsoft.com/office/drawing/2014/main" id="{C3F77AC3-CE08-42B9-914F-AA2653B22D7F}"/>
              </a:ext>
            </a:extLst>
          </p:cNvPr>
          <p:cNvSpPr txBox="1">
            <a:spLocks/>
          </p:cNvSpPr>
          <p:nvPr/>
        </p:nvSpPr>
        <p:spPr>
          <a:xfrm>
            <a:off x="309300" y="3677146"/>
            <a:ext cx="4464485" cy="6192688"/>
          </a:xfrm>
          <a:prstGeom prst="rect">
            <a:avLst/>
          </a:prstGeom>
          <a:noFill/>
        </p:spPr>
        <p:txBody>
          <a:bodyPr vert="horz" lIns="99048" tIns="49524" rIns="99048" bIns="49524" rtlCol="0">
            <a:normAutofit fontScale="92500" lnSpcReduction="10000"/>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5"/>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de-DE" b="1" dirty="0"/>
          </a:p>
          <a:p>
            <a:pPr>
              <a:lnSpc>
                <a:spcPct val="150000"/>
              </a:lnSpc>
            </a:pPr>
            <a:endParaRPr lang="de-DE" b="1" dirty="0"/>
          </a:p>
          <a:p>
            <a:pPr>
              <a:lnSpc>
                <a:spcPct val="150000"/>
              </a:lnSpc>
            </a:pPr>
            <a:endParaRPr lang="de-DE" b="1" dirty="0"/>
          </a:p>
          <a:p>
            <a:pPr>
              <a:lnSpc>
                <a:spcPct val="150000"/>
              </a:lnSpc>
            </a:pPr>
            <a:endParaRPr lang="de-DE" sz="900" b="1" dirty="0"/>
          </a:p>
          <a:p>
            <a:pPr>
              <a:lnSpc>
                <a:spcPct val="150000"/>
              </a:lnSpc>
            </a:pPr>
            <a:r>
              <a:rPr lang="de-DE" dirty="0"/>
              <a:t>Jeden Clip ansprechen und dann –</a:t>
            </a:r>
            <a:r>
              <a:rPr lang="de-DE" b="1" dirty="0"/>
              <a:t>Klick! </a:t>
            </a:r>
            <a:r>
              <a:rPr lang="de-DE" dirty="0"/>
              <a:t>– die Antworten zeigen.</a:t>
            </a:r>
          </a:p>
          <a:p>
            <a:pPr>
              <a:lnSpc>
                <a:spcPct val="150000"/>
              </a:lnSpc>
            </a:pPr>
            <a:endParaRPr lang="de-DE" sz="800" b="1" dirty="0"/>
          </a:p>
          <a:p>
            <a:pPr>
              <a:lnSpc>
                <a:spcPct val="150000"/>
              </a:lnSpc>
            </a:pPr>
            <a:r>
              <a:rPr lang="de-DE" b="1" dirty="0"/>
              <a:t>Anregungen für die </a:t>
            </a:r>
            <a:r>
              <a:rPr lang="de-DE" b="1" dirty="0" err="1"/>
              <a:t>LuL</a:t>
            </a:r>
            <a:r>
              <a:rPr lang="de-DE" b="1" dirty="0"/>
              <a:t>:</a:t>
            </a:r>
          </a:p>
          <a:p>
            <a:pPr>
              <a:lnSpc>
                <a:spcPct val="150000"/>
              </a:lnSpc>
            </a:pPr>
            <a:endParaRPr lang="de-DE" sz="300" dirty="0"/>
          </a:p>
          <a:p>
            <a:pPr>
              <a:lnSpc>
                <a:spcPct val="150000"/>
              </a:lnSpc>
            </a:pPr>
            <a:r>
              <a:rPr lang="de-DE" sz="1300" dirty="0"/>
              <a:t>Die Videos sollen zeigen, dass manipulierende Techniken zwar Aussagen „verbiegen“, aber meist keine Fakes, auch keine Desinformationen sind. Sie erzeugen Stimmungen, erfinden Kontexte, aktivieren Vorurteile oder Emotionen, um die Botschaft im Kopf des Betrachters „zu verankern.“</a:t>
            </a:r>
          </a:p>
          <a:p>
            <a:pPr>
              <a:lnSpc>
                <a:spcPct val="150000"/>
              </a:lnSpc>
            </a:pPr>
            <a:r>
              <a:rPr lang="de-DE" sz="1300" dirty="0"/>
              <a:t>Der diese Einheit leitende Begriff „Manipulation“ ist eine verkürzte Bezeichnung für Präsentationen, die  darauf abzielen, bei den Benutzern „etwas“ zu bewirken (siehe „Hintergrund“).  Diese Absicht nutzt verschiedene Techniken. Wir werden im Folgenden einige dieser Techniken als „Werkzeugkoffer der </a:t>
            </a:r>
            <a:r>
              <a:rPr lang="de-DE" sz="1300" dirty="0" err="1"/>
              <a:t>Manipulateure</a:t>
            </a:r>
            <a:r>
              <a:rPr lang="de-DE" sz="1300" dirty="0"/>
              <a:t>“ zeigen. </a:t>
            </a:r>
          </a:p>
          <a:p>
            <a:pPr>
              <a:lnSpc>
                <a:spcPct val="150000"/>
              </a:lnSpc>
            </a:pPr>
            <a:endParaRPr lang="de-DE" sz="1300" dirty="0"/>
          </a:p>
          <a:p>
            <a:pPr>
              <a:lnSpc>
                <a:spcPct val="150000"/>
              </a:lnSpc>
            </a:pPr>
            <a:r>
              <a:rPr lang="de-DE" sz="1300" b="1" dirty="0"/>
              <a:t>Hinweis: </a:t>
            </a:r>
            <a:r>
              <a:rPr lang="de-DE" sz="1300" dirty="0"/>
              <a:t>Die Sächsische Landeszentrale für politische Bildung (</a:t>
            </a:r>
            <a:r>
              <a:rPr lang="de-DE" sz="1300" dirty="0" err="1"/>
              <a:t>sLpB</a:t>
            </a:r>
            <a:r>
              <a:rPr lang="de-DE" sz="1300" dirty="0"/>
              <a:t>) hat mehrere Instrumente der </a:t>
            </a:r>
            <a:r>
              <a:rPr lang="de-DE" sz="1300" i="1" dirty="0"/>
              <a:t>Desinformation</a:t>
            </a:r>
            <a:r>
              <a:rPr lang="de-DE" sz="1300" dirty="0"/>
              <a:t> und </a:t>
            </a:r>
            <a:r>
              <a:rPr lang="de-DE" sz="1300" i="1" dirty="0"/>
              <a:t>Manipulation</a:t>
            </a:r>
            <a:r>
              <a:rPr lang="de-DE" sz="1300" dirty="0"/>
              <a:t> anschaulich beschrieben unter: </a:t>
            </a:r>
            <a:r>
              <a:rPr lang="de-DE" dirty="0">
                <a:hlinkClick r:id="rId6"/>
              </a:rPr>
              <a:t>https://www.slpb.de/themen/gesellschaft/desinformation/die-welt-der-desinformation/was-ist-desinformation</a:t>
            </a:r>
            <a:endParaRPr lang="de-DE" dirty="0"/>
          </a:p>
        </p:txBody>
      </p:sp>
      <p:sp>
        <p:nvSpPr>
          <p:cNvPr id="10" name="Notizenplatzhalter 2">
            <a:extLst>
              <a:ext uri="{FF2B5EF4-FFF2-40B4-BE49-F238E27FC236}">
                <a16:creationId xmlns:a16="http://schemas.microsoft.com/office/drawing/2014/main" id="{AA1F40B1-72B9-4EEF-977A-214265D27D72}"/>
              </a:ext>
            </a:extLst>
          </p:cNvPr>
          <p:cNvSpPr txBox="1">
            <a:spLocks/>
          </p:cNvSpPr>
          <p:nvPr/>
        </p:nvSpPr>
        <p:spPr>
          <a:xfrm>
            <a:off x="309290" y="3677146"/>
            <a:ext cx="4392485" cy="933790"/>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5"/>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11" name="Rechteck 10">
            <a:extLst>
              <a:ext uri="{FF2B5EF4-FFF2-40B4-BE49-F238E27FC236}">
                <a16:creationId xmlns:a16="http://schemas.microsoft.com/office/drawing/2014/main" id="{8309E6AA-3803-4D59-B015-0C1584A0EC3C}"/>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Besprechung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12" name="Grafik 11" descr="Ein Bild, das Uhr enthält.&#10;&#10;Automatisch generierte Beschreibung">
            <a:extLst>
              <a:ext uri="{FF2B5EF4-FFF2-40B4-BE49-F238E27FC236}">
                <a16:creationId xmlns:a16="http://schemas.microsoft.com/office/drawing/2014/main" id="{B964E7DD-DAFA-41D4-8F9B-159903EB1E16}"/>
              </a:ext>
            </a:extLst>
          </p:cNvPr>
          <p:cNvPicPr>
            <a:picLocks noChangeAspect="1"/>
          </p:cNvPicPr>
          <p:nvPr/>
        </p:nvPicPr>
        <p:blipFill rotWithShape="1">
          <a:blip r:embed="rId7">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3" name="Rechteck 12">
            <a:extLst>
              <a:ext uri="{FF2B5EF4-FFF2-40B4-BE49-F238E27FC236}">
                <a16:creationId xmlns:a16="http://schemas.microsoft.com/office/drawing/2014/main" id="{F40A53BC-6A10-4680-A32A-98B994C7B0E8}"/>
              </a:ext>
            </a:extLst>
          </p:cNvPr>
          <p:cNvSpPr/>
          <p:nvPr/>
        </p:nvSpPr>
        <p:spPr>
          <a:xfrm>
            <a:off x="404346" y="4224536"/>
            <a:ext cx="4006686" cy="276999"/>
          </a:xfrm>
          <a:prstGeom prst="rect">
            <a:avLst/>
          </a:prstGeom>
        </p:spPr>
        <p:txBody>
          <a:bodyPr wrap="square">
            <a:spAutoFit/>
          </a:bodyPr>
          <a:lstStyle/>
          <a:p>
            <a:pPr marL="180975" lvl="0" indent="-180975">
              <a:tabLst>
                <a:tab pos="355600" algn="l"/>
              </a:tabLst>
              <a:defRPr/>
            </a:pPr>
            <a:r>
              <a:rPr lang="de-DE" sz="1200" b="1" i="1" dirty="0">
                <a:latin typeface="Arial" pitchFamily="34" charset="0"/>
                <a:cs typeface="Arial" pitchFamily="34" charset="0"/>
              </a:rPr>
              <a:t>Was lernen wir aus diesen zwei Video-Clips?</a:t>
            </a:r>
          </a:p>
        </p:txBody>
      </p:sp>
    </p:spTree>
    <p:extLst>
      <p:ext uri="{BB962C8B-B14F-4D97-AF65-F5344CB8AC3E}">
        <p14:creationId xmlns:p14="http://schemas.microsoft.com/office/powerpoint/2010/main" val="595181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81778" y="3605138"/>
            <a:ext cx="4320000" cy="6192688"/>
          </a:xfrm>
        </p:spPr>
        <p:txBody>
          <a:bodyPr>
            <a:normAutofit lnSpcReduction="10000"/>
          </a:bodyPr>
          <a:lstStyle/>
          <a:p>
            <a:pPr>
              <a:lnSpc>
                <a:spcPct val="150000"/>
              </a:lnSpc>
              <a:spcAft>
                <a:spcPts val="600"/>
              </a:spcAft>
            </a:pPr>
            <a:r>
              <a:rPr lang="de-DE" b="1" dirty="0"/>
              <a:t>Informationen für die </a:t>
            </a:r>
            <a:r>
              <a:rPr lang="de-DE" b="1" dirty="0" err="1"/>
              <a:t>LuL</a:t>
            </a:r>
            <a:r>
              <a:rPr lang="de-DE" b="1" dirty="0"/>
              <a:t>:</a:t>
            </a:r>
          </a:p>
          <a:p>
            <a:pPr>
              <a:lnSpc>
                <a:spcPct val="150000"/>
              </a:lnSpc>
              <a:spcAft>
                <a:spcPts val="600"/>
              </a:spcAft>
            </a:pPr>
            <a:r>
              <a:rPr lang="de-DE" dirty="0"/>
              <a:t>Die hier „Werkzeugkoffer“ genannten Techniken sind ein Auszug aus der reichen Palette an manipulativer Verfahren in Bild, Text und Ton.</a:t>
            </a:r>
          </a:p>
          <a:p>
            <a:pPr>
              <a:lnSpc>
                <a:spcPct val="150000"/>
              </a:lnSpc>
              <a:spcAft>
                <a:spcPts val="600"/>
              </a:spcAft>
            </a:pPr>
            <a:r>
              <a:rPr lang="de-DE" dirty="0"/>
              <a:t>Die hier und im Folgenden gezeigten fünf Instrumente sind – unserer Beobachtung zufolge – auf den Plattformen der </a:t>
            </a:r>
            <a:r>
              <a:rPr lang="de-DE" dirty="0" err="1"/>
              <a:t>Social</a:t>
            </a:r>
            <a:r>
              <a:rPr lang="de-DE" dirty="0"/>
              <a:t> Media am häufigsten anzutreffen. Beschreibungen weiterer Manipulationstechniken siehe „Hintergrund“.</a:t>
            </a:r>
          </a:p>
          <a:p>
            <a:pPr>
              <a:lnSpc>
                <a:spcPct val="150000"/>
              </a:lnSpc>
              <a:spcAft>
                <a:spcPts val="600"/>
              </a:spcAft>
            </a:pPr>
            <a:r>
              <a:rPr lang="de-DE" b="1" dirty="0"/>
              <a:t>Ergänzung: </a:t>
            </a:r>
            <a:r>
              <a:rPr lang="de-DE" dirty="0"/>
              <a:t>Zu den Instrumenten der Manipulation gehören auch sogenannte Halbwahrheiten. Im Essay „Halbwahrheiten“ (2023) schreibt die </a:t>
            </a:r>
            <a:r>
              <a:rPr lang="de-DE" i="1" dirty="0"/>
              <a:t>Bundeszentrale für politische Bildung: </a:t>
            </a:r>
            <a:r>
              <a:rPr lang="de-DE" dirty="0"/>
              <a:t>„Halbwahrheiten sind Falschaussagen, die zu einem Teil auf tatsächlichen Ereignissen, zu einem anderen auf fiktiven oder spekulativen Inhalten basieren, oder die reale Sachverhalte übertreiben, umdeuten oder in falsche Zusammenhänge stellen. Als Instrument eines postfaktischen politischen Diskurses sind sie sehr erfolgreich und schwerer zu entlarven als offensichtliche Lügen.“ </a:t>
            </a:r>
          </a:p>
          <a:p>
            <a:pPr>
              <a:lnSpc>
                <a:spcPct val="150000"/>
              </a:lnSpc>
              <a:spcAft>
                <a:spcPts val="600"/>
              </a:spcAft>
            </a:pPr>
            <a:r>
              <a:rPr lang="de-DE" dirty="0"/>
              <a:t>Diese Definition stammt von: Vincent F. Hendricks, </a:t>
            </a:r>
            <a:r>
              <a:rPr lang="de-DE" dirty="0" err="1"/>
              <a:t>Mads</a:t>
            </a:r>
            <a:r>
              <a:rPr lang="de-DE" dirty="0"/>
              <a:t> Vestergaard: </a:t>
            </a:r>
            <a:r>
              <a:rPr lang="de-DE" i="1" dirty="0"/>
              <a:t>Postfaktisch. Die neue Wirklichkeit in Zeiten von Bullshit, Fake News und Verschwörungstheorien</a:t>
            </a:r>
            <a:r>
              <a:rPr lang="de-DE" dirty="0"/>
              <a:t>, München 2018, S. 12. </a:t>
            </a:r>
          </a:p>
          <a:p>
            <a:pPr>
              <a:lnSpc>
                <a:spcPct val="150000"/>
              </a:lnSpc>
              <a:spcAft>
                <a:spcPts val="600"/>
              </a:spcAft>
            </a:pPr>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9</a:t>
            </a:fld>
            <a:endParaRPr lang="de-DE" dirty="0"/>
          </a:p>
        </p:txBody>
      </p:sp>
      <p:sp>
        <p:nvSpPr>
          <p:cNvPr id="5" name="Textfeld 4">
            <a:extLst>
              <a:ext uri="{FF2B5EF4-FFF2-40B4-BE49-F238E27FC236}">
                <a16:creationId xmlns:a16="http://schemas.microsoft.com/office/drawing/2014/main" id="{E38294AC-8C6D-4CC6-8C5D-F67BDD0536DD}"/>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1: Sprachverkleidung</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891D9B01-565F-47F4-8E2D-CC06D079154E}"/>
              </a:ext>
            </a:extLst>
          </p:cNvPr>
          <p:cNvSpPr txBox="1"/>
          <p:nvPr/>
        </p:nvSpPr>
        <p:spPr>
          <a:xfrm>
            <a:off x="4845794" y="3874120"/>
            <a:ext cx="1800200" cy="6301725"/>
          </a:xfrm>
          <a:prstGeom prst="rect">
            <a:avLst/>
          </a:prstGeom>
          <a:noFill/>
        </p:spPr>
        <p:txBody>
          <a:bodyPr wrap="square" rtlCol="0">
            <a:spAutoFit/>
          </a:bodyPr>
          <a:lstStyle/>
          <a:p>
            <a:pPr algn="l"/>
            <a:r>
              <a:rPr lang="de-DE" sz="1100" dirty="0">
                <a:latin typeface="Arial" panose="020B0604020202020204" pitchFamily="34" charset="0"/>
                <a:cs typeface="Arial" panose="020B0604020202020204" pitchFamily="34" charset="0"/>
              </a:rPr>
              <a:t>Die </a:t>
            </a:r>
            <a:r>
              <a:rPr lang="de-DE" sz="1100" b="1" dirty="0">
                <a:latin typeface="Arial" panose="020B0604020202020204" pitchFamily="34" charset="0"/>
                <a:cs typeface="Arial" panose="020B0604020202020204" pitchFamily="34" charset="0"/>
              </a:rPr>
              <a:t>Sächsische Landes-zentrale für politische Bildung </a:t>
            </a:r>
            <a:r>
              <a:rPr lang="de-DE" sz="1100" dirty="0">
                <a:latin typeface="Arial" panose="020B0604020202020204" pitchFamily="34" charset="0"/>
                <a:cs typeface="Arial" panose="020B0604020202020204" pitchFamily="34" charset="0"/>
              </a:rPr>
              <a:t>listet  ihrerseits fünf Manipulier-Techniken auf, die sich von den hier beschriebenen unter-scheiden. Es handelt sich um (Zitat):</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schiefe Bilder durch manipulative Sprache,</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Verzerrte Realität durch verzerrte Konstruktionen,</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Falsches zu </a:t>
            </a:r>
            <a:r>
              <a:rPr lang="de-DE" sz="1100" dirty="0" err="1">
                <a:latin typeface="Arial" panose="020B0604020202020204" pitchFamily="34" charset="0"/>
                <a:cs typeface="Arial" panose="020B0604020202020204" pitchFamily="34" charset="0"/>
              </a:rPr>
              <a:t>behaup-ten</a:t>
            </a:r>
            <a:r>
              <a:rPr lang="de-DE" sz="1100" dirty="0">
                <a:latin typeface="Arial" panose="020B0604020202020204" pitchFamily="34" charset="0"/>
                <a:cs typeface="Arial" panose="020B0604020202020204" pitchFamily="34" charset="0"/>
              </a:rPr>
              <a:t> ist einfach,</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Halbwahrheiten </a:t>
            </a:r>
            <a:r>
              <a:rPr lang="de-DE" sz="1100" dirty="0" err="1">
                <a:latin typeface="Arial" panose="020B0604020202020204" pitchFamily="34" charset="0"/>
                <a:cs typeface="Arial" panose="020B0604020202020204" pitchFamily="34" charset="0"/>
              </a:rPr>
              <a:t>ver</a:t>
            </a:r>
            <a:r>
              <a:rPr lang="de-DE" sz="1100" dirty="0">
                <a:latin typeface="Arial" panose="020B0604020202020204" pitchFamily="34" charset="0"/>
                <a:cs typeface="Arial" panose="020B0604020202020204" pitchFamily="34" charset="0"/>
              </a:rPr>
              <a:t>-fangen leichter,</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Verwirrung ist das Ziel.</a:t>
            </a:r>
          </a:p>
          <a:p>
            <a:r>
              <a:rPr lang="de-DE" sz="1100" dirty="0">
                <a:latin typeface="Arial" panose="020B0604020202020204" pitchFamily="34" charset="0"/>
                <a:cs typeface="Arial" panose="020B0604020202020204" pitchFamily="34" charset="0"/>
              </a:rPr>
              <a:t>Die </a:t>
            </a:r>
            <a:r>
              <a:rPr lang="de-DE" sz="1100" dirty="0" err="1">
                <a:latin typeface="Arial" panose="020B0604020202020204" pitchFamily="34" charset="0"/>
                <a:cs typeface="Arial" panose="020B0604020202020204" pitchFamily="34" charset="0"/>
              </a:rPr>
              <a:t>SLpB</a:t>
            </a:r>
            <a:r>
              <a:rPr lang="de-DE" sz="1100" dirty="0">
                <a:latin typeface="Arial" panose="020B0604020202020204" pitchFamily="34" charset="0"/>
                <a:cs typeface="Arial" panose="020B0604020202020204" pitchFamily="34" charset="0"/>
              </a:rPr>
              <a:t> schreibt weiter: „</a:t>
            </a:r>
            <a:r>
              <a:rPr lang="de-DE" sz="1100" dirty="0"/>
              <a:t>Die Manipulationsmittel und </a:t>
            </a:r>
            <a:r>
              <a:rPr lang="de-DE" sz="1100" dirty="0" err="1"/>
              <a:t>Desinformationstech-niken</a:t>
            </a:r>
            <a:r>
              <a:rPr lang="de-DE" sz="1100" dirty="0"/>
              <a:t> können miteinander kombiniert und über einen längeren Zeitraum </a:t>
            </a:r>
            <a:r>
              <a:rPr lang="de-DE" sz="1100" dirty="0" err="1"/>
              <a:t>strate</a:t>
            </a:r>
            <a:r>
              <a:rPr lang="de-DE" sz="1100" dirty="0"/>
              <a:t>-gisch eingesetzt werden, um eine demokratische Gesellschaft in ihren Grundfesten anzugreifen und zu zersetzen.“</a:t>
            </a:r>
          </a:p>
          <a:p>
            <a:r>
              <a:rPr lang="de-DE" sz="1050" dirty="0">
                <a:latin typeface="Arial" panose="020B0604020202020204" pitchFamily="34" charset="0"/>
                <a:cs typeface="Arial" panose="020B0604020202020204" pitchFamily="34" charset="0"/>
              </a:rPr>
              <a:t>Näheres unter: https://www.slpb.de/themen/gesellschaft/desinformation/die-welt-der-desinformation/wie-werden-informationen-manipuliert</a:t>
            </a:r>
          </a:p>
          <a:p>
            <a:pPr algn="l"/>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3415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3" name="Foliennummernplatzhalter 5">
            <a:extLst>
              <a:ext uri="{FF2B5EF4-FFF2-40B4-BE49-F238E27FC236}">
                <a16:creationId xmlns:a16="http://schemas.microsoft.com/office/drawing/2014/main" id="{E1F3207F-E7F8-4119-BCF9-BACBCB06FC10}"/>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05117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09600" y="1600201"/>
            <a:ext cx="10972800" cy="4525963"/>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4029916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531119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583499" y="1412776"/>
            <a:ext cx="9121013" cy="4176464"/>
          </a:xfrm>
          <a:prstGeom prst="rect">
            <a:avLst/>
          </a:prstGeo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5" name="Foliennummernplatzhalter 5">
            <a:extLst>
              <a:ext uri="{FF2B5EF4-FFF2-40B4-BE49-F238E27FC236}">
                <a16:creationId xmlns:a16="http://schemas.microsoft.com/office/drawing/2014/main" id="{5D7AE750-48BC-4A66-8C7E-5CDFD680E955}"/>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270521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33A0318-23CE-49AF-A65C-7D662E8ACB13}"/>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F627583A-DBE5-4AC7-931C-F08D90D42B09}"/>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8AF9BBAE-DA4B-43A3-8707-8BB9B8F94F8F}"/>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3A1C8B68-B2E3-47C1-B557-8618A6433A79}"/>
              </a:ext>
            </a:extLst>
          </p:cNvPr>
          <p:cNvSpPr>
            <a:spLocks noGrp="1"/>
          </p:cNvSpPr>
          <p:nvPr>
            <p:ph type="sldNum" sz="quarter" idx="12"/>
          </p:nvPr>
        </p:nvSpPr>
        <p:spPr/>
        <p:txBody>
          <a:bodyPr/>
          <a:lstStyle/>
          <a:p>
            <a:fld id="{995B83AF-091C-4368-ABDB-DF7FEF1A6B80}" type="slidenum">
              <a:rPr lang="de-DE" smtClean="0"/>
              <a:pPr/>
              <a:t>‹Nr.›</a:t>
            </a:fld>
            <a:endParaRPr lang="de-DE" dirty="0"/>
          </a:p>
        </p:txBody>
      </p:sp>
    </p:spTree>
    <p:extLst>
      <p:ext uri="{BB962C8B-B14F-4D97-AF65-F5344CB8AC3E}">
        <p14:creationId xmlns:p14="http://schemas.microsoft.com/office/powerpoint/2010/main" val="1025776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35360" y="188640"/>
            <a:ext cx="10972800" cy="792088"/>
          </a:xfrm>
          <a:prstGeom prst="rect">
            <a:avLst/>
          </a:prstGeom>
        </p:spPr>
        <p:txBody>
          <a:bodyPr anchor="ctr"/>
          <a:lstStyle>
            <a:lvl1pPr algn="l">
              <a:defRPr sz="3600" b="0">
                <a:ln>
                  <a:noFill/>
                </a:ln>
                <a:solidFill>
                  <a:schemeClr val="tx1"/>
                </a:solidFill>
                <a:latin typeface="Arial" pitchFamily="34" charset="0"/>
                <a:cs typeface="Arial" pitchFamily="34" charset="0"/>
              </a:defRPr>
            </a:lvl1pPr>
          </a:lstStyle>
          <a:p>
            <a:r>
              <a:rPr lang="de-DE" dirty="0"/>
              <a:t>Titelmasterformat durch Klicken bearbeiten</a:t>
            </a:r>
          </a:p>
        </p:txBody>
      </p:sp>
      <p:sp>
        <p:nvSpPr>
          <p:cNvPr id="3" name="Inhaltsplatzhalter 2"/>
          <p:cNvSpPr>
            <a:spLocks noGrp="1"/>
          </p:cNvSpPr>
          <p:nvPr>
            <p:ph idx="1"/>
          </p:nvPr>
        </p:nvSpPr>
        <p:spPr>
          <a:xfrm>
            <a:off x="609600" y="1600201"/>
            <a:ext cx="109728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7" name="Foliennummernplatzhalter 5">
            <a:extLst>
              <a:ext uri="{FF2B5EF4-FFF2-40B4-BE49-F238E27FC236}">
                <a16:creationId xmlns:a16="http://schemas.microsoft.com/office/drawing/2014/main" id="{406B563F-ABE7-480D-8510-C325AA902D65}"/>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533547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ADC16-51EA-415D-9C65-08C79063426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F16A03C-F333-4EE5-B83D-EEF9C30390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CE7C0F7-009E-48C8-9106-239E85B74EEE}"/>
              </a:ext>
            </a:extLst>
          </p:cNvPr>
          <p:cNvSpPr>
            <a:spLocks noGrp="1"/>
          </p:cNvSpPr>
          <p:nvPr>
            <p:ph type="dt" sz="half" idx="10"/>
          </p:nvPr>
        </p:nvSpPr>
        <p:spPr/>
        <p:txBody>
          <a:bodyPr/>
          <a:lstStyle/>
          <a:p>
            <a:pPr>
              <a:defRPr/>
            </a:pPr>
            <a:fld id="{99E93E04-D430-4EE3-ACF5-A47FEB8C9348}" type="datetimeFigureOut">
              <a:rPr lang="de-DE" smtClean="0">
                <a:solidFill>
                  <a:prstClr val="black">
                    <a:tint val="75000"/>
                  </a:prstClr>
                </a:solidFill>
              </a:rPr>
              <a:pPr>
                <a:defRPr/>
              </a:pPr>
              <a:t>13.05.2026</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BCD13B9D-30C2-4A21-8C82-EF813270971D}"/>
              </a:ext>
            </a:extLst>
          </p:cNvPr>
          <p:cNvSpPr>
            <a:spLocks noGrp="1"/>
          </p:cNvSpPr>
          <p:nvPr>
            <p:ph type="ftr" sz="quarter" idx="11"/>
          </p:nvPr>
        </p:nvSpPr>
        <p:spPr/>
        <p:txBody>
          <a:bodyPr/>
          <a:lstStyle/>
          <a:p>
            <a:pPr>
              <a:defRPr/>
            </a:pPr>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44CE0939-99EA-401D-9DA8-887438D50C41}"/>
              </a:ext>
            </a:extLst>
          </p:cNvPr>
          <p:cNvSpPr>
            <a:spLocks noGrp="1"/>
          </p:cNvSpPr>
          <p:nvPr>
            <p:ph type="sldNum" sz="quarter" idx="12"/>
          </p:nvPr>
        </p:nvSpPr>
        <p:spPr/>
        <p:txBody>
          <a:bodyPr/>
          <a:lstStyle/>
          <a:p>
            <a:pPr>
              <a:defRPr/>
            </a:pPr>
            <a:fld id="{7A046622-AE15-4CB4-835C-C72CDD488B5F}" type="slidenum">
              <a:rPr lang="de-DE" smtClean="0">
                <a:solidFill>
                  <a:prstClr val="black">
                    <a:tint val="75000"/>
                  </a:prstClr>
                </a:solidFill>
              </a:rPr>
              <a:pPr>
                <a:defRPr/>
              </a:pPr>
              <a:t>‹Nr.›</a:t>
            </a:fld>
            <a:endParaRPr lang="de-DE">
              <a:solidFill>
                <a:prstClr val="black">
                  <a:tint val="75000"/>
                </a:prstClr>
              </a:solidFill>
            </a:endParaRPr>
          </a:p>
        </p:txBody>
      </p:sp>
      <p:sp>
        <p:nvSpPr>
          <p:cNvPr id="7" name="Foliennummernplatzhalter 5">
            <a:extLst>
              <a:ext uri="{FF2B5EF4-FFF2-40B4-BE49-F238E27FC236}">
                <a16:creationId xmlns:a16="http://schemas.microsoft.com/office/drawing/2014/main" id="{1E9B232B-A06A-4BCF-89BD-64E588A64970}"/>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793B557-C5D9-488F-ABF8-3B4B976721B8}" type="slidenum">
              <a:rPr lang="de-DE" smtClean="0">
                <a:solidFill>
                  <a:prstClr val="black"/>
                </a:solidFill>
              </a:rPr>
              <a:pPr>
                <a:defRPr/>
              </a:pPr>
              <a:t>‹Nr.›</a:t>
            </a:fld>
            <a:endParaRPr lang="de-DE">
              <a:solidFill>
                <a:prstClr val="black"/>
              </a:solidFill>
            </a:endParaRPr>
          </a:p>
        </p:txBody>
      </p:sp>
    </p:spTree>
    <p:extLst>
      <p:ext uri="{BB962C8B-B14F-4D97-AF65-F5344CB8AC3E}">
        <p14:creationId xmlns:p14="http://schemas.microsoft.com/office/powerpoint/2010/main" val="185397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87488" y="378015"/>
            <a:ext cx="10972800" cy="792088"/>
          </a:xfrm>
          <a:prstGeom prst="rect">
            <a:avLst/>
          </a:prstGeom>
        </p:spPr>
        <p:txBody>
          <a:bodyPr anchor="ctr"/>
          <a:lstStyle>
            <a:lvl1pPr algn="l">
              <a:defRPr sz="3600" b="0">
                <a:ln>
                  <a:noFill/>
                </a:ln>
                <a:solidFill>
                  <a:schemeClr val="tx1"/>
                </a:solidFill>
                <a:latin typeface="Arial" pitchFamily="34" charset="0"/>
                <a:cs typeface="Arial" pitchFamily="34" charset="0"/>
              </a:defRPr>
            </a:lvl1pPr>
          </a:lstStyle>
          <a:p>
            <a:r>
              <a:rPr lang="de-DE" dirty="0"/>
              <a:t>Titelmasterformat durch Klicken bearbeiten</a:t>
            </a:r>
          </a:p>
        </p:txBody>
      </p:sp>
      <p:sp>
        <p:nvSpPr>
          <p:cNvPr id="3" name="Inhaltsplatzhalter 2"/>
          <p:cNvSpPr>
            <a:spLocks noGrp="1"/>
          </p:cNvSpPr>
          <p:nvPr>
            <p:ph idx="1"/>
          </p:nvPr>
        </p:nvSpPr>
        <p:spPr>
          <a:xfrm>
            <a:off x="609600" y="1600201"/>
            <a:ext cx="109728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7" name="Foliennummernplatzhalter 5">
            <a:extLst>
              <a:ext uri="{FF2B5EF4-FFF2-40B4-BE49-F238E27FC236}">
                <a16:creationId xmlns:a16="http://schemas.microsoft.com/office/drawing/2014/main" id="{4D2CBE2A-CB4B-496A-B9F0-869CE625416B}"/>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164792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48359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773749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609600" y="6356351"/>
            <a:ext cx="2844800" cy="365125"/>
          </a:xfrm>
          <a:prstGeom prst="rect">
            <a:avLst/>
          </a:prstGeom>
        </p:spPr>
        <p:txBody>
          <a:bodyPr/>
          <a:lstStyle/>
          <a:p>
            <a:endParaRPr lang="de-DE" dirty="0"/>
          </a:p>
        </p:txBody>
      </p:sp>
      <p:sp>
        <p:nvSpPr>
          <p:cNvPr id="8" name="Fußzeilenplatzhalter 7"/>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9" name="Foliennummernplatzhalter 8"/>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65978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609600" y="6356351"/>
            <a:ext cx="2844800" cy="365125"/>
          </a:xfrm>
          <a:prstGeom prst="rect">
            <a:avLst/>
          </a:prstGeom>
        </p:spPr>
        <p:txBody>
          <a:bodyPr/>
          <a:lstStyle/>
          <a:p>
            <a:endParaRPr lang="de-DE" dirty="0"/>
          </a:p>
        </p:txBody>
      </p:sp>
      <p:sp>
        <p:nvSpPr>
          <p:cNvPr id="4" name="Fußzeilenplatzhalter 3"/>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5" name="Foliennummernplatzhalter 4"/>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196904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09600" y="6356351"/>
            <a:ext cx="2844800" cy="365125"/>
          </a:xfrm>
          <a:prstGeom prst="rect">
            <a:avLst/>
          </a:prstGeom>
        </p:spPr>
        <p:txBody>
          <a:bodyPr/>
          <a:lstStyle/>
          <a:p>
            <a:endParaRPr lang="de-DE" dirty="0"/>
          </a:p>
        </p:txBody>
      </p:sp>
      <p:sp>
        <p:nvSpPr>
          <p:cNvPr id="3" name="Fußzeilenplatzhalter 2"/>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4" name="Foliennummernplatzhalter 3"/>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400441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29190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642428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el 1"/>
          <p:cNvSpPr txBox="1">
            <a:spLocks/>
          </p:cNvSpPr>
          <p:nvPr userDrawn="1"/>
        </p:nvSpPr>
        <p:spPr>
          <a:xfrm>
            <a:off x="239350" y="216024"/>
            <a:ext cx="11713301" cy="908720"/>
          </a:xfrm>
          <a:prstGeom prst="rect">
            <a:avLst/>
          </a:prstGeom>
        </p:spPr>
        <p:txBody>
          <a:bodyPr>
            <a:normAutofit/>
          </a:bodyPr>
          <a:lstStyle>
            <a:lvl1pPr>
              <a:defRPr sz="3600">
                <a:latin typeface="Arial" pitchFamily="34" charset="0"/>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de-DE" sz="36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8" name="Untertitel 2"/>
          <p:cNvSpPr txBox="1">
            <a:spLocks/>
          </p:cNvSpPr>
          <p:nvPr userDrawn="1"/>
        </p:nvSpPr>
        <p:spPr>
          <a:xfrm>
            <a:off x="1583499" y="1412776"/>
            <a:ext cx="9121013" cy="4176464"/>
          </a:xfrm>
          <a:prstGeom prst="rect">
            <a:avLst/>
          </a:prstGeo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DE" sz="1800" b="0" i="0" u="none" strike="noStrike" kern="1200" cap="none" spc="0" normalizeH="0" baseline="0" noProof="0" dirty="0">
              <a:ln>
                <a:noFill/>
              </a:ln>
              <a:solidFill>
                <a:schemeClr val="tx1">
                  <a:tint val="75000"/>
                </a:schemeClr>
              </a:solidFill>
              <a:effectLst/>
              <a:uLnTx/>
              <a:uFillTx/>
              <a:latin typeface="Arial" pitchFamily="34" charset="0"/>
              <a:ea typeface="+mn-ea"/>
              <a:cs typeface="Arial" pitchFamily="34" charset="0"/>
            </a:endParaRPr>
          </a:p>
        </p:txBody>
      </p:sp>
      <p:sp>
        <p:nvSpPr>
          <p:cNvPr id="13" name="Rechteck 12">
            <a:extLst>
              <a:ext uri="{FF2B5EF4-FFF2-40B4-BE49-F238E27FC236}">
                <a16:creationId xmlns:a16="http://schemas.microsoft.com/office/drawing/2014/main" id="{F1B9DE57-DD8B-402A-B6CC-8D9566ECF9DE}"/>
              </a:ext>
            </a:extLst>
          </p:cNvPr>
          <p:cNvSpPr/>
          <p:nvPr userDrawn="1"/>
        </p:nvSpPr>
        <p:spPr>
          <a:xfrm>
            <a:off x="0" y="1094850"/>
            <a:ext cx="7392144" cy="45719"/>
          </a:xfrm>
          <a:prstGeom prst="rect">
            <a:avLst/>
          </a:prstGeom>
          <a:gradFill>
            <a:gsLst>
              <a:gs pos="21000">
                <a:schemeClr val="bg1">
                  <a:alpha val="0"/>
                </a:schemeClr>
              </a:gs>
              <a:gs pos="100000">
                <a:schemeClr val="bg1">
                  <a:lumMod val="0"/>
                  <a:lumOff val="100000"/>
                </a:schemeClr>
              </a:gs>
              <a:gs pos="88000">
                <a:schemeClr val="bg1"/>
              </a:gs>
              <a:gs pos="84000">
                <a:schemeClr val="bg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8BFBC58C-0559-44AD-9E52-8253B46338C1}"/>
              </a:ext>
            </a:extLst>
          </p:cNvPr>
          <p:cNvSpPr/>
          <p:nvPr userDrawn="1"/>
        </p:nvSpPr>
        <p:spPr>
          <a:xfrm>
            <a:off x="0" y="1"/>
            <a:ext cx="12192000" cy="548680"/>
          </a:xfrm>
          <a:prstGeom prst="rect">
            <a:avLst/>
          </a:prstGeom>
          <a:gradFill flip="none" rotWithShape="1">
            <a:gsLst>
              <a:gs pos="0">
                <a:srgbClr val="9BBBCE"/>
              </a:gs>
              <a:gs pos="0">
                <a:srgbClr val="2193B0"/>
              </a:gs>
              <a:gs pos="100000">
                <a:srgbClr val="005AA7"/>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itel 1">
            <a:extLst>
              <a:ext uri="{FF2B5EF4-FFF2-40B4-BE49-F238E27FC236}">
                <a16:creationId xmlns:a16="http://schemas.microsoft.com/office/drawing/2014/main" id="{39117B3E-B6BE-47F7-99D9-473225F4E3E1}"/>
              </a:ext>
            </a:extLst>
          </p:cNvPr>
          <p:cNvSpPr txBox="1">
            <a:spLocks/>
          </p:cNvSpPr>
          <p:nvPr userDrawn="1"/>
        </p:nvSpPr>
        <p:spPr>
          <a:xfrm>
            <a:off x="239350" y="216024"/>
            <a:ext cx="11713301" cy="908720"/>
          </a:xfrm>
          <a:prstGeom prst="rect">
            <a:avLst/>
          </a:prstGeom>
        </p:spPr>
        <p:txBody>
          <a:bodyPr>
            <a:normAutofit/>
          </a:bodyPr>
          <a:lstStyle>
            <a:lvl1pPr>
              <a:defRPr sz="3600">
                <a:latin typeface="Arial" pitchFamily="34" charset="0"/>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de-DE" sz="36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4" name="Titel 1">
            <a:extLst>
              <a:ext uri="{FF2B5EF4-FFF2-40B4-BE49-F238E27FC236}">
                <a16:creationId xmlns:a16="http://schemas.microsoft.com/office/drawing/2014/main" id="{56FC7A12-D6E1-46B4-881D-108B5BCE41F7}"/>
              </a:ext>
            </a:extLst>
          </p:cNvPr>
          <p:cNvSpPr txBox="1">
            <a:spLocks/>
          </p:cNvSpPr>
          <p:nvPr userDrawn="1"/>
        </p:nvSpPr>
        <p:spPr>
          <a:xfrm>
            <a:off x="166056" y="6719"/>
            <a:ext cx="10538456" cy="541961"/>
          </a:xfrm>
          <a:prstGeom prst="rect">
            <a:avLst/>
          </a:prstGeom>
          <a:effectLst/>
        </p:spPr>
        <p:txBody>
          <a:bodyPr anchor="ctr"/>
          <a:lstStyle>
            <a:lvl1pPr algn="l" defTabSz="914400" rtl="0" eaLnBrk="1" latinLnBrk="0" hangingPunct="1">
              <a:spcBef>
                <a:spcPct val="0"/>
              </a:spcBef>
              <a:buNone/>
              <a:defRPr sz="3600" b="0" kern="1200">
                <a:ln>
                  <a:noFill/>
                </a:ln>
                <a:solidFill>
                  <a:schemeClr val="tx1"/>
                </a:solidFill>
                <a:latin typeface="Arial" pitchFamily="34" charset="0"/>
                <a:ea typeface="+mj-ea"/>
                <a:cs typeface="Arial" pitchFamily="34" charset="0"/>
              </a:defRPr>
            </a:lvl1pPr>
          </a:lstStyle>
          <a:p>
            <a:r>
              <a:rPr lang="de-DE" sz="2000" b="1" dirty="0">
                <a:solidFill>
                  <a:schemeClr val="bg1"/>
                </a:solidFill>
                <a:latin typeface="Roboto Slab Light" pitchFamily="2" charset="0"/>
                <a:ea typeface="Roboto Slab Light" pitchFamily="2" charset="0"/>
              </a:rPr>
              <a:t>Manipulation erkennen </a:t>
            </a:r>
            <a:r>
              <a:rPr lang="de-DE" sz="1400" dirty="0">
                <a:solidFill>
                  <a:schemeClr val="bg1"/>
                </a:solidFill>
                <a:latin typeface="Roboto Slab Light" pitchFamily="2" charset="0"/>
                <a:ea typeface="Roboto Slab Light" pitchFamily="2" charset="0"/>
              </a:rPr>
              <a:t>Mittelstufe (anspruchsvolles Niveau)</a:t>
            </a:r>
            <a:endParaRPr lang="de-DE" sz="2800" b="1" cap="none" baseline="0" dirty="0">
              <a:solidFill>
                <a:schemeClr val="bg1"/>
              </a:solidFill>
              <a:effectLst/>
              <a:latin typeface="Roboto Slab Light" pitchFamily="2" charset="0"/>
            </a:endParaRPr>
          </a:p>
        </p:txBody>
      </p:sp>
      <p:sp>
        <p:nvSpPr>
          <p:cNvPr id="17" name="Foliennummernplatzhalter 5">
            <a:extLst>
              <a:ext uri="{FF2B5EF4-FFF2-40B4-BE49-F238E27FC236}">
                <a16:creationId xmlns:a16="http://schemas.microsoft.com/office/drawing/2014/main" id="{43517813-0800-459C-A6AA-A3938C24267B}"/>
              </a:ext>
            </a:extLst>
          </p:cNvPr>
          <p:cNvSpPr>
            <a:spLocks noGrp="1"/>
          </p:cNvSpPr>
          <p:nvPr>
            <p:ph type="sldNum" sz="quarter" idx="4"/>
          </p:nvPr>
        </p:nvSpPr>
        <p:spPr>
          <a:xfrm>
            <a:off x="239350" y="6339627"/>
            <a:ext cx="2844800" cy="365125"/>
          </a:xfrm>
          <a:prstGeom prst="rect">
            <a:avLst/>
          </a:prstGeom>
        </p:spPr>
        <p:txBody>
          <a:bodyPr/>
          <a:lstStyle/>
          <a:p>
            <a:fld id="{0793B557-C5D9-488F-ABF8-3B4B976721B8}" type="slidenum">
              <a:rPr lang="de-DE" smtClean="0"/>
              <a:pPr/>
              <a:t>‹Nr.›</a:t>
            </a:fld>
            <a:endParaRPr lang="de-DE" dirty="0"/>
          </a:p>
        </p:txBody>
      </p:sp>
      <p:pic>
        <p:nvPicPr>
          <p:cNvPr id="10" name="Picture 2">
            <a:extLst>
              <a:ext uri="{FF2B5EF4-FFF2-40B4-BE49-F238E27FC236}">
                <a16:creationId xmlns:a16="http://schemas.microsoft.com/office/drawing/2014/main" id="{B2349D5A-C400-48F7-ABD4-356113B386DD}"/>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891834" y="108422"/>
            <a:ext cx="976172" cy="324000"/>
          </a:xfrm>
          <a:prstGeom prst="rect">
            <a:avLst/>
          </a:prstGeom>
        </p:spPr>
      </p:pic>
    </p:spTree>
    <p:extLst>
      <p:ext uri="{BB962C8B-B14F-4D97-AF65-F5344CB8AC3E}">
        <p14:creationId xmlns:p14="http://schemas.microsoft.com/office/powerpoint/2010/main" val="96319224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hyperlink" Target="https://sabq.org/W6Pfd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kIv59pet4zs"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hyperlink" Target="https://www.youtube.com/shorts/K7DFKak_AzQ"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www.eijc.eu/" TargetMode="External"/><Relationship Id="rId7" Type="http://schemas.openxmlformats.org/officeDocument/2006/relationships/hyperlink" Target="mailto:info@eijc.eu"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hyperlink" Target="http://www.fitfornews.de/" TargetMode="External"/><Relationship Id="rId5" Type="http://schemas.openxmlformats.org/officeDocument/2006/relationships/image" Target="../media/image36.gif"/><Relationship Id="rId4" Type="http://schemas.openxmlformats.org/officeDocument/2006/relationships/hyperlink" Target="http://creativecommons.org/licenses/by-nc-nd/4.0/?ref=chooser-v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4695D3E-C8CA-48D1-8391-B1862D04C7FB}"/>
              </a:ext>
            </a:extLst>
          </p:cNvPr>
          <p:cNvSpPr/>
          <p:nvPr/>
        </p:nvSpPr>
        <p:spPr>
          <a:xfrm>
            <a:off x="0" y="23811"/>
            <a:ext cx="12193200" cy="6858000"/>
          </a:xfrm>
          <a:prstGeom prst="rect">
            <a:avLst/>
          </a:prstGeom>
          <a:gradFill flip="none" rotWithShape="1">
            <a:gsLst>
              <a:gs pos="0">
                <a:srgbClr val="005AA7"/>
              </a:gs>
              <a:gs pos="100000">
                <a:srgbClr val="2193B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Titel 1">
            <a:extLst>
              <a:ext uri="{FF2B5EF4-FFF2-40B4-BE49-F238E27FC236}">
                <a16:creationId xmlns:a16="http://schemas.microsoft.com/office/drawing/2014/main" id="{2F49023C-7677-4EE9-98D2-67C56029AC92}"/>
              </a:ext>
            </a:extLst>
          </p:cNvPr>
          <p:cNvSpPr txBox="1">
            <a:spLocks/>
          </p:cNvSpPr>
          <p:nvPr/>
        </p:nvSpPr>
        <p:spPr>
          <a:xfrm>
            <a:off x="609600" y="1484784"/>
            <a:ext cx="10972800" cy="3738550"/>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Arial" pitchFamily="34" charset="0"/>
                <a:ea typeface="+mj-ea"/>
                <a:cs typeface="Arial" pitchFamily="34" charset="0"/>
              </a:defRPr>
            </a:lvl1pPr>
          </a:lstStyle>
          <a:p>
            <a:r>
              <a:rPr lang="de-DE" sz="7700" b="1" dirty="0">
                <a:solidFill>
                  <a:schemeClr val="bg1"/>
                </a:solidFill>
                <a:latin typeface="Roboto Slab Light" pitchFamily="2" charset="0"/>
                <a:ea typeface="Roboto Slab Light" pitchFamily="2" charset="0"/>
              </a:rPr>
              <a:t>Vorsicht: </a:t>
            </a:r>
            <a:r>
              <a:rPr lang="de-DE" sz="7700" b="1" dirty="0">
                <a:solidFill>
                  <a:schemeClr val="bg1"/>
                </a:solidFill>
                <a:effectLst>
                  <a:outerShdw blurRad="38100" dist="38100" dir="2700000" algn="tl">
                    <a:srgbClr val="000000">
                      <a:alpha val="43137"/>
                    </a:srgbClr>
                  </a:outerShdw>
                </a:effectLst>
                <a:latin typeface="Source Sans Pro SemiBold" panose="020B0603030403090204" pitchFamily="34" charset="0"/>
                <a:ea typeface="Roboto Slab Light" pitchFamily="2" charset="0"/>
              </a:rPr>
              <a:t>Manipulation</a:t>
            </a:r>
            <a:r>
              <a:rPr lang="de-DE" sz="7700" b="1" dirty="0">
                <a:solidFill>
                  <a:schemeClr val="bg1"/>
                </a:solidFill>
                <a:latin typeface="Roboto Slab Light" pitchFamily="2" charset="0"/>
                <a:ea typeface="Roboto Slab Light" pitchFamily="2" charset="0"/>
              </a:rPr>
              <a:t> </a:t>
            </a:r>
            <a:br>
              <a:rPr lang="de-DE" sz="7700" b="1" dirty="0">
                <a:solidFill>
                  <a:schemeClr val="bg1"/>
                </a:solidFill>
                <a:latin typeface="Roboto Slab Light" pitchFamily="2" charset="0"/>
                <a:ea typeface="Roboto Slab Light" pitchFamily="2" charset="0"/>
              </a:rPr>
            </a:br>
            <a:r>
              <a:rPr lang="de-DE" sz="6000" b="1" dirty="0">
                <a:solidFill>
                  <a:schemeClr val="bg1"/>
                </a:solidFill>
                <a:latin typeface="Roboto Slab Light" pitchFamily="2" charset="0"/>
                <a:ea typeface="Roboto Slab Light" pitchFamily="2" charset="0"/>
              </a:rPr>
              <a:t>in den Sozialen Medien</a:t>
            </a:r>
            <a:endParaRPr lang="de-DE" sz="7700" b="1" dirty="0">
              <a:solidFill>
                <a:schemeClr val="bg1"/>
              </a:solidFill>
              <a:latin typeface="Roboto Slab Light" pitchFamily="2" charset="0"/>
              <a:ea typeface="Roboto Slab Light" pitchFamily="2" charset="0"/>
            </a:endParaRPr>
          </a:p>
          <a:p>
            <a:r>
              <a:rPr lang="de-DE" sz="4400" dirty="0">
                <a:solidFill>
                  <a:schemeClr val="bg1"/>
                </a:solidFill>
                <a:latin typeface="Roboto Slab Light" pitchFamily="2" charset="0"/>
                <a:ea typeface="Roboto Slab Light" pitchFamily="2" charset="0"/>
              </a:rPr>
              <a:t>Mittelstufe</a:t>
            </a:r>
          </a:p>
          <a:p>
            <a:r>
              <a:rPr lang="de-DE" sz="2800" dirty="0">
                <a:solidFill>
                  <a:schemeClr val="bg1"/>
                </a:solidFill>
                <a:latin typeface="Roboto Slab Light" pitchFamily="2" charset="0"/>
                <a:ea typeface="Roboto Slab Light" pitchFamily="2" charset="0"/>
              </a:rPr>
              <a:t>(anspruchsvolleres Niveau)</a:t>
            </a:r>
          </a:p>
        </p:txBody>
      </p:sp>
    </p:spTree>
    <p:extLst>
      <p:ext uri="{BB962C8B-B14F-4D97-AF65-F5344CB8AC3E}">
        <p14:creationId xmlns:p14="http://schemas.microsoft.com/office/powerpoint/2010/main" val="1513048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37253C8-29CE-4576-AB57-E80B65A8D868}"/>
              </a:ext>
            </a:extLst>
          </p:cNvPr>
          <p:cNvSpPr>
            <a:spLocks noGrp="1"/>
          </p:cNvSpPr>
          <p:nvPr>
            <p:ph idx="1"/>
          </p:nvPr>
        </p:nvSpPr>
        <p:spPr>
          <a:xfrm>
            <a:off x="838200" y="980728"/>
            <a:ext cx="10515600" cy="5196235"/>
          </a:xfrm>
        </p:spPr>
        <p:txBody>
          <a:bodyPr/>
          <a:lstStyle/>
          <a:p>
            <a:pPr marL="0" indent="0">
              <a:buNone/>
            </a:pPr>
            <a:r>
              <a:rPr lang="de-DE" sz="3600" dirty="0"/>
              <a:t>Meldung: „Junge Leute kleben sich auf die Straße“  </a:t>
            </a:r>
          </a:p>
          <a:p>
            <a:pPr marL="0" indent="0">
              <a:buNone/>
            </a:pPr>
            <a:r>
              <a:rPr lang="de-DE" sz="3400" b="1" dirty="0"/>
              <a:t>Diese Situation zeigen wir in zwei Verkleidungen:</a:t>
            </a:r>
            <a:r>
              <a:rPr lang="de-DE" sz="3600" b="1" dirty="0"/>
              <a:t> </a:t>
            </a:r>
          </a:p>
          <a:p>
            <a:pPr lvl="1"/>
            <a:r>
              <a:rPr lang="de-DE" sz="3200" dirty="0"/>
              <a:t>Sprachkostüm A: "Engagierte Aktivisten kämpfen für ein besseres Klima"</a:t>
            </a:r>
          </a:p>
          <a:p>
            <a:pPr lvl="1"/>
            <a:r>
              <a:rPr lang="de-DE" sz="3200" dirty="0"/>
              <a:t>Sprachkostüm B: "Radikale Klimakleber terrorisieren Berufsfahrer bei ihrer Arbeit"</a:t>
            </a:r>
          </a:p>
          <a:p>
            <a:pPr marL="0" indent="0">
              <a:buNone/>
            </a:pPr>
            <a:endParaRPr lang="de-DE" sz="3600" dirty="0"/>
          </a:p>
          <a:p>
            <a:pPr marL="0" indent="0">
              <a:buNone/>
            </a:pPr>
            <a:r>
              <a:rPr lang="de-DE" sz="3600" dirty="0">
                <a:sym typeface="Wingdings" panose="05000000000000000000" pitchFamily="2" charset="2"/>
              </a:rPr>
              <a:t> </a:t>
            </a:r>
            <a:r>
              <a:rPr lang="de-DE" sz="3600" dirty="0"/>
              <a:t>Erkenntnis: Der Fakt ist derselbe, aber die Wortwahl manipuliert Sinn und Bedeutung.</a:t>
            </a:r>
          </a:p>
          <a:p>
            <a:pPr marL="0" indent="0">
              <a:buNone/>
            </a:pPr>
            <a:endParaRPr lang="de-DE" dirty="0"/>
          </a:p>
        </p:txBody>
      </p:sp>
      <p:sp>
        <p:nvSpPr>
          <p:cNvPr id="3" name="Foliennummernplatzhalter 2">
            <a:extLst>
              <a:ext uri="{FF2B5EF4-FFF2-40B4-BE49-F238E27FC236}">
                <a16:creationId xmlns:a16="http://schemas.microsoft.com/office/drawing/2014/main" id="{305A2783-20FE-4426-BA84-6A5A2B43C8A8}"/>
              </a:ext>
            </a:extLst>
          </p:cNvPr>
          <p:cNvSpPr>
            <a:spLocks noGrp="1"/>
          </p:cNvSpPr>
          <p:nvPr>
            <p:ph type="sldNum" sz="quarter" idx="12"/>
          </p:nvPr>
        </p:nvSpPr>
        <p:spPr/>
        <p:txBody>
          <a:bodyPr/>
          <a:lstStyle/>
          <a:p>
            <a:fld id="{995B83AF-091C-4368-ABDB-DF7FEF1A6B80}" type="slidenum">
              <a:rPr lang="de-DE" smtClean="0"/>
              <a:pPr/>
              <a:t>10</a:t>
            </a:fld>
            <a:endParaRPr lang="de-DE" dirty="0"/>
          </a:p>
        </p:txBody>
      </p:sp>
      <p:pic>
        <p:nvPicPr>
          <p:cNvPr id="5" name="Grafik 4">
            <a:extLst>
              <a:ext uri="{FF2B5EF4-FFF2-40B4-BE49-F238E27FC236}">
                <a16:creationId xmlns:a16="http://schemas.microsoft.com/office/drawing/2014/main" id="{CED3E9B0-CBB1-4AAC-841D-E5328D48357D}"/>
              </a:ext>
            </a:extLst>
          </p:cNvPr>
          <p:cNvPicPr>
            <a:picLocks noChangeAspect="1"/>
          </p:cNvPicPr>
          <p:nvPr/>
        </p:nvPicPr>
        <p:blipFill>
          <a:blip r:embed="rId3"/>
          <a:stretch>
            <a:fillRect/>
          </a:stretch>
        </p:blipFill>
        <p:spPr>
          <a:xfrm>
            <a:off x="351385" y="620688"/>
            <a:ext cx="11470569" cy="64471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5567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25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1">
            <a:extLst>
              <a:ext uri="{FF2B5EF4-FFF2-40B4-BE49-F238E27FC236}">
                <a16:creationId xmlns:a16="http://schemas.microsoft.com/office/drawing/2014/main" id="{B6B4B08E-590F-4C87-A966-62AE226A7C26}"/>
              </a:ext>
            </a:extLst>
          </p:cNvPr>
          <p:cNvSpPr txBox="1">
            <a:spLocks/>
          </p:cNvSpPr>
          <p:nvPr/>
        </p:nvSpPr>
        <p:spPr>
          <a:xfrm>
            <a:off x="441874" y="1484784"/>
            <a:ext cx="11750126" cy="5229200"/>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2. Zucker löffeln</a:t>
            </a:r>
            <a:endParaRPr lang="de-DE" dirty="0"/>
          </a:p>
          <a:p>
            <a:pPr marL="0" indent="0">
              <a:buFont typeface="Arial" pitchFamily="34" charset="0"/>
              <a:buNone/>
            </a:pPr>
            <a:r>
              <a:rPr lang="de-DE" dirty="0"/>
              <a:t>Nur gute Nachrichten! Die Botschaft lautet: Wir sind super! </a:t>
            </a:r>
            <a:br>
              <a:rPr lang="de-DE" dirty="0"/>
            </a:br>
            <a:r>
              <a:rPr lang="de-DE" dirty="0"/>
              <a:t>Alles andere, vor allem schlechte Nachrichten lassen wir weg.</a:t>
            </a:r>
          </a:p>
          <a:p>
            <a:pPr marL="0" indent="0">
              <a:buNone/>
            </a:pPr>
            <a:br>
              <a:rPr lang="de-DE" sz="2400" b="1" dirty="0"/>
            </a:br>
            <a:r>
              <a:rPr lang="de-DE" sz="2800" b="1" dirty="0"/>
              <a:t>Beispiel</a:t>
            </a:r>
            <a:r>
              <a:rPr lang="de-DE" sz="2800" dirty="0"/>
              <a:t>: Eine (fiktive) Umfrage zur neuen Cafeteria sagt:</a:t>
            </a:r>
            <a:br>
              <a:rPr lang="de-DE" sz="1600" dirty="0"/>
            </a:br>
            <a:r>
              <a:rPr lang="de-DE" sz="1600" dirty="0"/>
              <a:t> </a:t>
            </a:r>
            <a:br>
              <a:rPr lang="de-DE" sz="1600" dirty="0"/>
            </a:br>
            <a:r>
              <a:rPr lang="de-DE" sz="2800" dirty="0"/>
              <a:t>1. „Die Stühle sind bequem.“</a:t>
            </a:r>
            <a:br>
              <a:rPr lang="de-DE" sz="2800" dirty="0"/>
            </a:br>
            <a:r>
              <a:rPr lang="de-DE" sz="2800" dirty="0"/>
              <a:t>2. „Das Essen ist aber jetzt viel teurer.“</a:t>
            </a:r>
            <a:br>
              <a:rPr lang="de-DE" sz="1600" dirty="0"/>
            </a:br>
            <a:endParaRPr lang="de-DE" sz="1600" dirty="0"/>
          </a:p>
          <a:p>
            <a:pPr marL="0" indent="0">
              <a:buNone/>
            </a:pPr>
            <a:r>
              <a:rPr lang="de-DE" sz="2800" b="1" dirty="0"/>
              <a:t>Frage</a:t>
            </a:r>
            <a:r>
              <a:rPr lang="de-DE" sz="2800" dirty="0"/>
              <a:t>: Was schreibt die Firma auf ihre Website, um gut dazustehen?</a:t>
            </a:r>
            <a:br>
              <a:rPr lang="de-DE" sz="2800" dirty="0"/>
            </a:br>
            <a:r>
              <a:rPr lang="de-DE" sz="2800" b="1" dirty="0"/>
              <a:t>Antwort</a:t>
            </a:r>
            <a:r>
              <a:rPr lang="de-DE" sz="2800" dirty="0"/>
              <a:t>: “Unsere neue Cafeteria hat super Stühle!“</a:t>
            </a:r>
          </a:p>
        </p:txBody>
      </p:sp>
      <p:pic>
        <p:nvPicPr>
          <p:cNvPr id="5" name="Grafik 4">
            <a:extLst>
              <a:ext uri="{FF2B5EF4-FFF2-40B4-BE49-F238E27FC236}">
                <a16:creationId xmlns:a16="http://schemas.microsoft.com/office/drawing/2014/main" id="{11C55E6C-996D-4F87-BE8E-4F50BAEAAC02}"/>
              </a:ext>
            </a:extLst>
          </p:cNvPr>
          <p:cNvPicPr>
            <a:picLocks noChangeAspect="1"/>
          </p:cNvPicPr>
          <p:nvPr/>
        </p:nvPicPr>
        <p:blipFill rotWithShape="1">
          <a:blip r:embed="rId3"/>
          <a:srcRect l="10400" t="21477" r="10400" b="21200"/>
          <a:stretch/>
        </p:blipFill>
        <p:spPr>
          <a:xfrm>
            <a:off x="167548" y="581258"/>
            <a:ext cx="1089795" cy="788769"/>
          </a:xfrm>
          <a:prstGeom prst="rect">
            <a:avLst/>
          </a:prstGeom>
        </p:spPr>
      </p:pic>
    </p:spTree>
    <p:extLst>
      <p:ext uri="{BB962C8B-B14F-4D97-AF65-F5344CB8AC3E}">
        <p14:creationId xmlns:p14="http://schemas.microsoft.com/office/powerpoint/2010/main" val="976126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1">
            <a:extLst>
              <a:ext uri="{FF2B5EF4-FFF2-40B4-BE49-F238E27FC236}">
                <a16:creationId xmlns:a16="http://schemas.microsoft.com/office/drawing/2014/main" id="{B6B4B08E-590F-4C87-A966-62AE226A7C26}"/>
              </a:ext>
            </a:extLst>
          </p:cNvPr>
          <p:cNvSpPr txBox="1">
            <a:spLocks/>
          </p:cNvSpPr>
          <p:nvPr/>
        </p:nvSpPr>
        <p:spPr>
          <a:xfrm>
            <a:off x="441874" y="1484784"/>
            <a:ext cx="11750126" cy="5229200"/>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3. Falsche Bilder montieren</a:t>
            </a:r>
          </a:p>
          <a:p>
            <a:pPr marL="0" indent="0">
              <a:buFont typeface="Arial" pitchFamily="34" charset="0"/>
              <a:buNone/>
            </a:pPr>
            <a:endParaRPr lang="de-DE" dirty="0"/>
          </a:p>
          <a:p>
            <a:pPr marL="0" indent="0">
              <a:buFont typeface="Arial" pitchFamily="34" charset="0"/>
              <a:buNone/>
            </a:pPr>
            <a:r>
              <a:rPr lang="de-DE" dirty="0"/>
              <a:t>Bilder machen Stimmung, sie wirken </a:t>
            </a:r>
            <a:r>
              <a:rPr lang="de-DE" b="1" dirty="0"/>
              <a:t>emotional</a:t>
            </a:r>
            <a:r>
              <a:rPr lang="de-DE" dirty="0"/>
              <a:t>. Wir kopieren ein altes Foto einer brutalen Szene und stellen es zu einem erfundenen aktuellen Bericht. </a:t>
            </a:r>
          </a:p>
          <a:p>
            <a:pPr marL="0" indent="0">
              <a:buFont typeface="Arial" pitchFamily="34" charset="0"/>
              <a:buNone/>
            </a:pPr>
            <a:r>
              <a:rPr lang="de-DE" dirty="0"/>
              <a:t>Schon glauben die Leute die Geschichte und regen sich auf.</a:t>
            </a:r>
          </a:p>
          <a:p>
            <a:pPr marL="0" indent="0">
              <a:buFont typeface="Arial" pitchFamily="34" charset="0"/>
              <a:buNone/>
            </a:pPr>
            <a:endParaRPr lang="de-DE" dirty="0"/>
          </a:p>
          <a:p>
            <a:pPr marL="0" indent="0">
              <a:buFont typeface="Arial" pitchFamily="34" charset="0"/>
              <a:buNone/>
            </a:pPr>
            <a:r>
              <a:rPr lang="de-DE" b="1" dirty="0"/>
              <a:t>Beispiel: Ratten fressen Döner-Kebab</a:t>
            </a:r>
            <a:r>
              <a:rPr lang="de-DE" b="1" dirty="0">
                <a:sym typeface="Wingdings" panose="05000000000000000000" pitchFamily="2" charset="2"/>
              </a:rPr>
              <a:t> nächste Folie</a:t>
            </a:r>
            <a:endParaRPr lang="de-DE" b="1" dirty="0"/>
          </a:p>
          <a:p>
            <a:pPr marL="0" indent="0">
              <a:buFont typeface="Arial" pitchFamily="34" charset="0"/>
              <a:buNone/>
            </a:pPr>
            <a:endParaRPr lang="de-DE" dirty="0"/>
          </a:p>
        </p:txBody>
      </p:sp>
      <p:pic>
        <p:nvPicPr>
          <p:cNvPr id="5" name="Grafik 4">
            <a:extLst>
              <a:ext uri="{FF2B5EF4-FFF2-40B4-BE49-F238E27FC236}">
                <a16:creationId xmlns:a16="http://schemas.microsoft.com/office/drawing/2014/main" id="{2D9E4032-607B-4A33-A1AC-8BC05AB34A04}"/>
              </a:ext>
            </a:extLst>
          </p:cNvPr>
          <p:cNvPicPr>
            <a:picLocks noChangeAspect="1"/>
          </p:cNvPicPr>
          <p:nvPr/>
        </p:nvPicPr>
        <p:blipFill rotWithShape="1">
          <a:blip r:embed="rId3"/>
          <a:srcRect l="10400" t="21477" r="10400" b="21200"/>
          <a:stretch/>
        </p:blipFill>
        <p:spPr>
          <a:xfrm>
            <a:off x="167548" y="581258"/>
            <a:ext cx="1089795" cy="788769"/>
          </a:xfrm>
          <a:prstGeom prst="rect">
            <a:avLst/>
          </a:prstGeom>
        </p:spPr>
      </p:pic>
    </p:spTree>
    <p:extLst>
      <p:ext uri="{BB962C8B-B14F-4D97-AF65-F5344CB8AC3E}">
        <p14:creationId xmlns:p14="http://schemas.microsoft.com/office/powerpoint/2010/main" val="238305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0EE87-6F96-8FE2-B850-51C4042982E3}"/>
            </a:ext>
          </a:extLst>
        </p:cNvPr>
        <p:cNvGrpSpPr/>
        <p:nvPr/>
      </p:nvGrpSpPr>
      <p:grpSpPr>
        <a:xfrm>
          <a:off x="0" y="0"/>
          <a:ext cx="0" cy="0"/>
          <a:chOff x="0" y="0"/>
          <a:chExt cx="0" cy="0"/>
        </a:xfrm>
      </p:grpSpPr>
      <p:sp>
        <p:nvSpPr>
          <p:cNvPr id="8" name="Textfeld 7">
            <a:extLst>
              <a:ext uri="{FF2B5EF4-FFF2-40B4-BE49-F238E27FC236}">
                <a16:creationId xmlns:a16="http://schemas.microsoft.com/office/drawing/2014/main" id="{48E05C57-7B6A-3BF4-7D18-3B62B9BC819A}"/>
              </a:ext>
            </a:extLst>
          </p:cNvPr>
          <p:cNvSpPr txBox="1"/>
          <p:nvPr/>
        </p:nvSpPr>
        <p:spPr>
          <a:xfrm>
            <a:off x="2279577" y="6505599"/>
            <a:ext cx="4320480" cy="307777"/>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Quelle: </a:t>
            </a:r>
            <a:r>
              <a:rPr lang="de-DE" sz="1400" dirty="0">
                <a:solidFill>
                  <a:srgbClr val="376092"/>
                </a:solidFill>
                <a:latin typeface="Arial" panose="020B0604020202020204" pitchFamily="34" charset="0"/>
                <a:cs typeface="Arial" panose="020B0604020202020204" pitchFamily="34" charset="0"/>
              </a:rPr>
              <a:t>https://www.mimikama.org/doener-mit-ratte/</a:t>
            </a:r>
          </a:p>
        </p:txBody>
      </p:sp>
      <p:sp>
        <p:nvSpPr>
          <p:cNvPr id="13" name="Textfeld 12">
            <a:extLst>
              <a:ext uri="{FF2B5EF4-FFF2-40B4-BE49-F238E27FC236}">
                <a16:creationId xmlns:a16="http://schemas.microsoft.com/office/drawing/2014/main" id="{5252BC81-1EA9-BFF1-3247-F5BC95DE74C7}"/>
              </a:ext>
            </a:extLst>
          </p:cNvPr>
          <p:cNvSpPr txBox="1"/>
          <p:nvPr/>
        </p:nvSpPr>
        <p:spPr>
          <a:xfrm>
            <a:off x="8598816" y="908720"/>
            <a:ext cx="3329832" cy="3344185"/>
          </a:xfrm>
          <a:prstGeom prst="rect">
            <a:avLst/>
          </a:prstGeom>
          <a:noFill/>
        </p:spPr>
        <p:txBody>
          <a:bodyPr wrap="square" rtlCol="0">
            <a:spAutoFit/>
          </a:bodyPr>
          <a:lstStyle/>
          <a:p>
            <a:pPr algn="ctr">
              <a:lnSpc>
                <a:spcPct val="130000"/>
              </a:lnSpc>
              <a:spcAft>
                <a:spcPts val="1200"/>
              </a:spcAft>
            </a:pPr>
            <a:r>
              <a:rPr lang="de-DE" sz="2800" b="1" dirty="0">
                <a:solidFill>
                  <a:srgbClr val="376092"/>
                </a:solidFill>
                <a:latin typeface="Arial" panose="020B0604020202020204" pitchFamily="34" charset="0"/>
                <a:cs typeface="Arial" panose="020B0604020202020204" pitchFamily="34" charset="0"/>
              </a:rPr>
              <a:t>Grauslich!</a:t>
            </a:r>
          </a:p>
          <a:p>
            <a:pPr marL="0" indent="0" algn="ctr">
              <a:lnSpc>
                <a:spcPct val="120000"/>
              </a:lnSpc>
              <a:buNone/>
            </a:pPr>
            <a:r>
              <a:rPr lang="de-DE" sz="2800" dirty="0">
                <a:latin typeface="Arial" panose="020B0604020202020204" pitchFamily="34" charset="0"/>
                <a:cs typeface="Arial" panose="020B0604020202020204" pitchFamily="34" charset="0"/>
              </a:rPr>
              <a:t>Posts zeigen in den Sozialen Medien:</a:t>
            </a:r>
          </a:p>
          <a:p>
            <a:pPr marL="0" indent="0" algn="ctr">
              <a:lnSpc>
                <a:spcPct val="120000"/>
              </a:lnSpc>
              <a:buNone/>
            </a:pPr>
            <a:r>
              <a:rPr lang="de-DE" sz="2800" dirty="0">
                <a:latin typeface="Arial" panose="020B0604020202020204" pitchFamily="34" charset="0"/>
                <a:cs typeface="Arial" panose="020B0604020202020204" pitchFamily="34" charset="0"/>
              </a:rPr>
              <a:t>Ratten auf </a:t>
            </a:r>
            <a:br>
              <a:rPr lang="de-DE" sz="2800" dirty="0">
                <a:latin typeface="Arial" panose="020B0604020202020204" pitchFamily="34" charset="0"/>
                <a:cs typeface="Arial" panose="020B0604020202020204" pitchFamily="34" charset="0"/>
              </a:rPr>
            </a:br>
            <a:r>
              <a:rPr lang="de-DE" sz="2800" dirty="0">
                <a:latin typeface="Arial" panose="020B0604020202020204" pitchFamily="34" charset="0"/>
                <a:cs typeface="Arial" panose="020B0604020202020204" pitchFamily="34" charset="0"/>
              </a:rPr>
              <a:t>Döner Kebab in</a:t>
            </a:r>
          </a:p>
          <a:p>
            <a:pPr marL="0" indent="0" algn="ctr">
              <a:lnSpc>
                <a:spcPct val="120000"/>
              </a:lnSpc>
              <a:buNone/>
            </a:pPr>
            <a:r>
              <a:rPr lang="de-DE" sz="2800" dirty="0">
                <a:latin typeface="Arial" panose="020B0604020202020204" pitchFamily="34" charset="0"/>
                <a:cs typeface="Arial" panose="020B0604020202020204" pitchFamily="34" charset="0"/>
              </a:rPr>
              <a:t>Berlin-Neukölln!</a:t>
            </a:r>
            <a:endParaRPr lang="de-DE" sz="2000" dirty="0"/>
          </a:p>
        </p:txBody>
      </p:sp>
      <p:sp>
        <p:nvSpPr>
          <p:cNvPr id="24" name="Rechteck 23">
            <a:extLst>
              <a:ext uri="{FF2B5EF4-FFF2-40B4-BE49-F238E27FC236}">
                <a16:creationId xmlns:a16="http://schemas.microsoft.com/office/drawing/2014/main" id="{30E8D147-03C8-61B4-2A0F-A8931E745BD4}"/>
              </a:ext>
            </a:extLst>
          </p:cNvPr>
          <p:cNvSpPr/>
          <p:nvPr/>
        </p:nvSpPr>
        <p:spPr>
          <a:xfrm>
            <a:off x="0" y="1822116"/>
            <a:ext cx="983432" cy="44296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2C957616-031A-4977-A02A-8E5E7172F791}"/>
              </a:ext>
            </a:extLst>
          </p:cNvPr>
          <p:cNvPicPr>
            <a:picLocks noChangeAspect="1"/>
          </p:cNvPicPr>
          <p:nvPr/>
        </p:nvPicPr>
        <p:blipFill>
          <a:blip r:embed="rId3"/>
          <a:stretch>
            <a:fillRect/>
          </a:stretch>
        </p:blipFill>
        <p:spPr>
          <a:xfrm>
            <a:off x="482" y="1255013"/>
            <a:ext cx="8327766" cy="4788000"/>
          </a:xfrm>
          <a:prstGeom prst="rect">
            <a:avLst/>
          </a:prstGeom>
        </p:spPr>
      </p:pic>
      <p:sp>
        <p:nvSpPr>
          <p:cNvPr id="5" name="Textfeld 4">
            <a:extLst>
              <a:ext uri="{FF2B5EF4-FFF2-40B4-BE49-F238E27FC236}">
                <a16:creationId xmlns:a16="http://schemas.microsoft.com/office/drawing/2014/main" id="{7129CF4A-15D3-4F7B-897F-F8CBCD7803E8}"/>
              </a:ext>
            </a:extLst>
          </p:cNvPr>
          <p:cNvSpPr txBox="1"/>
          <p:nvPr/>
        </p:nvSpPr>
        <p:spPr>
          <a:xfrm>
            <a:off x="8784325" y="4509120"/>
            <a:ext cx="2958813" cy="1815882"/>
          </a:xfrm>
          <a:prstGeom prst="rect">
            <a:avLst/>
          </a:prstGeom>
          <a:noFill/>
        </p:spPr>
        <p:txBody>
          <a:bodyPr wrap="square" rtlCol="0">
            <a:spAutoFit/>
          </a:bodyPr>
          <a:lstStyle/>
          <a:p>
            <a:r>
              <a:rPr lang="de-DE" sz="2800" b="1" dirty="0"/>
              <a:t>Was meint Ihr: Kann </a:t>
            </a:r>
            <a:br>
              <a:rPr lang="de-DE" sz="2800" b="1" dirty="0"/>
            </a:br>
            <a:r>
              <a:rPr lang="de-DE" sz="2800" b="1" dirty="0"/>
              <a:t>das </a:t>
            </a:r>
            <a:br>
              <a:rPr lang="de-DE" sz="2800" b="1" dirty="0"/>
            </a:br>
            <a:r>
              <a:rPr lang="de-DE" sz="2800" b="1" dirty="0"/>
              <a:t>sein? </a:t>
            </a:r>
          </a:p>
        </p:txBody>
      </p:sp>
      <p:pic>
        <p:nvPicPr>
          <p:cNvPr id="11" name="Grafik 10">
            <a:extLst>
              <a:ext uri="{FF2B5EF4-FFF2-40B4-BE49-F238E27FC236}">
                <a16:creationId xmlns:a16="http://schemas.microsoft.com/office/drawing/2014/main" id="{B31AE156-3758-4BC5-9EDA-365F747DCB9A}"/>
              </a:ext>
            </a:extLst>
          </p:cNvPr>
          <p:cNvPicPr>
            <a:picLocks noChangeAspect="1"/>
          </p:cNvPicPr>
          <p:nvPr/>
        </p:nvPicPr>
        <p:blipFill rotWithShape="1">
          <a:blip r:embed="rId4"/>
          <a:srcRect l="6652" t="5500" r="15497" b="5500"/>
          <a:stretch/>
        </p:blipFill>
        <p:spPr>
          <a:xfrm>
            <a:off x="26522" y="1124744"/>
            <a:ext cx="8346654" cy="5361964"/>
          </a:xfrm>
          <a:prstGeom prst="rect">
            <a:avLst/>
          </a:prstGeom>
        </p:spPr>
      </p:pic>
      <p:pic>
        <p:nvPicPr>
          <p:cNvPr id="12" name="Grafik 11">
            <a:extLst>
              <a:ext uri="{FF2B5EF4-FFF2-40B4-BE49-F238E27FC236}">
                <a16:creationId xmlns:a16="http://schemas.microsoft.com/office/drawing/2014/main" id="{542E0ADE-7F4F-4DD9-AF00-5372C93C9C61}"/>
              </a:ext>
            </a:extLst>
          </p:cNvPr>
          <p:cNvPicPr>
            <a:picLocks noChangeAspect="1"/>
          </p:cNvPicPr>
          <p:nvPr/>
        </p:nvPicPr>
        <p:blipFill>
          <a:blip r:embed="rId5"/>
          <a:stretch>
            <a:fillRect/>
          </a:stretch>
        </p:blipFill>
        <p:spPr>
          <a:xfrm>
            <a:off x="9901040" y="5029012"/>
            <a:ext cx="2253247" cy="1882604"/>
          </a:xfrm>
          <a:prstGeom prst="rect">
            <a:avLst/>
          </a:prstGeom>
          <a:ln>
            <a:noFill/>
          </a:ln>
          <a:effectLst>
            <a:softEdge rad="112500"/>
          </a:effectLst>
        </p:spPr>
      </p:pic>
    </p:spTree>
    <p:extLst>
      <p:ext uri="{BB962C8B-B14F-4D97-AF65-F5344CB8AC3E}">
        <p14:creationId xmlns:p14="http://schemas.microsoft.com/office/powerpoint/2010/main" val="8084915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par>
                          <p:cTn id="13" fill="hold">
                            <p:stCondLst>
                              <p:cond delay="500"/>
                            </p:stCondLst>
                            <p:childTnLst>
                              <p:par>
                                <p:cTn id="14" presetID="6" presetClass="entr" presetSubtype="32" fill="hold" grpId="0" nodeType="after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circle(out)">
                                      <p:cBhvr>
                                        <p:cTn id="16" dur="2000"/>
                                        <p:tgtEl>
                                          <p:spTgt spid="5"/>
                                        </p:tgtEl>
                                      </p:cBhvr>
                                    </p:animEffect>
                                  </p:childTnLst>
                                </p:cTn>
                              </p:par>
                              <p:par>
                                <p:cTn id="17" presetID="10" presetClass="entr" presetSubtype="0" fill="hold" nodeType="withEffect">
                                  <p:stCondLst>
                                    <p:cond delay="7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0EE87-6F96-8FE2-B850-51C4042982E3}"/>
            </a:ext>
          </a:extLst>
        </p:cNvPr>
        <p:cNvGrpSpPr/>
        <p:nvPr/>
      </p:nvGrpSpPr>
      <p:grpSpPr>
        <a:xfrm>
          <a:off x="0" y="0"/>
          <a:ext cx="0" cy="0"/>
          <a:chOff x="0" y="0"/>
          <a:chExt cx="0" cy="0"/>
        </a:xfrm>
      </p:grpSpPr>
      <p:sp>
        <p:nvSpPr>
          <p:cNvPr id="24" name="Rechteck 23">
            <a:extLst>
              <a:ext uri="{FF2B5EF4-FFF2-40B4-BE49-F238E27FC236}">
                <a16:creationId xmlns:a16="http://schemas.microsoft.com/office/drawing/2014/main" id="{30E8D147-03C8-61B4-2A0F-A8931E745BD4}"/>
              </a:ext>
            </a:extLst>
          </p:cNvPr>
          <p:cNvSpPr/>
          <p:nvPr/>
        </p:nvSpPr>
        <p:spPr>
          <a:xfrm>
            <a:off x="0" y="1822116"/>
            <a:ext cx="983432" cy="44296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48E05C57-7B6A-3BF4-7D18-3B62B9BC819A}"/>
              </a:ext>
            </a:extLst>
          </p:cNvPr>
          <p:cNvSpPr txBox="1"/>
          <p:nvPr/>
        </p:nvSpPr>
        <p:spPr>
          <a:xfrm>
            <a:off x="6481145" y="6316887"/>
            <a:ext cx="5453012" cy="307777"/>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Quelle: https://dpa-factchecking.com/germany/211104-99-867691/ </a:t>
            </a:r>
            <a:endParaRPr lang="de-DE" sz="1400" dirty="0">
              <a:solidFill>
                <a:srgbClr val="376092"/>
              </a:solidFill>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0E60CA9A-CFFD-4233-9BCD-F23AFF036BC2}"/>
              </a:ext>
            </a:extLst>
          </p:cNvPr>
          <p:cNvSpPr txBox="1"/>
          <p:nvPr/>
        </p:nvSpPr>
        <p:spPr>
          <a:xfrm>
            <a:off x="6657247" y="1785075"/>
            <a:ext cx="4759192" cy="1261884"/>
          </a:xfrm>
          <a:prstGeom prst="rect">
            <a:avLst/>
          </a:prstGeom>
          <a:noFill/>
        </p:spPr>
        <p:txBody>
          <a:bodyPr wrap="square" rtlCol="0">
            <a:spAutoFit/>
          </a:bodyPr>
          <a:lstStyle/>
          <a:p>
            <a:r>
              <a:rPr lang="de-DE" sz="2400" b="1" dirty="0"/>
              <a:t>Das Video entstand sechs Jahre früher in Saudi-Arabien. </a:t>
            </a:r>
          </a:p>
          <a:p>
            <a:endParaRPr lang="de-DE" sz="2800" dirty="0"/>
          </a:p>
        </p:txBody>
      </p:sp>
      <p:sp>
        <p:nvSpPr>
          <p:cNvPr id="19" name="Textfeld 18">
            <a:extLst>
              <a:ext uri="{FF2B5EF4-FFF2-40B4-BE49-F238E27FC236}">
                <a16:creationId xmlns:a16="http://schemas.microsoft.com/office/drawing/2014/main" id="{0A8121C6-35BB-4D29-9A7C-68E04176415D}"/>
              </a:ext>
            </a:extLst>
          </p:cNvPr>
          <p:cNvSpPr txBox="1"/>
          <p:nvPr/>
        </p:nvSpPr>
        <p:spPr>
          <a:xfrm>
            <a:off x="6456040" y="980177"/>
            <a:ext cx="4777223" cy="529569"/>
          </a:xfrm>
          <a:prstGeom prst="rect">
            <a:avLst/>
          </a:prstGeom>
          <a:solidFill>
            <a:schemeClr val="bg1"/>
          </a:solidFill>
        </p:spPr>
        <p:txBody>
          <a:bodyPr wrap="square" rtlCol="0">
            <a:spAutoFit/>
          </a:bodyPr>
          <a:lstStyle/>
          <a:p>
            <a:pPr algn="ctr">
              <a:lnSpc>
                <a:spcPct val="110000"/>
              </a:lnSpc>
              <a:spcAft>
                <a:spcPts val="400"/>
              </a:spcAft>
            </a:pPr>
            <a:r>
              <a:rPr lang="de-DE" sz="2800" b="1" dirty="0">
                <a:solidFill>
                  <a:srgbClr val="0070C0"/>
                </a:solidFill>
                <a:latin typeface="Arial" panose="020B0604020202020204" pitchFamily="34" charset="0"/>
                <a:cs typeface="Arial" panose="020B0604020202020204" pitchFamily="34" charset="0"/>
              </a:rPr>
              <a:t>Eine Überprüfung ergab:</a:t>
            </a:r>
          </a:p>
        </p:txBody>
      </p:sp>
      <p:pic>
        <p:nvPicPr>
          <p:cNvPr id="3" name="Grafik 2">
            <a:extLst>
              <a:ext uri="{FF2B5EF4-FFF2-40B4-BE49-F238E27FC236}">
                <a16:creationId xmlns:a16="http://schemas.microsoft.com/office/drawing/2014/main" id="{E248964E-75E0-4F87-B3FC-E925A00DB143}"/>
              </a:ext>
            </a:extLst>
          </p:cNvPr>
          <p:cNvPicPr>
            <a:picLocks noChangeAspect="1"/>
          </p:cNvPicPr>
          <p:nvPr/>
        </p:nvPicPr>
        <p:blipFill rotWithShape="1">
          <a:blip r:embed="rId3"/>
          <a:srcRect l="29989" r="29846"/>
          <a:stretch/>
        </p:blipFill>
        <p:spPr>
          <a:xfrm>
            <a:off x="1455057" y="1397332"/>
            <a:ext cx="3214593" cy="4497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feld 6">
            <a:extLst>
              <a:ext uri="{FF2B5EF4-FFF2-40B4-BE49-F238E27FC236}">
                <a16:creationId xmlns:a16="http://schemas.microsoft.com/office/drawing/2014/main" id="{9058CE8A-3A05-4BA4-9095-E7FE9FB8FDCF}"/>
              </a:ext>
            </a:extLst>
          </p:cNvPr>
          <p:cNvSpPr txBox="1"/>
          <p:nvPr/>
        </p:nvSpPr>
        <p:spPr>
          <a:xfrm>
            <a:off x="6707343" y="2636110"/>
            <a:ext cx="4776900" cy="3416320"/>
          </a:xfrm>
          <a:prstGeom prst="rect">
            <a:avLst/>
          </a:prstGeom>
          <a:noFill/>
        </p:spPr>
        <p:txBody>
          <a:bodyPr wrap="square" rtlCol="0">
            <a:spAutoFit/>
          </a:bodyPr>
          <a:lstStyle/>
          <a:p>
            <a:r>
              <a:rPr lang="de-DE" sz="2400" dirty="0"/>
              <a:t>Die Nachrichtenseite „</a:t>
            </a:r>
            <a:r>
              <a:rPr lang="de-DE" sz="2400" dirty="0" err="1">
                <a:hlinkClick r:id="rId4"/>
              </a:rPr>
              <a:t>Sabq</a:t>
            </a:r>
            <a:r>
              <a:rPr lang="de-DE" sz="2400" dirty="0"/>
              <a:t>“ berichtete i</a:t>
            </a:r>
            <a:r>
              <a:rPr lang="de-DE" sz="2400" b="1" dirty="0"/>
              <a:t>m Januar 2014 </a:t>
            </a:r>
            <a:r>
              <a:rPr lang="de-DE" sz="2400" dirty="0"/>
              <a:t>über die Ratte am Dönerspieß im Restaurant „Baba </a:t>
            </a:r>
            <a:r>
              <a:rPr lang="de-DE" sz="2400" dirty="0" err="1"/>
              <a:t>Farhan</a:t>
            </a:r>
            <a:r>
              <a:rPr lang="de-DE" sz="2400" dirty="0"/>
              <a:t>“. </a:t>
            </a:r>
            <a:br>
              <a:rPr lang="de-DE" sz="2400" dirty="0"/>
            </a:br>
            <a:r>
              <a:rPr lang="de-DE" sz="2400" dirty="0"/>
              <a:t>Der Name des Restaurants ist in der Version des Originalvideos auf YouTube erkennbar. Das Restaurant wurde kurz darauf geschlossen.</a:t>
            </a:r>
          </a:p>
        </p:txBody>
      </p:sp>
    </p:spTree>
    <p:extLst>
      <p:ext uri="{BB962C8B-B14F-4D97-AF65-F5344CB8AC3E}">
        <p14:creationId xmlns:p14="http://schemas.microsoft.com/office/powerpoint/2010/main" val="256958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E520C80-9BFE-4FC5-90DE-A5230FB236FD}"/>
              </a:ext>
            </a:extLst>
          </p:cNvPr>
          <p:cNvSpPr>
            <a:spLocks noGrp="1"/>
          </p:cNvSpPr>
          <p:nvPr>
            <p:ph idx="1"/>
          </p:nvPr>
        </p:nvSpPr>
        <p:spPr/>
        <p:txBody>
          <a:bodyPr/>
          <a:lstStyle/>
          <a:p>
            <a:endParaRPr lang="de-DE"/>
          </a:p>
        </p:txBody>
      </p:sp>
      <p:sp>
        <p:nvSpPr>
          <p:cNvPr id="3" name="Foliennummernplatzhalter 2">
            <a:extLst>
              <a:ext uri="{FF2B5EF4-FFF2-40B4-BE49-F238E27FC236}">
                <a16:creationId xmlns:a16="http://schemas.microsoft.com/office/drawing/2014/main" id="{D2F1C5C9-FD0E-482A-80CF-571E3D942F7C}"/>
              </a:ext>
            </a:extLst>
          </p:cNvPr>
          <p:cNvSpPr>
            <a:spLocks noGrp="1"/>
          </p:cNvSpPr>
          <p:nvPr>
            <p:ph type="sldNum" sz="quarter" idx="12"/>
          </p:nvPr>
        </p:nvSpPr>
        <p:spPr/>
        <p:txBody>
          <a:bodyPr/>
          <a:lstStyle/>
          <a:p>
            <a:fld id="{995B83AF-091C-4368-ABDB-DF7FEF1A6B80}" type="slidenum">
              <a:rPr lang="de-DE" smtClean="0"/>
              <a:pPr/>
              <a:t>15</a:t>
            </a:fld>
            <a:endParaRPr lang="de-DE" dirty="0"/>
          </a:p>
        </p:txBody>
      </p:sp>
      <p:sp>
        <p:nvSpPr>
          <p:cNvPr id="5" name="Inhaltsplatzhalter 1">
            <a:extLst>
              <a:ext uri="{FF2B5EF4-FFF2-40B4-BE49-F238E27FC236}">
                <a16:creationId xmlns:a16="http://schemas.microsoft.com/office/drawing/2014/main" id="{A11D3017-B634-4922-9E93-4884B27EC69F}"/>
              </a:ext>
            </a:extLst>
          </p:cNvPr>
          <p:cNvSpPr txBox="1">
            <a:spLocks/>
          </p:cNvSpPr>
          <p:nvPr/>
        </p:nvSpPr>
        <p:spPr>
          <a:xfrm>
            <a:off x="441874" y="1484784"/>
            <a:ext cx="11510776" cy="5229200"/>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4. Es gibt nur schwarz oder weiß!</a:t>
            </a:r>
          </a:p>
          <a:p>
            <a:pPr marL="0" indent="0">
              <a:buFont typeface="Arial" pitchFamily="34" charset="0"/>
              <a:buNone/>
            </a:pPr>
            <a:endParaRPr lang="de-DE" dirty="0"/>
          </a:p>
          <a:p>
            <a:pPr marL="0" indent="0">
              <a:buNone/>
            </a:pPr>
            <a:r>
              <a:rPr lang="de-DE" dirty="0"/>
              <a:t>Die Welt ist sehr kompliziert. Viele Leute sind ratlos, viele haben Angst. Sie wollen einfache Antworten. </a:t>
            </a:r>
          </a:p>
          <a:p>
            <a:pPr marL="0" indent="0">
              <a:buNone/>
            </a:pPr>
            <a:r>
              <a:rPr lang="de-DE" dirty="0"/>
              <a:t>Das nutzen manche Blogs aus – Denn sie wollen einfache Antworten verkaufen und für ihre Sache Reklame machen</a:t>
            </a:r>
          </a:p>
          <a:p>
            <a:pPr marL="0" indent="0">
              <a:buFont typeface="Arial" pitchFamily="34" charset="0"/>
              <a:buNone/>
            </a:pPr>
            <a:endParaRPr lang="de-DE" sz="1800" b="1" dirty="0"/>
          </a:p>
          <a:p>
            <a:pPr marL="0" indent="0">
              <a:buNone/>
            </a:pPr>
            <a:r>
              <a:rPr lang="de-DE" b="1" dirty="0"/>
              <a:t>Beispiel: Cannabis-Konsum: schädlich oder heilsam? </a:t>
            </a:r>
            <a:r>
              <a:rPr lang="de-DE" b="1" dirty="0">
                <a:sym typeface="Wingdings" panose="05000000000000000000" pitchFamily="2" charset="2"/>
              </a:rPr>
              <a:t> </a:t>
            </a:r>
            <a:endParaRPr lang="de-DE" b="1" dirty="0"/>
          </a:p>
          <a:p>
            <a:pPr marL="0" indent="0">
              <a:buFont typeface="Arial" pitchFamily="34" charset="0"/>
              <a:buNone/>
            </a:pPr>
            <a:endParaRPr lang="de-DE" dirty="0"/>
          </a:p>
        </p:txBody>
      </p:sp>
      <p:pic>
        <p:nvPicPr>
          <p:cNvPr id="6" name="Grafik 5">
            <a:extLst>
              <a:ext uri="{FF2B5EF4-FFF2-40B4-BE49-F238E27FC236}">
                <a16:creationId xmlns:a16="http://schemas.microsoft.com/office/drawing/2014/main" id="{43378285-3046-46D1-BCF6-055E22F27839}"/>
              </a:ext>
            </a:extLst>
          </p:cNvPr>
          <p:cNvPicPr>
            <a:picLocks noChangeAspect="1"/>
          </p:cNvPicPr>
          <p:nvPr/>
        </p:nvPicPr>
        <p:blipFill rotWithShape="1">
          <a:blip r:embed="rId3"/>
          <a:srcRect l="10400" t="21477" r="10400" b="21200"/>
          <a:stretch/>
        </p:blipFill>
        <p:spPr>
          <a:xfrm>
            <a:off x="167548" y="581258"/>
            <a:ext cx="1089795" cy="788769"/>
          </a:xfrm>
          <a:prstGeom prst="rect">
            <a:avLst/>
          </a:prstGeom>
        </p:spPr>
      </p:pic>
    </p:spTree>
    <p:extLst>
      <p:ext uri="{BB962C8B-B14F-4D97-AF65-F5344CB8AC3E}">
        <p14:creationId xmlns:p14="http://schemas.microsoft.com/office/powerpoint/2010/main" val="885378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9AEAD99-575D-4E7D-811C-DC899E06C1FC}"/>
              </a:ext>
            </a:extLst>
          </p:cNvPr>
          <p:cNvSpPr>
            <a:spLocks noGrp="1"/>
          </p:cNvSpPr>
          <p:nvPr>
            <p:ph type="sldNum" sz="quarter" idx="12"/>
          </p:nvPr>
        </p:nvSpPr>
        <p:spPr/>
        <p:txBody>
          <a:bodyPr/>
          <a:lstStyle/>
          <a:p>
            <a:fld id="{995B83AF-091C-4368-ABDB-DF7FEF1A6B80}" type="slidenum">
              <a:rPr lang="de-DE" smtClean="0"/>
              <a:pPr/>
              <a:t>16</a:t>
            </a:fld>
            <a:endParaRPr lang="de-DE" dirty="0"/>
          </a:p>
        </p:txBody>
      </p:sp>
      <p:sp>
        <p:nvSpPr>
          <p:cNvPr id="9" name="Textfeld 8">
            <a:extLst>
              <a:ext uri="{FF2B5EF4-FFF2-40B4-BE49-F238E27FC236}">
                <a16:creationId xmlns:a16="http://schemas.microsoft.com/office/drawing/2014/main" id="{61403782-065C-4C40-81C0-8368D37EEA83}"/>
              </a:ext>
            </a:extLst>
          </p:cNvPr>
          <p:cNvSpPr txBox="1"/>
          <p:nvPr/>
        </p:nvSpPr>
        <p:spPr>
          <a:xfrm>
            <a:off x="340926" y="6237312"/>
            <a:ext cx="11519146" cy="461665"/>
          </a:xfrm>
          <a:prstGeom prst="rect">
            <a:avLst/>
          </a:prstGeom>
          <a:noFill/>
        </p:spPr>
        <p:txBody>
          <a:bodyPr wrap="square" rtlCol="0">
            <a:spAutoFit/>
          </a:bodyPr>
          <a:lstStyle/>
          <a:p>
            <a:pPr algn="ctr"/>
            <a:r>
              <a:rPr lang="de-DE" sz="2400" dirty="0"/>
              <a:t>Seit 2024 ist der persönliche Konsum von Cannabis für Erwachsene legal</a:t>
            </a:r>
          </a:p>
        </p:txBody>
      </p:sp>
      <p:sp>
        <p:nvSpPr>
          <p:cNvPr id="2" name="Textfeld 1">
            <a:extLst>
              <a:ext uri="{FF2B5EF4-FFF2-40B4-BE49-F238E27FC236}">
                <a16:creationId xmlns:a16="http://schemas.microsoft.com/office/drawing/2014/main" id="{B0C174CD-CD7E-4335-884E-4ED332573123}"/>
              </a:ext>
            </a:extLst>
          </p:cNvPr>
          <p:cNvSpPr txBox="1"/>
          <p:nvPr/>
        </p:nvSpPr>
        <p:spPr>
          <a:xfrm>
            <a:off x="337494" y="1052736"/>
            <a:ext cx="4488340" cy="461665"/>
          </a:xfrm>
          <a:prstGeom prst="rect">
            <a:avLst/>
          </a:prstGeom>
          <a:noFill/>
        </p:spPr>
        <p:txBody>
          <a:bodyPr wrap="square" rtlCol="0">
            <a:spAutoFit/>
          </a:bodyPr>
          <a:lstStyle/>
          <a:p>
            <a:pPr algn="ctr"/>
            <a:r>
              <a:rPr lang="de-DE" sz="2400" b="1" dirty="0">
                <a:solidFill>
                  <a:srgbClr val="0070C0"/>
                </a:solidFill>
              </a:rPr>
              <a:t>Haschisch ist wie Medizin! </a:t>
            </a:r>
          </a:p>
        </p:txBody>
      </p:sp>
      <p:sp>
        <p:nvSpPr>
          <p:cNvPr id="10" name="Textfeld 9">
            <a:extLst>
              <a:ext uri="{FF2B5EF4-FFF2-40B4-BE49-F238E27FC236}">
                <a16:creationId xmlns:a16="http://schemas.microsoft.com/office/drawing/2014/main" id="{ACCE660E-00E1-4B4C-AFEC-A838124EAE0E}"/>
              </a:ext>
            </a:extLst>
          </p:cNvPr>
          <p:cNvSpPr txBox="1"/>
          <p:nvPr/>
        </p:nvSpPr>
        <p:spPr>
          <a:xfrm>
            <a:off x="6528048" y="1052735"/>
            <a:ext cx="4824536" cy="461665"/>
          </a:xfrm>
          <a:prstGeom prst="rect">
            <a:avLst/>
          </a:prstGeom>
          <a:noFill/>
        </p:spPr>
        <p:txBody>
          <a:bodyPr wrap="square" rtlCol="0">
            <a:spAutoFit/>
          </a:bodyPr>
          <a:lstStyle/>
          <a:p>
            <a:pPr algn="ctr"/>
            <a:r>
              <a:rPr lang="de-DE" sz="2400" b="1" dirty="0">
                <a:solidFill>
                  <a:srgbClr val="0070C0"/>
                </a:solidFill>
              </a:rPr>
              <a:t>Haschisch schädigt das Gehirn!</a:t>
            </a:r>
          </a:p>
        </p:txBody>
      </p:sp>
      <p:sp>
        <p:nvSpPr>
          <p:cNvPr id="7" name="Textfeld 6" hidden="1">
            <a:extLst>
              <a:ext uri="{FF2B5EF4-FFF2-40B4-BE49-F238E27FC236}">
                <a16:creationId xmlns:a16="http://schemas.microsoft.com/office/drawing/2014/main" id="{C966522F-C6AB-4D53-B728-5AAD96D5FC40}"/>
              </a:ext>
            </a:extLst>
          </p:cNvPr>
          <p:cNvSpPr txBox="1"/>
          <p:nvPr/>
        </p:nvSpPr>
        <p:spPr>
          <a:xfrm>
            <a:off x="479376" y="1988840"/>
            <a:ext cx="3960440" cy="3416320"/>
          </a:xfrm>
          <a:prstGeom prst="rect">
            <a:avLst/>
          </a:prstGeom>
          <a:noFill/>
          <a:ln>
            <a:solidFill>
              <a:schemeClr val="tx1">
                <a:lumMod val="50000"/>
                <a:lumOff val="50000"/>
              </a:schemeClr>
            </a:solidFill>
          </a:ln>
        </p:spPr>
        <p:txBody>
          <a:bodyPr wrap="square" rtlCol="0">
            <a:spAutoFit/>
          </a:bodyPr>
          <a:lstStyle/>
          <a:p>
            <a:r>
              <a:rPr lang="de-DE" dirty="0"/>
              <a:t>Hier ein Bild einer Haschisch-Pfeife, und/oder eines Cannabis-Clubs,</a:t>
            </a:r>
          </a:p>
          <a:p>
            <a:r>
              <a:rPr lang="de-DE" dirty="0"/>
              <a:t>Darunter einen Satz, der Cannabis-Konsum  positiv bzw. heilsam herausstellt. </a:t>
            </a:r>
          </a:p>
          <a:p>
            <a:r>
              <a:rPr lang="de-DE" dirty="0"/>
              <a:t>Links für Text-/Bildsuche:</a:t>
            </a:r>
          </a:p>
          <a:p>
            <a:pPr marL="285750" indent="-285750">
              <a:buFont typeface="Wingdings" panose="05000000000000000000" pitchFamily="2" charset="2"/>
              <a:buChar char="Ø"/>
            </a:pPr>
            <a:r>
              <a:rPr lang="de-DE" dirty="0"/>
              <a:t>Cannabis </a:t>
            </a:r>
            <a:r>
              <a:rPr lang="de-DE" dirty="0" err="1"/>
              <a:t>Social</a:t>
            </a:r>
            <a:r>
              <a:rPr lang="de-DE" dirty="0"/>
              <a:t> Club</a:t>
            </a:r>
          </a:p>
          <a:p>
            <a:pPr marL="285750" indent="-285750">
              <a:buFont typeface="Wingdings" panose="05000000000000000000" pitchFamily="2" charset="2"/>
              <a:buChar char="Ø"/>
            </a:pPr>
            <a:r>
              <a:rPr lang="de-DE" dirty="0"/>
              <a:t>@</a:t>
            </a:r>
            <a:r>
              <a:rPr lang="de-DE" dirty="0" err="1"/>
              <a:t>csc_deutschland</a:t>
            </a:r>
            <a:r>
              <a:rPr lang="de-DE" dirty="0"/>
              <a:t>-Netzwerke</a:t>
            </a:r>
          </a:p>
          <a:p>
            <a:pPr marL="285750" indent="-285750">
              <a:buFont typeface="Wingdings" panose="05000000000000000000" pitchFamily="2" charset="2"/>
              <a:buChar char="Ø"/>
            </a:pPr>
            <a:r>
              <a:rPr lang="de-DE" dirty="0" err="1"/>
              <a:t>YTube</a:t>
            </a:r>
            <a:r>
              <a:rPr lang="de-DE" dirty="0"/>
              <a:t>: Grünhorn &amp; </a:t>
            </a:r>
            <a:r>
              <a:rPr lang="de-DE" dirty="0" err="1"/>
              <a:t>Vinceandweed</a:t>
            </a:r>
            <a:endParaRPr lang="de-DE" dirty="0"/>
          </a:p>
          <a:p>
            <a:pPr marL="285750" indent="-285750">
              <a:buFont typeface="Wingdings" panose="05000000000000000000" pitchFamily="2" charset="2"/>
              <a:buChar char="Ø"/>
            </a:pPr>
            <a:r>
              <a:rPr lang="de-DE" dirty="0"/>
              <a:t>@hanfverband</a:t>
            </a:r>
          </a:p>
          <a:p>
            <a:endParaRPr lang="de-DE" dirty="0"/>
          </a:p>
        </p:txBody>
      </p:sp>
      <p:sp>
        <p:nvSpPr>
          <p:cNvPr id="12" name="Textfeld 11" hidden="1">
            <a:extLst>
              <a:ext uri="{FF2B5EF4-FFF2-40B4-BE49-F238E27FC236}">
                <a16:creationId xmlns:a16="http://schemas.microsoft.com/office/drawing/2014/main" id="{C71D7C61-61F6-4439-AEAF-A87608EE865D}"/>
              </a:ext>
            </a:extLst>
          </p:cNvPr>
          <p:cNvSpPr txBox="1"/>
          <p:nvPr/>
        </p:nvSpPr>
        <p:spPr>
          <a:xfrm>
            <a:off x="7104112" y="1988840"/>
            <a:ext cx="3960440" cy="3416320"/>
          </a:xfrm>
          <a:prstGeom prst="rect">
            <a:avLst/>
          </a:prstGeom>
          <a:noFill/>
          <a:ln>
            <a:solidFill>
              <a:schemeClr val="tx1">
                <a:lumMod val="50000"/>
                <a:lumOff val="50000"/>
              </a:schemeClr>
            </a:solidFill>
          </a:ln>
        </p:spPr>
        <p:txBody>
          <a:bodyPr wrap="square" rtlCol="0">
            <a:spAutoFit/>
          </a:bodyPr>
          <a:lstStyle/>
          <a:p>
            <a:r>
              <a:rPr lang="de-DE" dirty="0"/>
              <a:t>Hier ein Bild kaputter Hirnzellen oder </a:t>
            </a:r>
            <a:r>
              <a:rPr lang="de-DE" dirty="0" err="1"/>
              <a:t>ähnl</a:t>
            </a:r>
            <a:r>
              <a:rPr lang="de-DE" dirty="0"/>
              <a:t>. Darunter einen Satz, der Cannabis-Konsum als gefährlich (schädigend) herausstellt. </a:t>
            </a:r>
          </a:p>
          <a:p>
            <a:r>
              <a:rPr lang="de-DE" dirty="0"/>
              <a:t>Links für Text-/Bildsuche auf Instagram:</a:t>
            </a:r>
          </a:p>
          <a:p>
            <a:pPr marL="285750" indent="-285750">
              <a:buFont typeface="Wingdings" panose="05000000000000000000" pitchFamily="2" charset="2"/>
              <a:buChar char="Ø"/>
            </a:pPr>
            <a:r>
              <a:rPr lang="de-DE" dirty="0"/>
              <a:t>@bayernistbeinhart</a:t>
            </a:r>
          </a:p>
          <a:p>
            <a:pPr marL="285750" indent="-285750">
              <a:buFont typeface="Wingdings" panose="05000000000000000000" pitchFamily="2" charset="2"/>
              <a:buChar char="Ø"/>
            </a:pPr>
            <a:r>
              <a:rPr lang="de-DE" dirty="0"/>
              <a:t>@</a:t>
            </a:r>
            <a:r>
              <a:rPr lang="de-DE" dirty="0" err="1"/>
              <a:t>doc.felix</a:t>
            </a:r>
            <a:endParaRPr lang="de-DE" dirty="0"/>
          </a:p>
          <a:p>
            <a:pPr marL="285750" indent="-285750">
              <a:buFont typeface="Wingdings" panose="05000000000000000000" pitchFamily="2" charset="2"/>
              <a:buChar char="Ø"/>
            </a:pPr>
            <a:r>
              <a:rPr lang="de-DE" dirty="0">
                <a:hlinkClick r:id="rId3"/>
              </a:rPr>
              <a:t>https://www.youtube.com/watch?v=kIv59pet4zs</a:t>
            </a:r>
            <a:endParaRPr lang="de-DE" dirty="0"/>
          </a:p>
          <a:p>
            <a:pPr marL="285750" indent="-285750">
              <a:buFont typeface="Wingdings" panose="05000000000000000000" pitchFamily="2" charset="2"/>
              <a:buChar char="Ø"/>
            </a:pPr>
            <a:r>
              <a:rPr lang="de-DE" dirty="0"/>
              <a:t>https://www.youtube.com/watch?v=F6ibiIz-GuI&amp;t=112s</a:t>
            </a:r>
          </a:p>
        </p:txBody>
      </p:sp>
      <p:sp>
        <p:nvSpPr>
          <p:cNvPr id="13" name="Textfeld 12">
            <a:extLst>
              <a:ext uri="{FF2B5EF4-FFF2-40B4-BE49-F238E27FC236}">
                <a16:creationId xmlns:a16="http://schemas.microsoft.com/office/drawing/2014/main" id="{4A591D56-8CB3-47CE-8103-A2D842C5BD96}"/>
              </a:ext>
            </a:extLst>
          </p:cNvPr>
          <p:cNvSpPr txBox="1"/>
          <p:nvPr/>
        </p:nvSpPr>
        <p:spPr>
          <a:xfrm>
            <a:off x="115148" y="5594954"/>
            <a:ext cx="4933031" cy="646331"/>
          </a:xfrm>
          <a:prstGeom prst="rect">
            <a:avLst/>
          </a:prstGeom>
          <a:noFill/>
        </p:spPr>
        <p:txBody>
          <a:bodyPr wrap="square" rtlCol="0">
            <a:spAutoFit/>
          </a:bodyPr>
          <a:lstStyle/>
          <a:p>
            <a:pPr algn="ctr"/>
            <a:br>
              <a:rPr lang="de-DE" sz="1200" dirty="0"/>
            </a:br>
            <a:r>
              <a:rPr lang="de-DE" sz="1200" dirty="0"/>
              <a:t>Quelle: </a:t>
            </a:r>
            <a:r>
              <a:rPr lang="de-DE" sz="1200" dirty="0">
                <a:hlinkClick r:id="rId4"/>
              </a:rPr>
              <a:t>https://www.youtube.com/shorts/K7DFKak_AzQ</a:t>
            </a:r>
            <a:endParaRPr lang="de-DE" sz="1200" dirty="0"/>
          </a:p>
          <a:p>
            <a:pPr algn="ctr"/>
            <a:endParaRPr lang="de-DE" sz="1200" dirty="0"/>
          </a:p>
        </p:txBody>
      </p:sp>
      <p:sp>
        <p:nvSpPr>
          <p:cNvPr id="14" name="Textfeld 13">
            <a:extLst>
              <a:ext uri="{FF2B5EF4-FFF2-40B4-BE49-F238E27FC236}">
                <a16:creationId xmlns:a16="http://schemas.microsoft.com/office/drawing/2014/main" id="{E5D690D7-8BB4-4D27-A99F-86EDA9F89939}"/>
              </a:ext>
            </a:extLst>
          </p:cNvPr>
          <p:cNvSpPr txBox="1"/>
          <p:nvPr/>
        </p:nvSpPr>
        <p:spPr>
          <a:xfrm>
            <a:off x="6473800" y="5845576"/>
            <a:ext cx="4933031" cy="461665"/>
          </a:xfrm>
          <a:prstGeom prst="rect">
            <a:avLst/>
          </a:prstGeom>
          <a:noFill/>
        </p:spPr>
        <p:txBody>
          <a:bodyPr wrap="square" rtlCol="0">
            <a:spAutoFit/>
          </a:bodyPr>
          <a:lstStyle/>
          <a:p>
            <a:pPr algn="ctr"/>
            <a:r>
              <a:rPr lang="de-DE" sz="1200" dirty="0"/>
              <a:t>Quelle: </a:t>
            </a:r>
            <a:r>
              <a:rPr lang="de-DE" sz="1200" dirty="0">
                <a:hlinkClick r:id="rId3"/>
              </a:rPr>
              <a:t>https://www.youtube.com/watch?v=kIv59pet4zs</a:t>
            </a:r>
            <a:endParaRPr lang="de-DE" sz="1200" dirty="0"/>
          </a:p>
          <a:p>
            <a:pPr algn="ctr"/>
            <a:endParaRPr lang="de-DE" sz="1200" dirty="0"/>
          </a:p>
        </p:txBody>
      </p:sp>
      <p:sp>
        <p:nvSpPr>
          <p:cNvPr id="5" name="Textfeld 4">
            <a:extLst>
              <a:ext uri="{FF2B5EF4-FFF2-40B4-BE49-F238E27FC236}">
                <a16:creationId xmlns:a16="http://schemas.microsoft.com/office/drawing/2014/main" id="{1F4B276E-44D1-00FB-CF6D-79CA754CAAE0}"/>
              </a:ext>
            </a:extLst>
          </p:cNvPr>
          <p:cNvSpPr txBox="1"/>
          <p:nvPr/>
        </p:nvSpPr>
        <p:spPr>
          <a:xfrm>
            <a:off x="-525867" y="3556000"/>
            <a:ext cx="6215062" cy="2308324"/>
          </a:xfrm>
          <a:prstGeom prst="rect">
            <a:avLst/>
          </a:prstGeom>
          <a:noFill/>
        </p:spPr>
        <p:txBody>
          <a:bodyPr wrap="square">
            <a:spAutoFit/>
          </a:bodyPr>
          <a:lstStyle/>
          <a:p>
            <a:pPr algn="ctr"/>
            <a:endParaRPr lang="de-DE" sz="1800" b="1" dirty="0">
              <a:solidFill>
                <a:srgbClr val="0070C0"/>
              </a:solidFill>
            </a:endParaRPr>
          </a:p>
          <a:p>
            <a:pPr algn="ctr"/>
            <a:r>
              <a:rPr lang="de-DE" sz="1800" b="1" dirty="0">
                <a:solidFill>
                  <a:srgbClr val="0070C0"/>
                </a:solidFill>
              </a:rPr>
              <a:t>„Also das einzige Medikament,</a:t>
            </a:r>
          </a:p>
          <a:p>
            <a:pPr algn="ctr"/>
            <a:r>
              <a:rPr lang="de-DE" b="1" dirty="0">
                <a:solidFill>
                  <a:srgbClr val="0070C0"/>
                </a:solidFill>
              </a:rPr>
              <a:t>das ich wirklich täglich nehme,</a:t>
            </a:r>
          </a:p>
          <a:p>
            <a:pPr algn="ctr"/>
            <a:r>
              <a:rPr lang="de-DE" b="1" dirty="0">
                <a:solidFill>
                  <a:srgbClr val="0070C0"/>
                </a:solidFill>
              </a:rPr>
              <a:t>ist Cannabis.“</a:t>
            </a:r>
          </a:p>
          <a:p>
            <a:pPr algn="ctr"/>
            <a:endParaRPr lang="de-DE" b="1" dirty="0">
              <a:solidFill>
                <a:srgbClr val="0070C0"/>
              </a:solidFill>
            </a:endParaRPr>
          </a:p>
          <a:p>
            <a:pPr algn="ctr"/>
            <a:endParaRPr lang="de-DE" b="1" dirty="0">
              <a:solidFill>
                <a:srgbClr val="0070C0"/>
              </a:solidFill>
            </a:endParaRPr>
          </a:p>
          <a:p>
            <a:pPr algn="ctr"/>
            <a:r>
              <a:rPr lang="de-DE" b="1" dirty="0">
                <a:solidFill>
                  <a:srgbClr val="0070C0"/>
                </a:solidFill>
              </a:rPr>
              <a:t>Zitat vom YouTube Kanal</a:t>
            </a:r>
          </a:p>
          <a:p>
            <a:pPr algn="ctr"/>
            <a:r>
              <a:rPr lang="de-DE" b="1" dirty="0">
                <a:solidFill>
                  <a:srgbClr val="0070C0"/>
                </a:solidFill>
              </a:rPr>
              <a:t>GRÜNHORN</a:t>
            </a:r>
            <a:endParaRPr lang="de-DE" sz="1800" b="1" dirty="0">
              <a:solidFill>
                <a:srgbClr val="0070C0"/>
              </a:solidFill>
            </a:endParaRPr>
          </a:p>
        </p:txBody>
      </p:sp>
      <p:pic>
        <p:nvPicPr>
          <p:cNvPr id="8" name="Grafik 7">
            <a:extLst>
              <a:ext uri="{FF2B5EF4-FFF2-40B4-BE49-F238E27FC236}">
                <a16:creationId xmlns:a16="http://schemas.microsoft.com/office/drawing/2014/main" id="{7DAB8DF7-B3A9-A177-670D-F0F318D63E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4158" y="1697358"/>
            <a:ext cx="2635012" cy="1754326"/>
          </a:xfrm>
          <a:prstGeom prst="rect">
            <a:avLst/>
          </a:prstGeom>
        </p:spPr>
      </p:pic>
      <p:pic>
        <p:nvPicPr>
          <p:cNvPr id="15" name="Grafik 14">
            <a:extLst>
              <a:ext uri="{FF2B5EF4-FFF2-40B4-BE49-F238E27FC236}">
                <a16:creationId xmlns:a16="http://schemas.microsoft.com/office/drawing/2014/main" id="{B8568ACA-8B42-D658-AB65-F1D5BCF596F1}"/>
              </a:ext>
            </a:extLst>
          </p:cNvPr>
          <p:cNvPicPr>
            <a:picLocks noChangeAspect="1"/>
          </p:cNvPicPr>
          <p:nvPr/>
        </p:nvPicPr>
        <p:blipFill>
          <a:blip r:embed="rId6" cstate="print">
            <a:extLst>
              <a:ext uri="{28A0092B-C50C-407E-A947-70E740481C1C}">
                <a14:useLocalDpi xmlns:a14="http://schemas.microsoft.com/office/drawing/2010/main" val="0"/>
              </a:ext>
            </a:extLst>
          </a:blip>
          <a:srcRect b="13327"/>
          <a:stretch>
            <a:fillRect/>
          </a:stretch>
        </p:blipFill>
        <p:spPr>
          <a:xfrm>
            <a:off x="7590947" y="1697358"/>
            <a:ext cx="2698738" cy="1754313"/>
          </a:xfrm>
          <a:prstGeom prst="rect">
            <a:avLst/>
          </a:prstGeom>
        </p:spPr>
      </p:pic>
      <p:sp>
        <p:nvSpPr>
          <p:cNvPr id="16" name="Textfeld 15">
            <a:extLst>
              <a:ext uri="{FF2B5EF4-FFF2-40B4-BE49-F238E27FC236}">
                <a16:creationId xmlns:a16="http://schemas.microsoft.com/office/drawing/2014/main" id="{C5109C30-A7AD-7A10-82C0-5BB31193425B}"/>
              </a:ext>
            </a:extLst>
          </p:cNvPr>
          <p:cNvSpPr txBox="1"/>
          <p:nvPr/>
        </p:nvSpPr>
        <p:spPr>
          <a:xfrm>
            <a:off x="5832785" y="3556000"/>
            <a:ext cx="6215062" cy="2308324"/>
          </a:xfrm>
          <a:prstGeom prst="rect">
            <a:avLst/>
          </a:prstGeom>
          <a:noFill/>
        </p:spPr>
        <p:txBody>
          <a:bodyPr wrap="square">
            <a:spAutoFit/>
          </a:bodyPr>
          <a:lstStyle/>
          <a:p>
            <a:pPr algn="ctr"/>
            <a:r>
              <a:rPr lang="de-DE" sz="1800" b="1" dirty="0">
                <a:solidFill>
                  <a:srgbClr val="0070C0"/>
                </a:solidFill>
              </a:rPr>
              <a:t>„ […] das </a:t>
            </a:r>
            <a:r>
              <a:rPr lang="de-DE" sz="1800" b="1" dirty="0" err="1">
                <a:solidFill>
                  <a:srgbClr val="0070C0"/>
                </a:solidFill>
              </a:rPr>
              <a:t>Endocannabinoid</a:t>
            </a:r>
            <a:r>
              <a:rPr lang="de-DE" sz="1800" b="1" dirty="0">
                <a:solidFill>
                  <a:srgbClr val="0070C0"/>
                </a:solidFill>
              </a:rPr>
              <a:t>-System ist an der Entwicklung des Gehirns von Jugendlichen […] beteiligt. […] Entsprechend haben Jugendliche langanhaltende Beeinträchtigungen durch Cannabiskonsum</a:t>
            </a:r>
            <a:r>
              <a:rPr lang="de-DE" b="1" dirty="0">
                <a:solidFill>
                  <a:srgbClr val="0070C0"/>
                </a:solidFill>
              </a:rPr>
              <a:t>.“</a:t>
            </a:r>
          </a:p>
          <a:p>
            <a:pPr algn="ctr"/>
            <a:endParaRPr lang="de-DE" b="1" dirty="0">
              <a:solidFill>
                <a:srgbClr val="0070C0"/>
              </a:solidFill>
            </a:endParaRPr>
          </a:p>
          <a:p>
            <a:pPr algn="ctr"/>
            <a:r>
              <a:rPr lang="de-DE" b="1" dirty="0">
                <a:solidFill>
                  <a:srgbClr val="0070C0"/>
                </a:solidFill>
              </a:rPr>
              <a:t>Zitat vom YouTube Kanal</a:t>
            </a:r>
          </a:p>
          <a:p>
            <a:pPr algn="ctr"/>
            <a:r>
              <a:rPr lang="de-DE" b="1" dirty="0">
                <a:solidFill>
                  <a:srgbClr val="0070C0"/>
                </a:solidFill>
              </a:rPr>
              <a:t>Doktor </a:t>
            </a:r>
            <a:r>
              <a:rPr lang="de-DE" b="1" dirty="0" err="1">
                <a:solidFill>
                  <a:srgbClr val="0070C0"/>
                </a:solidFill>
              </a:rPr>
              <a:t>Whatson</a:t>
            </a:r>
            <a:endParaRPr lang="de-DE" sz="1800" b="1" dirty="0">
              <a:solidFill>
                <a:srgbClr val="0070C0"/>
              </a:solidFill>
            </a:endParaRPr>
          </a:p>
        </p:txBody>
      </p:sp>
    </p:spTree>
    <p:extLst>
      <p:ext uri="{BB962C8B-B14F-4D97-AF65-F5344CB8AC3E}">
        <p14:creationId xmlns:p14="http://schemas.microsoft.com/office/powerpoint/2010/main" val="1118470922"/>
      </p:ext>
    </p:extLst>
  </p:cSld>
  <p:clrMapOvr>
    <a:masterClrMapping/>
  </p:clrMapOvr>
  <mc:AlternateContent xmlns:mc="http://schemas.openxmlformats.org/markup-compatibility/2006" xmlns:p14="http://schemas.microsoft.com/office/powerpoint/2010/main">
    <mc:Choice Requires="p14">
      <p:transition spd="slow" p14:dur="1250">
        <p:strips dir="rd"/>
      </p:transition>
    </mc:Choice>
    <mc:Fallback xmlns="">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5" presetClass="entr" presetSubtype="1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B04422-F680-AB1A-EA17-F56EC2DFA133}"/>
              </a:ext>
            </a:extLst>
          </p:cNvPr>
          <p:cNvSpPr>
            <a:spLocks noGrp="1"/>
          </p:cNvSpPr>
          <p:nvPr>
            <p:ph type="sldNum" sz="quarter" idx="12"/>
          </p:nvPr>
        </p:nvSpPr>
        <p:spPr/>
        <p:txBody>
          <a:bodyPr/>
          <a:lstStyle/>
          <a:p>
            <a:fld id="{995B83AF-091C-4368-ABDB-DF7FEF1A6B80}" type="slidenum">
              <a:rPr lang="de-DE" smtClean="0"/>
              <a:pPr/>
              <a:t>17</a:t>
            </a:fld>
            <a:endParaRPr lang="de-DE" dirty="0"/>
          </a:p>
        </p:txBody>
      </p:sp>
      <p:sp>
        <p:nvSpPr>
          <p:cNvPr id="10" name="Textfeld 9">
            <a:extLst>
              <a:ext uri="{FF2B5EF4-FFF2-40B4-BE49-F238E27FC236}">
                <a16:creationId xmlns:a16="http://schemas.microsoft.com/office/drawing/2014/main" id="{C356D505-AD72-FD07-C2DE-45561C0FE8A2}"/>
              </a:ext>
            </a:extLst>
          </p:cNvPr>
          <p:cNvSpPr txBox="1"/>
          <p:nvPr/>
        </p:nvSpPr>
        <p:spPr>
          <a:xfrm>
            <a:off x="983432" y="985096"/>
            <a:ext cx="6113532" cy="1200329"/>
          </a:xfrm>
          <a:prstGeom prst="rect">
            <a:avLst/>
          </a:prstGeom>
          <a:noFill/>
        </p:spPr>
        <p:txBody>
          <a:bodyPr wrap="square">
            <a:spAutoFit/>
          </a:bodyPr>
          <a:lstStyle/>
          <a:p>
            <a:r>
              <a:rPr lang="de-DE" sz="3600" b="1" dirty="0"/>
              <a:t>Was meint Ihr dazu?</a:t>
            </a:r>
          </a:p>
          <a:p>
            <a:endParaRPr lang="de-DE" sz="3600" dirty="0"/>
          </a:p>
        </p:txBody>
      </p:sp>
      <p:pic>
        <p:nvPicPr>
          <p:cNvPr id="2" name="Grafik 1">
            <a:extLst>
              <a:ext uri="{FF2B5EF4-FFF2-40B4-BE49-F238E27FC236}">
                <a16:creationId xmlns:a16="http://schemas.microsoft.com/office/drawing/2014/main" id="{B886F4F5-C986-4DAB-898C-6C38D55A4396}"/>
              </a:ext>
            </a:extLst>
          </p:cNvPr>
          <p:cNvPicPr>
            <a:picLocks noChangeAspect="1"/>
          </p:cNvPicPr>
          <p:nvPr/>
        </p:nvPicPr>
        <p:blipFill rotWithShape="1">
          <a:blip r:embed="rId3"/>
          <a:srcRect t="15697" r="21554" b="17795"/>
          <a:stretch/>
        </p:blipFill>
        <p:spPr>
          <a:xfrm>
            <a:off x="9140322" y="577399"/>
            <a:ext cx="3051678" cy="2059513"/>
          </a:xfrm>
          <a:prstGeom prst="rect">
            <a:avLst/>
          </a:prstGeom>
        </p:spPr>
      </p:pic>
      <p:sp>
        <p:nvSpPr>
          <p:cNvPr id="9" name="Inhaltsplatzhalter 8">
            <a:extLst>
              <a:ext uri="{FF2B5EF4-FFF2-40B4-BE49-F238E27FC236}">
                <a16:creationId xmlns:a16="http://schemas.microsoft.com/office/drawing/2014/main" id="{F054A430-7C36-4031-9672-3A845F9C00B2}"/>
              </a:ext>
            </a:extLst>
          </p:cNvPr>
          <p:cNvSpPr>
            <a:spLocks noGrp="1"/>
          </p:cNvSpPr>
          <p:nvPr>
            <p:ph idx="1"/>
          </p:nvPr>
        </p:nvSpPr>
        <p:spPr>
          <a:xfrm>
            <a:off x="983432" y="2101998"/>
            <a:ext cx="10226352" cy="4351338"/>
          </a:xfrm>
        </p:spPr>
        <p:txBody>
          <a:bodyPr/>
          <a:lstStyle/>
          <a:p>
            <a:pPr marL="0" indent="0">
              <a:buNone/>
            </a:pPr>
            <a:r>
              <a:rPr lang="de-DE" b="1" dirty="0"/>
              <a:t>Nach zwei Jahren Cannabis-Legalität: </a:t>
            </a:r>
            <a:br>
              <a:rPr lang="de-DE" dirty="0"/>
            </a:br>
            <a:r>
              <a:rPr lang="de-DE" dirty="0"/>
              <a:t>Wie sollten die Medien damit umgehen?</a:t>
            </a:r>
          </a:p>
          <a:p>
            <a:r>
              <a:rPr lang="de-DE" dirty="0"/>
              <a:t>Sollen die Medien positiv über Cannabis-Konsum berichten?</a:t>
            </a:r>
          </a:p>
          <a:p>
            <a:r>
              <a:rPr lang="de-DE" dirty="0"/>
              <a:t>Sollen die  Medien vor Cannabis-Konsum warnen?</a:t>
            </a:r>
          </a:p>
          <a:p>
            <a:r>
              <a:rPr lang="de-DE" dirty="0"/>
              <a:t>Wie und was sollten verantwortungsvolle Journalisten über dieses Thema berichten?</a:t>
            </a:r>
          </a:p>
          <a:p>
            <a:endParaRPr lang="de-DE" dirty="0"/>
          </a:p>
        </p:txBody>
      </p:sp>
    </p:spTree>
    <p:extLst>
      <p:ext uri="{BB962C8B-B14F-4D97-AF65-F5344CB8AC3E}">
        <p14:creationId xmlns:p14="http://schemas.microsoft.com/office/powerpoint/2010/main" val="2320217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A26DED1-D858-4EA4-B049-D6313CA5EC80}"/>
              </a:ext>
            </a:extLst>
          </p:cNvPr>
          <p:cNvSpPr>
            <a:spLocks noGrp="1"/>
          </p:cNvSpPr>
          <p:nvPr>
            <p:ph type="sldNum" sz="quarter" idx="12"/>
          </p:nvPr>
        </p:nvSpPr>
        <p:spPr/>
        <p:txBody>
          <a:bodyPr/>
          <a:lstStyle/>
          <a:p>
            <a:fld id="{995B83AF-091C-4368-ABDB-DF7FEF1A6B80}" type="slidenum">
              <a:rPr lang="de-DE" smtClean="0"/>
              <a:pPr/>
              <a:t>18</a:t>
            </a:fld>
            <a:endParaRPr lang="de-DE" dirty="0"/>
          </a:p>
        </p:txBody>
      </p:sp>
      <p:sp>
        <p:nvSpPr>
          <p:cNvPr id="8" name="Inhaltsplatzhalter 1">
            <a:extLst>
              <a:ext uri="{FF2B5EF4-FFF2-40B4-BE49-F238E27FC236}">
                <a16:creationId xmlns:a16="http://schemas.microsoft.com/office/drawing/2014/main" id="{B6B4B08E-590F-4C87-A966-62AE226A7C26}"/>
              </a:ext>
            </a:extLst>
          </p:cNvPr>
          <p:cNvSpPr txBox="1">
            <a:spLocks/>
          </p:cNvSpPr>
          <p:nvPr/>
        </p:nvSpPr>
        <p:spPr>
          <a:xfrm>
            <a:off x="441874" y="1421899"/>
            <a:ext cx="11750126" cy="4854843"/>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5. Generalisieren &amp; Verallgemeinern</a:t>
            </a:r>
          </a:p>
          <a:p>
            <a:pPr marL="0" indent="0">
              <a:buFont typeface="Arial" pitchFamily="34" charset="0"/>
              <a:buNone/>
            </a:pPr>
            <a:endParaRPr lang="de-DE" dirty="0"/>
          </a:p>
          <a:p>
            <a:pPr marL="0" indent="0">
              <a:buFont typeface="Arial" pitchFamily="34" charset="0"/>
              <a:buNone/>
            </a:pPr>
            <a:r>
              <a:rPr lang="de-DE" dirty="0"/>
              <a:t>Der Einzelfall sagt nicht viel. Aber wenn wir </a:t>
            </a:r>
            <a:r>
              <a:rPr lang="de-DE" b="1" dirty="0"/>
              <a:t>verallgemeinern</a:t>
            </a:r>
            <a:r>
              <a:rPr lang="de-DE" dirty="0"/>
              <a:t> und sagen: „So ist es überall!“, dann hat das große Wirkung. </a:t>
            </a:r>
          </a:p>
          <a:p>
            <a:pPr marL="0" indent="0">
              <a:buFont typeface="Arial" pitchFamily="34" charset="0"/>
              <a:buNone/>
            </a:pPr>
            <a:endParaRPr lang="de-DE" sz="2400" dirty="0"/>
          </a:p>
          <a:p>
            <a:pPr marL="0" indent="0">
              <a:buFont typeface="Arial" pitchFamily="34" charset="0"/>
              <a:buNone/>
            </a:pPr>
            <a:r>
              <a:rPr lang="de-DE" dirty="0"/>
              <a:t>Zu den wirksamen Verallgemeinerungen gehört </a:t>
            </a:r>
            <a:br>
              <a:rPr lang="de-DE" dirty="0"/>
            </a:br>
            <a:r>
              <a:rPr lang="de-DE" dirty="0"/>
              <a:t>auch die fiese Behauptung: </a:t>
            </a:r>
            <a:r>
              <a:rPr lang="de-DE" b="1" dirty="0"/>
              <a:t>„…immer mehr…“  		</a:t>
            </a:r>
          </a:p>
          <a:p>
            <a:pPr marL="0" indent="0">
              <a:buFont typeface="Arial" pitchFamily="34" charset="0"/>
              <a:buNone/>
            </a:pPr>
            <a:r>
              <a:rPr lang="de-DE" b="1" dirty="0">
                <a:sym typeface="Wingdings" panose="05000000000000000000" pitchFamily="2" charset="2"/>
              </a:rPr>
              <a:t>									Beispiele </a:t>
            </a:r>
            <a:endParaRPr lang="de-DE" dirty="0"/>
          </a:p>
        </p:txBody>
      </p:sp>
      <p:pic>
        <p:nvPicPr>
          <p:cNvPr id="5" name="Grafik 4">
            <a:extLst>
              <a:ext uri="{FF2B5EF4-FFF2-40B4-BE49-F238E27FC236}">
                <a16:creationId xmlns:a16="http://schemas.microsoft.com/office/drawing/2014/main" id="{C12387D9-1CB0-4E83-B40E-9CB1143F4C66}"/>
              </a:ext>
            </a:extLst>
          </p:cNvPr>
          <p:cNvPicPr>
            <a:picLocks noChangeAspect="1"/>
          </p:cNvPicPr>
          <p:nvPr/>
        </p:nvPicPr>
        <p:blipFill rotWithShape="1">
          <a:blip r:embed="rId3"/>
          <a:srcRect l="10400" t="21477" r="10400" b="21200"/>
          <a:stretch/>
        </p:blipFill>
        <p:spPr>
          <a:xfrm>
            <a:off x="181669" y="581258"/>
            <a:ext cx="1089795" cy="788769"/>
          </a:xfrm>
          <a:prstGeom prst="rect">
            <a:avLst/>
          </a:prstGeom>
        </p:spPr>
      </p:pic>
      <p:pic>
        <p:nvPicPr>
          <p:cNvPr id="2" name="Grafik 1">
            <a:extLst>
              <a:ext uri="{FF2B5EF4-FFF2-40B4-BE49-F238E27FC236}">
                <a16:creationId xmlns:a16="http://schemas.microsoft.com/office/drawing/2014/main" id="{CFCE7B3D-A800-4AAE-9278-85A6E71C3478}"/>
              </a:ext>
            </a:extLst>
          </p:cNvPr>
          <p:cNvPicPr>
            <a:picLocks noChangeAspect="1"/>
          </p:cNvPicPr>
          <p:nvPr/>
        </p:nvPicPr>
        <p:blipFill>
          <a:blip r:embed="rId4"/>
          <a:stretch>
            <a:fillRect/>
          </a:stretch>
        </p:blipFill>
        <p:spPr>
          <a:xfrm>
            <a:off x="8904312" y="692696"/>
            <a:ext cx="1704841" cy="1704841"/>
          </a:xfrm>
          <a:prstGeom prst="rect">
            <a:avLst/>
          </a:prstGeom>
          <a:ln>
            <a:noFill/>
          </a:ln>
          <a:effectLst>
            <a:softEdge rad="112500"/>
          </a:effectLst>
        </p:spPr>
      </p:pic>
      <p:sp>
        <p:nvSpPr>
          <p:cNvPr id="4" name="Textfeld 3">
            <a:extLst>
              <a:ext uri="{FF2B5EF4-FFF2-40B4-BE49-F238E27FC236}">
                <a16:creationId xmlns:a16="http://schemas.microsoft.com/office/drawing/2014/main" id="{AF4F52D2-0B86-4B8C-B0FA-899F4A7085E0}"/>
              </a:ext>
            </a:extLst>
          </p:cNvPr>
          <p:cNvSpPr txBox="1"/>
          <p:nvPr/>
        </p:nvSpPr>
        <p:spPr>
          <a:xfrm>
            <a:off x="8904312" y="2132856"/>
            <a:ext cx="360040" cy="394385"/>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4072120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fade">
                                      <p:cBhvr>
                                        <p:cTn id="1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DCFD547-6392-44DA-8BA6-04360A83AC2D}"/>
              </a:ext>
            </a:extLst>
          </p:cNvPr>
          <p:cNvSpPr>
            <a:spLocks noGrp="1"/>
          </p:cNvSpPr>
          <p:nvPr>
            <p:ph type="sldNum" sz="quarter" idx="12"/>
          </p:nvPr>
        </p:nvSpPr>
        <p:spPr/>
        <p:txBody>
          <a:bodyPr/>
          <a:lstStyle/>
          <a:p>
            <a:fld id="{995B83AF-091C-4368-ABDB-DF7FEF1A6B80}" type="slidenum">
              <a:rPr lang="de-DE" smtClean="0"/>
              <a:pPr/>
              <a:t>19</a:t>
            </a:fld>
            <a:endParaRPr lang="de-DE" dirty="0"/>
          </a:p>
        </p:txBody>
      </p:sp>
      <p:pic>
        <p:nvPicPr>
          <p:cNvPr id="4" name="Grafik 3">
            <a:extLst>
              <a:ext uri="{FF2B5EF4-FFF2-40B4-BE49-F238E27FC236}">
                <a16:creationId xmlns:a16="http://schemas.microsoft.com/office/drawing/2014/main" id="{871E903C-0352-451B-A651-6C9CFA1F1606}"/>
              </a:ext>
            </a:extLst>
          </p:cNvPr>
          <p:cNvPicPr>
            <a:picLocks noChangeAspect="1"/>
          </p:cNvPicPr>
          <p:nvPr/>
        </p:nvPicPr>
        <p:blipFill rotWithShape="1">
          <a:blip r:embed="rId3"/>
          <a:srcRect t="26765" b="30258"/>
          <a:stretch/>
        </p:blipFill>
        <p:spPr>
          <a:xfrm>
            <a:off x="2038781" y="895381"/>
            <a:ext cx="7878466" cy="2559708"/>
          </a:xfrm>
          <a:prstGeom prst="rect">
            <a:avLst/>
          </a:prstGeom>
          <a:ln>
            <a:solidFill>
              <a:schemeClr val="tx2"/>
            </a:solidFill>
          </a:ln>
          <a:effectLst>
            <a:outerShdw blurRad="292100" dist="139700" dir="2700000" algn="tl" rotWithShape="0">
              <a:srgbClr val="333333">
                <a:alpha val="65000"/>
              </a:srgbClr>
            </a:outerShdw>
          </a:effectLst>
        </p:spPr>
      </p:pic>
      <p:pic>
        <p:nvPicPr>
          <p:cNvPr id="13" name="Grafik 12">
            <a:extLst>
              <a:ext uri="{FF2B5EF4-FFF2-40B4-BE49-F238E27FC236}">
                <a16:creationId xmlns:a16="http://schemas.microsoft.com/office/drawing/2014/main" id="{6CDF7B59-C21F-423A-8E59-EFC0E93857DA}"/>
              </a:ext>
            </a:extLst>
          </p:cNvPr>
          <p:cNvPicPr>
            <a:picLocks noChangeAspect="1"/>
          </p:cNvPicPr>
          <p:nvPr/>
        </p:nvPicPr>
        <p:blipFill>
          <a:blip r:embed="rId4"/>
          <a:stretch>
            <a:fillRect/>
          </a:stretch>
        </p:blipFill>
        <p:spPr>
          <a:xfrm>
            <a:off x="239350" y="2761616"/>
            <a:ext cx="11570376" cy="2457425"/>
          </a:xfrm>
          <a:prstGeom prst="rect">
            <a:avLst/>
          </a:prstGeom>
          <a:ln>
            <a:noFill/>
          </a:ln>
          <a:effectLst>
            <a:outerShdw blurRad="190500" algn="tl" rotWithShape="0">
              <a:srgbClr val="000000">
                <a:alpha val="70000"/>
              </a:srgbClr>
            </a:outerShdw>
          </a:effectLst>
        </p:spPr>
      </p:pic>
      <p:cxnSp>
        <p:nvCxnSpPr>
          <p:cNvPr id="5" name="Gerader Verbinder 4">
            <a:extLst>
              <a:ext uri="{FF2B5EF4-FFF2-40B4-BE49-F238E27FC236}">
                <a16:creationId xmlns:a16="http://schemas.microsoft.com/office/drawing/2014/main" id="{8B5D9A5F-F8DC-40A0-8944-880B6B141980}"/>
              </a:ext>
            </a:extLst>
          </p:cNvPr>
          <p:cNvCxnSpPr/>
          <p:nvPr/>
        </p:nvCxnSpPr>
        <p:spPr>
          <a:xfrm>
            <a:off x="382274" y="4148561"/>
            <a:ext cx="362549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Gerader Verbinder 16">
            <a:extLst>
              <a:ext uri="{FF2B5EF4-FFF2-40B4-BE49-F238E27FC236}">
                <a16:creationId xmlns:a16="http://schemas.microsoft.com/office/drawing/2014/main" id="{BF721DF3-B92D-4958-90ED-B2A65A7C0C36}"/>
              </a:ext>
            </a:extLst>
          </p:cNvPr>
          <p:cNvCxnSpPr>
            <a:cxnSpLocks/>
          </p:cNvCxnSpPr>
          <p:nvPr/>
        </p:nvCxnSpPr>
        <p:spPr>
          <a:xfrm>
            <a:off x="3949659" y="1916832"/>
            <a:ext cx="3082445" cy="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Grafik 8">
            <a:extLst>
              <a:ext uri="{FF2B5EF4-FFF2-40B4-BE49-F238E27FC236}">
                <a16:creationId xmlns:a16="http://schemas.microsoft.com/office/drawing/2014/main" id="{A138E56B-D069-46B8-BF9D-32999EF8195A}"/>
              </a:ext>
            </a:extLst>
          </p:cNvPr>
          <p:cNvPicPr>
            <a:picLocks noChangeAspect="1"/>
          </p:cNvPicPr>
          <p:nvPr/>
        </p:nvPicPr>
        <p:blipFill rotWithShape="1">
          <a:blip r:embed="rId5"/>
          <a:srcRect r="9750"/>
          <a:stretch/>
        </p:blipFill>
        <p:spPr>
          <a:xfrm>
            <a:off x="375409" y="1457186"/>
            <a:ext cx="11089232" cy="245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8" name="Gerader Verbinder 17">
            <a:extLst>
              <a:ext uri="{FF2B5EF4-FFF2-40B4-BE49-F238E27FC236}">
                <a16:creationId xmlns:a16="http://schemas.microsoft.com/office/drawing/2014/main" id="{A7DA1AEE-60DC-4735-ABDC-5E2B19F3B796}"/>
              </a:ext>
            </a:extLst>
          </p:cNvPr>
          <p:cNvCxnSpPr>
            <a:cxnSpLocks/>
          </p:cNvCxnSpPr>
          <p:nvPr/>
        </p:nvCxnSpPr>
        <p:spPr>
          <a:xfrm>
            <a:off x="3084150" y="2996952"/>
            <a:ext cx="2147754" cy="0"/>
          </a:xfrm>
          <a:prstGeom prst="line">
            <a:avLst/>
          </a:prstGeom>
        </p:spPr>
        <p:style>
          <a:lnRef idx="3">
            <a:schemeClr val="accent2"/>
          </a:lnRef>
          <a:fillRef idx="0">
            <a:schemeClr val="accent2"/>
          </a:fillRef>
          <a:effectRef idx="2">
            <a:schemeClr val="accent2"/>
          </a:effectRef>
          <a:fontRef idx="minor">
            <a:schemeClr val="tx1"/>
          </a:fontRef>
        </p:style>
      </p:cxnSp>
      <p:pic>
        <p:nvPicPr>
          <p:cNvPr id="12" name="Grafik 11">
            <a:extLst>
              <a:ext uri="{FF2B5EF4-FFF2-40B4-BE49-F238E27FC236}">
                <a16:creationId xmlns:a16="http://schemas.microsoft.com/office/drawing/2014/main" id="{89475481-520E-44A3-8F6C-66ED77E6DA0B}"/>
              </a:ext>
            </a:extLst>
          </p:cNvPr>
          <p:cNvPicPr>
            <a:picLocks noChangeAspect="1"/>
          </p:cNvPicPr>
          <p:nvPr/>
        </p:nvPicPr>
        <p:blipFill rotWithShape="1">
          <a:blip r:embed="rId6"/>
          <a:srcRect b="74794"/>
          <a:stretch/>
        </p:blipFill>
        <p:spPr>
          <a:xfrm>
            <a:off x="3905550" y="1745100"/>
            <a:ext cx="7085123" cy="1393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9" name="Gerader Verbinder 18">
            <a:extLst>
              <a:ext uri="{FF2B5EF4-FFF2-40B4-BE49-F238E27FC236}">
                <a16:creationId xmlns:a16="http://schemas.microsoft.com/office/drawing/2014/main" id="{CAA9FE4D-41B3-473C-9DC2-45F11578711D}"/>
              </a:ext>
            </a:extLst>
          </p:cNvPr>
          <p:cNvCxnSpPr/>
          <p:nvPr/>
        </p:nvCxnSpPr>
        <p:spPr>
          <a:xfrm>
            <a:off x="4007768" y="2564904"/>
            <a:ext cx="3625494" cy="0"/>
          </a:xfrm>
          <a:prstGeom prst="line">
            <a:avLst/>
          </a:prstGeom>
        </p:spPr>
        <p:style>
          <a:lnRef idx="3">
            <a:schemeClr val="accent2"/>
          </a:lnRef>
          <a:fillRef idx="0">
            <a:schemeClr val="accent2"/>
          </a:fillRef>
          <a:effectRef idx="2">
            <a:schemeClr val="accent2"/>
          </a:effectRef>
          <a:fontRef idx="minor">
            <a:schemeClr val="tx1"/>
          </a:fontRef>
        </p:style>
      </p:cxnSp>
      <p:pic>
        <p:nvPicPr>
          <p:cNvPr id="7" name="Grafik 6">
            <a:extLst>
              <a:ext uri="{FF2B5EF4-FFF2-40B4-BE49-F238E27FC236}">
                <a16:creationId xmlns:a16="http://schemas.microsoft.com/office/drawing/2014/main" id="{38AC75FA-70A4-432F-A4D5-52AA12FC0222}"/>
              </a:ext>
            </a:extLst>
          </p:cNvPr>
          <p:cNvPicPr>
            <a:picLocks noChangeAspect="1"/>
          </p:cNvPicPr>
          <p:nvPr/>
        </p:nvPicPr>
        <p:blipFill>
          <a:blip r:embed="rId7"/>
          <a:stretch>
            <a:fillRect/>
          </a:stretch>
        </p:blipFill>
        <p:spPr>
          <a:xfrm>
            <a:off x="1055440" y="1105332"/>
            <a:ext cx="10315235" cy="245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0" name="Gerader Verbinder 19">
            <a:extLst>
              <a:ext uri="{FF2B5EF4-FFF2-40B4-BE49-F238E27FC236}">
                <a16:creationId xmlns:a16="http://schemas.microsoft.com/office/drawing/2014/main" id="{AAA76E0A-94B8-4B5F-8DC2-F4A19AA97E3F}"/>
              </a:ext>
            </a:extLst>
          </p:cNvPr>
          <p:cNvCxnSpPr>
            <a:cxnSpLocks/>
          </p:cNvCxnSpPr>
          <p:nvPr/>
        </p:nvCxnSpPr>
        <p:spPr>
          <a:xfrm>
            <a:off x="8184232" y="2334044"/>
            <a:ext cx="2257342" cy="0"/>
          </a:xfrm>
          <a:prstGeom prst="line">
            <a:avLst/>
          </a:prstGeom>
        </p:spPr>
        <p:style>
          <a:lnRef idx="3">
            <a:schemeClr val="accent2"/>
          </a:lnRef>
          <a:fillRef idx="0">
            <a:schemeClr val="accent2"/>
          </a:fillRef>
          <a:effectRef idx="2">
            <a:schemeClr val="accent2"/>
          </a:effectRef>
          <a:fontRef idx="minor">
            <a:schemeClr val="tx1"/>
          </a:fontRef>
        </p:style>
      </p:cxnSp>
      <p:pic>
        <p:nvPicPr>
          <p:cNvPr id="14" name="Grafik 13">
            <a:extLst>
              <a:ext uri="{FF2B5EF4-FFF2-40B4-BE49-F238E27FC236}">
                <a16:creationId xmlns:a16="http://schemas.microsoft.com/office/drawing/2014/main" id="{A5641CB8-11F4-47FD-978A-CE010DFC7B06}"/>
              </a:ext>
            </a:extLst>
          </p:cNvPr>
          <p:cNvPicPr>
            <a:picLocks noChangeAspect="1"/>
          </p:cNvPicPr>
          <p:nvPr/>
        </p:nvPicPr>
        <p:blipFill rotWithShape="1">
          <a:blip r:embed="rId8"/>
          <a:srcRect t="55798"/>
          <a:stretch/>
        </p:blipFill>
        <p:spPr>
          <a:xfrm>
            <a:off x="2724748" y="1717098"/>
            <a:ext cx="6640286" cy="2559708"/>
          </a:xfrm>
          <a:prstGeom prst="rect">
            <a:avLst/>
          </a:prstGeom>
          <a:ln>
            <a:noFill/>
          </a:ln>
          <a:effectLst>
            <a:outerShdw blurRad="190500" algn="tl" rotWithShape="0">
              <a:srgbClr val="000000">
                <a:alpha val="70000"/>
              </a:srgbClr>
            </a:outerShdw>
          </a:effectLst>
        </p:spPr>
      </p:pic>
      <p:sp>
        <p:nvSpPr>
          <p:cNvPr id="21" name="Ellipse 20">
            <a:extLst>
              <a:ext uri="{FF2B5EF4-FFF2-40B4-BE49-F238E27FC236}">
                <a16:creationId xmlns:a16="http://schemas.microsoft.com/office/drawing/2014/main" id="{00E09A83-DC74-479D-9A83-0D674BBCA5D9}"/>
              </a:ext>
            </a:extLst>
          </p:cNvPr>
          <p:cNvSpPr/>
          <p:nvPr/>
        </p:nvSpPr>
        <p:spPr>
          <a:xfrm>
            <a:off x="5978014" y="2399879"/>
            <a:ext cx="1757466" cy="597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71E2800E-2094-4F7F-8587-DB9BF82F8F9B}"/>
              </a:ext>
            </a:extLst>
          </p:cNvPr>
          <p:cNvSpPr txBox="1"/>
          <p:nvPr/>
        </p:nvSpPr>
        <p:spPr>
          <a:xfrm>
            <a:off x="1" y="548680"/>
            <a:ext cx="12191999" cy="6463308"/>
          </a:xfrm>
          <a:prstGeom prst="rect">
            <a:avLst/>
          </a:prstGeom>
          <a:solidFill>
            <a:schemeClr val="bg1">
              <a:lumMod val="85000"/>
              <a:alpha val="80000"/>
            </a:schemeClr>
          </a:solidFill>
        </p:spPr>
        <p:txBody>
          <a:bodyPr wrap="square" rtlCol="0">
            <a:spAutoFit/>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
        <p:nvSpPr>
          <p:cNvPr id="15" name="Textfeld 14">
            <a:extLst>
              <a:ext uri="{FF2B5EF4-FFF2-40B4-BE49-F238E27FC236}">
                <a16:creationId xmlns:a16="http://schemas.microsoft.com/office/drawing/2014/main" id="{DFA466E4-430E-46B5-AEEA-896C8E6F7C3C}"/>
              </a:ext>
            </a:extLst>
          </p:cNvPr>
          <p:cNvSpPr txBox="1"/>
          <p:nvPr/>
        </p:nvSpPr>
        <p:spPr>
          <a:xfrm>
            <a:off x="1624625" y="1364690"/>
            <a:ext cx="8706778" cy="350249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endParaRPr lang="de-DE" sz="3200" dirty="0"/>
          </a:p>
          <a:p>
            <a:pPr marL="355600" algn="ctr">
              <a:lnSpc>
                <a:spcPct val="120000"/>
              </a:lnSpc>
            </a:pPr>
            <a:r>
              <a:rPr lang="de-DE" sz="3200" dirty="0"/>
              <a:t>Ist es euch auch aufgefallen? </a:t>
            </a:r>
          </a:p>
          <a:p>
            <a:pPr marL="355600" algn="ctr">
              <a:lnSpc>
                <a:spcPct val="120000"/>
              </a:lnSpc>
              <a:tabLst>
                <a:tab pos="7534275" algn="l"/>
              </a:tabLst>
            </a:pPr>
            <a:r>
              <a:rPr lang="de-DE" sz="3200" dirty="0"/>
              <a:t>Hinter Formeln wie  „immer mehr ….“  </a:t>
            </a:r>
          </a:p>
          <a:p>
            <a:pPr marL="355600" algn="ctr">
              <a:lnSpc>
                <a:spcPct val="120000"/>
              </a:lnSpc>
              <a:tabLst>
                <a:tab pos="7534275" algn="l"/>
              </a:tabLst>
            </a:pPr>
            <a:r>
              <a:rPr lang="de-DE" sz="3200" dirty="0"/>
              <a:t>oder „überall…“ steckt meistens </a:t>
            </a:r>
            <a:br>
              <a:rPr lang="de-DE" sz="3200" dirty="0"/>
            </a:br>
            <a:r>
              <a:rPr lang="de-DE" sz="3200" dirty="0"/>
              <a:t>eine leere Behauptung. </a:t>
            </a:r>
          </a:p>
          <a:p>
            <a:pPr algn="ctr"/>
            <a:endParaRPr lang="de-DE" dirty="0"/>
          </a:p>
          <a:p>
            <a:pPr algn="ctr"/>
            <a:endParaRPr lang="de-DE" dirty="0"/>
          </a:p>
        </p:txBody>
      </p:sp>
    </p:spTree>
    <p:extLst>
      <p:ext uri="{BB962C8B-B14F-4D97-AF65-F5344CB8AC3E}">
        <p14:creationId xmlns:p14="http://schemas.microsoft.com/office/powerpoint/2010/main" val="277914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childTnLst>
                                </p:cTn>
                              </p:par>
                              <p:par>
                                <p:cTn id="47" presetID="26"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80">
                                          <p:stCondLst>
                                            <p:cond delay="0"/>
                                          </p:stCondLst>
                                        </p:cTn>
                                        <p:tgtEl>
                                          <p:spTgt spid="15"/>
                                        </p:tgtEl>
                                      </p:cBhvr>
                                    </p:animEffect>
                                    <p:anim calcmode="lin" valueType="num">
                                      <p:cBhvr>
                                        <p:cTn id="5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5" dur="26">
                                          <p:stCondLst>
                                            <p:cond delay="650"/>
                                          </p:stCondLst>
                                        </p:cTn>
                                        <p:tgtEl>
                                          <p:spTgt spid="15"/>
                                        </p:tgtEl>
                                      </p:cBhvr>
                                      <p:to x="100000" y="60000"/>
                                    </p:animScale>
                                    <p:animScale>
                                      <p:cBhvr>
                                        <p:cTn id="56" dur="166" decel="50000">
                                          <p:stCondLst>
                                            <p:cond delay="676"/>
                                          </p:stCondLst>
                                        </p:cTn>
                                        <p:tgtEl>
                                          <p:spTgt spid="15"/>
                                        </p:tgtEl>
                                      </p:cBhvr>
                                      <p:to x="100000" y="100000"/>
                                    </p:animScale>
                                    <p:animScale>
                                      <p:cBhvr>
                                        <p:cTn id="57" dur="26">
                                          <p:stCondLst>
                                            <p:cond delay="1312"/>
                                          </p:stCondLst>
                                        </p:cTn>
                                        <p:tgtEl>
                                          <p:spTgt spid="15"/>
                                        </p:tgtEl>
                                      </p:cBhvr>
                                      <p:to x="100000" y="80000"/>
                                    </p:animScale>
                                    <p:animScale>
                                      <p:cBhvr>
                                        <p:cTn id="58" dur="166" decel="50000">
                                          <p:stCondLst>
                                            <p:cond delay="1338"/>
                                          </p:stCondLst>
                                        </p:cTn>
                                        <p:tgtEl>
                                          <p:spTgt spid="15"/>
                                        </p:tgtEl>
                                      </p:cBhvr>
                                      <p:to x="100000" y="100000"/>
                                    </p:animScale>
                                    <p:animScale>
                                      <p:cBhvr>
                                        <p:cTn id="59" dur="26">
                                          <p:stCondLst>
                                            <p:cond delay="1642"/>
                                          </p:stCondLst>
                                        </p:cTn>
                                        <p:tgtEl>
                                          <p:spTgt spid="15"/>
                                        </p:tgtEl>
                                      </p:cBhvr>
                                      <p:to x="100000" y="90000"/>
                                    </p:animScale>
                                    <p:animScale>
                                      <p:cBhvr>
                                        <p:cTn id="60" dur="166" decel="50000">
                                          <p:stCondLst>
                                            <p:cond delay="1668"/>
                                          </p:stCondLst>
                                        </p:cTn>
                                        <p:tgtEl>
                                          <p:spTgt spid="15"/>
                                        </p:tgtEl>
                                      </p:cBhvr>
                                      <p:to x="100000" y="100000"/>
                                    </p:animScale>
                                    <p:animScale>
                                      <p:cBhvr>
                                        <p:cTn id="61" dur="26">
                                          <p:stCondLst>
                                            <p:cond delay="1808"/>
                                          </p:stCondLst>
                                        </p:cTn>
                                        <p:tgtEl>
                                          <p:spTgt spid="15"/>
                                        </p:tgtEl>
                                      </p:cBhvr>
                                      <p:to x="100000" y="95000"/>
                                    </p:animScale>
                                    <p:animScale>
                                      <p:cBhvr>
                                        <p:cTn id="62"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6"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882CD-ECD4-434F-4811-307EF6BDB6D2}"/>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E031F7-FA8C-3AFA-6743-190F9F19AFD7}"/>
              </a:ext>
            </a:extLst>
          </p:cNvPr>
          <p:cNvSpPr>
            <a:spLocks noGrp="1"/>
          </p:cNvSpPr>
          <p:nvPr>
            <p:ph idx="1"/>
          </p:nvPr>
        </p:nvSpPr>
        <p:spPr>
          <a:xfrm>
            <a:off x="-32769" y="2398120"/>
            <a:ext cx="5800993" cy="3024336"/>
          </a:xfrm>
        </p:spPr>
        <p:txBody>
          <a:bodyPr/>
          <a:lstStyle/>
          <a:p>
            <a:pPr marL="0" indent="0" algn="ctr">
              <a:buNone/>
            </a:pPr>
            <a:r>
              <a:rPr lang="de-DE" sz="4000" b="1" dirty="0"/>
              <a:t>Über Manipulation in den Sozialen Medien – und wie ihr euch wehren könnt!</a:t>
            </a:r>
          </a:p>
        </p:txBody>
      </p:sp>
      <p:sp>
        <p:nvSpPr>
          <p:cNvPr id="3" name="Foliennummernplatzhalter 2">
            <a:extLst>
              <a:ext uri="{FF2B5EF4-FFF2-40B4-BE49-F238E27FC236}">
                <a16:creationId xmlns:a16="http://schemas.microsoft.com/office/drawing/2014/main" id="{D9D3DF1D-D45A-FFC6-FF55-B0EB369BD402}"/>
              </a:ext>
            </a:extLst>
          </p:cNvPr>
          <p:cNvSpPr>
            <a:spLocks noGrp="1"/>
          </p:cNvSpPr>
          <p:nvPr>
            <p:ph type="sldNum" sz="quarter" idx="12"/>
          </p:nvPr>
        </p:nvSpPr>
        <p:spPr/>
        <p:txBody>
          <a:bodyPr/>
          <a:lstStyle/>
          <a:p>
            <a:fld id="{995B83AF-091C-4368-ABDB-DF7FEF1A6B80}" type="slidenum">
              <a:rPr lang="de-DE" smtClean="0"/>
              <a:pPr/>
              <a:t>2</a:t>
            </a:fld>
            <a:endParaRPr lang="de-DE" dirty="0"/>
          </a:p>
        </p:txBody>
      </p:sp>
      <p:pic>
        <p:nvPicPr>
          <p:cNvPr id="5" name="Grafik 4">
            <a:extLst>
              <a:ext uri="{FF2B5EF4-FFF2-40B4-BE49-F238E27FC236}">
                <a16:creationId xmlns:a16="http://schemas.microsoft.com/office/drawing/2014/main" id="{8713BEED-1F73-4E79-A31E-743FE1F964B0}"/>
              </a:ext>
            </a:extLst>
          </p:cNvPr>
          <p:cNvPicPr>
            <a:picLocks noChangeAspect="1"/>
          </p:cNvPicPr>
          <p:nvPr/>
        </p:nvPicPr>
        <p:blipFill>
          <a:blip r:embed="rId3">
            <a:extLst>
              <a:ext uri="{28A0092B-C50C-407E-A947-70E740481C1C}">
                <a14:useLocalDpi xmlns:a14="http://schemas.microsoft.com/office/drawing/2010/main" val="0"/>
              </a:ext>
            </a:extLst>
          </a:blip>
          <a:srcRect r="12641"/>
          <a:stretch>
            <a:fillRect/>
          </a:stretch>
        </p:blipFill>
        <p:spPr>
          <a:xfrm>
            <a:off x="5966569" y="1412776"/>
            <a:ext cx="6219527" cy="4369720"/>
          </a:xfrm>
          <a:prstGeom prst="rect">
            <a:avLst/>
          </a:prstGeom>
          <a:ln w="38100">
            <a:solidFill>
              <a:srgbClr val="0070C0"/>
            </a:solidFill>
          </a:ln>
        </p:spPr>
      </p:pic>
    </p:spTree>
    <p:extLst>
      <p:ext uri="{BB962C8B-B14F-4D97-AF65-F5344CB8AC3E}">
        <p14:creationId xmlns:p14="http://schemas.microsoft.com/office/powerpoint/2010/main" val="2547992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5085FB3-E2B7-4E0C-B3A8-C5C95E3ADB52}"/>
              </a:ext>
            </a:extLst>
          </p:cNvPr>
          <p:cNvSpPr>
            <a:spLocks noGrp="1"/>
          </p:cNvSpPr>
          <p:nvPr>
            <p:ph type="sldNum" sz="quarter" idx="12"/>
          </p:nvPr>
        </p:nvSpPr>
        <p:spPr/>
        <p:txBody>
          <a:bodyPr/>
          <a:lstStyle/>
          <a:p>
            <a:fld id="{995B83AF-091C-4368-ABDB-DF7FEF1A6B80}" type="slidenum">
              <a:rPr lang="de-DE" smtClean="0"/>
              <a:pPr/>
              <a:t>20</a:t>
            </a:fld>
            <a:endParaRPr lang="de-DE" dirty="0"/>
          </a:p>
        </p:txBody>
      </p:sp>
      <p:sp>
        <p:nvSpPr>
          <p:cNvPr id="4" name="Inhaltsplatzhalter 1">
            <a:extLst>
              <a:ext uri="{FF2B5EF4-FFF2-40B4-BE49-F238E27FC236}">
                <a16:creationId xmlns:a16="http://schemas.microsoft.com/office/drawing/2014/main" id="{BC3F5E32-BDB1-4940-AE1B-4E1E800075BE}"/>
              </a:ext>
            </a:extLst>
          </p:cNvPr>
          <p:cNvSpPr txBox="1">
            <a:spLocks/>
          </p:cNvSpPr>
          <p:nvPr/>
        </p:nvSpPr>
        <p:spPr>
          <a:xfrm>
            <a:off x="441874" y="1484784"/>
            <a:ext cx="11750126" cy="1341028"/>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Was meint ihr: Warum sollen wir manipuliert werden? Entdeckt und diskutiert die Motive!</a:t>
            </a:r>
          </a:p>
          <a:p>
            <a:pPr marL="0" indent="0">
              <a:buFont typeface="Arial" pitchFamily="34" charset="0"/>
              <a:buNone/>
            </a:pPr>
            <a:endParaRPr lang="de-DE" dirty="0"/>
          </a:p>
          <a:p>
            <a:pPr marL="0" indent="0">
              <a:buFont typeface="Arial" pitchFamily="34" charset="0"/>
              <a:buNone/>
            </a:pPr>
            <a:endParaRPr lang="de-DE" dirty="0"/>
          </a:p>
        </p:txBody>
      </p:sp>
      <p:sp>
        <p:nvSpPr>
          <p:cNvPr id="5" name="Rechteck: abgerundete Ecken 4">
            <a:extLst>
              <a:ext uri="{FF2B5EF4-FFF2-40B4-BE49-F238E27FC236}">
                <a16:creationId xmlns:a16="http://schemas.microsoft.com/office/drawing/2014/main" id="{0A1C36B0-D35F-43CF-B9D1-8394DB72284A}"/>
              </a:ext>
            </a:extLst>
          </p:cNvPr>
          <p:cNvSpPr/>
          <p:nvPr/>
        </p:nvSpPr>
        <p:spPr>
          <a:xfrm>
            <a:off x="191344" y="689513"/>
            <a:ext cx="7992888" cy="507239"/>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200" b="1" dirty="0"/>
              <a:t> </a:t>
            </a:r>
            <a:r>
              <a:rPr lang="de-DE" sz="2200" b="1" dirty="0">
                <a:sym typeface="Wingdings" panose="05000000000000000000" pitchFamily="2" charset="2"/>
              </a:rPr>
              <a:t> </a:t>
            </a:r>
            <a:r>
              <a:rPr lang="de-DE" sz="2200" b="1" dirty="0"/>
              <a:t>Die Werkzeuge der Manipulierer unbrauchbar machen!</a:t>
            </a:r>
          </a:p>
        </p:txBody>
      </p:sp>
      <p:sp>
        <p:nvSpPr>
          <p:cNvPr id="6" name="Textfeld 5">
            <a:extLst>
              <a:ext uri="{FF2B5EF4-FFF2-40B4-BE49-F238E27FC236}">
                <a16:creationId xmlns:a16="http://schemas.microsoft.com/office/drawing/2014/main" id="{C0FF3B78-3381-4C21-A063-DAC3FEA523C8}"/>
              </a:ext>
            </a:extLst>
          </p:cNvPr>
          <p:cNvSpPr txBox="1"/>
          <p:nvPr/>
        </p:nvSpPr>
        <p:spPr>
          <a:xfrm>
            <a:off x="441874" y="2996952"/>
            <a:ext cx="11414766" cy="3251954"/>
          </a:xfrm>
          <a:prstGeom prst="roundRect">
            <a:avLst/>
          </a:prstGeom>
          <a:solidFill>
            <a:schemeClr val="bg1">
              <a:lumMod val="85000"/>
            </a:schemeClr>
          </a:solidFill>
        </p:spPr>
        <p:txBody>
          <a:bodyPr wrap="square" rtlCol="0">
            <a:spAutoFit/>
          </a:bodyPr>
          <a:lstStyle/>
          <a:p>
            <a:pPr>
              <a:spcAft>
                <a:spcPts val="600"/>
              </a:spcAft>
            </a:pPr>
            <a:r>
              <a:rPr lang="de-DE" sz="3200" b="1" dirty="0"/>
              <a:t>Hier die drei häufigsten Gründe:</a:t>
            </a:r>
          </a:p>
          <a:p>
            <a:pPr>
              <a:spcBef>
                <a:spcPts val="800"/>
              </a:spcBef>
            </a:pPr>
            <a:r>
              <a:rPr lang="de-DE" sz="3200" b="1" dirty="0"/>
              <a:t>Erstens das Geld: </a:t>
            </a:r>
            <a:r>
              <a:rPr lang="de-DE" sz="3200" dirty="0"/>
              <a:t>Zum Klicken (=Kaufen) verleiten</a:t>
            </a:r>
          </a:p>
          <a:p>
            <a:pPr>
              <a:spcBef>
                <a:spcPts val="800"/>
              </a:spcBef>
            </a:pPr>
            <a:r>
              <a:rPr lang="de-DE" sz="3200" b="1" dirty="0"/>
              <a:t>Zweitens Meinungsmache: </a:t>
            </a:r>
            <a:r>
              <a:rPr lang="de-DE" sz="3200" u="sng" dirty="0"/>
              <a:t>Deine</a:t>
            </a:r>
            <a:r>
              <a:rPr lang="de-DE" sz="3200" dirty="0"/>
              <a:t> Einstellung beeinflussen</a:t>
            </a:r>
          </a:p>
          <a:p>
            <a:pPr>
              <a:spcBef>
                <a:spcPts val="800"/>
              </a:spcBef>
            </a:pPr>
            <a:r>
              <a:rPr lang="de-DE" sz="3200" b="1" dirty="0"/>
              <a:t>Drittens Prestige: </a:t>
            </a:r>
            <a:r>
              <a:rPr lang="de-DE" sz="3200" dirty="0"/>
              <a:t>Viele Likes und Follower bedeuten Bewunderung – und Werbeeinnahmen (siehe „Geld“)</a:t>
            </a:r>
            <a:r>
              <a:rPr lang="de-DE" sz="3200" b="1" dirty="0"/>
              <a:t>. </a:t>
            </a:r>
            <a:endParaRPr lang="de-DE" b="1" dirty="0"/>
          </a:p>
        </p:txBody>
      </p:sp>
    </p:spTree>
    <p:extLst>
      <p:ext uri="{BB962C8B-B14F-4D97-AF65-F5344CB8AC3E}">
        <p14:creationId xmlns:p14="http://schemas.microsoft.com/office/powerpoint/2010/main" val="2080086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5085FB3-E2B7-4E0C-B3A8-C5C95E3ADB52}"/>
              </a:ext>
            </a:extLst>
          </p:cNvPr>
          <p:cNvSpPr>
            <a:spLocks noGrp="1"/>
          </p:cNvSpPr>
          <p:nvPr>
            <p:ph type="sldNum" sz="quarter" idx="12"/>
          </p:nvPr>
        </p:nvSpPr>
        <p:spPr>
          <a:xfrm>
            <a:off x="239350" y="6269107"/>
            <a:ext cx="2844800" cy="365125"/>
          </a:xfrm>
        </p:spPr>
        <p:txBody>
          <a:bodyPr/>
          <a:lstStyle/>
          <a:p>
            <a:fld id="{995B83AF-091C-4368-ABDB-DF7FEF1A6B80}" type="slidenum">
              <a:rPr lang="de-DE" smtClean="0"/>
              <a:pPr/>
              <a:t>21</a:t>
            </a:fld>
            <a:endParaRPr lang="de-DE" dirty="0"/>
          </a:p>
        </p:txBody>
      </p:sp>
      <p:sp>
        <p:nvSpPr>
          <p:cNvPr id="4" name="Inhaltsplatzhalter 1">
            <a:extLst>
              <a:ext uri="{FF2B5EF4-FFF2-40B4-BE49-F238E27FC236}">
                <a16:creationId xmlns:a16="http://schemas.microsoft.com/office/drawing/2014/main" id="{BC3F5E32-BDB1-4940-AE1B-4E1E800075BE}"/>
              </a:ext>
            </a:extLst>
          </p:cNvPr>
          <p:cNvSpPr txBox="1">
            <a:spLocks/>
          </p:cNvSpPr>
          <p:nvPr/>
        </p:nvSpPr>
        <p:spPr>
          <a:xfrm>
            <a:off x="441874" y="1484784"/>
            <a:ext cx="11750126" cy="1341028"/>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3600" b="1" dirty="0">
                <a:solidFill>
                  <a:srgbClr val="0070C0"/>
                </a:solidFill>
              </a:rPr>
              <a:t>Was meint Ihr: Was machen Journalisten anders?</a:t>
            </a:r>
            <a:br>
              <a:rPr lang="de-DE" sz="3600" b="1" dirty="0">
                <a:solidFill>
                  <a:srgbClr val="0070C0"/>
                </a:solidFill>
              </a:rPr>
            </a:br>
            <a:r>
              <a:rPr lang="de-DE" sz="3600" b="1" dirty="0">
                <a:solidFill>
                  <a:srgbClr val="0070C0"/>
                </a:solidFill>
              </a:rPr>
              <a:t>Mit welchen Werkzeugen arbeiten sie? </a:t>
            </a:r>
          </a:p>
          <a:p>
            <a:pPr marL="0" indent="0">
              <a:buFont typeface="Arial" pitchFamily="34" charset="0"/>
              <a:buNone/>
            </a:pPr>
            <a:endParaRPr lang="de-DE" dirty="0"/>
          </a:p>
          <a:p>
            <a:pPr marL="0" indent="0">
              <a:buFont typeface="Arial" pitchFamily="34" charset="0"/>
              <a:buNone/>
            </a:pPr>
            <a:endParaRPr lang="de-DE" dirty="0"/>
          </a:p>
        </p:txBody>
      </p:sp>
      <p:sp>
        <p:nvSpPr>
          <p:cNvPr id="5" name="Rechteck: abgerundete Ecken 4">
            <a:extLst>
              <a:ext uri="{FF2B5EF4-FFF2-40B4-BE49-F238E27FC236}">
                <a16:creationId xmlns:a16="http://schemas.microsoft.com/office/drawing/2014/main" id="{0A1C36B0-D35F-43CF-B9D1-8394DB72284A}"/>
              </a:ext>
            </a:extLst>
          </p:cNvPr>
          <p:cNvSpPr/>
          <p:nvPr/>
        </p:nvSpPr>
        <p:spPr>
          <a:xfrm>
            <a:off x="191344" y="689513"/>
            <a:ext cx="8064896" cy="507239"/>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200" b="1" dirty="0"/>
              <a:t> </a:t>
            </a:r>
            <a:r>
              <a:rPr lang="de-DE" sz="2200" b="1" dirty="0">
                <a:sym typeface="Wingdings" panose="05000000000000000000" pitchFamily="2" charset="2"/>
              </a:rPr>
              <a:t> </a:t>
            </a:r>
            <a:r>
              <a:rPr lang="de-DE" sz="2200" b="1" dirty="0"/>
              <a:t> Die Werkzeuge der Manipulierer unbrauchbar machen!</a:t>
            </a:r>
          </a:p>
        </p:txBody>
      </p:sp>
      <p:sp>
        <p:nvSpPr>
          <p:cNvPr id="6" name="Textfeld 5">
            <a:extLst>
              <a:ext uri="{FF2B5EF4-FFF2-40B4-BE49-F238E27FC236}">
                <a16:creationId xmlns:a16="http://schemas.microsoft.com/office/drawing/2014/main" id="{C0FF3B78-3381-4C21-A063-DAC3FEA523C8}"/>
              </a:ext>
            </a:extLst>
          </p:cNvPr>
          <p:cNvSpPr txBox="1"/>
          <p:nvPr/>
        </p:nvSpPr>
        <p:spPr>
          <a:xfrm>
            <a:off x="585890" y="3120156"/>
            <a:ext cx="11270750" cy="3541395"/>
          </a:xfrm>
          <a:prstGeom prst="roundRect">
            <a:avLst/>
          </a:prstGeom>
          <a:solidFill>
            <a:schemeClr val="bg1">
              <a:lumMod val="85000"/>
            </a:schemeClr>
          </a:solidFill>
        </p:spPr>
        <p:txBody>
          <a:bodyPr wrap="square" rtlCol="0">
            <a:spAutoFit/>
          </a:bodyPr>
          <a:lstStyle/>
          <a:p>
            <a:pPr>
              <a:spcAft>
                <a:spcPts val="800"/>
              </a:spcAft>
            </a:pPr>
            <a:r>
              <a:rPr lang="de-DE" sz="3200" b="1" dirty="0"/>
              <a:t>Jede Gruppe stellt Fragen zusammen </a:t>
            </a:r>
            <a:br>
              <a:rPr lang="de-DE" sz="3200" b="1" dirty="0"/>
            </a:br>
            <a:r>
              <a:rPr lang="de-DE" sz="3200" b="1" dirty="0"/>
              <a:t>zu diesen Themen: </a:t>
            </a:r>
          </a:p>
          <a:p>
            <a:pPr>
              <a:spcBef>
                <a:spcPts val="600"/>
              </a:spcBef>
              <a:spcAft>
                <a:spcPts val="800"/>
              </a:spcAft>
            </a:pPr>
            <a:r>
              <a:rPr lang="de-DE" sz="3000" b="1" dirty="0"/>
              <a:t>1.) Was macht das journalistische Handwerk aus?</a:t>
            </a:r>
          </a:p>
          <a:p>
            <a:pPr>
              <a:spcBef>
                <a:spcPts val="600"/>
              </a:spcBef>
              <a:spcAft>
                <a:spcPts val="800"/>
              </a:spcAft>
            </a:pPr>
            <a:r>
              <a:rPr lang="de-DE" sz="3000" b="1" dirty="0"/>
              <a:t>2.) Wie verhindern Journalisten, </a:t>
            </a:r>
            <a:br>
              <a:rPr lang="de-DE" sz="3000" b="1" dirty="0"/>
            </a:br>
            <a:r>
              <a:rPr lang="de-DE" sz="3000" b="1" dirty="0"/>
              <a:t>dass sie manipuliert werden?</a:t>
            </a:r>
          </a:p>
          <a:p>
            <a:endParaRPr lang="de-DE" b="1" dirty="0"/>
          </a:p>
        </p:txBody>
      </p:sp>
      <p:sp>
        <p:nvSpPr>
          <p:cNvPr id="2" name="Rechteck: abgerundete Ecken 1" hidden="1">
            <a:extLst>
              <a:ext uri="{FF2B5EF4-FFF2-40B4-BE49-F238E27FC236}">
                <a16:creationId xmlns:a16="http://schemas.microsoft.com/office/drawing/2014/main" id="{7A1B5CAE-EAED-4849-A257-FCD59204E610}"/>
              </a:ext>
            </a:extLst>
          </p:cNvPr>
          <p:cNvSpPr/>
          <p:nvPr/>
        </p:nvSpPr>
        <p:spPr>
          <a:xfrm>
            <a:off x="1415480" y="1484784"/>
            <a:ext cx="9361040" cy="41027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hidden="1">
            <a:extLst>
              <a:ext uri="{FF2B5EF4-FFF2-40B4-BE49-F238E27FC236}">
                <a16:creationId xmlns:a16="http://schemas.microsoft.com/office/drawing/2014/main" id="{DBB88600-82AC-4282-8962-1B1EB2747BFD}"/>
              </a:ext>
            </a:extLst>
          </p:cNvPr>
          <p:cNvSpPr txBox="1"/>
          <p:nvPr/>
        </p:nvSpPr>
        <p:spPr>
          <a:xfrm>
            <a:off x="1827366" y="1833205"/>
            <a:ext cx="8537268" cy="3323987"/>
          </a:xfrm>
          <a:prstGeom prst="rect">
            <a:avLst/>
          </a:prstGeom>
          <a:noFill/>
        </p:spPr>
        <p:txBody>
          <a:bodyPr wrap="square" rtlCol="0">
            <a:spAutoFit/>
          </a:bodyPr>
          <a:lstStyle/>
          <a:p>
            <a:pPr algn="ctr">
              <a:lnSpc>
                <a:spcPct val="150000"/>
              </a:lnSpc>
            </a:pPr>
            <a:r>
              <a:rPr lang="de-DE" sz="3200" b="1" dirty="0"/>
              <a:t>Für den Journalistenbesuch: </a:t>
            </a:r>
          </a:p>
          <a:p>
            <a:pPr algn="ctr">
              <a:lnSpc>
                <a:spcPct val="150000"/>
              </a:lnSpc>
            </a:pPr>
            <a:r>
              <a:rPr lang="de-DE" sz="3200" b="1" dirty="0"/>
              <a:t>Schreibt auf, was ihr zu den drei Punkten fragen und diskutieren wollt.  </a:t>
            </a:r>
          </a:p>
          <a:p>
            <a:pPr algn="ctr">
              <a:lnSpc>
                <a:spcPct val="150000"/>
              </a:lnSpc>
            </a:pPr>
            <a:r>
              <a:rPr lang="de-DE" sz="3200" b="1" dirty="0"/>
              <a:t>Und: Sammelt passende Beispiele!</a:t>
            </a:r>
          </a:p>
          <a:p>
            <a:pPr algn="ctr"/>
            <a:endParaRPr lang="de-DE" dirty="0"/>
          </a:p>
        </p:txBody>
      </p:sp>
      <p:pic>
        <p:nvPicPr>
          <p:cNvPr id="9" name="Grafik 8">
            <a:extLst>
              <a:ext uri="{FF2B5EF4-FFF2-40B4-BE49-F238E27FC236}">
                <a16:creationId xmlns:a16="http://schemas.microsoft.com/office/drawing/2014/main" id="{1EC429C4-4D17-47D5-BA78-FD6B994952FE}"/>
              </a:ext>
            </a:extLst>
          </p:cNvPr>
          <p:cNvPicPr>
            <a:picLocks noChangeAspect="1"/>
          </p:cNvPicPr>
          <p:nvPr/>
        </p:nvPicPr>
        <p:blipFill rotWithShape="1">
          <a:blip r:embed="rId3"/>
          <a:srcRect l="50911" t="51137" r="5056" b="3563"/>
          <a:stretch/>
        </p:blipFill>
        <p:spPr>
          <a:xfrm>
            <a:off x="9269208" y="2636912"/>
            <a:ext cx="2578788" cy="1768664"/>
          </a:xfrm>
          <a:prstGeom prst="rect">
            <a:avLst/>
          </a:prstGeom>
        </p:spPr>
      </p:pic>
    </p:spTree>
    <p:extLst>
      <p:ext uri="{BB962C8B-B14F-4D97-AF65-F5344CB8AC3E}">
        <p14:creationId xmlns:p14="http://schemas.microsoft.com/office/powerpoint/2010/main" val="3227571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5CCDED6-362C-477D-8EF9-759C25B19636}"/>
              </a:ext>
            </a:extLst>
          </p:cNvPr>
          <p:cNvSpPr>
            <a:spLocks noGrp="1"/>
          </p:cNvSpPr>
          <p:nvPr>
            <p:ph type="sldNum" sz="quarter" idx="12"/>
          </p:nvPr>
        </p:nvSpPr>
        <p:spPr/>
        <p:txBody>
          <a:bodyPr/>
          <a:lstStyle/>
          <a:p>
            <a:fld id="{995B83AF-091C-4368-ABDB-DF7FEF1A6B80}" type="slidenum">
              <a:rPr lang="de-DE" smtClean="0"/>
              <a:pPr/>
              <a:t>22</a:t>
            </a:fld>
            <a:endParaRPr lang="de-DE" dirty="0"/>
          </a:p>
        </p:txBody>
      </p:sp>
      <p:pic>
        <p:nvPicPr>
          <p:cNvPr id="5" name="Grafik 4" descr="Ein Bild, das Kleidung, Cartoon, Anime, Menschliches Gesicht enthält.&#10;&#10;KI-generierte Inhalte können fehlerhaft sein.">
            <a:extLst>
              <a:ext uri="{FF2B5EF4-FFF2-40B4-BE49-F238E27FC236}">
                <a16:creationId xmlns:a16="http://schemas.microsoft.com/office/drawing/2014/main" id="{1B786F1B-24A5-3BBF-D3C3-1CAA64EED8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048" y="3082032"/>
            <a:ext cx="5663952" cy="3775968"/>
          </a:xfrm>
          <a:prstGeom prst="rect">
            <a:avLst/>
          </a:prstGeom>
        </p:spPr>
      </p:pic>
      <p:sp>
        <p:nvSpPr>
          <p:cNvPr id="6" name="Textfeld 5">
            <a:extLst>
              <a:ext uri="{FF2B5EF4-FFF2-40B4-BE49-F238E27FC236}">
                <a16:creationId xmlns:a16="http://schemas.microsoft.com/office/drawing/2014/main" id="{81982E14-F51D-CC9C-EC7F-A95758369C03}"/>
              </a:ext>
            </a:extLst>
          </p:cNvPr>
          <p:cNvSpPr txBox="1"/>
          <p:nvPr/>
        </p:nvSpPr>
        <p:spPr>
          <a:xfrm>
            <a:off x="211831" y="748278"/>
            <a:ext cx="6279604" cy="628955"/>
          </a:xfrm>
          <a:prstGeom prst="rect">
            <a:avLst/>
          </a:prstGeom>
          <a:noFill/>
        </p:spPr>
        <p:txBody>
          <a:bodyPr wrap="none" rtlCol="0">
            <a:spAutoFit/>
          </a:bodyPr>
          <a:lstStyle/>
          <a:p>
            <a:pPr marL="357188">
              <a:lnSpc>
                <a:spcPct val="120000"/>
              </a:lnSpc>
            </a:pPr>
            <a:r>
              <a:rPr lang="de-DE" sz="3200" b="1" dirty="0">
                <a:solidFill>
                  <a:srgbClr val="EB6183"/>
                </a:solidFill>
                <a:sym typeface="Wingdings" panose="05000000000000000000" pitchFamily="2" charset="2"/>
              </a:rPr>
              <a:t>Für den Journalistenbesuch: </a:t>
            </a:r>
            <a:endParaRPr lang="de-DE" sz="3200" dirty="0">
              <a:solidFill>
                <a:srgbClr val="EB6183"/>
              </a:solidFill>
              <a:sym typeface="Wingdings" panose="05000000000000000000" pitchFamily="2" charset="2"/>
            </a:endParaRPr>
          </a:p>
        </p:txBody>
      </p:sp>
      <p:sp>
        <p:nvSpPr>
          <p:cNvPr id="7" name="Textfeld 6">
            <a:extLst>
              <a:ext uri="{FF2B5EF4-FFF2-40B4-BE49-F238E27FC236}">
                <a16:creationId xmlns:a16="http://schemas.microsoft.com/office/drawing/2014/main" id="{B47AA02B-3B6B-99DB-5EA5-7C2FFC705B00}"/>
              </a:ext>
            </a:extLst>
          </p:cNvPr>
          <p:cNvSpPr txBox="1"/>
          <p:nvPr/>
        </p:nvSpPr>
        <p:spPr>
          <a:xfrm>
            <a:off x="119336" y="1628800"/>
            <a:ext cx="11593288" cy="2068259"/>
          </a:xfrm>
          <a:prstGeom prst="rect">
            <a:avLst/>
          </a:prstGeom>
          <a:noFill/>
        </p:spPr>
        <p:txBody>
          <a:bodyPr wrap="square" rtlCol="0">
            <a:spAutoFit/>
          </a:bodyPr>
          <a:lstStyle/>
          <a:p>
            <a:pPr marL="357188">
              <a:lnSpc>
                <a:spcPct val="120000"/>
              </a:lnSpc>
            </a:pPr>
            <a:r>
              <a:rPr lang="de-DE" sz="2800" b="1" dirty="0">
                <a:sym typeface="Wingdings" panose="05000000000000000000" pitchFamily="2" charset="2"/>
              </a:rPr>
              <a:t>Gliedert eure Fragen in Themengruppen</a:t>
            </a:r>
          </a:p>
          <a:p>
            <a:pPr marL="357188">
              <a:lnSpc>
                <a:spcPct val="120000"/>
              </a:lnSpc>
            </a:pPr>
            <a:r>
              <a:rPr lang="de-DE" sz="2800" b="1" dirty="0">
                <a:sym typeface="Wingdings" panose="05000000000000000000" pitchFamily="2" charset="2"/>
              </a:rPr>
              <a:t>Wählt für jede Themengruppe eine Sprecherin /einen Sprecher</a:t>
            </a:r>
          </a:p>
          <a:p>
            <a:pPr marL="357188">
              <a:lnSpc>
                <a:spcPct val="120000"/>
              </a:lnSpc>
            </a:pPr>
            <a:endParaRPr lang="de-DE" sz="3600" dirty="0">
              <a:sym typeface="Wingdings" panose="05000000000000000000" pitchFamily="2" charset="2"/>
            </a:endParaRPr>
          </a:p>
          <a:p>
            <a:endParaRPr lang="de-DE" dirty="0"/>
          </a:p>
        </p:txBody>
      </p:sp>
      <p:sp>
        <p:nvSpPr>
          <p:cNvPr id="8" name="Sprechblase: rechteckig mit abgerundeten Ecken 4">
            <a:extLst>
              <a:ext uri="{FF2B5EF4-FFF2-40B4-BE49-F238E27FC236}">
                <a16:creationId xmlns:a16="http://schemas.microsoft.com/office/drawing/2014/main" id="{AAE23A67-D904-F58F-C122-BB4ADAE352E1}"/>
              </a:ext>
            </a:extLst>
          </p:cNvPr>
          <p:cNvSpPr/>
          <p:nvPr/>
        </p:nvSpPr>
        <p:spPr>
          <a:xfrm>
            <a:off x="1559496" y="3697059"/>
            <a:ext cx="4448196" cy="1564087"/>
          </a:xfrm>
          <a:prstGeom prst="wedgeRoundRectCallout">
            <a:avLst>
              <a:gd name="adj1" fmla="val 67089"/>
              <a:gd name="adj2" fmla="val 43895"/>
              <a:gd name="adj3" fmla="val 16667"/>
            </a:avLst>
          </a:prstGeom>
          <a:solidFill>
            <a:srgbClr val="EB6183"/>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7188">
              <a:lnSpc>
                <a:spcPct val="120000"/>
              </a:lnSpc>
            </a:pPr>
            <a:r>
              <a:rPr lang="de-DE" sz="2800" dirty="0">
                <a:sym typeface="Wingdings" panose="05000000000000000000" pitchFamily="2" charset="2"/>
              </a:rPr>
              <a:t>Wir wollen von Ihnen erfahren, wie Sie …</a:t>
            </a:r>
          </a:p>
        </p:txBody>
      </p:sp>
    </p:spTree>
    <p:extLst>
      <p:ext uri="{BB962C8B-B14F-4D97-AF65-F5344CB8AC3E}">
        <p14:creationId xmlns:p14="http://schemas.microsoft.com/office/powerpoint/2010/main" val="1342948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500"/>
                                        <p:tgtEl>
                                          <p:spTgt spid="7"/>
                                        </p:tgtEl>
                                      </p:cBhvr>
                                    </p:animEffect>
                                  </p:childTnLst>
                                </p:cTn>
                              </p:par>
                            </p:childTnLst>
                          </p:cTn>
                        </p:par>
                        <p:par>
                          <p:cTn id="8" fill="hold">
                            <p:stCondLst>
                              <p:cond delay="2000"/>
                            </p:stCondLst>
                            <p:childTnLst>
                              <p:par>
                                <p:cTn id="9" presetID="55" presetClass="entr" presetSubtype="0" fill="hold" grpId="0" nodeType="afterEffect">
                                  <p:stCondLst>
                                    <p:cond delay="2000"/>
                                  </p:stCondLst>
                                  <p:childTnLst>
                                    <p:set>
                                      <p:cBhvr>
                                        <p:cTn id="10" dur="1" fill="hold">
                                          <p:stCondLst>
                                            <p:cond delay="0"/>
                                          </p:stCondLst>
                                        </p:cTn>
                                        <p:tgtEl>
                                          <p:spTgt spid="8"/>
                                        </p:tgtEl>
                                        <p:attrNameLst>
                                          <p:attrName>style.visibility</p:attrName>
                                        </p:attrNameLst>
                                      </p:cBhvr>
                                      <p:to>
                                        <p:strVal val="visible"/>
                                      </p:to>
                                    </p:set>
                                    <p:anim calcmode="lin" valueType="num">
                                      <p:cBhvr>
                                        <p:cTn id="11" dur="1500" fill="hold"/>
                                        <p:tgtEl>
                                          <p:spTgt spid="8"/>
                                        </p:tgtEl>
                                        <p:attrNameLst>
                                          <p:attrName>ppt_w</p:attrName>
                                        </p:attrNameLst>
                                      </p:cBhvr>
                                      <p:tavLst>
                                        <p:tav tm="0">
                                          <p:val>
                                            <p:strVal val="#ppt_w*0.70"/>
                                          </p:val>
                                        </p:tav>
                                        <p:tav tm="100000">
                                          <p:val>
                                            <p:strVal val="#ppt_w"/>
                                          </p:val>
                                        </p:tav>
                                      </p:tavLst>
                                    </p:anim>
                                    <p:anim calcmode="lin" valueType="num">
                                      <p:cBhvr>
                                        <p:cTn id="12" dur="1500" fill="hold"/>
                                        <p:tgtEl>
                                          <p:spTgt spid="8"/>
                                        </p:tgtEl>
                                        <p:attrNameLst>
                                          <p:attrName>ppt_h</p:attrName>
                                        </p:attrNameLst>
                                      </p:cBhvr>
                                      <p:tavLst>
                                        <p:tav tm="0">
                                          <p:val>
                                            <p:strVal val="#ppt_h"/>
                                          </p:val>
                                        </p:tav>
                                        <p:tav tm="100000">
                                          <p:val>
                                            <p:strVal val="#ppt_h"/>
                                          </p:val>
                                        </p:tav>
                                      </p:tavLst>
                                    </p:anim>
                                    <p:animEffect transition="in" filter="fade">
                                      <p:cBhvr>
                                        <p:cTn id="13" dur="1500"/>
                                        <p:tgtEl>
                                          <p:spTgt spid="8"/>
                                        </p:tgtEl>
                                      </p:cBhvr>
                                    </p:animEffect>
                                  </p:childTnLst>
                                </p:cTn>
                              </p:par>
                              <p:par>
                                <p:cTn id="14" presetID="10" presetClass="entr" presetSubtype="0" fill="hold" nodeType="withEffect">
                                  <p:stCondLst>
                                    <p:cond delay="2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BB91CC8-250E-429D-B6BA-4C3B16CC7AE5}"/>
              </a:ext>
            </a:extLst>
          </p:cNvPr>
          <p:cNvSpPr>
            <a:spLocks noGrp="1"/>
          </p:cNvSpPr>
          <p:nvPr>
            <p:ph type="sldNum" sz="quarter" idx="12"/>
          </p:nvPr>
        </p:nvSpPr>
        <p:spPr/>
        <p:txBody>
          <a:bodyPr/>
          <a:lstStyle/>
          <a:p>
            <a:fld id="{0793B557-C5D9-488F-ABF8-3B4B976721B8}" type="slidenum">
              <a:rPr lang="de-DE" smtClean="0"/>
              <a:pPr/>
              <a:t>23</a:t>
            </a:fld>
            <a:endParaRPr lang="de-DE" dirty="0"/>
          </a:p>
        </p:txBody>
      </p:sp>
      <p:sp>
        <p:nvSpPr>
          <p:cNvPr id="4" name="Rectangle 3">
            <a:extLst>
              <a:ext uri="{FF2B5EF4-FFF2-40B4-BE49-F238E27FC236}">
                <a16:creationId xmlns:a16="http://schemas.microsoft.com/office/drawing/2014/main" id="{B1C1DC27-C34B-4C11-A31E-2B661FE95E6D}"/>
              </a:ext>
            </a:extLst>
          </p:cNvPr>
          <p:cNvSpPr/>
          <p:nvPr/>
        </p:nvSpPr>
        <p:spPr>
          <a:xfrm>
            <a:off x="2077966" y="2362272"/>
            <a:ext cx="5534219" cy="4495728"/>
          </a:xfrm>
          <a:prstGeom prst="rect">
            <a:avLst/>
          </a:prstGeom>
          <a:solidFill>
            <a:srgbClr val="E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Rectangle 3">
            <a:extLst>
              <a:ext uri="{FF2B5EF4-FFF2-40B4-BE49-F238E27FC236}">
                <a16:creationId xmlns:a16="http://schemas.microsoft.com/office/drawing/2014/main" id="{14EE1B86-A505-436B-8C74-3448A444FCBD}"/>
              </a:ext>
            </a:extLst>
          </p:cNvPr>
          <p:cNvSpPr/>
          <p:nvPr/>
        </p:nvSpPr>
        <p:spPr>
          <a:xfrm>
            <a:off x="8542334" y="2523562"/>
            <a:ext cx="3649666" cy="4334437"/>
          </a:xfrm>
          <a:prstGeom prst="rect">
            <a:avLst/>
          </a:prstGeom>
          <a:solidFill>
            <a:srgbClr val="E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2">
            <a:extLst>
              <a:ext uri="{FF2B5EF4-FFF2-40B4-BE49-F238E27FC236}">
                <a16:creationId xmlns:a16="http://schemas.microsoft.com/office/drawing/2014/main" id="{01237846-03E9-464F-A0C9-00557C63FA0D}"/>
              </a:ext>
            </a:extLst>
          </p:cNvPr>
          <p:cNvSpPr>
            <a:spLocks noChangeArrowheads="1"/>
          </p:cNvSpPr>
          <p:nvPr/>
        </p:nvSpPr>
        <p:spPr bwMode="auto">
          <a:xfrm>
            <a:off x="2091875" y="2440806"/>
            <a:ext cx="524217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3"/>
              </a:rPr>
              <a:t>fit for news </a:t>
            </a: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2025 by EIJK gem. </a:t>
            </a:r>
            <a:r>
              <a:rPr kumimoji="0" lang="en-US" altLang="de-DE" sz="1800" b="1"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e.V.</a:t>
            </a:r>
            <a:b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b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is licensed under </a:t>
            </a: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4"/>
              </a:rPr>
              <a:t>CC BY-NC-ND 4.0 </a:t>
            </a:r>
            <a:endPar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en-US" altLang="de-DE" sz="1600" dirty="0" err="1">
                <a:latin typeface="+mj-lt"/>
                <a:ea typeface="Calibri" panose="020F0502020204030204" pitchFamily="34" charset="0"/>
                <a:cs typeface="Times New Roman" panose="02020603050405020304" pitchFamily="18" charset="0"/>
              </a:rPr>
              <a:t>Konzeption</a:t>
            </a:r>
            <a:r>
              <a:rPr lang="en-US" altLang="de-DE" sz="1600" dirty="0">
                <a:latin typeface="+mj-lt"/>
                <a:ea typeface="Calibri" panose="020F0502020204030204" pitchFamily="34" charset="0"/>
                <a:cs typeface="Times New Roman" panose="02020603050405020304" pitchFamily="18" charset="0"/>
              </a:rPr>
              <a:t> und </a:t>
            </a:r>
            <a:r>
              <a:rPr lang="en-US" altLang="de-DE" sz="1600" dirty="0" err="1">
                <a:latin typeface="+mj-lt"/>
                <a:ea typeface="Calibri" panose="020F0502020204030204" pitchFamily="34" charset="0"/>
                <a:cs typeface="Times New Roman" panose="02020603050405020304" pitchFamily="18" charset="0"/>
              </a:rPr>
              <a:t>Inhalt</a:t>
            </a:r>
            <a:r>
              <a:rPr lang="en-US" altLang="de-DE" sz="1600" dirty="0">
                <a:latin typeface="+mj-lt"/>
                <a:ea typeface="Calibri" panose="020F0502020204030204" pitchFamily="34" charset="0"/>
                <a:cs typeface="Times New Roman" panose="02020603050405020304" pitchFamily="18" charset="0"/>
              </a:rPr>
              <a:t>: </a:t>
            </a:r>
            <a:r>
              <a:rPr lang="de-DE" altLang="de-DE" sz="1600" dirty="0">
                <a:latin typeface="+mj-lt"/>
                <a:ea typeface="Calibri" panose="020F0502020204030204" pitchFamily="34" charset="0"/>
                <a:cs typeface="Times New Roman" panose="02020603050405020304" pitchFamily="18" charset="0"/>
              </a:rPr>
              <a:t>Prof. Dr. M. Haller (verantw.), Albrecht </a:t>
            </a:r>
            <a:r>
              <a:rPr lang="de-DE" altLang="de-DE" sz="1600" dirty="0" err="1">
                <a:latin typeface="+mj-lt"/>
                <a:ea typeface="Calibri" panose="020F0502020204030204" pitchFamily="34" charset="0"/>
                <a:cs typeface="Times New Roman" panose="02020603050405020304" pitchFamily="18" charset="0"/>
              </a:rPr>
              <a:t>Jugel</a:t>
            </a:r>
            <a:r>
              <a:rPr lang="de-DE" altLang="de-DE" sz="1600" dirty="0">
                <a:latin typeface="+mj-lt"/>
                <a:ea typeface="Calibri" panose="020F0502020204030204" pitchFamily="34" charset="0"/>
                <a:cs typeface="Times New Roman" panose="02020603050405020304" pitchFamily="18" charset="0"/>
              </a:rPr>
              <a:t>, Stephan Gert, Stefan Möck. </a:t>
            </a:r>
            <a:br>
              <a:rPr lang="de-DE" altLang="de-DE" sz="1600" dirty="0">
                <a:latin typeface="+mj-lt"/>
                <a:ea typeface="Calibri" panose="020F0502020204030204" pitchFamily="34" charset="0"/>
                <a:cs typeface="Times New Roman" panose="02020603050405020304" pitchFamily="18" charset="0"/>
              </a:rPr>
            </a:br>
            <a:endParaRPr lang="en-US" altLang="de-DE" sz="1600" dirty="0">
              <a:latin typeface="+mj-lt"/>
              <a:ea typeface="Calibri" panose="020F0502020204030204" pitchFamily="34" charset="0"/>
              <a:cs typeface="Times New Roman" panose="02020603050405020304" pitchFamily="18" charset="0"/>
            </a:endParaRPr>
          </a:p>
        </p:txBody>
      </p:sp>
      <p:pic>
        <p:nvPicPr>
          <p:cNvPr id="7" name="Grafik 0" descr="CC-Lizenz by nc nd_gtafik.png">
            <a:extLst>
              <a:ext uri="{FF2B5EF4-FFF2-40B4-BE49-F238E27FC236}">
                <a16:creationId xmlns:a16="http://schemas.microsoft.com/office/drawing/2014/main" id="{75EDBCCF-65C7-4565-81B7-9E90FD94D56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40424" y="3789040"/>
            <a:ext cx="2515417" cy="8803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34FCD909-39B2-4315-B66A-36C3BCE47501}"/>
              </a:ext>
            </a:extLst>
          </p:cNvPr>
          <p:cNvSpPr>
            <a:spLocks noChangeArrowheads="1"/>
          </p:cNvSpPr>
          <p:nvPr/>
        </p:nvSpPr>
        <p:spPr bwMode="auto">
          <a:xfrm>
            <a:off x="2077965" y="4709462"/>
            <a:ext cx="568863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Die Einheiten dürfen für individuelle Unterrichtszwecke angepasst werden, aber nicht in veränderter Form weitergegeben werden.</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400" dirty="0">
              <a:latin typeface="+mj-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Regelmäßige Updates, Erweiterungen und neue Lehrmaterialien werden unter </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6"/>
              </a:rPr>
              <a:t>www.fitfornews.de</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bereitgestellt. Bei Fragen kontaktieren Sie das Team des EIJK unter </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7"/>
              </a:rPr>
              <a:t>info@eijc.eu</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Diese Einheit wurde zuletzt veränder</a:t>
            </a:r>
            <a:r>
              <a:rPr kumimoji="0" lang="de-DE" altLang="de-DE" sz="1400" b="0" i="0" strike="noStrike" cap="none" normalizeH="0" baseline="0" dirty="0">
                <a:ln>
                  <a:noFill/>
                </a:ln>
                <a:effectLst/>
                <a:latin typeface="+mj-lt"/>
                <a:ea typeface="Calibri" panose="020F0502020204030204" pitchFamily="34" charset="0"/>
                <a:cs typeface="Times New Roman" panose="02020603050405020304" pitchFamily="18" charset="0"/>
              </a:rPr>
              <a:t>t am </a:t>
            </a:r>
            <a:r>
              <a:rPr lang="de-DE" altLang="de-DE" sz="1400" dirty="0">
                <a:latin typeface="+mj-lt"/>
                <a:ea typeface="Calibri" panose="020F0502020204030204" pitchFamily="34" charset="0"/>
                <a:cs typeface="Times New Roman" panose="02020603050405020304" pitchFamily="18" charset="0"/>
              </a:rPr>
              <a:t>14.04.2026</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endParaRPr kumimoji="0" lang="de-DE" altLang="de-DE" sz="1400" b="0" i="0" u="none" strike="noStrike" cap="none" normalizeH="0" baseline="0" dirty="0">
              <a:ln>
                <a:noFill/>
              </a:ln>
              <a:solidFill>
                <a:schemeClr val="tx1"/>
              </a:solidFill>
              <a:effectLst/>
              <a:latin typeface="+mj-lt"/>
            </a:endParaRPr>
          </a:p>
        </p:txBody>
      </p:sp>
      <p:pic>
        <p:nvPicPr>
          <p:cNvPr id="9" name="Grafik 8">
            <a:extLst>
              <a:ext uri="{FF2B5EF4-FFF2-40B4-BE49-F238E27FC236}">
                <a16:creationId xmlns:a16="http://schemas.microsoft.com/office/drawing/2014/main" id="{668CECE9-7B24-46E5-8CC2-E3DD7378168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42334" y="2523563"/>
            <a:ext cx="3357615" cy="1009848"/>
          </a:xfrm>
          <a:prstGeom prst="rect">
            <a:avLst/>
          </a:prstGeom>
        </p:spPr>
      </p:pic>
      <p:sp>
        <p:nvSpPr>
          <p:cNvPr id="10" name="Textfeld 9">
            <a:extLst>
              <a:ext uri="{FF2B5EF4-FFF2-40B4-BE49-F238E27FC236}">
                <a16:creationId xmlns:a16="http://schemas.microsoft.com/office/drawing/2014/main" id="{1CA6E8CF-2F04-4082-92EB-65A7A1DCC58E}"/>
              </a:ext>
            </a:extLst>
          </p:cNvPr>
          <p:cNvSpPr txBox="1"/>
          <p:nvPr/>
        </p:nvSpPr>
        <p:spPr>
          <a:xfrm>
            <a:off x="1559496" y="1421135"/>
            <a:ext cx="8554538" cy="492443"/>
          </a:xfrm>
          <a:prstGeom prst="rect">
            <a:avLst/>
          </a:prstGeom>
          <a:noFill/>
        </p:spPr>
        <p:txBody>
          <a:bodyPr wrap="square" rtlCol="0">
            <a:spAutoFit/>
          </a:bodyPr>
          <a:lstStyle/>
          <a:p>
            <a:pPr marL="481013" lvl="3">
              <a:buSzPct val="100000"/>
            </a:pPr>
            <a:r>
              <a:rPr lang="de-DE" sz="2600" b="1" dirty="0">
                <a:solidFill>
                  <a:srgbClr val="015BA8"/>
                </a:solidFill>
                <a:ea typeface="Roboto" panose="02000000000000000000" pitchFamily="2" charset="0"/>
              </a:rPr>
              <a:t>Impressum &amp; Information zur Lizenzierung</a:t>
            </a:r>
          </a:p>
        </p:txBody>
      </p:sp>
      <p:cxnSp>
        <p:nvCxnSpPr>
          <p:cNvPr id="11" name="Gerader Verbinder 10">
            <a:extLst>
              <a:ext uri="{FF2B5EF4-FFF2-40B4-BE49-F238E27FC236}">
                <a16:creationId xmlns:a16="http://schemas.microsoft.com/office/drawing/2014/main" id="{21B020BF-3CA1-455D-B9B0-ED41DDEA5483}"/>
              </a:ext>
            </a:extLst>
          </p:cNvPr>
          <p:cNvCxnSpPr>
            <a:cxnSpLocks/>
          </p:cNvCxnSpPr>
          <p:nvPr/>
        </p:nvCxnSpPr>
        <p:spPr>
          <a:xfrm flipH="1">
            <a:off x="2077966" y="1988840"/>
            <a:ext cx="10114034" cy="0"/>
          </a:xfrm>
          <a:prstGeom prst="line">
            <a:avLst/>
          </a:prstGeom>
          <a:ln w="88900" cmpd="sng">
            <a:solidFill>
              <a:srgbClr val="015BA8"/>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45C69905-2508-47CA-BFB3-45F2D68C54A2}"/>
              </a:ext>
            </a:extLst>
          </p:cNvPr>
          <p:cNvSpPr txBox="1"/>
          <p:nvPr/>
        </p:nvSpPr>
        <p:spPr>
          <a:xfrm>
            <a:off x="8722285" y="3504067"/>
            <a:ext cx="2722401" cy="2893100"/>
          </a:xfrm>
          <a:prstGeom prst="rect">
            <a:avLst/>
          </a:prstGeom>
          <a:noFill/>
        </p:spPr>
        <p:txBody>
          <a:bodyPr wrap="square" rtlCol="0">
            <a:spAutoFit/>
          </a:bodyPr>
          <a:lstStyle/>
          <a:p>
            <a:br>
              <a:rPr lang="de-DE" sz="1400" dirty="0"/>
            </a:br>
            <a:r>
              <a:rPr lang="de-DE" sz="1400" dirty="0" err="1"/>
              <a:t>Menckestraße</a:t>
            </a:r>
            <a:r>
              <a:rPr lang="de-DE" sz="1400" dirty="0"/>
              <a:t> 27 </a:t>
            </a:r>
            <a:br>
              <a:rPr lang="de-DE" sz="1400" dirty="0"/>
            </a:br>
            <a:r>
              <a:rPr lang="de-DE" sz="1400" dirty="0"/>
              <a:t>04155 Leipzig </a:t>
            </a:r>
            <a:br>
              <a:rPr lang="de-DE" sz="1400" dirty="0"/>
            </a:br>
            <a:r>
              <a:rPr lang="de-DE" sz="1400" dirty="0"/>
              <a:t>Fon: 0341 56 296 66 </a:t>
            </a:r>
            <a:br>
              <a:rPr lang="de-DE" sz="1400" dirty="0"/>
            </a:br>
            <a:r>
              <a:rPr lang="de-DE" sz="1400" dirty="0"/>
              <a:t>E-Mail: info@eijc.eu</a:t>
            </a:r>
          </a:p>
          <a:p>
            <a:r>
              <a:rPr lang="de-DE" sz="1400" dirty="0">
                <a:solidFill>
                  <a:srgbClr val="4A7EBB"/>
                </a:solidFill>
                <a:hlinkClick r:id="rId3"/>
              </a:rPr>
              <a:t>www.eijc.eu</a:t>
            </a:r>
            <a:endParaRPr lang="de-DE" sz="1400" dirty="0">
              <a:solidFill>
                <a:srgbClr val="4A7EBB"/>
              </a:solidFill>
            </a:endParaRPr>
          </a:p>
          <a:p>
            <a:endParaRPr lang="de-DE" sz="1400" dirty="0"/>
          </a:p>
          <a:p>
            <a:endParaRPr lang="de-DE" sz="1400" dirty="0"/>
          </a:p>
          <a:p>
            <a:r>
              <a:rPr lang="de-DE" sz="1400" dirty="0"/>
              <a:t>Das Projekt</a:t>
            </a:r>
            <a:r>
              <a:rPr lang="de-DE" sz="1400" dirty="0">
                <a:solidFill>
                  <a:srgbClr val="015BA8"/>
                </a:solidFill>
              </a:rPr>
              <a:t> </a:t>
            </a:r>
            <a:r>
              <a:rPr lang="de-DE" sz="1400" i="1" dirty="0">
                <a:solidFill>
                  <a:srgbClr val="015BA8"/>
                </a:solidFill>
              </a:rPr>
              <a:t>fit </a:t>
            </a:r>
            <a:r>
              <a:rPr lang="de-DE" sz="1400" i="1" dirty="0" err="1">
                <a:solidFill>
                  <a:srgbClr val="015BA8"/>
                </a:solidFill>
              </a:rPr>
              <a:t>for</a:t>
            </a:r>
            <a:r>
              <a:rPr lang="de-DE" sz="1400" i="1" dirty="0">
                <a:solidFill>
                  <a:srgbClr val="015BA8"/>
                </a:solidFill>
              </a:rPr>
              <a:t> </a:t>
            </a:r>
            <a:r>
              <a:rPr lang="de-DE" sz="1400" i="1" dirty="0" err="1">
                <a:solidFill>
                  <a:srgbClr val="015BA8"/>
                </a:solidFill>
              </a:rPr>
              <a:t>news</a:t>
            </a:r>
            <a:r>
              <a:rPr lang="de-DE" sz="1400" dirty="0">
                <a:solidFill>
                  <a:srgbClr val="015BA8"/>
                </a:solidFill>
              </a:rPr>
              <a:t> </a:t>
            </a:r>
            <a:r>
              <a:rPr lang="de-DE" sz="1400" dirty="0"/>
              <a:t>wird gefördert von der Stiftung Neue Länder (SNL) sowie der Medienstiftung der Sparkasse Leipzig.</a:t>
            </a:r>
            <a:endParaRPr lang="de-DE" sz="1400" dirty="0">
              <a:solidFill>
                <a:srgbClr val="1880C6"/>
              </a:solidFill>
            </a:endParaRPr>
          </a:p>
        </p:txBody>
      </p:sp>
    </p:spTree>
    <p:extLst>
      <p:ext uri="{BB962C8B-B14F-4D97-AF65-F5344CB8AC3E}">
        <p14:creationId xmlns:p14="http://schemas.microsoft.com/office/powerpoint/2010/main" val="21325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C24D00AB-C7C0-AD73-F275-64666DFFB3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41" y="1776254"/>
            <a:ext cx="6070212" cy="2720720"/>
          </a:xfrm>
          <a:prstGeom prst="rect">
            <a:avLst/>
          </a:prstGeom>
        </p:spPr>
      </p:pic>
      <p:pic>
        <p:nvPicPr>
          <p:cNvPr id="20" name="Grafik 19">
            <a:extLst>
              <a:ext uri="{FF2B5EF4-FFF2-40B4-BE49-F238E27FC236}">
                <a16:creationId xmlns:a16="http://schemas.microsoft.com/office/drawing/2014/main" id="{452C78B8-EE65-7593-7AE5-5C67536D80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9353" y="3966623"/>
            <a:ext cx="5936968" cy="2804088"/>
          </a:xfrm>
          <a:prstGeom prst="rect">
            <a:avLst/>
          </a:prstGeom>
        </p:spPr>
      </p:pic>
      <p:sp>
        <p:nvSpPr>
          <p:cNvPr id="6" name="Textfeld 5">
            <a:extLst>
              <a:ext uri="{FF2B5EF4-FFF2-40B4-BE49-F238E27FC236}">
                <a16:creationId xmlns:a16="http://schemas.microsoft.com/office/drawing/2014/main" id="{94E51944-76AF-4004-BB16-821255598257}"/>
              </a:ext>
            </a:extLst>
          </p:cNvPr>
          <p:cNvSpPr txBox="1"/>
          <p:nvPr/>
        </p:nvSpPr>
        <p:spPr>
          <a:xfrm>
            <a:off x="407368" y="821147"/>
            <a:ext cx="7522185" cy="1384995"/>
          </a:xfrm>
          <a:prstGeom prst="rect">
            <a:avLst/>
          </a:prstGeom>
          <a:noFill/>
        </p:spPr>
        <p:txBody>
          <a:bodyPr wrap="square" rtlCol="0">
            <a:spAutoFit/>
          </a:bodyPr>
          <a:lstStyle/>
          <a:p>
            <a:r>
              <a:rPr lang="de-DE" sz="2800" b="1" dirty="0">
                <a:solidFill>
                  <a:srgbClr val="0070C0"/>
                </a:solidFill>
              </a:rPr>
              <a:t>Kennt Ihr solche Szenen?</a:t>
            </a:r>
          </a:p>
          <a:p>
            <a:r>
              <a:rPr lang="de-DE" sz="2800" b="1" dirty="0">
                <a:solidFill>
                  <a:srgbClr val="0070C0"/>
                </a:solidFill>
              </a:rPr>
              <a:t>Habt Ihr sowas auch schon erlebt?</a:t>
            </a:r>
          </a:p>
          <a:p>
            <a:r>
              <a:rPr lang="de-DE" sz="2800" b="1" dirty="0">
                <a:solidFill>
                  <a:srgbClr val="0070C0"/>
                </a:solidFill>
              </a:rPr>
              <a:t> </a:t>
            </a:r>
          </a:p>
        </p:txBody>
      </p:sp>
      <p:sp>
        <p:nvSpPr>
          <p:cNvPr id="2" name="Textfeld 1">
            <a:extLst>
              <a:ext uri="{FF2B5EF4-FFF2-40B4-BE49-F238E27FC236}">
                <a16:creationId xmlns:a16="http://schemas.microsoft.com/office/drawing/2014/main" id="{8FA0229A-813B-454B-B7E7-3A0E38BEAE67}"/>
              </a:ext>
            </a:extLst>
          </p:cNvPr>
          <p:cNvSpPr txBox="1"/>
          <p:nvPr/>
        </p:nvSpPr>
        <p:spPr>
          <a:xfrm>
            <a:off x="2778094" y="6350340"/>
            <a:ext cx="3316687" cy="307777"/>
          </a:xfrm>
          <a:prstGeom prst="rect">
            <a:avLst/>
          </a:prstGeom>
          <a:noFill/>
        </p:spPr>
        <p:txBody>
          <a:bodyPr wrap="square" rtlCol="0">
            <a:spAutoFit/>
          </a:bodyPr>
          <a:lstStyle/>
          <a:p>
            <a:r>
              <a:rPr lang="de-DE" sz="1400" i="1" dirty="0"/>
              <a:t>Die Comics sind mit Gemini generiert</a:t>
            </a:r>
          </a:p>
        </p:txBody>
      </p:sp>
      <p:sp>
        <p:nvSpPr>
          <p:cNvPr id="16" name="Textfeld 15">
            <a:extLst>
              <a:ext uri="{FF2B5EF4-FFF2-40B4-BE49-F238E27FC236}">
                <a16:creationId xmlns:a16="http://schemas.microsoft.com/office/drawing/2014/main" id="{9C9F04B1-A1BF-4D50-92CB-991C18382CF4}"/>
              </a:ext>
            </a:extLst>
          </p:cNvPr>
          <p:cNvSpPr txBox="1"/>
          <p:nvPr/>
        </p:nvSpPr>
        <p:spPr>
          <a:xfrm>
            <a:off x="6816080" y="3078524"/>
            <a:ext cx="1224136" cy="369332"/>
          </a:xfrm>
          <a:prstGeom prst="rect">
            <a:avLst/>
          </a:prstGeom>
          <a:noFill/>
        </p:spPr>
        <p:txBody>
          <a:bodyPr wrap="square" rtlCol="0">
            <a:spAutoFit/>
          </a:bodyPr>
          <a:lstStyle/>
          <a:p>
            <a:r>
              <a:rPr lang="de-DE" b="1" dirty="0"/>
              <a:t>1. Comic</a:t>
            </a:r>
          </a:p>
        </p:txBody>
      </p:sp>
      <p:sp>
        <p:nvSpPr>
          <p:cNvPr id="17" name="Textfeld 16">
            <a:extLst>
              <a:ext uri="{FF2B5EF4-FFF2-40B4-BE49-F238E27FC236}">
                <a16:creationId xmlns:a16="http://schemas.microsoft.com/office/drawing/2014/main" id="{A15E89FE-293A-45B7-9A5A-045D327004C6}"/>
              </a:ext>
            </a:extLst>
          </p:cNvPr>
          <p:cNvSpPr txBox="1"/>
          <p:nvPr/>
        </p:nvSpPr>
        <p:spPr>
          <a:xfrm>
            <a:off x="4151784" y="5238991"/>
            <a:ext cx="1224136" cy="369332"/>
          </a:xfrm>
          <a:prstGeom prst="rect">
            <a:avLst/>
          </a:prstGeom>
          <a:noFill/>
        </p:spPr>
        <p:txBody>
          <a:bodyPr wrap="square" rtlCol="0">
            <a:spAutoFit/>
          </a:bodyPr>
          <a:lstStyle/>
          <a:p>
            <a:r>
              <a:rPr lang="de-DE" b="1" dirty="0"/>
              <a:t>2. Comic</a:t>
            </a:r>
          </a:p>
        </p:txBody>
      </p:sp>
      <p:sp>
        <p:nvSpPr>
          <p:cNvPr id="8" name="Textfeld 7">
            <a:extLst>
              <a:ext uri="{FF2B5EF4-FFF2-40B4-BE49-F238E27FC236}">
                <a16:creationId xmlns:a16="http://schemas.microsoft.com/office/drawing/2014/main" id="{6DE88910-C50E-4C98-8F03-78B87EACFBA7}"/>
              </a:ext>
            </a:extLst>
          </p:cNvPr>
          <p:cNvSpPr txBox="1"/>
          <p:nvPr/>
        </p:nvSpPr>
        <p:spPr>
          <a:xfrm>
            <a:off x="125680" y="1700808"/>
            <a:ext cx="12094320" cy="5208092"/>
          </a:xfrm>
          <a:prstGeom prst="rect">
            <a:avLst/>
          </a:prstGeom>
          <a:solidFill>
            <a:schemeClr val="bg1"/>
          </a:solidFill>
        </p:spPr>
        <p:txBody>
          <a:bodyPr wrap="square" rtlCol="0">
            <a:spAutoFit/>
          </a:bodyPr>
          <a:lstStyle/>
          <a:p>
            <a:pPr>
              <a:lnSpc>
                <a:spcPct val="150000"/>
              </a:lnSpc>
              <a:spcAft>
                <a:spcPts val="600"/>
              </a:spcAft>
            </a:pPr>
            <a:r>
              <a:rPr lang="de-DE" sz="2800" dirty="0"/>
              <a:t>Setzt euch so, dass </a:t>
            </a:r>
            <a:r>
              <a:rPr lang="de-DE" sz="2800" b="1" dirty="0"/>
              <a:t>Vierer-Gruppen </a:t>
            </a:r>
            <a:r>
              <a:rPr lang="de-DE" sz="2800" dirty="0"/>
              <a:t>gebildet </a:t>
            </a:r>
            <a:br>
              <a:rPr lang="de-DE" sz="2800" dirty="0"/>
            </a:br>
            <a:r>
              <a:rPr lang="de-DE" sz="2800" dirty="0"/>
              <a:t>werden. </a:t>
            </a:r>
            <a:r>
              <a:rPr lang="de-DE" sz="2800" b="1" dirty="0"/>
              <a:t>Kein Handy, kein </a:t>
            </a:r>
            <a:r>
              <a:rPr lang="de-DE" sz="2800" b="1" dirty="0" err="1"/>
              <a:t>IPad</a:t>
            </a:r>
            <a:r>
              <a:rPr lang="de-DE" sz="2800" b="1" dirty="0"/>
              <a:t>!</a:t>
            </a:r>
          </a:p>
          <a:p>
            <a:pPr marL="514350" indent="-514350">
              <a:lnSpc>
                <a:spcPct val="130000"/>
              </a:lnSpc>
              <a:spcBef>
                <a:spcPts val="600"/>
              </a:spcBef>
              <a:spcAft>
                <a:spcPts val="600"/>
              </a:spcAft>
              <a:buAutoNum type="arabicPeriod"/>
            </a:pPr>
            <a:r>
              <a:rPr lang="de-DE" sz="2800" dirty="0"/>
              <a:t>Jede Gruppe bespricht die in den Comics gezeigte </a:t>
            </a:r>
            <a:br>
              <a:rPr lang="de-DE" sz="2800" dirty="0"/>
            </a:br>
            <a:r>
              <a:rPr lang="de-DE" sz="2800" dirty="0"/>
              <a:t>Situation: </a:t>
            </a:r>
            <a:r>
              <a:rPr lang="de-DE" sz="2800" b="1" dirty="0"/>
              <a:t>Mit welchen Argumenten </a:t>
            </a:r>
            <a:r>
              <a:rPr lang="de-DE" sz="2800" dirty="0"/>
              <a:t>wurde beeinflusst? </a:t>
            </a:r>
          </a:p>
          <a:p>
            <a:pPr>
              <a:lnSpc>
                <a:spcPct val="130000"/>
              </a:lnSpc>
              <a:spcBef>
                <a:spcPts val="600"/>
              </a:spcBef>
              <a:spcAft>
                <a:spcPts val="600"/>
              </a:spcAft>
            </a:pPr>
            <a:endParaRPr lang="de-DE" sz="1400" dirty="0"/>
          </a:p>
          <a:p>
            <a:pPr>
              <a:lnSpc>
                <a:spcPct val="130000"/>
              </a:lnSpc>
              <a:spcBef>
                <a:spcPts val="600"/>
              </a:spcBef>
              <a:spcAft>
                <a:spcPts val="600"/>
              </a:spcAft>
            </a:pPr>
            <a:r>
              <a:rPr lang="de-DE" sz="2800" dirty="0"/>
              <a:t>2. Sammelt </a:t>
            </a:r>
            <a:r>
              <a:rPr lang="de-DE" sz="2800" b="1" dirty="0"/>
              <a:t>Erlebnisse</a:t>
            </a:r>
            <a:r>
              <a:rPr lang="de-DE" sz="2800" dirty="0"/>
              <a:t>, bei denen sich </a:t>
            </a:r>
            <a:r>
              <a:rPr lang="de-DE" sz="2800" b="1" dirty="0"/>
              <a:t>jemand von euch</a:t>
            </a:r>
            <a:br>
              <a:rPr lang="de-DE" sz="2800" b="1" dirty="0"/>
            </a:br>
            <a:r>
              <a:rPr lang="de-DE" sz="2800" b="1" dirty="0"/>
              <a:t>    </a:t>
            </a:r>
            <a:r>
              <a:rPr lang="de-DE" sz="2800" dirty="0"/>
              <a:t>schon „irgendwie“ manipuliert fühlte: Wieso kam es dazu?</a:t>
            </a:r>
          </a:p>
          <a:p>
            <a:pPr>
              <a:lnSpc>
                <a:spcPct val="130000"/>
              </a:lnSpc>
              <a:spcBef>
                <a:spcPts val="600"/>
              </a:spcBef>
              <a:spcAft>
                <a:spcPts val="600"/>
              </a:spcAft>
            </a:pPr>
            <a:br>
              <a:rPr lang="de-DE" sz="2000" dirty="0"/>
            </a:br>
            <a:endParaRPr lang="de-DE" sz="1600" dirty="0"/>
          </a:p>
        </p:txBody>
      </p:sp>
      <p:sp>
        <p:nvSpPr>
          <p:cNvPr id="3" name="Foliennummernplatzhalter 2">
            <a:extLst>
              <a:ext uri="{FF2B5EF4-FFF2-40B4-BE49-F238E27FC236}">
                <a16:creationId xmlns:a16="http://schemas.microsoft.com/office/drawing/2014/main" id="{A69EB324-C467-4150-B06E-98C49A29BCF7}"/>
              </a:ext>
            </a:extLst>
          </p:cNvPr>
          <p:cNvSpPr>
            <a:spLocks noGrp="1"/>
          </p:cNvSpPr>
          <p:nvPr>
            <p:ph type="sldNum" sz="quarter" idx="12"/>
          </p:nvPr>
        </p:nvSpPr>
        <p:spPr/>
        <p:txBody>
          <a:bodyPr/>
          <a:lstStyle/>
          <a:p>
            <a:fld id="{995B83AF-091C-4368-ABDB-DF7FEF1A6B80}" type="slidenum">
              <a:rPr lang="de-DE" smtClean="0"/>
              <a:pPr/>
              <a:t>3</a:t>
            </a:fld>
            <a:endParaRPr lang="de-DE" dirty="0"/>
          </a:p>
        </p:txBody>
      </p:sp>
      <p:grpSp>
        <p:nvGrpSpPr>
          <p:cNvPr id="10" name="Gruppieren 9">
            <a:extLst>
              <a:ext uri="{FF2B5EF4-FFF2-40B4-BE49-F238E27FC236}">
                <a16:creationId xmlns:a16="http://schemas.microsoft.com/office/drawing/2014/main" id="{C5A1CF74-1940-854C-46BE-541DC2A22C80}"/>
              </a:ext>
            </a:extLst>
          </p:cNvPr>
          <p:cNvGrpSpPr/>
          <p:nvPr/>
        </p:nvGrpSpPr>
        <p:grpSpPr>
          <a:xfrm>
            <a:off x="8616280" y="638666"/>
            <a:ext cx="3437854" cy="1998246"/>
            <a:chOff x="7558047" y="764704"/>
            <a:chExt cx="5090681" cy="2664296"/>
          </a:xfrm>
        </p:grpSpPr>
        <p:sp>
          <p:nvSpPr>
            <p:cNvPr id="11" name="Rechteck: abgerundete Ecken 10">
              <a:extLst>
                <a:ext uri="{FF2B5EF4-FFF2-40B4-BE49-F238E27FC236}">
                  <a16:creationId xmlns:a16="http://schemas.microsoft.com/office/drawing/2014/main" id="{AA27A81F-EE67-D2A8-2E58-ED54935DB287}"/>
                </a:ext>
              </a:extLst>
            </p:cNvPr>
            <p:cNvSpPr/>
            <p:nvPr/>
          </p:nvSpPr>
          <p:spPr>
            <a:xfrm>
              <a:off x="7558047" y="764704"/>
              <a:ext cx="5090681" cy="266429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Ein Bild, das Kleidung, Cartoon enthält.&#10;&#10;KI-generierte Inhalte können fehlerhaft sein.">
              <a:extLst>
                <a:ext uri="{FF2B5EF4-FFF2-40B4-BE49-F238E27FC236}">
                  <a16:creationId xmlns:a16="http://schemas.microsoft.com/office/drawing/2014/main" id="{CA0BCE1A-7E2E-7480-D8DB-B36A32E1112B}"/>
                </a:ext>
              </a:extLst>
            </p:cNvPr>
            <p:cNvPicPr>
              <a:picLocks noChangeAspect="1"/>
            </p:cNvPicPr>
            <p:nvPr/>
          </p:nvPicPr>
          <p:blipFill>
            <a:blip r:embed="rId5" cstate="print">
              <a:extLst>
                <a:ext uri="{28A0092B-C50C-407E-A947-70E740481C1C}">
                  <a14:useLocalDpi xmlns:a14="http://schemas.microsoft.com/office/drawing/2010/main" val="0"/>
                </a:ext>
              </a:extLst>
            </a:blip>
            <a:srcRect b="22549"/>
            <a:stretch>
              <a:fillRect/>
            </a:stretch>
          </p:blipFill>
          <p:spPr>
            <a:xfrm>
              <a:off x="7851989" y="1093034"/>
              <a:ext cx="4524114" cy="2335966"/>
            </a:xfrm>
            <a:prstGeom prst="rect">
              <a:avLst/>
            </a:prstGeom>
          </p:spPr>
        </p:pic>
      </p:grpSp>
    </p:spTree>
    <p:extLst>
      <p:ext uri="{BB962C8B-B14F-4D97-AF65-F5344CB8AC3E}">
        <p14:creationId xmlns:p14="http://schemas.microsoft.com/office/powerpoint/2010/main" val="118768189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250"/>
                                        <p:tgtEl>
                                          <p:spTgt spid="8"/>
                                        </p:tgtEl>
                                      </p:cBhvr>
                                    </p:animEffect>
                                  </p:childTnLst>
                                </p:cTn>
                              </p:par>
                            </p:childTnLst>
                          </p:cTn>
                        </p:par>
                        <p:par>
                          <p:cTn id="15" fill="hold">
                            <p:stCondLst>
                              <p:cond delay="2250"/>
                            </p:stCondLst>
                            <p:childTnLst>
                              <p:par>
                                <p:cTn id="16" presetID="10" presetClass="entr" presetSubtype="0" fill="hold" nodeType="afterEffect">
                                  <p:stCondLst>
                                    <p:cond delay="50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250"/>
                                        <p:tgtEl>
                                          <p:spTgt spid="8">
                                            <p:txEl>
                                              <p:pRg st="0" end="0"/>
                                            </p:txEl>
                                          </p:spTgt>
                                        </p:tgtEl>
                                      </p:cBhvr>
                                    </p:animEffect>
                                  </p:childTnLst>
                                </p:cTn>
                              </p:par>
                              <p:par>
                                <p:cTn id="19" presetID="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4000"/>
                            </p:stCondLst>
                            <p:childTnLst>
                              <p:par>
                                <p:cTn id="24" presetID="10" presetClass="entr" presetSubtype="0" fill="hold" nodeType="afterEffect">
                                  <p:stCondLst>
                                    <p:cond delay="50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1250"/>
                                        <p:tgtEl>
                                          <p:spTgt spid="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125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Effect transition="in" filter="fade">
                                      <p:cBhvr>
                                        <p:cTn id="36" dur="125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69EB324-C467-4150-B06E-98C49A29BCF7}"/>
              </a:ext>
            </a:extLst>
          </p:cNvPr>
          <p:cNvSpPr>
            <a:spLocks noGrp="1"/>
          </p:cNvSpPr>
          <p:nvPr>
            <p:ph type="sldNum" sz="quarter" idx="12"/>
          </p:nvPr>
        </p:nvSpPr>
        <p:spPr/>
        <p:txBody>
          <a:bodyPr/>
          <a:lstStyle/>
          <a:p>
            <a:fld id="{995B83AF-091C-4368-ABDB-DF7FEF1A6B80}" type="slidenum">
              <a:rPr lang="de-DE" smtClean="0"/>
              <a:pPr/>
              <a:t>4</a:t>
            </a:fld>
            <a:endParaRPr lang="de-DE" dirty="0"/>
          </a:p>
        </p:txBody>
      </p:sp>
      <p:sp>
        <p:nvSpPr>
          <p:cNvPr id="6" name="Textfeld 5">
            <a:extLst>
              <a:ext uri="{FF2B5EF4-FFF2-40B4-BE49-F238E27FC236}">
                <a16:creationId xmlns:a16="http://schemas.microsoft.com/office/drawing/2014/main" id="{94E51944-76AF-4004-BB16-821255598257}"/>
              </a:ext>
            </a:extLst>
          </p:cNvPr>
          <p:cNvSpPr txBox="1"/>
          <p:nvPr/>
        </p:nvSpPr>
        <p:spPr>
          <a:xfrm>
            <a:off x="329804" y="908720"/>
            <a:ext cx="8484982" cy="1446550"/>
          </a:xfrm>
          <a:prstGeom prst="rect">
            <a:avLst/>
          </a:prstGeom>
          <a:noFill/>
        </p:spPr>
        <p:txBody>
          <a:bodyPr wrap="square" rtlCol="0">
            <a:spAutoFit/>
          </a:bodyPr>
          <a:lstStyle/>
          <a:p>
            <a:r>
              <a:rPr lang="de-DE" sz="3200" b="1" dirty="0">
                <a:solidFill>
                  <a:srgbClr val="0070C0"/>
                </a:solidFill>
              </a:rPr>
              <a:t>Was habt Ihr herausgefunden? </a:t>
            </a:r>
            <a:endParaRPr lang="de-DE" sz="2800" b="1" dirty="0">
              <a:solidFill>
                <a:srgbClr val="0070C0"/>
              </a:solidFill>
            </a:endParaRPr>
          </a:p>
          <a:p>
            <a:endParaRPr lang="de-DE" sz="2800" b="1" dirty="0"/>
          </a:p>
          <a:p>
            <a:r>
              <a:rPr lang="de-DE" sz="2800" b="1" dirty="0"/>
              <a:t>Die meisten Jugendlichen wollen….</a:t>
            </a:r>
            <a:endParaRPr lang="de-DE" sz="3200" b="1" dirty="0">
              <a:solidFill>
                <a:srgbClr val="0070C0"/>
              </a:solidFill>
            </a:endParaRPr>
          </a:p>
        </p:txBody>
      </p:sp>
      <p:sp>
        <p:nvSpPr>
          <p:cNvPr id="8" name="Textfeld 7">
            <a:extLst>
              <a:ext uri="{FF2B5EF4-FFF2-40B4-BE49-F238E27FC236}">
                <a16:creationId xmlns:a16="http://schemas.microsoft.com/office/drawing/2014/main" id="{6DE88910-C50E-4C98-8F03-78B87EACFBA7}"/>
              </a:ext>
            </a:extLst>
          </p:cNvPr>
          <p:cNvSpPr txBox="1"/>
          <p:nvPr/>
        </p:nvSpPr>
        <p:spPr>
          <a:xfrm>
            <a:off x="119336" y="2944659"/>
            <a:ext cx="11280576" cy="3394968"/>
          </a:xfrm>
          <a:prstGeom prst="rect">
            <a:avLst/>
          </a:prstGeom>
          <a:solidFill>
            <a:schemeClr val="accent1">
              <a:lumMod val="20000"/>
              <a:lumOff val="80000"/>
            </a:schemeClr>
          </a:solidFill>
        </p:spPr>
        <p:txBody>
          <a:bodyPr wrap="square" rtlCol="0">
            <a:spAutoFit/>
          </a:bodyPr>
          <a:lstStyle/>
          <a:p>
            <a:pPr marL="355600">
              <a:lnSpc>
                <a:spcPct val="130000"/>
              </a:lnSpc>
            </a:pPr>
            <a:r>
              <a:rPr lang="de-DE" sz="2800" dirty="0"/>
              <a:t>… Und das sind unsere </a:t>
            </a:r>
            <a:r>
              <a:rPr lang="de-DE" sz="2800" b="1" dirty="0"/>
              <a:t>Deutungen</a:t>
            </a:r>
            <a:r>
              <a:rPr lang="de-DE" sz="2800" dirty="0"/>
              <a:t>:</a:t>
            </a:r>
          </a:p>
          <a:p>
            <a:pPr marL="812800" indent="-457200">
              <a:lnSpc>
                <a:spcPct val="130000"/>
              </a:lnSpc>
              <a:buFont typeface="Wingdings" panose="05000000000000000000" pitchFamily="2" charset="2"/>
              <a:buChar char="§"/>
            </a:pPr>
            <a:r>
              <a:rPr lang="de-DE" sz="2800" dirty="0"/>
              <a:t>von der Gruppe akzeptiert werden (kein Außenseiter)</a:t>
            </a:r>
          </a:p>
          <a:p>
            <a:pPr marL="815975" indent="-457200">
              <a:lnSpc>
                <a:spcPct val="130000"/>
              </a:lnSpc>
              <a:buFont typeface="Wingdings" panose="05000000000000000000" pitchFamily="2" charset="2"/>
              <a:buChar char="§"/>
            </a:pPr>
            <a:r>
              <a:rPr lang="de-DE" sz="2800" dirty="0"/>
              <a:t>das machen, was angesagt ist (Mode, Stil, Sprache usw.)</a:t>
            </a:r>
          </a:p>
          <a:p>
            <a:pPr marL="815975" indent="-457200">
              <a:lnSpc>
                <a:spcPct val="130000"/>
              </a:lnSpc>
              <a:buFont typeface="Wingdings" panose="05000000000000000000" pitchFamily="2" charset="2"/>
              <a:buChar char="§"/>
            </a:pPr>
            <a:r>
              <a:rPr lang="de-DE" sz="2800" dirty="0"/>
              <a:t>bewundert werden (mutiger, schöner, toller, schlauer als…)</a:t>
            </a:r>
          </a:p>
          <a:p>
            <a:pPr marL="358775">
              <a:lnSpc>
                <a:spcPct val="130000"/>
              </a:lnSpc>
            </a:pPr>
            <a:r>
              <a:rPr lang="de-DE" sz="2800" dirty="0"/>
              <a:t>Praktisch jeder kennt solche Wünsche. </a:t>
            </a:r>
            <a:br>
              <a:rPr lang="de-DE" sz="2800" dirty="0"/>
            </a:br>
            <a:r>
              <a:rPr lang="de-DE" sz="2800" dirty="0"/>
              <a:t>Nur: </a:t>
            </a:r>
            <a:r>
              <a:rPr lang="de-DE" sz="2800" dirty="0">
                <a:sym typeface="Wingdings" panose="05000000000000000000" pitchFamily="2" charset="2"/>
              </a:rPr>
              <a:t>Wie weit soll man denen nachgeben? </a:t>
            </a:r>
            <a:endParaRPr lang="de-DE" sz="2800" dirty="0"/>
          </a:p>
        </p:txBody>
      </p:sp>
      <p:grpSp>
        <p:nvGrpSpPr>
          <p:cNvPr id="7" name="Gruppieren 6">
            <a:extLst>
              <a:ext uri="{FF2B5EF4-FFF2-40B4-BE49-F238E27FC236}">
                <a16:creationId xmlns:a16="http://schemas.microsoft.com/office/drawing/2014/main" id="{DA9943DF-1408-4969-A709-23D396CE1AB0}"/>
              </a:ext>
            </a:extLst>
          </p:cNvPr>
          <p:cNvGrpSpPr/>
          <p:nvPr/>
        </p:nvGrpSpPr>
        <p:grpSpPr>
          <a:xfrm>
            <a:off x="8616280" y="638666"/>
            <a:ext cx="3437854" cy="1998246"/>
            <a:chOff x="7558047" y="764704"/>
            <a:chExt cx="5090681" cy="2664296"/>
          </a:xfrm>
        </p:grpSpPr>
        <p:sp>
          <p:nvSpPr>
            <p:cNvPr id="10" name="Rechteck: abgerundete Ecken 9">
              <a:extLst>
                <a:ext uri="{FF2B5EF4-FFF2-40B4-BE49-F238E27FC236}">
                  <a16:creationId xmlns:a16="http://schemas.microsoft.com/office/drawing/2014/main" id="{F6A621FF-DF7A-9443-EB36-EFC49C6C1F0D}"/>
                </a:ext>
              </a:extLst>
            </p:cNvPr>
            <p:cNvSpPr/>
            <p:nvPr/>
          </p:nvSpPr>
          <p:spPr>
            <a:xfrm>
              <a:off x="7558047" y="764704"/>
              <a:ext cx="5090681" cy="266429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Kleidung, Cartoon enthält.&#10;&#10;KI-generierte Inhalte können fehlerhaft sein.">
              <a:extLst>
                <a:ext uri="{FF2B5EF4-FFF2-40B4-BE49-F238E27FC236}">
                  <a16:creationId xmlns:a16="http://schemas.microsoft.com/office/drawing/2014/main" id="{0DD420CD-1ABF-49BA-0B47-E874FF65007F}"/>
                </a:ext>
              </a:extLst>
            </p:cNvPr>
            <p:cNvPicPr>
              <a:picLocks noChangeAspect="1"/>
            </p:cNvPicPr>
            <p:nvPr/>
          </p:nvPicPr>
          <p:blipFill>
            <a:blip r:embed="rId3" cstate="print">
              <a:extLst>
                <a:ext uri="{28A0092B-C50C-407E-A947-70E740481C1C}">
                  <a14:useLocalDpi xmlns:a14="http://schemas.microsoft.com/office/drawing/2010/main" val="0"/>
                </a:ext>
              </a:extLst>
            </a:blip>
            <a:srcRect b="22549"/>
            <a:stretch>
              <a:fillRect/>
            </a:stretch>
          </p:blipFill>
          <p:spPr>
            <a:xfrm>
              <a:off x="7851989" y="1093034"/>
              <a:ext cx="4524114" cy="2335966"/>
            </a:xfrm>
            <a:prstGeom prst="rect">
              <a:avLst/>
            </a:prstGeom>
          </p:spPr>
        </p:pic>
      </p:grpSp>
    </p:spTree>
    <p:extLst>
      <p:ext uri="{BB962C8B-B14F-4D97-AF65-F5344CB8AC3E}">
        <p14:creationId xmlns:p14="http://schemas.microsoft.com/office/powerpoint/2010/main" val="291947332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bg/>
                                          </p:spTgt>
                                        </p:tgtEl>
                                        <p:attrNameLst>
                                          <p:attrName>style.visibility</p:attrName>
                                        </p:attrNameLst>
                                      </p:cBhvr>
                                      <p:to>
                                        <p:strVal val="visible"/>
                                      </p:to>
                                    </p:set>
                                    <p:anim calcmode="lin" valueType="num">
                                      <p:cBhvr additive="base">
                                        <p:cTn id="13"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bg/>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additive="base">
                                        <p:cTn id="21"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 calcmode="lin" valueType="num">
                                      <p:cBhvr additive="base">
                                        <p:cTn id="27"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 calcmode="lin" valueType="num">
                                      <p:cBhvr additive="base">
                                        <p:cTn id="33"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 calcmode="lin" valueType="num">
                                      <p:cBhvr additive="base">
                                        <p:cTn id="39"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4250458-A9E2-E8E2-F8EF-A1D765DB26A4}"/>
              </a:ext>
            </a:extLst>
          </p:cNvPr>
          <p:cNvSpPr>
            <a:spLocks noGrp="1"/>
          </p:cNvSpPr>
          <p:nvPr>
            <p:ph type="sldNum" sz="quarter" idx="12"/>
          </p:nvPr>
        </p:nvSpPr>
        <p:spPr/>
        <p:txBody>
          <a:bodyPr/>
          <a:lstStyle/>
          <a:p>
            <a:fld id="{995B83AF-091C-4368-ABDB-DF7FEF1A6B80}" type="slidenum">
              <a:rPr lang="de-DE" smtClean="0"/>
              <a:pPr/>
              <a:t>5</a:t>
            </a:fld>
            <a:endParaRPr lang="de-DE" dirty="0"/>
          </a:p>
        </p:txBody>
      </p:sp>
      <p:pic>
        <p:nvPicPr>
          <p:cNvPr id="5" name="Grafik 4" descr="Ein Bild, das Gerät, tragbares Kommunikationsgerät, Kommunikationsgerät, mobiles Gerät enthält.&#10;&#10;KI-generierte Inhalte können fehlerhaft sein.">
            <a:extLst>
              <a:ext uri="{FF2B5EF4-FFF2-40B4-BE49-F238E27FC236}">
                <a16:creationId xmlns:a16="http://schemas.microsoft.com/office/drawing/2014/main" id="{87DEEEA3-CCB9-615E-072A-79C991301017}"/>
              </a:ext>
            </a:extLst>
          </p:cNvPr>
          <p:cNvPicPr>
            <a:picLocks noChangeAspect="1"/>
          </p:cNvPicPr>
          <p:nvPr/>
        </p:nvPicPr>
        <p:blipFill>
          <a:blip r:embed="rId3" cstate="print">
            <a:extLst>
              <a:ext uri="{28A0092B-C50C-407E-A947-70E740481C1C}">
                <a14:useLocalDpi xmlns:a14="http://schemas.microsoft.com/office/drawing/2010/main" val="0"/>
              </a:ext>
            </a:extLst>
          </a:blip>
          <a:srcRect l="22048" r="16602"/>
          <a:stretch>
            <a:fillRect/>
          </a:stretch>
        </p:blipFill>
        <p:spPr>
          <a:xfrm>
            <a:off x="8544272" y="1439628"/>
            <a:ext cx="3645437" cy="3961356"/>
          </a:xfrm>
          <a:prstGeom prst="rect">
            <a:avLst/>
          </a:prstGeom>
          <a:ln w="38100">
            <a:solidFill>
              <a:srgbClr val="0070C0"/>
            </a:solidFill>
          </a:ln>
        </p:spPr>
      </p:pic>
      <p:sp>
        <p:nvSpPr>
          <p:cNvPr id="2" name="Textfeld 1">
            <a:extLst>
              <a:ext uri="{FF2B5EF4-FFF2-40B4-BE49-F238E27FC236}">
                <a16:creationId xmlns:a16="http://schemas.microsoft.com/office/drawing/2014/main" id="{1413DE5E-51B8-416F-9076-EBFFB31B8335}"/>
              </a:ext>
            </a:extLst>
          </p:cNvPr>
          <p:cNvSpPr txBox="1"/>
          <p:nvPr/>
        </p:nvSpPr>
        <p:spPr>
          <a:xfrm>
            <a:off x="220508" y="1241126"/>
            <a:ext cx="7315651" cy="4524315"/>
          </a:xfrm>
          <a:prstGeom prst="rect">
            <a:avLst/>
          </a:prstGeom>
          <a:noFill/>
        </p:spPr>
        <p:txBody>
          <a:bodyPr wrap="square" rtlCol="0">
            <a:spAutoFit/>
          </a:bodyPr>
          <a:lstStyle/>
          <a:p>
            <a:pPr marL="723900" algn="r"/>
            <a:r>
              <a:rPr lang="de-DE" sz="3000" dirty="0"/>
              <a:t>Noch heftigere Formen der Manipulation seht ihr auf vielen Plattformen der Sozialen Medien.</a:t>
            </a:r>
          </a:p>
          <a:p>
            <a:pPr marL="723900" algn="r"/>
            <a:endParaRPr lang="de-DE" sz="3000" b="1" dirty="0"/>
          </a:p>
          <a:p>
            <a:pPr marL="723900" algn="r"/>
            <a:r>
              <a:rPr lang="de-DE" sz="3000" dirty="0"/>
              <a:t>Auf den nächsten Folien </a:t>
            </a:r>
            <a:br>
              <a:rPr lang="de-DE" sz="3000" dirty="0"/>
            </a:br>
            <a:r>
              <a:rPr lang="de-DE" sz="3000" dirty="0"/>
              <a:t>seht Ihr </a:t>
            </a:r>
            <a:r>
              <a:rPr lang="de-DE" sz="3000" b="1" dirty="0"/>
              <a:t>zwei Video-Clips.</a:t>
            </a:r>
          </a:p>
          <a:p>
            <a:pPr marL="723900" algn="r"/>
            <a:r>
              <a:rPr lang="de-DE" sz="3000" dirty="0"/>
              <a:t>Sie zeigen Stimmungen. </a:t>
            </a:r>
          </a:p>
          <a:p>
            <a:pPr marL="723900" algn="r"/>
            <a:endParaRPr lang="de-DE" sz="3000" b="1" dirty="0"/>
          </a:p>
          <a:p>
            <a:pPr marL="723900" algn="r"/>
            <a:r>
              <a:rPr lang="de-DE" sz="3000" b="1" dirty="0"/>
              <a:t>Wie empfindet ihr diese Szenen?</a:t>
            </a:r>
          </a:p>
          <a:p>
            <a:pPr algn="r"/>
            <a:endParaRPr lang="de-DE" dirty="0"/>
          </a:p>
        </p:txBody>
      </p:sp>
    </p:spTree>
    <p:extLst>
      <p:ext uri="{BB962C8B-B14F-4D97-AF65-F5344CB8AC3E}">
        <p14:creationId xmlns:p14="http://schemas.microsoft.com/office/powerpoint/2010/main" val="347768508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2CEE1EC-2370-4141-A529-86E0AD6702A8}"/>
              </a:ext>
            </a:extLst>
          </p:cNvPr>
          <p:cNvSpPr>
            <a:spLocks noGrp="1"/>
          </p:cNvSpPr>
          <p:nvPr>
            <p:ph type="sldNum" sz="quarter" idx="12"/>
          </p:nvPr>
        </p:nvSpPr>
        <p:spPr/>
        <p:txBody>
          <a:bodyPr/>
          <a:lstStyle/>
          <a:p>
            <a:fld id="{995B83AF-091C-4368-ABDB-DF7FEF1A6B80}" type="slidenum">
              <a:rPr lang="de-DE" smtClean="0"/>
              <a:pPr/>
              <a:t>6</a:t>
            </a:fld>
            <a:endParaRPr lang="de-DE" dirty="0"/>
          </a:p>
        </p:txBody>
      </p:sp>
      <p:sp>
        <p:nvSpPr>
          <p:cNvPr id="4" name="Textfeld 3" hidden="1">
            <a:extLst>
              <a:ext uri="{FF2B5EF4-FFF2-40B4-BE49-F238E27FC236}">
                <a16:creationId xmlns:a16="http://schemas.microsoft.com/office/drawing/2014/main" id="{FB352DC4-3356-4148-8CBC-C59B85AC8C6F}"/>
              </a:ext>
            </a:extLst>
          </p:cNvPr>
          <p:cNvSpPr txBox="1"/>
          <p:nvPr/>
        </p:nvSpPr>
        <p:spPr>
          <a:xfrm>
            <a:off x="2639616" y="1628800"/>
            <a:ext cx="4320480" cy="1200329"/>
          </a:xfrm>
          <a:prstGeom prst="rect">
            <a:avLst/>
          </a:prstGeom>
          <a:solidFill>
            <a:srgbClr val="FFFF00"/>
          </a:solidFill>
        </p:spPr>
        <p:txBody>
          <a:bodyPr wrap="square" rtlCol="0">
            <a:spAutoFit/>
          </a:bodyPr>
          <a:lstStyle/>
          <a:p>
            <a:r>
              <a:rPr lang="de-DE" dirty="0">
                <a:highlight>
                  <a:srgbClr val="FFFF00"/>
                </a:highlight>
              </a:rPr>
              <a:t>Bitte hier statt des Bibliothekars</a:t>
            </a:r>
          </a:p>
          <a:p>
            <a:r>
              <a:rPr lang="de-DE" dirty="0">
                <a:highlight>
                  <a:srgbClr val="FFFF00"/>
                </a:highlight>
              </a:rPr>
              <a:t>Den Monteur, der </a:t>
            </a:r>
            <a:r>
              <a:rPr lang="de-DE" dirty="0" err="1">
                <a:highlight>
                  <a:srgbClr val="FFFF00"/>
                </a:highlight>
              </a:rPr>
              <a:t>ausruscht</a:t>
            </a:r>
            <a:r>
              <a:rPr lang="de-DE" dirty="0">
                <a:highlight>
                  <a:srgbClr val="FFFF00"/>
                </a:highlight>
              </a:rPr>
              <a:t> (nur 2. Teil mit Single-Musik) als Video, auch mit Coverbild – </a:t>
            </a:r>
            <a:r>
              <a:rPr lang="de-DE" dirty="0" err="1">
                <a:highlight>
                  <a:srgbClr val="FFFF00"/>
                </a:highlight>
              </a:rPr>
              <a:t>Manjual</a:t>
            </a:r>
            <a:r>
              <a:rPr lang="de-DE" dirty="0">
                <a:highlight>
                  <a:srgbClr val="FFFF00"/>
                </a:highlight>
              </a:rPr>
              <a:t>: Quelle!</a:t>
            </a:r>
          </a:p>
        </p:txBody>
      </p:sp>
      <p:sp>
        <p:nvSpPr>
          <p:cNvPr id="10" name="Inhaltsplatzhalter 1">
            <a:extLst>
              <a:ext uri="{FF2B5EF4-FFF2-40B4-BE49-F238E27FC236}">
                <a16:creationId xmlns:a16="http://schemas.microsoft.com/office/drawing/2014/main" id="{03442679-AB88-0D50-9A1F-B588FCB0B9FF}"/>
              </a:ext>
            </a:extLst>
          </p:cNvPr>
          <p:cNvSpPr txBox="1">
            <a:spLocks/>
          </p:cNvSpPr>
          <p:nvPr/>
        </p:nvSpPr>
        <p:spPr>
          <a:xfrm>
            <a:off x="620960" y="2348880"/>
            <a:ext cx="10515600" cy="46805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de-DE"/>
          </a:p>
          <a:p>
            <a:pPr marL="0" indent="0">
              <a:buFont typeface="Arial" pitchFamily="34" charset="0"/>
              <a:buNone/>
            </a:pPr>
            <a:r>
              <a:rPr lang="de-DE" b="1">
                <a:solidFill>
                  <a:srgbClr val="0070C0"/>
                </a:solidFill>
              </a:rPr>
              <a:t>Clip 1: Was erzählen die Bilder, </a:t>
            </a:r>
            <a:br>
              <a:rPr lang="de-DE" b="1">
                <a:solidFill>
                  <a:srgbClr val="0070C0"/>
                </a:solidFill>
              </a:rPr>
            </a:br>
            <a:r>
              <a:rPr lang="de-DE" b="1">
                <a:solidFill>
                  <a:srgbClr val="0070C0"/>
                </a:solidFill>
              </a:rPr>
              <a:t>was macht die Melodie?</a:t>
            </a:r>
          </a:p>
          <a:p>
            <a:pPr marL="0" indent="0">
              <a:buFont typeface="Arial" pitchFamily="34" charset="0"/>
              <a:buNone/>
            </a:pPr>
            <a:r>
              <a:rPr lang="de-DE"/>
              <a:t>	</a:t>
            </a:r>
            <a:endParaRPr lang="de-DE" dirty="0"/>
          </a:p>
        </p:txBody>
      </p:sp>
      <p:sp>
        <p:nvSpPr>
          <p:cNvPr id="11" name="Foliennummernplatzhalter 2">
            <a:extLst>
              <a:ext uri="{FF2B5EF4-FFF2-40B4-BE49-F238E27FC236}">
                <a16:creationId xmlns:a16="http://schemas.microsoft.com/office/drawing/2014/main" id="{D6B0D9CA-BBA6-9342-A7D1-7AF232D3C7F1}"/>
              </a:ext>
            </a:extLst>
          </p:cNvPr>
          <p:cNvSpPr txBox="1">
            <a:spLocks/>
          </p:cNvSpPr>
          <p:nvPr/>
        </p:nvSpPr>
        <p:spPr>
          <a:xfrm>
            <a:off x="239350" y="6339627"/>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5B83AF-091C-4368-ABDB-DF7FEF1A6B80}" type="slidenum">
              <a:rPr lang="de-DE" smtClean="0"/>
              <a:pPr/>
              <a:t>6</a:t>
            </a:fld>
            <a:endParaRPr lang="de-DE" dirty="0"/>
          </a:p>
        </p:txBody>
      </p:sp>
      <p:pic>
        <p:nvPicPr>
          <p:cNvPr id="12" name="Clip 3 niedriges Niveau (komp)">
            <a:hlinkClick r:id="" action="ppaction://media"/>
            <a:extLst>
              <a:ext uri="{FF2B5EF4-FFF2-40B4-BE49-F238E27FC236}">
                <a16:creationId xmlns:a16="http://schemas.microsoft.com/office/drawing/2014/main" id="{3FA8724F-F847-A13C-98DA-2B7B6AE25715}"/>
              </a:ext>
            </a:extLst>
          </p:cNvPr>
          <p:cNvPicPr>
            <a:picLocks noChangeAspect="1"/>
          </p:cNvPicPr>
          <p:nvPr>
            <a:videoFile r:link="rId1"/>
            <p:extLst>
              <p:ext uri="{DAA4B4D4-6D71-4841-9C94-3DE7FCFB9230}">
                <p14:media xmlns:p14="http://schemas.microsoft.com/office/powerpoint/2010/main" r:embed="rId2">
                  <p14:trim st="12392"/>
                </p14:media>
              </p:ext>
            </p:extLst>
          </p:nvPr>
        </p:nvPicPr>
        <p:blipFill>
          <a:blip r:embed="rId5"/>
          <a:srcRect b="4988"/>
          <a:stretch>
            <a:fillRect/>
          </a:stretch>
        </p:blipFill>
        <p:spPr>
          <a:xfrm>
            <a:off x="7896200" y="1196753"/>
            <a:ext cx="3351612" cy="5661248"/>
          </a:xfrm>
          <a:prstGeom prst="rect">
            <a:avLst/>
          </a:prstGeom>
        </p:spPr>
      </p:pic>
      <p:cxnSp>
        <p:nvCxnSpPr>
          <p:cNvPr id="13" name="Gerader Verbinder 12">
            <a:extLst>
              <a:ext uri="{FF2B5EF4-FFF2-40B4-BE49-F238E27FC236}">
                <a16:creationId xmlns:a16="http://schemas.microsoft.com/office/drawing/2014/main" id="{892879E1-2F4C-CA48-D476-ECEEFDB3517F}"/>
              </a:ext>
            </a:extLst>
          </p:cNvPr>
          <p:cNvCxnSpPr>
            <a:cxnSpLocks/>
          </p:cNvCxnSpPr>
          <p:nvPr/>
        </p:nvCxnSpPr>
        <p:spPr>
          <a:xfrm>
            <a:off x="0" y="4005064"/>
            <a:ext cx="6816080" cy="0"/>
          </a:xfrm>
          <a:prstGeom prst="line">
            <a:avLst/>
          </a:prstGeom>
        </p:spPr>
        <p:style>
          <a:lnRef idx="3">
            <a:schemeClr val="accent1"/>
          </a:lnRef>
          <a:fillRef idx="0">
            <a:schemeClr val="accent1"/>
          </a:fillRef>
          <a:effectRef idx="2">
            <a:schemeClr val="accent1"/>
          </a:effectRef>
          <a:fontRef idx="minor">
            <a:schemeClr val="tx1"/>
          </a:fontRef>
        </p:style>
      </p:cxnSp>
      <p:pic>
        <p:nvPicPr>
          <p:cNvPr id="14" name="Grafik 13" descr="Ein Bild, das Schwarz, Dunkelheit enthält.&#10;&#10;KI-generierte Inhalte können fehlerhaft sein.">
            <a:extLst>
              <a:ext uri="{FF2B5EF4-FFF2-40B4-BE49-F238E27FC236}">
                <a16:creationId xmlns:a16="http://schemas.microsoft.com/office/drawing/2014/main" id="{645A2DD7-64DA-825B-0D54-8E3AF6907BD9}"/>
              </a:ext>
            </a:extLst>
          </p:cNvPr>
          <p:cNvPicPr>
            <a:picLocks noChangeAspect="1"/>
          </p:cNvPicPr>
          <p:nvPr/>
        </p:nvPicPr>
        <p:blipFill>
          <a:blip r:embed="rId6" cstate="print">
            <a:extLst>
              <a:ext uri="{28A0092B-C50C-407E-A947-70E740481C1C}">
                <a14:useLocalDpi xmlns:a14="http://schemas.microsoft.com/office/drawing/2010/main" val="0"/>
              </a:ext>
            </a:extLst>
          </a:blip>
          <a:srcRect b="25474"/>
          <a:stretch>
            <a:fillRect/>
          </a:stretch>
        </p:blipFill>
        <p:spPr>
          <a:xfrm>
            <a:off x="4566105" y="-603448"/>
            <a:ext cx="10011802" cy="7461448"/>
          </a:xfrm>
          <a:prstGeom prst="rect">
            <a:avLst/>
          </a:prstGeom>
        </p:spPr>
      </p:pic>
      <p:pic>
        <p:nvPicPr>
          <p:cNvPr id="15" name="Grafik 14">
            <a:extLst>
              <a:ext uri="{FF2B5EF4-FFF2-40B4-BE49-F238E27FC236}">
                <a16:creationId xmlns:a16="http://schemas.microsoft.com/office/drawing/2014/main" id="{5FD6FBC7-C6CD-371D-80E6-008D65F6B627}"/>
              </a:ext>
            </a:extLst>
          </p:cNvPr>
          <p:cNvPicPr>
            <a:picLocks noChangeAspect="1"/>
          </p:cNvPicPr>
          <p:nvPr/>
        </p:nvPicPr>
        <p:blipFill>
          <a:blip r:embed="rId7"/>
          <a:stretch>
            <a:fillRect/>
          </a:stretch>
        </p:blipFill>
        <p:spPr>
          <a:xfrm>
            <a:off x="7837027" y="1210485"/>
            <a:ext cx="3469957" cy="5661248"/>
          </a:xfrm>
          <a:prstGeom prst="rect">
            <a:avLst/>
          </a:prstGeom>
        </p:spPr>
      </p:pic>
    </p:spTree>
    <p:extLst>
      <p:ext uri="{BB962C8B-B14F-4D97-AF65-F5344CB8AC3E}">
        <p14:creationId xmlns:p14="http://schemas.microsoft.com/office/powerpoint/2010/main" val="350879722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302" fill="hold"/>
                                        <p:tgtEl>
                                          <p:spTgt spid="12"/>
                                        </p:tgtEl>
                                      </p:cBhvr>
                                    </p:cmd>
                                  </p:childTnLst>
                                </p:cTn>
                              </p:par>
                              <p:par>
                                <p:cTn id="12" presetID="10" presetClass="exit" presetSubtype="0" fill="hold" nodeType="withEffect">
                                  <p:stCondLst>
                                    <p:cond delay="0"/>
                                  </p:stCondLst>
                                  <p:childTnLst>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video>
              <p:cMediaNode vol="80000">
                <p:cTn id="20"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3A456E1-58A2-4179-84FC-EDB4F7F60B32}"/>
              </a:ext>
            </a:extLst>
          </p:cNvPr>
          <p:cNvSpPr>
            <a:spLocks noGrp="1"/>
          </p:cNvSpPr>
          <p:nvPr>
            <p:ph idx="1"/>
          </p:nvPr>
        </p:nvSpPr>
        <p:spPr>
          <a:xfrm>
            <a:off x="258893" y="1196752"/>
            <a:ext cx="5837107" cy="4968552"/>
          </a:xfrm>
        </p:spPr>
        <p:txBody>
          <a:bodyPr/>
          <a:lstStyle/>
          <a:p>
            <a:pPr marL="0" indent="0">
              <a:buNone/>
            </a:pPr>
            <a:endParaRPr lang="de-DE" dirty="0"/>
          </a:p>
          <a:p>
            <a:pPr marL="0" indent="0">
              <a:buNone/>
            </a:pPr>
            <a:endParaRPr lang="de-DE" dirty="0"/>
          </a:p>
          <a:p>
            <a:pPr marL="0" indent="0">
              <a:buNone/>
            </a:pPr>
            <a:endParaRPr lang="de-DE" sz="2800" b="1" dirty="0">
              <a:solidFill>
                <a:srgbClr val="FF0000"/>
              </a:solidFill>
            </a:endParaRPr>
          </a:p>
          <a:p>
            <a:pPr marL="0" indent="0" algn="ctr">
              <a:buNone/>
            </a:pPr>
            <a:r>
              <a:rPr lang="de-DE" b="1" dirty="0">
                <a:solidFill>
                  <a:srgbClr val="0070C0"/>
                </a:solidFill>
              </a:rPr>
              <a:t>Clip 2: Mir geht es jetzt super!</a:t>
            </a:r>
          </a:p>
          <a:p>
            <a:pPr marL="0" indent="0">
              <a:buNone/>
            </a:pPr>
            <a:r>
              <a:rPr lang="de-DE" b="1" dirty="0">
                <a:solidFill>
                  <a:srgbClr val="FF0000"/>
                </a:solidFill>
              </a:rPr>
              <a:t>	</a:t>
            </a:r>
            <a:endParaRPr lang="de-DE" dirty="0"/>
          </a:p>
        </p:txBody>
      </p:sp>
      <p:sp>
        <p:nvSpPr>
          <p:cNvPr id="3" name="Foliennummernplatzhalter 2">
            <a:extLst>
              <a:ext uri="{FF2B5EF4-FFF2-40B4-BE49-F238E27FC236}">
                <a16:creationId xmlns:a16="http://schemas.microsoft.com/office/drawing/2014/main" id="{E2CEE1EC-2370-4141-A529-86E0AD6702A8}"/>
              </a:ext>
            </a:extLst>
          </p:cNvPr>
          <p:cNvSpPr>
            <a:spLocks noGrp="1"/>
          </p:cNvSpPr>
          <p:nvPr>
            <p:ph type="sldNum" sz="quarter" idx="12"/>
          </p:nvPr>
        </p:nvSpPr>
        <p:spPr/>
        <p:txBody>
          <a:bodyPr/>
          <a:lstStyle/>
          <a:p>
            <a:fld id="{995B83AF-091C-4368-ABDB-DF7FEF1A6B80}" type="slidenum">
              <a:rPr lang="de-DE" smtClean="0"/>
              <a:pPr/>
              <a:t>7</a:t>
            </a:fld>
            <a:endParaRPr lang="de-DE" dirty="0"/>
          </a:p>
        </p:txBody>
      </p:sp>
      <p:pic>
        <p:nvPicPr>
          <p:cNvPr id="5" name="Grafik 4" descr="Ein Bild, das Schwarz, Dunkelheit enthält.&#10;&#10;KI-generierte Inhalte können fehlerhaft sein.">
            <a:extLst>
              <a:ext uri="{FF2B5EF4-FFF2-40B4-BE49-F238E27FC236}">
                <a16:creationId xmlns:a16="http://schemas.microsoft.com/office/drawing/2014/main" id="{43818D50-3803-86ED-4B77-3BCDC13BFF62}"/>
              </a:ext>
            </a:extLst>
          </p:cNvPr>
          <p:cNvPicPr>
            <a:picLocks noChangeAspect="1"/>
          </p:cNvPicPr>
          <p:nvPr/>
        </p:nvPicPr>
        <p:blipFill>
          <a:blip r:embed="rId5" cstate="print">
            <a:extLst>
              <a:ext uri="{28A0092B-C50C-407E-A947-70E740481C1C}">
                <a14:useLocalDpi xmlns:a14="http://schemas.microsoft.com/office/drawing/2010/main" val="0"/>
              </a:ext>
            </a:extLst>
          </a:blip>
          <a:srcRect b="25474"/>
          <a:stretch>
            <a:fillRect/>
          </a:stretch>
        </p:blipFill>
        <p:spPr>
          <a:xfrm>
            <a:off x="4295800" y="-603448"/>
            <a:ext cx="10011802" cy="7461448"/>
          </a:xfrm>
          <a:prstGeom prst="rect">
            <a:avLst/>
          </a:prstGeom>
        </p:spPr>
      </p:pic>
      <p:pic>
        <p:nvPicPr>
          <p:cNvPr id="6" name="CLIP 2-2">
            <a:hlinkClick r:id="" action="ppaction://media"/>
            <a:extLst>
              <a:ext uri="{FF2B5EF4-FFF2-40B4-BE49-F238E27FC236}">
                <a16:creationId xmlns:a16="http://schemas.microsoft.com/office/drawing/2014/main" id="{93A70A7F-12E9-416B-A333-4C2B0D536A41}"/>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3092" t="3924" r="4378" b="7361"/>
          <a:stretch>
            <a:fillRect/>
          </a:stretch>
        </p:blipFill>
        <p:spPr>
          <a:xfrm>
            <a:off x="7608168" y="1089352"/>
            <a:ext cx="3384376" cy="5768647"/>
          </a:xfrm>
          <a:prstGeom prst="rect">
            <a:avLst/>
          </a:prstGeom>
        </p:spPr>
      </p:pic>
      <p:cxnSp>
        <p:nvCxnSpPr>
          <p:cNvPr id="4" name="Gerader Verbinder 3">
            <a:extLst>
              <a:ext uri="{FF2B5EF4-FFF2-40B4-BE49-F238E27FC236}">
                <a16:creationId xmlns:a16="http://schemas.microsoft.com/office/drawing/2014/main" id="{3F79D832-0FF7-649B-DB2D-B33644D169C1}"/>
              </a:ext>
            </a:extLst>
          </p:cNvPr>
          <p:cNvCxnSpPr>
            <a:cxnSpLocks/>
          </p:cNvCxnSpPr>
          <p:nvPr/>
        </p:nvCxnSpPr>
        <p:spPr>
          <a:xfrm>
            <a:off x="0" y="4005064"/>
            <a:ext cx="681608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077991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2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6370702-4A7D-413D-B3A9-1A8E5CD251C9}"/>
              </a:ext>
            </a:extLst>
          </p:cNvPr>
          <p:cNvSpPr>
            <a:spLocks noGrp="1"/>
          </p:cNvSpPr>
          <p:nvPr>
            <p:ph idx="1"/>
          </p:nvPr>
        </p:nvSpPr>
        <p:spPr>
          <a:xfrm>
            <a:off x="2999656" y="980728"/>
            <a:ext cx="8424936" cy="4680520"/>
          </a:xfrm>
        </p:spPr>
        <p:txBody>
          <a:bodyPr/>
          <a:lstStyle/>
          <a:p>
            <a:pPr marL="57150" indent="0">
              <a:buNone/>
            </a:pPr>
            <a:r>
              <a:rPr lang="de-DE" sz="2800" b="1" dirty="0">
                <a:solidFill>
                  <a:srgbClr val="0070C0"/>
                </a:solidFill>
              </a:rPr>
              <a:t>Zu Clip 1: Was habt ihr gefühlt? </a:t>
            </a:r>
          </a:p>
          <a:p>
            <a:pPr marL="57150" indent="0">
              <a:buNone/>
            </a:pPr>
            <a:endParaRPr lang="de-DE" sz="1000" b="1" dirty="0">
              <a:solidFill>
                <a:srgbClr val="0070C0"/>
              </a:solidFill>
            </a:endParaRPr>
          </a:p>
          <a:p>
            <a:pPr marL="857250" lvl="1" indent="-342900">
              <a:buFont typeface="Wingdings" panose="05000000000000000000" pitchFamily="2" charset="2"/>
              <a:buChar char="à"/>
            </a:pPr>
            <a:r>
              <a:rPr lang="de-DE" sz="2400" dirty="0"/>
              <a:t>Bild-/Ton-Schwere: Bild zeigt Unglück, die Melodie weckt das Gefühl, die Szene sei komisch oder „witzig“ (Schadensfreude?).</a:t>
            </a:r>
          </a:p>
          <a:p>
            <a:pPr marL="857250" lvl="1" indent="-342900">
              <a:buFont typeface="Wingdings" panose="05000000000000000000" pitchFamily="2" charset="2"/>
              <a:buChar char="à"/>
            </a:pPr>
            <a:endParaRPr lang="de-DE" sz="2400" dirty="0"/>
          </a:p>
          <a:p>
            <a:pPr marL="857250" lvl="1" indent="-342900">
              <a:buFont typeface="Wingdings" panose="05000000000000000000" pitchFamily="2" charset="2"/>
              <a:buChar char="à"/>
            </a:pPr>
            <a:endParaRPr lang="de-DE" sz="1000" dirty="0"/>
          </a:p>
          <a:p>
            <a:pPr marL="57150" indent="0">
              <a:buNone/>
            </a:pPr>
            <a:r>
              <a:rPr lang="de-DE" sz="2800" b="1" dirty="0">
                <a:solidFill>
                  <a:srgbClr val="0070C0"/>
                </a:solidFill>
              </a:rPr>
              <a:t>Zu Clip 2: Wie fandet ihr den Auftritt?</a:t>
            </a:r>
          </a:p>
          <a:p>
            <a:pPr marL="514350" lvl="1" indent="0">
              <a:buNone/>
            </a:pPr>
            <a:endParaRPr lang="de-DE" sz="1000" dirty="0">
              <a:sym typeface="Wingdings" panose="05000000000000000000" pitchFamily="2" charset="2"/>
            </a:endParaRPr>
          </a:p>
          <a:p>
            <a:pPr marL="514350" lvl="1" indent="0">
              <a:buNone/>
            </a:pPr>
            <a:r>
              <a:rPr lang="de-DE" sz="2400" dirty="0">
                <a:sym typeface="Wingdings" panose="05000000000000000000" pitchFamily="2" charset="2"/>
              </a:rPr>
              <a:t></a:t>
            </a:r>
            <a:r>
              <a:rPr lang="de-DE" sz="2400" dirty="0"/>
              <a:t>Die </a:t>
            </a:r>
            <a:r>
              <a:rPr lang="de-DE" sz="2400" dirty="0" err="1"/>
              <a:t>Influencerin</a:t>
            </a:r>
            <a:r>
              <a:rPr lang="de-DE" sz="2400" dirty="0"/>
              <a:t> spielt „natürlich“ und „echt“, </a:t>
            </a:r>
            <a:br>
              <a:rPr lang="de-DE" sz="2400" dirty="0"/>
            </a:br>
            <a:r>
              <a:rPr lang="de-DE" sz="2400" dirty="0"/>
              <a:t>    damit wir ihr vertrauen und ihrer Werbung glauben.</a:t>
            </a:r>
          </a:p>
        </p:txBody>
      </p:sp>
      <p:sp>
        <p:nvSpPr>
          <p:cNvPr id="3" name="Foliennummernplatzhalter 2">
            <a:extLst>
              <a:ext uri="{FF2B5EF4-FFF2-40B4-BE49-F238E27FC236}">
                <a16:creationId xmlns:a16="http://schemas.microsoft.com/office/drawing/2014/main" id="{124F3585-AEFD-4EAD-8414-E895D522A3CE}"/>
              </a:ext>
            </a:extLst>
          </p:cNvPr>
          <p:cNvSpPr>
            <a:spLocks noGrp="1"/>
          </p:cNvSpPr>
          <p:nvPr>
            <p:ph type="sldNum" sz="quarter" idx="12"/>
          </p:nvPr>
        </p:nvSpPr>
        <p:spPr/>
        <p:txBody>
          <a:bodyPr/>
          <a:lstStyle/>
          <a:p>
            <a:fld id="{995B83AF-091C-4368-ABDB-DF7FEF1A6B80}" type="slidenum">
              <a:rPr lang="de-DE" smtClean="0"/>
              <a:pPr/>
              <a:t>8</a:t>
            </a:fld>
            <a:endParaRPr lang="de-DE" dirty="0"/>
          </a:p>
        </p:txBody>
      </p:sp>
      <p:pic>
        <p:nvPicPr>
          <p:cNvPr id="8" name="Grafik 7" descr="Ein Bild, das Kleidung, Person, Menschliches Gesicht, Im Haus enthält.&#10;&#10;KI-generierte Inhalte können fehlerhaft sein.">
            <a:extLst>
              <a:ext uri="{FF2B5EF4-FFF2-40B4-BE49-F238E27FC236}">
                <a16:creationId xmlns:a16="http://schemas.microsoft.com/office/drawing/2014/main" id="{C84510DE-FCB8-7B5A-4C6F-0879BC0BFB8F}"/>
              </a:ext>
            </a:extLst>
          </p:cNvPr>
          <p:cNvPicPr>
            <a:picLocks noChangeAspect="1"/>
          </p:cNvPicPr>
          <p:nvPr/>
        </p:nvPicPr>
        <p:blipFill>
          <a:blip r:embed="rId3"/>
          <a:stretch>
            <a:fillRect/>
          </a:stretch>
        </p:blipFill>
        <p:spPr>
          <a:xfrm>
            <a:off x="653638" y="1124744"/>
            <a:ext cx="2016224" cy="1344150"/>
          </a:xfrm>
          <a:prstGeom prst="rect">
            <a:avLst/>
          </a:prstGeom>
          <a:ln w="38100">
            <a:solidFill>
              <a:srgbClr val="0070C0"/>
            </a:solidFill>
          </a:ln>
        </p:spPr>
      </p:pic>
      <p:pic>
        <p:nvPicPr>
          <p:cNvPr id="10" name="Grafik 9" descr="Ein Bild, das Person, Menschliches Gesicht, Lächeln, Lippe enthält.&#10;&#10;KI-generierte Inhalte können fehlerhaft sein.">
            <a:extLst>
              <a:ext uri="{FF2B5EF4-FFF2-40B4-BE49-F238E27FC236}">
                <a16:creationId xmlns:a16="http://schemas.microsoft.com/office/drawing/2014/main" id="{29261C34-4074-05E5-B955-146D7DD6DCAC}"/>
              </a:ext>
            </a:extLst>
          </p:cNvPr>
          <p:cNvPicPr>
            <a:picLocks noChangeAspect="1"/>
          </p:cNvPicPr>
          <p:nvPr/>
        </p:nvPicPr>
        <p:blipFill>
          <a:blip r:embed="rId4"/>
          <a:stretch>
            <a:fillRect/>
          </a:stretch>
        </p:blipFill>
        <p:spPr>
          <a:xfrm>
            <a:off x="599632" y="3645643"/>
            <a:ext cx="2124236" cy="1367533"/>
          </a:xfrm>
          <a:prstGeom prst="rect">
            <a:avLst/>
          </a:prstGeom>
          <a:ln w="38100">
            <a:solidFill>
              <a:srgbClr val="0070C0"/>
            </a:solidFill>
          </a:ln>
        </p:spPr>
      </p:pic>
      <p:sp>
        <p:nvSpPr>
          <p:cNvPr id="4" name="Textfeld 3">
            <a:extLst>
              <a:ext uri="{FF2B5EF4-FFF2-40B4-BE49-F238E27FC236}">
                <a16:creationId xmlns:a16="http://schemas.microsoft.com/office/drawing/2014/main" id="{62F2A124-A030-4EB6-A513-8D7F5C086935}"/>
              </a:ext>
            </a:extLst>
          </p:cNvPr>
          <p:cNvSpPr txBox="1"/>
          <p:nvPr/>
        </p:nvSpPr>
        <p:spPr>
          <a:xfrm>
            <a:off x="2279576" y="5592722"/>
            <a:ext cx="8064894" cy="1292662"/>
          </a:xfrm>
          <a:prstGeom prst="rect">
            <a:avLst/>
          </a:prstGeom>
          <a:noFill/>
        </p:spPr>
        <p:txBody>
          <a:bodyPr wrap="square" rtlCol="0">
            <a:spAutoFit/>
          </a:bodyPr>
          <a:lstStyle/>
          <a:p>
            <a:r>
              <a:rPr lang="de-DE" sz="2000" b="1" dirty="0"/>
              <a:t>Das sind Manipulationen. Für solche Zwecke haben </a:t>
            </a:r>
            <a:br>
              <a:rPr lang="de-DE" sz="2000" b="1" dirty="0"/>
            </a:br>
            <a:r>
              <a:rPr lang="de-DE" sz="2000" b="1" dirty="0"/>
              <a:t>die Manipulierer einen großen 'Werkzeugkasten‘.  </a:t>
            </a:r>
            <a:br>
              <a:rPr lang="de-DE" sz="2000" b="1" dirty="0"/>
            </a:br>
            <a:r>
              <a:rPr lang="de-DE" sz="2000" b="1" dirty="0"/>
              <a:t>Den packen wir jetzt aus und zeigen 5 ihrer Werkzeuge.</a:t>
            </a:r>
          </a:p>
          <a:p>
            <a:endParaRPr lang="de-DE" dirty="0"/>
          </a:p>
        </p:txBody>
      </p:sp>
      <p:pic>
        <p:nvPicPr>
          <p:cNvPr id="7" name="Grafik 6">
            <a:extLst>
              <a:ext uri="{FF2B5EF4-FFF2-40B4-BE49-F238E27FC236}">
                <a16:creationId xmlns:a16="http://schemas.microsoft.com/office/drawing/2014/main" id="{CCB32E0A-BE2C-49F6-ABF4-2157F66F1999}"/>
              </a:ext>
            </a:extLst>
          </p:cNvPr>
          <p:cNvPicPr>
            <a:picLocks noChangeAspect="1"/>
          </p:cNvPicPr>
          <p:nvPr/>
        </p:nvPicPr>
        <p:blipFill rotWithShape="1">
          <a:blip r:embed="rId5"/>
          <a:srcRect l="10400" t="21477" r="10400" b="21200"/>
          <a:stretch/>
        </p:blipFill>
        <p:spPr>
          <a:xfrm>
            <a:off x="9336361" y="5558161"/>
            <a:ext cx="1800200" cy="1302943"/>
          </a:xfrm>
          <a:prstGeom prst="rect">
            <a:avLst/>
          </a:prstGeom>
        </p:spPr>
      </p:pic>
    </p:spTree>
    <p:extLst>
      <p:ext uri="{BB962C8B-B14F-4D97-AF65-F5344CB8AC3E}">
        <p14:creationId xmlns:p14="http://schemas.microsoft.com/office/powerpoint/2010/main" val="19577125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50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nodeType="afterEffect">
                                  <p:stCondLst>
                                    <p:cond delay="50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50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0C30C1B-E8A8-4750-8D9F-53423C8A4179}"/>
              </a:ext>
            </a:extLst>
          </p:cNvPr>
          <p:cNvSpPr>
            <a:spLocks noGrp="1"/>
          </p:cNvSpPr>
          <p:nvPr>
            <p:ph idx="1"/>
          </p:nvPr>
        </p:nvSpPr>
        <p:spPr>
          <a:xfrm>
            <a:off x="407368" y="1568504"/>
            <a:ext cx="11377264" cy="4351338"/>
          </a:xfrm>
          <a:solidFill>
            <a:schemeClr val="bg1"/>
          </a:solidFill>
        </p:spPr>
        <p:txBody>
          <a:bodyPr/>
          <a:lstStyle/>
          <a:p>
            <a:pPr marL="0" indent="0">
              <a:buNone/>
            </a:pPr>
            <a:r>
              <a:rPr lang="de-DE" sz="3600" b="1" dirty="0">
                <a:solidFill>
                  <a:srgbClr val="0070C0"/>
                </a:solidFill>
              </a:rPr>
              <a:t>1. Das Verkleiden</a:t>
            </a:r>
          </a:p>
          <a:p>
            <a:pPr marL="0" indent="0">
              <a:buNone/>
            </a:pPr>
            <a:endParaRPr lang="de-DE" dirty="0"/>
          </a:p>
          <a:p>
            <a:pPr marL="0" indent="0">
              <a:buNone/>
            </a:pPr>
            <a:r>
              <a:rPr lang="de-DE" dirty="0"/>
              <a:t>Die Sprache dient als Kleiderkammer. Denn mit Wörtern </a:t>
            </a:r>
            <a:br>
              <a:rPr lang="de-DE" dirty="0"/>
            </a:br>
            <a:r>
              <a:rPr lang="de-DE" dirty="0"/>
              <a:t>kann man Ereignisse ganz unterschiedlich einkleiden:</a:t>
            </a:r>
          </a:p>
          <a:p>
            <a:r>
              <a:rPr lang="de-DE" dirty="0"/>
              <a:t>Der </a:t>
            </a:r>
            <a:r>
              <a:rPr lang="de-DE" dirty="0">
                <a:solidFill>
                  <a:srgbClr val="00B050"/>
                </a:solidFill>
              </a:rPr>
              <a:t>nette</a:t>
            </a:r>
            <a:r>
              <a:rPr lang="de-DE" dirty="0"/>
              <a:t> Taxifahrer</a:t>
            </a:r>
            <a:endParaRPr lang="de-DE" b="1" dirty="0">
              <a:solidFill>
                <a:srgbClr val="C00000"/>
              </a:solidFill>
            </a:endParaRPr>
          </a:p>
          <a:p>
            <a:r>
              <a:rPr lang="de-DE" dirty="0"/>
              <a:t>Die </a:t>
            </a:r>
            <a:r>
              <a:rPr lang="de-DE" dirty="0">
                <a:solidFill>
                  <a:srgbClr val="00B050"/>
                </a:solidFill>
              </a:rPr>
              <a:t>freundliche</a:t>
            </a:r>
            <a:r>
              <a:rPr lang="de-DE" dirty="0"/>
              <a:t> Kinderpädagogin</a:t>
            </a:r>
            <a:endParaRPr lang="de-DE" b="1" dirty="0">
              <a:solidFill>
                <a:srgbClr val="0070C0"/>
              </a:solidFill>
            </a:endParaRPr>
          </a:p>
          <a:p>
            <a:r>
              <a:rPr lang="de-DE" dirty="0"/>
              <a:t>Der </a:t>
            </a:r>
            <a:r>
              <a:rPr lang="de-DE" dirty="0">
                <a:solidFill>
                  <a:srgbClr val="0070C0"/>
                </a:solidFill>
              </a:rPr>
              <a:t>stille</a:t>
            </a:r>
            <a:r>
              <a:rPr lang="de-DE" dirty="0"/>
              <a:t> Angeklagte</a:t>
            </a:r>
          </a:p>
          <a:p>
            <a:pPr marL="0" indent="0">
              <a:buNone/>
            </a:pPr>
            <a:endParaRPr lang="de-DE" dirty="0"/>
          </a:p>
        </p:txBody>
      </p:sp>
      <p:sp>
        <p:nvSpPr>
          <p:cNvPr id="5" name="Inhaltsplatzhalter 1">
            <a:extLst>
              <a:ext uri="{FF2B5EF4-FFF2-40B4-BE49-F238E27FC236}">
                <a16:creationId xmlns:a16="http://schemas.microsoft.com/office/drawing/2014/main" id="{5065EE51-515D-44A5-9065-85CA4BE002E9}"/>
              </a:ext>
            </a:extLst>
          </p:cNvPr>
          <p:cNvSpPr txBox="1">
            <a:spLocks/>
          </p:cNvSpPr>
          <p:nvPr/>
        </p:nvSpPr>
        <p:spPr>
          <a:xfrm>
            <a:off x="407368" y="1568504"/>
            <a:ext cx="11377264" cy="4351338"/>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1. Das Verkleiden</a:t>
            </a:r>
          </a:p>
          <a:p>
            <a:pPr marL="0" indent="0">
              <a:buFont typeface="Arial" pitchFamily="34" charset="0"/>
              <a:buNone/>
            </a:pPr>
            <a:endParaRPr lang="de-DE" dirty="0"/>
          </a:p>
          <a:p>
            <a:pPr marL="0" indent="0">
              <a:buFont typeface="Arial" pitchFamily="34" charset="0"/>
              <a:buNone/>
            </a:pPr>
            <a:r>
              <a:rPr lang="de-DE" dirty="0"/>
              <a:t>Die Sprache dient als Kleiderkammer. Denn mit Wörtern </a:t>
            </a:r>
            <a:br>
              <a:rPr lang="de-DE" dirty="0"/>
            </a:br>
            <a:r>
              <a:rPr lang="de-DE" dirty="0"/>
              <a:t>kann man Ereignisse ganz unterschiedlich einkleiden:</a:t>
            </a:r>
          </a:p>
          <a:p>
            <a:r>
              <a:rPr lang="de-DE" dirty="0"/>
              <a:t>Der </a:t>
            </a:r>
            <a:r>
              <a:rPr lang="de-DE" b="1" dirty="0">
                <a:solidFill>
                  <a:srgbClr val="C00000"/>
                </a:solidFill>
              </a:rPr>
              <a:t>wütende</a:t>
            </a:r>
            <a:r>
              <a:rPr lang="de-DE" dirty="0"/>
              <a:t> Taxifahrer</a:t>
            </a:r>
            <a:endParaRPr lang="de-DE" b="1" dirty="0">
              <a:solidFill>
                <a:srgbClr val="C00000"/>
              </a:solidFill>
            </a:endParaRPr>
          </a:p>
          <a:p>
            <a:r>
              <a:rPr lang="de-DE" dirty="0"/>
              <a:t>Das </a:t>
            </a:r>
            <a:r>
              <a:rPr lang="de-DE" b="1" dirty="0">
                <a:solidFill>
                  <a:srgbClr val="0070C0"/>
                </a:solidFill>
              </a:rPr>
              <a:t>schluchzende</a:t>
            </a:r>
            <a:r>
              <a:rPr lang="de-DE" dirty="0">
                <a:solidFill>
                  <a:srgbClr val="0070C0"/>
                </a:solidFill>
              </a:rPr>
              <a:t> </a:t>
            </a:r>
            <a:r>
              <a:rPr lang="de-DE" dirty="0"/>
              <a:t>Kindermädchen</a:t>
            </a:r>
            <a:endParaRPr lang="de-DE" b="1" dirty="0">
              <a:solidFill>
                <a:srgbClr val="0070C0"/>
              </a:solidFill>
            </a:endParaRPr>
          </a:p>
          <a:p>
            <a:r>
              <a:rPr lang="de-DE" dirty="0"/>
              <a:t>Der </a:t>
            </a:r>
            <a:r>
              <a:rPr lang="de-DE" b="1" dirty="0">
                <a:solidFill>
                  <a:srgbClr val="77943C"/>
                </a:solidFill>
              </a:rPr>
              <a:t>ernst blickende </a:t>
            </a:r>
            <a:r>
              <a:rPr lang="de-DE" dirty="0"/>
              <a:t>Angeklagte</a:t>
            </a:r>
            <a:endParaRPr lang="de-DE" b="1" dirty="0">
              <a:solidFill>
                <a:srgbClr val="77943C"/>
              </a:solidFill>
            </a:endParaRPr>
          </a:p>
          <a:p>
            <a:endParaRPr lang="de-DE" dirty="0"/>
          </a:p>
          <a:p>
            <a:pPr marL="0" indent="0">
              <a:buFont typeface="Arial" pitchFamily="34" charset="0"/>
              <a:buNone/>
            </a:pPr>
            <a:endParaRPr lang="de-DE" dirty="0"/>
          </a:p>
        </p:txBody>
      </p:sp>
      <p:sp>
        <p:nvSpPr>
          <p:cNvPr id="8" name="Inhaltsplatzhalter 1">
            <a:extLst>
              <a:ext uri="{FF2B5EF4-FFF2-40B4-BE49-F238E27FC236}">
                <a16:creationId xmlns:a16="http://schemas.microsoft.com/office/drawing/2014/main" id="{B6B4B08E-590F-4C87-A966-62AE226A7C26}"/>
              </a:ext>
            </a:extLst>
          </p:cNvPr>
          <p:cNvSpPr txBox="1">
            <a:spLocks/>
          </p:cNvSpPr>
          <p:nvPr/>
        </p:nvSpPr>
        <p:spPr>
          <a:xfrm>
            <a:off x="407368" y="1568504"/>
            <a:ext cx="11377264" cy="4351338"/>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1. Das Verkleiden</a:t>
            </a:r>
          </a:p>
          <a:p>
            <a:pPr marL="0" indent="0">
              <a:buFont typeface="Arial" pitchFamily="34" charset="0"/>
              <a:buNone/>
            </a:pPr>
            <a:endParaRPr lang="de-DE" dirty="0"/>
          </a:p>
          <a:p>
            <a:pPr marL="0" indent="0">
              <a:buFont typeface="Arial" pitchFamily="34" charset="0"/>
              <a:buNone/>
            </a:pPr>
            <a:r>
              <a:rPr lang="de-DE" dirty="0"/>
              <a:t>Die Sprache dient als Kleiderkammer. Denn mit Wörtern </a:t>
            </a:r>
            <a:br>
              <a:rPr lang="de-DE" dirty="0"/>
            </a:br>
            <a:r>
              <a:rPr lang="de-DE" dirty="0"/>
              <a:t>kann man Ereignisse ganz unterschiedlich einkleiden:</a:t>
            </a:r>
          </a:p>
          <a:p>
            <a:r>
              <a:rPr lang="de-DE" dirty="0"/>
              <a:t>Der </a:t>
            </a:r>
            <a:r>
              <a:rPr lang="de-DE" b="1" dirty="0">
                <a:solidFill>
                  <a:srgbClr val="C00000"/>
                </a:solidFill>
                <a:sym typeface="Wingdings" panose="05000000000000000000" pitchFamily="2" charset="2"/>
              </a:rPr>
              <a:t>brüllende </a:t>
            </a:r>
            <a:r>
              <a:rPr lang="de-DE" dirty="0">
                <a:sym typeface="Wingdings" panose="05000000000000000000" pitchFamily="2" charset="2"/>
              </a:rPr>
              <a:t>Taxifahrer</a:t>
            </a:r>
            <a:endParaRPr lang="de-DE" dirty="0"/>
          </a:p>
          <a:p>
            <a:r>
              <a:rPr lang="de-DE" dirty="0"/>
              <a:t>Die </a:t>
            </a:r>
            <a:r>
              <a:rPr lang="de-DE" b="1" dirty="0">
                <a:solidFill>
                  <a:srgbClr val="0070C0"/>
                </a:solidFill>
              </a:rPr>
              <a:t>heulende</a:t>
            </a:r>
            <a:r>
              <a:rPr lang="de-DE" dirty="0">
                <a:solidFill>
                  <a:srgbClr val="0070C0"/>
                </a:solidFill>
              </a:rPr>
              <a:t> </a:t>
            </a:r>
            <a:r>
              <a:rPr lang="de-DE" dirty="0"/>
              <a:t>Kinderfrau</a:t>
            </a:r>
            <a:endParaRPr lang="de-DE" b="1" dirty="0">
              <a:solidFill>
                <a:srgbClr val="0070C0"/>
              </a:solidFill>
            </a:endParaRPr>
          </a:p>
          <a:p>
            <a:r>
              <a:rPr lang="de-DE" dirty="0"/>
              <a:t>Der </a:t>
            </a:r>
            <a:r>
              <a:rPr lang="de-DE" b="1" dirty="0">
                <a:solidFill>
                  <a:srgbClr val="77943C"/>
                </a:solidFill>
              </a:rPr>
              <a:t>finster starrende </a:t>
            </a:r>
            <a:r>
              <a:rPr lang="de-DE" dirty="0"/>
              <a:t>Angeklagte</a:t>
            </a:r>
            <a:endParaRPr lang="de-DE" b="1" dirty="0">
              <a:solidFill>
                <a:srgbClr val="77943C"/>
              </a:solidFill>
            </a:endParaRPr>
          </a:p>
          <a:p>
            <a:pPr marL="3657600" lvl="8" indent="0">
              <a:buNone/>
            </a:pPr>
            <a:endParaRPr lang="de-DE" b="1" dirty="0">
              <a:solidFill>
                <a:srgbClr val="77943C"/>
              </a:solidFill>
            </a:endParaRPr>
          </a:p>
          <a:p>
            <a:pPr marL="3657600" lvl="8" indent="0">
              <a:buNone/>
            </a:pPr>
            <a:r>
              <a:rPr lang="de-DE" sz="3200" b="1" dirty="0"/>
              <a:t>                                   ein Beispiel </a:t>
            </a:r>
            <a:r>
              <a:rPr lang="de-DE" sz="3200" b="1" dirty="0">
                <a:sym typeface="Wingdings" panose="05000000000000000000" pitchFamily="2" charset="2"/>
              </a:rPr>
              <a:t></a:t>
            </a:r>
            <a:endParaRPr lang="de-DE" sz="3200" b="1" dirty="0"/>
          </a:p>
          <a:p>
            <a:endParaRPr lang="de-DE" dirty="0"/>
          </a:p>
          <a:p>
            <a:pPr marL="0" indent="0">
              <a:buFont typeface="Arial" pitchFamily="34" charset="0"/>
              <a:buNone/>
            </a:pPr>
            <a:endParaRPr lang="de-DE" dirty="0"/>
          </a:p>
        </p:txBody>
      </p:sp>
      <p:sp>
        <p:nvSpPr>
          <p:cNvPr id="3" name="Foliennummernplatzhalter 2">
            <a:extLst>
              <a:ext uri="{FF2B5EF4-FFF2-40B4-BE49-F238E27FC236}">
                <a16:creationId xmlns:a16="http://schemas.microsoft.com/office/drawing/2014/main" id="{BA26DED1-D858-4EA4-B049-D6313CA5EC80}"/>
              </a:ext>
            </a:extLst>
          </p:cNvPr>
          <p:cNvSpPr>
            <a:spLocks noGrp="1"/>
          </p:cNvSpPr>
          <p:nvPr>
            <p:ph type="sldNum" sz="quarter" idx="12"/>
          </p:nvPr>
        </p:nvSpPr>
        <p:spPr/>
        <p:txBody>
          <a:bodyPr/>
          <a:lstStyle/>
          <a:p>
            <a:fld id="{995B83AF-091C-4368-ABDB-DF7FEF1A6B80}" type="slidenum">
              <a:rPr lang="de-DE" smtClean="0"/>
              <a:pPr/>
              <a:t>9</a:t>
            </a:fld>
            <a:endParaRPr lang="de-DE" dirty="0"/>
          </a:p>
        </p:txBody>
      </p:sp>
      <p:sp>
        <p:nvSpPr>
          <p:cNvPr id="6" name="Textfeld 5">
            <a:extLst>
              <a:ext uri="{FF2B5EF4-FFF2-40B4-BE49-F238E27FC236}">
                <a16:creationId xmlns:a16="http://schemas.microsoft.com/office/drawing/2014/main" id="{DD7FB54A-FB24-4757-9929-C66D393A8F96}"/>
              </a:ext>
            </a:extLst>
          </p:cNvPr>
          <p:cNvSpPr txBox="1"/>
          <p:nvPr/>
        </p:nvSpPr>
        <p:spPr>
          <a:xfrm>
            <a:off x="5602637" y="2975674"/>
            <a:ext cx="914400" cy="914400"/>
          </a:xfrm>
          <a:prstGeom prst="rect">
            <a:avLst/>
          </a:prstGeom>
          <a:noFill/>
        </p:spPr>
        <p:txBody>
          <a:bodyPr wrap="square" rtlCol="0">
            <a:spAutoFit/>
          </a:bodyPr>
          <a:lstStyle/>
          <a:p>
            <a:endParaRPr lang="de-DE" dirty="0"/>
          </a:p>
        </p:txBody>
      </p:sp>
      <p:sp>
        <p:nvSpPr>
          <p:cNvPr id="9" name="Textfeld 8">
            <a:extLst>
              <a:ext uri="{FF2B5EF4-FFF2-40B4-BE49-F238E27FC236}">
                <a16:creationId xmlns:a16="http://schemas.microsoft.com/office/drawing/2014/main" id="{F82D661F-D4E6-4FED-8935-7B1FCF353EEA}"/>
              </a:ext>
            </a:extLst>
          </p:cNvPr>
          <p:cNvSpPr txBox="1"/>
          <p:nvPr/>
        </p:nvSpPr>
        <p:spPr>
          <a:xfrm>
            <a:off x="5602637" y="2975674"/>
            <a:ext cx="914400" cy="914400"/>
          </a:xfrm>
          <a:prstGeom prst="rect">
            <a:avLst/>
          </a:prstGeom>
          <a:noFill/>
        </p:spPr>
        <p:txBody>
          <a:bodyPr wrap="square" rtlCol="0">
            <a:spAutoFit/>
          </a:bodyPr>
          <a:lstStyle/>
          <a:p>
            <a:endParaRPr lang="de-DE" dirty="0"/>
          </a:p>
        </p:txBody>
      </p:sp>
      <p:pic>
        <p:nvPicPr>
          <p:cNvPr id="12" name="Grafik 11">
            <a:extLst>
              <a:ext uri="{FF2B5EF4-FFF2-40B4-BE49-F238E27FC236}">
                <a16:creationId xmlns:a16="http://schemas.microsoft.com/office/drawing/2014/main" id="{7DC4E19F-07F3-4758-9C67-A1ED6F8C079D}"/>
              </a:ext>
            </a:extLst>
          </p:cNvPr>
          <p:cNvPicPr>
            <a:picLocks noChangeAspect="1"/>
          </p:cNvPicPr>
          <p:nvPr/>
        </p:nvPicPr>
        <p:blipFill rotWithShape="1">
          <a:blip r:embed="rId3"/>
          <a:srcRect l="10400" t="21477" r="10400" b="21200"/>
          <a:stretch/>
        </p:blipFill>
        <p:spPr>
          <a:xfrm>
            <a:off x="167548" y="581258"/>
            <a:ext cx="1089795" cy="788769"/>
          </a:xfrm>
          <a:prstGeom prst="rect">
            <a:avLst/>
          </a:prstGeom>
        </p:spPr>
      </p:pic>
    </p:spTree>
    <p:extLst>
      <p:ext uri="{BB962C8B-B14F-4D97-AF65-F5344CB8AC3E}">
        <p14:creationId xmlns:p14="http://schemas.microsoft.com/office/powerpoint/2010/main" val="3841702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theme/theme1.xml><?xml version="1.0" encoding="utf-8"?>
<a:theme xmlns:a="http://schemas.openxmlformats.org/drawingml/2006/main" name="4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200" dirty="0" smtClean="0">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3993F84-D090-4FF5-82AB-5A95A377AF68}">
  <we:reference id="wa104380121" version="2.0.0.0" store="de-DE" storeType="OMEX"/>
  <we:alternateReferences>
    <we:reference id="WA104380121"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5892</Words>
  <Application>Microsoft Office PowerPoint</Application>
  <PresentationFormat>Breitbild</PresentationFormat>
  <Paragraphs>654</Paragraphs>
  <Slides>23</Slides>
  <Notes>23</Notes>
  <HiddenSlides>0</HiddenSlides>
  <MMClips>2</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23</vt:i4>
      </vt:variant>
    </vt:vector>
  </HeadingPairs>
  <TitlesOfParts>
    <vt:vector size="30" baseType="lpstr">
      <vt:lpstr>Arial</vt:lpstr>
      <vt:lpstr>Calibri</vt:lpstr>
      <vt:lpstr>Roboto</vt:lpstr>
      <vt:lpstr>Roboto Slab Light</vt:lpstr>
      <vt:lpstr>Source Sans Pro SemiBold</vt:lpstr>
      <vt:lpstr>Wingdings</vt:lpstr>
      <vt:lpstr>4_Larissa-Design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Pauli</dc:creator>
  <cp:lastModifiedBy>Stephan Gert</cp:lastModifiedBy>
  <cp:revision>1767</cp:revision>
  <cp:lastPrinted>2022-01-21T07:08:42Z</cp:lastPrinted>
  <dcterms:created xsi:type="dcterms:W3CDTF">2018-12-06T13:54:02Z</dcterms:created>
  <dcterms:modified xsi:type="dcterms:W3CDTF">2026-05-13T08:15:17Z</dcterms:modified>
</cp:coreProperties>
</file>