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webextensions/taskpanes.xml" ContentType="application/vnd.ms-office.webextensiontaskpanes+xml"/>
  <Override PartName="/ppt/webextensions/webextension1.xml" ContentType="application/vnd.ms-office.webextens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officeDocument/2006/relationships/officeDocument" Target="ppt/presentation.xml"/><Relationship Id="rId1" Type="http://schemas.microsoft.com/office/2011/relationships/webextensiontaskpanes" Target="ppt/webextensions/taskpanes.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727" r:id="rId1"/>
  </p:sldMasterIdLst>
  <p:notesMasterIdLst>
    <p:notesMasterId r:id="rId25"/>
  </p:notesMasterIdLst>
  <p:handoutMasterIdLst>
    <p:handoutMasterId r:id="rId26"/>
  </p:handoutMasterIdLst>
  <p:sldIdLst>
    <p:sldId id="273" r:id="rId2"/>
    <p:sldId id="483" r:id="rId3"/>
    <p:sldId id="541" r:id="rId4"/>
    <p:sldId id="547" r:id="rId5"/>
    <p:sldId id="543" r:id="rId6"/>
    <p:sldId id="525" r:id="rId7"/>
    <p:sldId id="532" r:id="rId8"/>
    <p:sldId id="526" r:id="rId9"/>
    <p:sldId id="544" r:id="rId10"/>
    <p:sldId id="529" r:id="rId11"/>
    <p:sldId id="535" r:id="rId12"/>
    <p:sldId id="511" r:id="rId13"/>
    <p:sldId id="534" r:id="rId14"/>
    <p:sldId id="539" r:id="rId15"/>
    <p:sldId id="542" r:id="rId16"/>
    <p:sldId id="536" r:id="rId17"/>
    <p:sldId id="537" r:id="rId18"/>
    <p:sldId id="538" r:id="rId19"/>
    <p:sldId id="548" r:id="rId20"/>
    <p:sldId id="540" r:id="rId21"/>
    <p:sldId id="546" r:id="rId22"/>
    <p:sldId id="545" r:id="rId23"/>
    <p:sldId id="420" r:id="rId24"/>
  </p:sldIdLst>
  <p:sldSz cx="12192000" cy="6858000"/>
  <p:notesSz cx="7099300" cy="10234613"/>
  <p:defaultTex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Einheit 4" id="{6D6EF8BA-F735-4C4F-A368-D82428704C3C}">
          <p14:sldIdLst>
            <p14:sldId id="273"/>
            <p14:sldId id="483"/>
            <p14:sldId id="541"/>
            <p14:sldId id="547"/>
            <p14:sldId id="543"/>
            <p14:sldId id="525"/>
            <p14:sldId id="532"/>
            <p14:sldId id="526"/>
            <p14:sldId id="544"/>
            <p14:sldId id="529"/>
            <p14:sldId id="535"/>
            <p14:sldId id="511"/>
            <p14:sldId id="534"/>
            <p14:sldId id="539"/>
            <p14:sldId id="542"/>
            <p14:sldId id="536"/>
            <p14:sldId id="537"/>
            <p14:sldId id="538"/>
            <p14:sldId id="548"/>
            <p14:sldId id="540"/>
            <p14:sldId id="546"/>
            <p14:sldId id="545"/>
            <p14:sldId id="420"/>
          </p14:sldIdLst>
        </p14:section>
      </p14:sectionLst>
    </p:ex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p15:guide id="1" orient="horz" pos="3203" userDrawn="1">
          <p15:clr>
            <a:srgbClr val="A4A3A4"/>
          </p15:clr>
        </p15:guide>
        <p15:guide id="2" pos="2236">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PB" initials="P" lastIdx="3" clrIdx="0">
    <p:extLst>
      <p:ext uri="{19B8F6BF-5375-455C-9EA6-DF929625EA0E}">
        <p15:presenceInfo xmlns:p15="http://schemas.microsoft.com/office/powerpoint/2012/main" userId="PB"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6D9F1"/>
    <a:srgbClr val="0070C0"/>
    <a:srgbClr val="DBA09F"/>
    <a:srgbClr val="E8BFA6"/>
    <a:srgbClr val="EBC8B3"/>
    <a:srgbClr val="ECCCB2"/>
    <a:srgbClr val="F3E3C5"/>
    <a:srgbClr val="F8FBD3"/>
    <a:srgbClr val="EDCCCB"/>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8670" autoAdjust="0"/>
    <p:restoredTop sz="95905" autoAdjust="0"/>
  </p:normalViewPr>
  <p:slideViewPr>
    <p:cSldViewPr>
      <p:cViewPr>
        <p:scale>
          <a:sx n="66" d="100"/>
          <a:sy n="66" d="100"/>
        </p:scale>
        <p:origin x="1512" y="822"/>
      </p:cViewPr>
      <p:guideLst>
        <p:guide orient="horz" pos="2160"/>
        <p:guide pos="3840"/>
      </p:guideLst>
    </p:cSldViewPr>
  </p:slideViewPr>
  <p:outlineViewPr>
    <p:cViewPr>
      <p:scale>
        <a:sx n="33" d="100"/>
        <a:sy n="33" d="100"/>
      </p:scale>
      <p:origin x="0" y="0"/>
    </p:cViewPr>
  </p:outlineViewPr>
  <p:notesTextViewPr>
    <p:cViewPr>
      <p:scale>
        <a:sx n="3" d="2"/>
        <a:sy n="3" d="2"/>
      </p:scale>
      <p:origin x="0" y="0"/>
    </p:cViewPr>
  </p:notesTextViewPr>
  <p:sorterViewPr>
    <p:cViewPr>
      <p:scale>
        <a:sx n="70" d="100"/>
        <a:sy n="70" d="100"/>
      </p:scale>
      <p:origin x="0" y="-192"/>
    </p:cViewPr>
  </p:sorterViewPr>
  <p:notesViewPr>
    <p:cSldViewPr>
      <p:cViewPr varScale="1">
        <p:scale>
          <a:sx n="72" d="100"/>
          <a:sy n="72" d="100"/>
        </p:scale>
        <p:origin x="2514" y="90"/>
      </p:cViewPr>
      <p:guideLst>
        <p:guide orient="horz" pos="3203"/>
        <p:guide pos="2236"/>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handoutMaster" Target="handoutMasters/handoutMaster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commentAuthors" Target="commentAuthors.xml"/><Relationship Id="rId30" Type="http://schemas.openxmlformats.org/officeDocument/2006/relationships/theme" Target="theme/them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Kopfzeilenplatzhalter 1">
            <a:extLst>
              <a:ext uri="{FF2B5EF4-FFF2-40B4-BE49-F238E27FC236}">
                <a16:creationId xmlns:a16="http://schemas.microsoft.com/office/drawing/2014/main" id="{C63662A3-074E-42C6-9DBF-A604D2E5D797}"/>
              </a:ext>
            </a:extLst>
          </p:cNvPr>
          <p:cNvSpPr>
            <a:spLocks noGrp="1"/>
          </p:cNvSpPr>
          <p:nvPr>
            <p:ph type="hdr" sz="quarter"/>
          </p:nvPr>
        </p:nvSpPr>
        <p:spPr>
          <a:xfrm>
            <a:off x="0" y="0"/>
            <a:ext cx="3076575" cy="512763"/>
          </a:xfrm>
          <a:prstGeom prst="rect">
            <a:avLst/>
          </a:prstGeom>
        </p:spPr>
        <p:txBody>
          <a:bodyPr vert="horz" lIns="91440" tIns="45720" rIns="91440" bIns="45720" rtlCol="0"/>
          <a:lstStyle>
            <a:lvl1pPr algn="l">
              <a:defRPr sz="1200"/>
            </a:lvl1pPr>
          </a:lstStyle>
          <a:p>
            <a:endParaRPr lang="de-DE" dirty="0"/>
          </a:p>
        </p:txBody>
      </p:sp>
      <p:sp>
        <p:nvSpPr>
          <p:cNvPr id="3" name="Datumsplatzhalter 2">
            <a:extLst>
              <a:ext uri="{FF2B5EF4-FFF2-40B4-BE49-F238E27FC236}">
                <a16:creationId xmlns:a16="http://schemas.microsoft.com/office/drawing/2014/main" id="{F1643794-F124-41B3-83AB-1F0572735202}"/>
              </a:ext>
            </a:extLst>
          </p:cNvPr>
          <p:cNvSpPr>
            <a:spLocks noGrp="1"/>
          </p:cNvSpPr>
          <p:nvPr>
            <p:ph type="dt" sz="quarter" idx="1"/>
          </p:nvPr>
        </p:nvSpPr>
        <p:spPr>
          <a:xfrm>
            <a:off x="4021138" y="0"/>
            <a:ext cx="3076575" cy="512763"/>
          </a:xfrm>
          <a:prstGeom prst="rect">
            <a:avLst/>
          </a:prstGeom>
        </p:spPr>
        <p:txBody>
          <a:bodyPr vert="horz" lIns="91440" tIns="45720" rIns="91440" bIns="45720" rtlCol="0"/>
          <a:lstStyle>
            <a:lvl1pPr algn="r">
              <a:defRPr sz="1200"/>
            </a:lvl1pPr>
          </a:lstStyle>
          <a:p>
            <a:fld id="{46C29977-DA05-474B-8101-B333C3B68A97}" type="datetimeFigureOut">
              <a:rPr lang="de-DE" smtClean="0"/>
              <a:pPr/>
              <a:t>14.04.2026</a:t>
            </a:fld>
            <a:endParaRPr lang="de-DE" dirty="0"/>
          </a:p>
        </p:txBody>
      </p:sp>
      <p:sp>
        <p:nvSpPr>
          <p:cNvPr id="4" name="Fußzeilenplatzhalter 3">
            <a:extLst>
              <a:ext uri="{FF2B5EF4-FFF2-40B4-BE49-F238E27FC236}">
                <a16:creationId xmlns:a16="http://schemas.microsoft.com/office/drawing/2014/main" id="{C3B28E87-CFF6-42D7-99EF-625FA0946A1A}"/>
              </a:ext>
            </a:extLst>
          </p:cNvPr>
          <p:cNvSpPr>
            <a:spLocks noGrp="1"/>
          </p:cNvSpPr>
          <p:nvPr>
            <p:ph type="ftr" sz="quarter" idx="2"/>
          </p:nvPr>
        </p:nvSpPr>
        <p:spPr>
          <a:xfrm>
            <a:off x="0" y="9721850"/>
            <a:ext cx="3076575" cy="512763"/>
          </a:xfrm>
          <a:prstGeom prst="rect">
            <a:avLst/>
          </a:prstGeom>
        </p:spPr>
        <p:txBody>
          <a:bodyPr vert="horz" lIns="91440" tIns="45720" rIns="91440" bIns="45720" rtlCol="0" anchor="b"/>
          <a:lstStyle>
            <a:lvl1pPr algn="l">
              <a:defRPr sz="1200"/>
            </a:lvl1pPr>
          </a:lstStyle>
          <a:p>
            <a:endParaRPr lang="de-DE" dirty="0"/>
          </a:p>
        </p:txBody>
      </p:sp>
      <p:sp>
        <p:nvSpPr>
          <p:cNvPr id="5" name="Foliennummernplatzhalter 4">
            <a:extLst>
              <a:ext uri="{FF2B5EF4-FFF2-40B4-BE49-F238E27FC236}">
                <a16:creationId xmlns:a16="http://schemas.microsoft.com/office/drawing/2014/main" id="{59DA96B8-1599-4F0A-BC91-ADBED972E3CD}"/>
              </a:ext>
            </a:extLst>
          </p:cNvPr>
          <p:cNvSpPr>
            <a:spLocks noGrp="1"/>
          </p:cNvSpPr>
          <p:nvPr>
            <p:ph type="sldNum" sz="quarter" idx="3"/>
          </p:nvPr>
        </p:nvSpPr>
        <p:spPr>
          <a:xfrm>
            <a:off x="4021138" y="9721850"/>
            <a:ext cx="3076575" cy="512763"/>
          </a:xfrm>
          <a:prstGeom prst="rect">
            <a:avLst/>
          </a:prstGeom>
        </p:spPr>
        <p:txBody>
          <a:bodyPr vert="horz" lIns="91440" tIns="45720" rIns="91440" bIns="45720" rtlCol="0" anchor="b"/>
          <a:lstStyle>
            <a:lvl1pPr algn="r">
              <a:defRPr sz="1200"/>
            </a:lvl1pPr>
          </a:lstStyle>
          <a:p>
            <a:fld id="{D4D4A3DF-D952-4CA0-95A8-92F4F6FCC608}" type="slidenum">
              <a:rPr lang="de-DE" smtClean="0"/>
              <a:pPr/>
              <a:t>‹Nr.›</a:t>
            </a:fld>
            <a:endParaRPr lang="de-DE" dirty="0"/>
          </a:p>
        </p:txBody>
      </p:sp>
    </p:spTree>
    <p:extLst>
      <p:ext uri="{BB962C8B-B14F-4D97-AF65-F5344CB8AC3E}">
        <p14:creationId xmlns:p14="http://schemas.microsoft.com/office/powerpoint/2010/main" val="3908201065"/>
      </p:ext>
    </p:extLst>
  </p:cSld>
  <p:clrMap bg1="lt1" tx1="dk1" bg2="lt2" tx2="dk2" accent1="accent1" accent2="accent2" accent3="accent3" accent4="accent4" accent5="accent5" accent6="accent6" hlink="hlink" folHlink="folHlink"/>
  <p:hf ftr="0" dt="0"/>
</p:handoutMaster>
</file>

<file path=ppt/notesMasters/_rels/notesMaster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Grafik 11">
            <a:extLst>
              <a:ext uri="{FF2B5EF4-FFF2-40B4-BE49-F238E27FC236}">
                <a16:creationId xmlns:a16="http://schemas.microsoft.com/office/drawing/2014/main" id="{912A7B6C-00B9-43DB-B4C2-EA6A57CFC1E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3266" y="-13924"/>
            <a:ext cx="2508883" cy="752665"/>
          </a:xfrm>
          <a:prstGeom prst="rect">
            <a:avLst/>
          </a:prstGeom>
        </p:spPr>
      </p:pic>
      <p:sp>
        <p:nvSpPr>
          <p:cNvPr id="11" name="Fußzeilenplatzhalter 5">
            <a:extLst>
              <a:ext uri="{FF2B5EF4-FFF2-40B4-BE49-F238E27FC236}">
                <a16:creationId xmlns:a16="http://schemas.microsoft.com/office/drawing/2014/main" id="{C6E90256-0BA5-41BA-B8CE-0482E7A5A252}"/>
              </a:ext>
            </a:extLst>
          </p:cNvPr>
          <p:cNvSpPr>
            <a:spLocks noGrp="1"/>
          </p:cNvSpPr>
          <p:nvPr>
            <p:ph type="ftr" sz="quarter" idx="4"/>
          </p:nvPr>
        </p:nvSpPr>
        <p:spPr>
          <a:xfrm>
            <a:off x="0" y="9721106"/>
            <a:ext cx="3076363" cy="511731"/>
          </a:xfrm>
          <a:prstGeom prst="rect">
            <a:avLst/>
          </a:prstGeom>
        </p:spPr>
        <p:txBody>
          <a:bodyPr vert="horz" lIns="99048" tIns="49524" rIns="99048" bIns="49524" rtlCol="0" anchor="b"/>
          <a:lstStyle>
            <a:lvl1pPr algn="l">
              <a:defRPr sz="1300"/>
            </a:lvl1pPr>
          </a:lstStyle>
          <a:p>
            <a:endParaRPr lang="de-DE" dirty="0"/>
          </a:p>
        </p:txBody>
      </p:sp>
      <p:sp>
        <p:nvSpPr>
          <p:cNvPr id="15" name="Foliennummernplatzhalter 6">
            <a:extLst>
              <a:ext uri="{FF2B5EF4-FFF2-40B4-BE49-F238E27FC236}">
                <a16:creationId xmlns:a16="http://schemas.microsoft.com/office/drawing/2014/main" id="{A9D5CD99-9423-4CFC-A6FC-858E53A2DAC0}"/>
              </a:ext>
            </a:extLst>
          </p:cNvPr>
          <p:cNvSpPr>
            <a:spLocks noGrp="1"/>
          </p:cNvSpPr>
          <p:nvPr>
            <p:ph type="sldNum" sz="quarter" idx="5"/>
          </p:nvPr>
        </p:nvSpPr>
        <p:spPr>
          <a:xfrm>
            <a:off x="4021294" y="9721106"/>
            <a:ext cx="3076363" cy="511731"/>
          </a:xfrm>
          <a:prstGeom prst="rect">
            <a:avLst/>
          </a:prstGeom>
        </p:spPr>
        <p:txBody>
          <a:bodyPr vert="horz" lIns="99048" tIns="49524" rIns="99048" bIns="49524" rtlCol="0" anchor="b"/>
          <a:lstStyle>
            <a:lvl1pPr algn="r">
              <a:defRPr sz="1300"/>
            </a:lvl1pPr>
          </a:lstStyle>
          <a:p>
            <a:fld id="{A2A61CC0-4B0B-4395-B916-EE71BB03C9A7}" type="slidenum">
              <a:rPr lang="de-DE" smtClean="0"/>
              <a:pPr/>
              <a:t>‹Nr.›</a:t>
            </a:fld>
            <a:endParaRPr lang="de-DE" dirty="0"/>
          </a:p>
        </p:txBody>
      </p:sp>
      <p:sp>
        <p:nvSpPr>
          <p:cNvPr id="16" name="Textfeld 15">
            <a:extLst>
              <a:ext uri="{FF2B5EF4-FFF2-40B4-BE49-F238E27FC236}">
                <a16:creationId xmlns:a16="http://schemas.microsoft.com/office/drawing/2014/main" id="{9FF1BA1F-1561-4154-9BB9-D0F262EFE95F}"/>
              </a:ext>
            </a:extLst>
          </p:cNvPr>
          <p:cNvSpPr txBox="1"/>
          <p:nvPr/>
        </p:nvSpPr>
        <p:spPr>
          <a:xfrm>
            <a:off x="4917802" y="5117306"/>
            <a:ext cx="184731" cy="276999"/>
          </a:xfrm>
          <a:prstGeom prst="rect">
            <a:avLst/>
          </a:prstGeom>
          <a:noFill/>
        </p:spPr>
        <p:txBody>
          <a:bodyPr wrap="none" rtlCol="0">
            <a:spAutoFit/>
          </a:bodyPr>
          <a:lstStyle/>
          <a:p>
            <a:endParaRPr lang="de-DE" sz="1200" dirty="0">
              <a:latin typeface="Arial" panose="020B0604020202020204" pitchFamily="34" charset="0"/>
              <a:cs typeface="Arial" panose="020B0604020202020204" pitchFamily="34" charset="0"/>
            </a:endParaRPr>
          </a:p>
        </p:txBody>
      </p:sp>
      <p:sp>
        <p:nvSpPr>
          <p:cNvPr id="17" name="Notizenplatzhalter 4">
            <a:extLst>
              <a:ext uri="{FF2B5EF4-FFF2-40B4-BE49-F238E27FC236}">
                <a16:creationId xmlns:a16="http://schemas.microsoft.com/office/drawing/2014/main" id="{E459C51E-5B94-4C12-85B3-B98384D5EB17}"/>
              </a:ext>
            </a:extLst>
          </p:cNvPr>
          <p:cNvSpPr txBox="1">
            <a:spLocks/>
          </p:cNvSpPr>
          <p:nvPr/>
        </p:nvSpPr>
        <p:spPr>
          <a:xfrm>
            <a:off x="4917802" y="3911966"/>
            <a:ext cx="1822298" cy="5859045"/>
          </a:xfrm>
          <a:prstGeom prst="rect">
            <a:avLst/>
          </a:prstGeom>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p:txBody>
      </p:sp>
      <p:sp>
        <p:nvSpPr>
          <p:cNvPr id="18" name="Notizenplatzhalter 4">
            <a:extLst>
              <a:ext uri="{FF2B5EF4-FFF2-40B4-BE49-F238E27FC236}">
                <a16:creationId xmlns:a16="http://schemas.microsoft.com/office/drawing/2014/main" id="{C3E946B9-AC24-4868-9215-176FF0D20C89}"/>
              </a:ext>
              <a:ext uri="{C183D7F6-B498-43B3-948B-1728B52AA6E4}">
                <adec:decorative xmlns:adec="http://schemas.microsoft.com/office/drawing/2017/decorative" val="0"/>
              </a:ext>
            </a:extLst>
          </p:cNvPr>
          <p:cNvSpPr>
            <a:spLocks noGrp="1"/>
          </p:cNvSpPr>
          <p:nvPr>
            <p:ph type="body" sz="quarter" idx="3"/>
          </p:nvPr>
        </p:nvSpPr>
        <p:spPr>
          <a:xfrm>
            <a:off x="309301" y="3677146"/>
            <a:ext cx="4392474" cy="6192688"/>
          </a:xfrm>
          <a:prstGeom prst="rect">
            <a:avLst/>
          </a:prstGeom>
          <a:noFill/>
        </p:spPr>
        <p:txBody>
          <a:bodyPr vert="horz" lIns="99048" tIns="49524" rIns="99048" bIns="49524" rtlCol="0">
            <a:normAutofit/>
          </a:body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19" name="Folienbildplatzhalter 13">
            <a:extLst>
              <a:ext uri="{FF2B5EF4-FFF2-40B4-BE49-F238E27FC236}">
                <a16:creationId xmlns:a16="http://schemas.microsoft.com/office/drawing/2014/main" id="{1B14C685-2066-48B1-9C50-79F241DCF84A}"/>
              </a:ext>
            </a:extLst>
          </p:cNvPr>
          <p:cNvSpPr>
            <a:spLocks noGrp="1" noRot="1" noChangeAspect="1"/>
          </p:cNvSpPr>
          <p:nvPr>
            <p:ph type="sldImg" idx="2"/>
          </p:nvPr>
        </p:nvSpPr>
        <p:spPr>
          <a:xfrm>
            <a:off x="309301" y="1056200"/>
            <a:ext cx="3478553" cy="1956911"/>
          </a:xfrm>
          <a:prstGeom prst="rect">
            <a:avLst/>
          </a:prstGeom>
          <a:noFill/>
          <a:ln w="12700">
            <a:solidFill>
              <a:prstClr val="black"/>
            </a:solidFill>
          </a:ln>
        </p:spPr>
        <p:txBody>
          <a:bodyPr vert="horz" lIns="91440" tIns="45720" rIns="91440" bIns="45720" rtlCol="0" anchor="ctr"/>
          <a:lstStyle/>
          <a:p>
            <a:endParaRPr lang="de-DE" dirty="0"/>
          </a:p>
        </p:txBody>
      </p:sp>
      <p:sp>
        <p:nvSpPr>
          <p:cNvPr id="20" name="Rechteck 19">
            <a:extLst>
              <a:ext uri="{FF2B5EF4-FFF2-40B4-BE49-F238E27FC236}">
                <a16:creationId xmlns:a16="http://schemas.microsoft.com/office/drawing/2014/main" id="{ACD0DB0B-5273-4641-8B22-DCDCA8C2F738}"/>
              </a:ext>
            </a:extLst>
          </p:cNvPr>
          <p:cNvSpPr/>
          <p:nvPr/>
        </p:nvSpPr>
        <p:spPr>
          <a:xfrm>
            <a:off x="4053706" y="1023883"/>
            <a:ext cx="1863011" cy="276999"/>
          </a:xfrm>
          <a:prstGeom prst="rect">
            <a:avLst/>
          </a:prstGeom>
        </p:spPr>
        <p:txBody>
          <a:bodyPr wrap="none">
            <a:spAutoFit/>
          </a:bodyPr>
          <a:lstStyle/>
          <a:p>
            <a:pPr algn="l"/>
            <a:r>
              <a:rPr lang="de-DE" sz="1200" b="1" dirty="0">
                <a:latin typeface="Arial" panose="020B0604020202020204" pitchFamily="34" charset="0"/>
                <a:cs typeface="Arial" panose="020B0604020202020204" pitchFamily="34" charset="0"/>
              </a:rPr>
              <a:t>Zweck/Ziel dieser Folie</a:t>
            </a:r>
          </a:p>
        </p:txBody>
      </p:sp>
      <p:cxnSp>
        <p:nvCxnSpPr>
          <p:cNvPr id="21" name="Gerader Verbinder 20">
            <a:extLst>
              <a:ext uri="{FF2B5EF4-FFF2-40B4-BE49-F238E27FC236}">
                <a16:creationId xmlns:a16="http://schemas.microsoft.com/office/drawing/2014/main" id="{3641325E-7490-4647-8256-35C386108CBF}"/>
              </a:ext>
            </a:extLst>
          </p:cNvPr>
          <p:cNvCxnSpPr>
            <a:cxnSpLocks/>
          </p:cNvCxnSpPr>
          <p:nvPr/>
        </p:nvCxnSpPr>
        <p:spPr>
          <a:xfrm>
            <a:off x="4773786" y="3677146"/>
            <a:ext cx="0" cy="6192688"/>
          </a:xfrm>
          <a:prstGeom prst="line">
            <a:avLst/>
          </a:prstGeom>
          <a:ln/>
        </p:spPr>
        <p:style>
          <a:lnRef idx="1">
            <a:schemeClr val="accent1"/>
          </a:lnRef>
          <a:fillRef idx="0">
            <a:schemeClr val="accent1"/>
          </a:fillRef>
          <a:effectRef idx="0">
            <a:schemeClr val="accent1"/>
          </a:effectRef>
          <a:fontRef idx="minor">
            <a:schemeClr val="tx1"/>
          </a:fontRef>
        </p:style>
      </p:cxnSp>
      <p:cxnSp>
        <p:nvCxnSpPr>
          <p:cNvPr id="22" name="Gerader Verbinder 21">
            <a:extLst>
              <a:ext uri="{FF2B5EF4-FFF2-40B4-BE49-F238E27FC236}">
                <a16:creationId xmlns:a16="http://schemas.microsoft.com/office/drawing/2014/main" id="{4BF7752E-D991-4217-AE50-385F3399B885}"/>
              </a:ext>
            </a:extLst>
          </p:cNvPr>
          <p:cNvCxnSpPr/>
          <p:nvPr/>
        </p:nvCxnSpPr>
        <p:spPr>
          <a:xfrm>
            <a:off x="283716" y="3317106"/>
            <a:ext cx="6434286"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23" name="Gerader Verbinder 22">
            <a:extLst>
              <a:ext uri="{FF2B5EF4-FFF2-40B4-BE49-F238E27FC236}">
                <a16:creationId xmlns:a16="http://schemas.microsoft.com/office/drawing/2014/main" id="{11971468-189E-4716-8319-8A3A8A0ACC0E}"/>
              </a:ext>
            </a:extLst>
          </p:cNvPr>
          <p:cNvCxnSpPr/>
          <p:nvPr/>
        </p:nvCxnSpPr>
        <p:spPr>
          <a:xfrm>
            <a:off x="283716" y="3367766"/>
            <a:ext cx="6434286" cy="0"/>
          </a:xfrm>
          <a:prstGeom prst="line">
            <a:avLst/>
          </a:prstGeom>
        </p:spPr>
        <p:style>
          <a:lnRef idx="1">
            <a:schemeClr val="accent1"/>
          </a:lnRef>
          <a:fillRef idx="0">
            <a:schemeClr val="accent1"/>
          </a:fillRef>
          <a:effectRef idx="0">
            <a:schemeClr val="accent1"/>
          </a:effectRef>
          <a:fontRef idx="minor">
            <a:schemeClr val="tx1"/>
          </a:fontRef>
        </p:style>
      </p:cxnSp>
      <p:sp>
        <p:nvSpPr>
          <p:cNvPr id="24" name="Rechteck 23">
            <a:extLst>
              <a:ext uri="{FF2B5EF4-FFF2-40B4-BE49-F238E27FC236}">
                <a16:creationId xmlns:a16="http://schemas.microsoft.com/office/drawing/2014/main" id="{AC0022BE-664B-4C84-B1AC-413528607824}"/>
              </a:ext>
            </a:extLst>
          </p:cNvPr>
          <p:cNvSpPr/>
          <p:nvPr/>
        </p:nvSpPr>
        <p:spPr>
          <a:xfrm>
            <a:off x="4845794" y="3605138"/>
            <a:ext cx="992579" cy="261610"/>
          </a:xfrm>
          <a:prstGeom prst="rect">
            <a:avLst/>
          </a:prstGeom>
        </p:spPr>
        <p:txBody>
          <a:bodyPr wrap="none">
            <a:spAutoFit/>
          </a:bodyPr>
          <a:lstStyle/>
          <a:p>
            <a:pPr algn="l"/>
            <a:r>
              <a:rPr lang="de-DE" sz="1100" b="1" u="sng" dirty="0">
                <a:latin typeface="Arial" panose="020B0604020202020204" pitchFamily="34" charset="0"/>
                <a:cs typeface="Arial" panose="020B0604020202020204" pitchFamily="34" charset="0"/>
              </a:rPr>
              <a:t>Hintergrund</a:t>
            </a:r>
            <a:endParaRPr lang="de-DE" sz="1200" b="1" u="sng"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712142077"/>
      </p:ext>
    </p:extLst>
  </p:cSld>
  <p:clrMap bg1="lt1" tx1="dk1" bg2="lt2" tx2="dk2" accent1="accent1" accent2="accent2" accent3="accent3" accent4="accent4" accent5="accent5" accent6="accent6" hlink="hlink" folHlink="folHlink"/>
  <p:hf ftr="0" dt="0"/>
  <p:notes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4.svg"/></Relationships>
</file>

<file path=ppt/notesSlides/_rels/notesSlide1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0.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1.xml"/><Relationship Id="rId1" Type="http://schemas.openxmlformats.org/officeDocument/2006/relationships/notesMaster" Target="../notesMasters/notesMaster1.xml"/><Relationship Id="rId5" Type="http://schemas.openxmlformats.org/officeDocument/2006/relationships/hyperlink" Target="https://www.urheberrecht.de/bilder/" TargetMode="External"/><Relationship Id="rId4" Type="http://schemas.openxmlformats.org/officeDocument/2006/relationships/image" Target="../media/image5.png"/></Relationships>
</file>

<file path=ppt/notesSlides/_rels/notesSlide1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2.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hyperlink" Target="https://www.br.de/nachrichten/wirtschaft/faktenfuchs-e-busse-auch-bei-hitze-zuverlaessig,UsVsR8g" TargetMode="External"/></Relationships>
</file>

<file path=ppt/notesSlides/_rels/notesSlide13.xml.rels><?xml version="1.0" encoding="UTF-8" standalone="yes"?>
<Relationships xmlns="http://schemas.openxmlformats.org/package/2006/relationships"><Relationship Id="rId3" Type="http://schemas.openxmlformats.org/officeDocument/2006/relationships/hyperlink" Target="https://www.bundesnetzagentur.de/DE/Fachthemen/Digitales/KI/4_Transparenzpflichten/start.html" TargetMode="External"/><Relationship Id="rId2" Type="http://schemas.openxmlformats.org/officeDocument/2006/relationships/slide" Target="../slides/slide13.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3.png"/></Relationships>
</file>

<file path=ppt/notesSlides/_rels/notesSlide1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4.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5.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6.xml.rels><?xml version="1.0" encoding="UTF-8" standalone="yes"?>
<Relationships xmlns="http://schemas.openxmlformats.org/package/2006/relationships"><Relationship Id="rId3" Type="http://schemas.openxmlformats.org/officeDocument/2006/relationships/hyperlink" Target="https://www.slpb.de/themen/gesellschaft/desinformation/die-welt-der-desinformation/wie-werden-informationen-manipuliert" TargetMode="External"/><Relationship Id="rId2" Type="http://schemas.openxmlformats.org/officeDocument/2006/relationships/slide" Target="../slides/slide16.xml"/><Relationship Id="rId1" Type="http://schemas.openxmlformats.org/officeDocument/2006/relationships/notesMaster" Target="../notesMasters/notesMaster1.xml"/><Relationship Id="rId5" Type="http://schemas.openxmlformats.org/officeDocument/2006/relationships/image" Target="../media/image5.png"/><Relationship Id="rId4" Type="http://schemas.openxmlformats.org/officeDocument/2006/relationships/image" Target="../media/image3.png"/></Relationships>
</file>

<file path=ppt/notesSlides/_rels/notesSlide1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7.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1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19.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image" Target="../media/image5.png"/></Relationships>
</file>

<file path=ppt/notesSlides/_rels/notesSlide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3.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onlinelibrary.wiley.com/doi/epdf/10.1111/tops.12320" TargetMode="External"/></Relationships>
</file>

<file path=ppt/notesSlides/_rels/note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slide" Target="../slides/slide5.xml"/><Relationship Id="rId1" Type="http://schemas.openxmlformats.org/officeDocument/2006/relationships/notesMaster" Target="../notesMasters/notesMaster1.xml"/><Relationship Id="rId4" Type="http://schemas.openxmlformats.org/officeDocument/2006/relationships/image" Target="../media/image11.png"/></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www.youtube.com/shorts/GsERwci_Hzo" TargetMode="External"/><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www.slpb.de/themen/gesellschaft/desinformation/die-welt-der-desinformation/warum-verfangen-desinformation-und-propaganda" TargetMode="External"/><Relationship Id="rId7" Type="http://schemas.openxmlformats.org/officeDocument/2006/relationships/image" Target="../media/image5.png"/><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s://www.slpb.de/themen/gesellschaft/desinformation/die-welt-der-desinformation/was-ist-desinformation" TargetMode="External"/><Relationship Id="rId5" Type="http://schemas.openxmlformats.org/officeDocument/2006/relationships/image" Target="../media/image3.png"/><Relationship Id="rId4" Type="http://schemas.openxmlformats.org/officeDocument/2006/relationships/hyperlink" Target="https://www.slpb.de/themen/gesellschaft/desinformation/die-welt-der-desinformation/wie-werden-informationen-manipuliert" TargetMode="Externa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Foliennummernplatzhalter 3"/>
          <p:cNvSpPr>
            <a:spLocks noGrp="1"/>
          </p:cNvSpPr>
          <p:nvPr>
            <p:ph type="sldNum" sz="quarter" idx="10"/>
          </p:nvPr>
        </p:nvSpPr>
        <p:spPr/>
        <p:txBody>
          <a:bodyPr/>
          <a:lstStyle/>
          <a:p>
            <a:fld id="{A2A61CC0-4B0B-4395-B916-EE71BB03C9A7}" type="slidenum">
              <a:rPr lang="de-DE" smtClean="0"/>
              <a:pPr/>
              <a:t>1</a:t>
            </a:fld>
            <a:endParaRPr lang="de-DE" dirty="0"/>
          </a:p>
        </p:txBody>
      </p:sp>
      <p:sp>
        <p:nvSpPr>
          <p:cNvPr id="5" name="Notizenplatzhalter 2"/>
          <p:cNvSpPr>
            <a:spLocks noGrp="1"/>
          </p:cNvSpPr>
          <p:nvPr>
            <p:ph type="body" idx="3"/>
          </p:nvPr>
        </p:nvSpPr>
        <p:spPr>
          <a:xfrm>
            <a:off x="297588" y="6269434"/>
            <a:ext cx="4428471" cy="3418558"/>
          </a:xfrm>
        </p:spPr>
        <p:txBody>
          <a:bodyPr>
            <a:noAutofit/>
          </a:bodyPr>
          <a:lstStyle/>
          <a:p>
            <a:pPr>
              <a:lnSpc>
                <a:spcPct val="150000"/>
              </a:lnSpc>
            </a:pPr>
            <a:r>
              <a:rPr lang="de-DE" b="1" dirty="0"/>
              <a:t>Unterrichtseinheit zur Vorbereitung des </a:t>
            </a:r>
            <a:r>
              <a:rPr lang="de-DE" b="1" dirty="0" err="1"/>
              <a:t>JmS</a:t>
            </a:r>
            <a:r>
              <a:rPr lang="de-DE" b="1" dirty="0"/>
              <a:t>-Journalistenbesuchs zum Thema Fake News.</a:t>
            </a:r>
          </a:p>
          <a:p>
            <a:pPr>
              <a:lnSpc>
                <a:spcPct val="150000"/>
              </a:lnSpc>
            </a:pPr>
            <a:r>
              <a:rPr lang="de-DE" b="1" dirty="0"/>
              <a:t>Diese Einheit schließt an Einheit 1 an (Desinformation) und befasst sich mit dem Thema „Manipulation“ durch Videos auf </a:t>
            </a:r>
            <a:r>
              <a:rPr lang="de-DE" b="1" dirty="0" err="1"/>
              <a:t>TikTok</a:t>
            </a:r>
            <a:r>
              <a:rPr lang="de-DE" b="1" dirty="0"/>
              <a:t>, durch Influencer, Bots und News-Apps auf verschiedenen Plattformen. </a:t>
            </a:r>
          </a:p>
          <a:p>
            <a:pPr>
              <a:lnSpc>
                <a:spcPct val="150000"/>
              </a:lnSpc>
            </a:pPr>
            <a:r>
              <a:rPr lang="de-DE" b="1" dirty="0"/>
              <a:t>Dieses Manual ist für die Lehrkräfte und dient als Leitfaden zur Vorbereitung und Gestaltung des Unterrichts. Im Verlauf der Einheit auftauchende Fragen der </a:t>
            </a:r>
            <a:r>
              <a:rPr lang="de-DE" b="1" dirty="0" err="1"/>
              <a:t>SuS</a:t>
            </a:r>
            <a:r>
              <a:rPr lang="de-DE" b="1" dirty="0"/>
              <a:t> sollten gesammelt und an die Journalisten weitergereicht werden, die sie dann beim Schulbesuch aufgreifen und vertiefen.</a:t>
            </a:r>
          </a:p>
          <a:p>
            <a:pPr>
              <a:lnSpc>
                <a:spcPct val="150000"/>
              </a:lnSpc>
            </a:pPr>
            <a:endParaRPr lang="de-DE" dirty="0"/>
          </a:p>
        </p:txBody>
      </p:sp>
      <p:sp>
        <p:nvSpPr>
          <p:cNvPr id="9" name="Folienbildplatzhalter 8">
            <a:extLst>
              <a:ext uri="{FF2B5EF4-FFF2-40B4-BE49-F238E27FC236}">
                <a16:creationId xmlns:a16="http://schemas.microsoft.com/office/drawing/2014/main" id="{9518EEA2-A591-407F-AAE3-7FDA8BC14FD8}"/>
              </a:ext>
            </a:extLst>
          </p:cNvPr>
          <p:cNvSpPr>
            <a:spLocks noGrp="1" noRot="1" noChangeAspect="1"/>
          </p:cNvSpPr>
          <p:nvPr>
            <p:ph type="sldImg"/>
          </p:nvPr>
        </p:nvSpPr>
        <p:spPr>
          <a:xfrm>
            <a:off x="309563" y="1055688"/>
            <a:ext cx="3478212" cy="1957387"/>
          </a:xfrm>
        </p:spPr>
      </p:sp>
      <p:sp>
        <p:nvSpPr>
          <p:cNvPr id="11" name="Notizenplatzhalter 2">
            <a:extLst>
              <a:ext uri="{FF2B5EF4-FFF2-40B4-BE49-F238E27FC236}">
                <a16:creationId xmlns:a16="http://schemas.microsoft.com/office/drawing/2014/main" id="{64C4DFE1-51D5-48C0-8C2C-0731830775A2}"/>
              </a:ext>
            </a:extLst>
          </p:cNvPr>
          <p:cNvSpPr txBox="1">
            <a:spLocks/>
          </p:cNvSpPr>
          <p:nvPr/>
        </p:nvSpPr>
        <p:spPr>
          <a:xfrm>
            <a:off x="309301" y="3677146"/>
            <a:ext cx="4392474" cy="2808312"/>
          </a:xfrm>
          <a:prstGeom prst="rect">
            <a:avLst/>
          </a:prstGeom>
          <a:noFill/>
        </p:spPr>
        <p:txBody>
          <a:bodyPr vert="horz" lIns="99048" tIns="49524" rIns="99048" bIns="49524" rtlCol="0">
            <a:normAutofit fontScale="77500" lnSpcReduction="2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dirty="0"/>
          </a:p>
          <a:p>
            <a:endParaRPr lang="de-DE" dirty="0"/>
          </a:p>
          <a:p>
            <a:endParaRPr lang="de-DE" dirty="0"/>
          </a:p>
          <a:p>
            <a:endParaRPr lang="en-GB" dirty="0"/>
          </a:p>
          <a:p>
            <a:endParaRPr lang="en-GB" dirty="0"/>
          </a:p>
          <a:p>
            <a:endParaRPr lang="en-GB" dirty="0"/>
          </a:p>
          <a:p>
            <a:endParaRPr lang="en-GB" dirty="0"/>
          </a:p>
          <a:p>
            <a:r>
              <a:rPr lang="en-GB" dirty="0" err="1"/>
              <a:t>Normalschrift</a:t>
            </a:r>
            <a:r>
              <a:rPr lang="en-GB" dirty="0"/>
              <a:t> = </a:t>
            </a:r>
            <a:r>
              <a:rPr lang="en-GB" dirty="0" err="1"/>
              <a:t>Hinweise</a:t>
            </a:r>
            <a:r>
              <a:rPr lang="en-GB" dirty="0"/>
              <a:t> und </a:t>
            </a:r>
            <a:r>
              <a:rPr lang="en-GB" dirty="0" err="1"/>
              <a:t>Erläuterungen</a:t>
            </a:r>
            <a:r>
              <a:rPr lang="en-GB" dirty="0"/>
              <a:t> </a:t>
            </a:r>
            <a:r>
              <a:rPr lang="en-GB" dirty="0" err="1"/>
              <a:t>für</a:t>
            </a:r>
            <a:r>
              <a:rPr lang="en-GB" dirty="0"/>
              <a:t> die (L) </a:t>
            </a:r>
          </a:p>
          <a:p>
            <a:endParaRPr lang="en-GB" dirty="0"/>
          </a:p>
          <a:p>
            <a:pPr lvl="1">
              <a:buFontTx/>
              <a:buNone/>
            </a:pPr>
            <a:endParaRPr lang="de-DE" dirty="0">
              <a:highlight>
                <a:srgbClr val="FFFF00"/>
              </a:highlight>
            </a:endParaRPr>
          </a:p>
          <a:p>
            <a:endParaRPr lang="en-GB" sz="900" dirty="0"/>
          </a:p>
          <a:p>
            <a:endParaRPr lang="en-GB" sz="1700" dirty="0"/>
          </a:p>
          <a:p>
            <a:r>
              <a:rPr lang="en-GB" sz="1700" dirty="0" err="1"/>
              <a:t>Normalschrift</a:t>
            </a:r>
            <a:r>
              <a:rPr lang="en-GB" sz="1700" dirty="0"/>
              <a:t> = </a:t>
            </a:r>
            <a:r>
              <a:rPr lang="en-GB" sz="1700" dirty="0" err="1"/>
              <a:t>Hinweise</a:t>
            </a:r>
            <a:r>
              <a:rPr lang="en-GB" sz="1700" dirty="0"/>
              <a:t> und </a:t>
            </a:r>
            <a:r>
              <a:rPr lang="en-GB" sz="1700" dirty="0" err="1"/>
              <a:t>Erläuterungen</a:t>
            </a:r>
            <a:r>
              <a:rPr lang="en-GB" sz="1700" dirty="0"/>
              <a:t> </a:t>
            </a:r>
            <a:r>
              <a:rPr lang="en-GB" sz="1700" dirty="0" err="1"/>
              <a:t>für</a:t>
            </a:r>
            <a:r>
              <a:rPr lang="en-GB" sz="1700" dirty="0"/>
              <a:t> die (L) </a:t>
            </a:r>
          </a:p>
          <a:p>
            <a:endParaRPr lang="en-GB" sz="1700" dirty="0"/>
          </a:p>
          <a:p>
            <a:pPr lvl="1">
              <a:buNone/>
            </a:pPr>
            <a:endParaRPr lang="de-DE" sz="1700" dirty="0"/>
          </a:p>
          <a:p>
            <a:pPr lvl="1">
              <a:buNone/>
            </a:pPr>
            <a:r>
              <a:rPr lang="de-DE" sz="1700" dirty="0"/>
              <a:t>Dauer ohne Übung: ca. 60 Minuten.</a:t>
            </a:r>
          </a:p>
          <a:p>
            <a:pPr lvl="1"/>
            <a:endParaRPr lang="de-DE" sz="1700" dirty="0"/>
          </a:p>
          <a:p>
            <a:pPr lvl="1">
              <a:buNone/>
            </a:pPr>
            <a:endParaRPr lang="de-DE" sz="1700" dirty="0"/>
          </a:p>
          <a:p>
            <a:pPr lvl="1">
              <a:buNone/>
            </a:pPr>
            <a:r>
              <a:rPr lang="de-DE" sz="1700" dirty="0"/>
              <a:t>Alle Übungen: ca. 30 Minuten</a:t>
            </a:r>
            <a:r>
              <a:rPr lang="de-DE" dirty="0"/>
              <a:t> </a:t>
            </a:r>
          </a:p>
          <a:p>
            <a:r>
              <a:rPr lang="en-GB" dirty="0"/>
              <a:t> </a:t>
            </a:r>
          </a:p>
        </p:txBody>
      </p:sp>
      <p:pic>
        <p:nvPicPr>
          <p:cNvPr id="12" name="Grafik 11" descr="Wecker">
            <a:extLst>
              <a:ext uri="{FF2B5EF4-FFF2-40B4-BE49-F238E27FC236}">
                <a16:creationId xmlns:a16="http://schemas.microsoft.com/office/drawing/2014/main" id="{72665623-D188-44D9-A885-A9B420AE4F8B}"/>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9958" y="5405338"/>
            <a:ext cx="388840" cy="388840"/>
          </a:xfrm>
          <a:prstGeom prst="rect">
            <a:avLst/>
          </a:prstGeom>
        </p:spPr>
      </p:pic>
      <p:pic>
        <p:nvPicPr>
          <p:cNvPr id="13" name="Grafik 12" descr="Wecker">
            <a:extLst>
              <a:ext uri="{FF2B5EF4-FFF2-40B4-BE49-F238E27FC236}">
                <a16:creationId xmlns:a16="http://schemas.microsoft.com/office/drawing/2014/main" id="{FE052BDD-ACBD-44FD-B3DD-FFDB78BB0EB5}"/>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424506" y="5909394"/>
            <a:ext cx="388840" cy="388840"/>
          </a:xfrm>
          <a:prstGeom prst="rect">
            <a:avLst/>
          </a:prstGeom>
        </p:spPr>
      </p:pic>
      <p:sp>
        <p:nvSpPr>
          <p:cNvPr id="18" name="Rechteck 17">
            <a:extLst>
              <a:ext uri="{FF2B5EF4-FFF2-40B4-BE49-F238E27FC236}">
                <a16:creationId xmlns:a16="http://schemas.microsoft.com/office/drawing/2014/main" id="{15F17D38-311D-41C5-B287-7A8B98729472}"/>
              </a:ext>
            </a:extLst>
          </p:cNvPr>
          <p:cNvSpPr/>
          <p:nvPr/>
        </p:nvSpPr>
        <p:spPr>
          <a:xfrm>
            <a:off x="309563" y="3674565"/>
            <a:ext cx="4284472" cy="1072730"/>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9" name="Rechteck 18">
            <a:extLst>
              <a:ext uri="{FF2B5EF4-FFF2-40B4-BE49-F238E27FC236}">
                <a16:creationId xmlns:a16="http://schemas.microsoft.com/office/drawing/2014/main" id="{1D910406-3789-4502-ACF5-1D84621E4328}"/>
              </a:ext>
            </a:extLst>
          </p:cNvPr>
          <p:cNvSpPr/>
          <p:nvPr/>
        </p:nvSpPr>
        <p:spPr>
          <a:xfrm>
            <a:off x="741600" y="3836911"/>
            <a:ext cx="3888432" cy="276999"/>
          </a:xfrm>
          <a:prstGeom prst="rect">
            <a:avLst/>
          </a:prstGeom>
        </p:spPr>
        <p:txBody>
          <a:bodyPr wrap="square">
            <a:spAutoFit/>
          </a:bodyPr>
          <a:lstStyle/>
          <a:p>
            <a:r>
              <a:rPr lang="en-GB" sz="1200" b="1" dirty="0" err="1">
                <a:solidFill>
                  <a:srgbClr val="FF0000"/>
                </a:solidFill>
              </a:rPr>
              <a:t>Ansprache</a:t>
            </a:r>
            <a:r>
              <a:rPr lang="en-GB" sz="1200" b="1" dirty="0">
                <a:solidFill>
                  <a:srgbClr val="FF0000"/>
                </a:solidFill>
              </a:rPr>
              <a:t> an die </a:t>
            </a:r>
            <a:r>
              <a:rPr lang="en-GB" sz="1200" b="1" dirty="0" err="1">
                <a:solidFill>
                  <a:srgbClr val="FF0000"/>
                </a:solidFill>
              </a:rPr>
              <a:t>Schülerinnen</a:t>
            </a:r>
            <a:r>
              <a:rPr lang="en-GB" sz="1200" b="1" dirty="0">
                <a:solidFill>
                  <a:srgbClr val="FF0000"/>
                </a:solidFill>
              </a:rPr>
              <a:t> und </a:t>
            </a:r>
            <a:r>
              <a:rPr lang="en-GB" sz="1200" b="1" dirty="0" err="1">
                <a:solidFill>
                  <a:srgbClr val="FF0000"/>
                </a:solidFill>
              </a:rPr>
              <a:t>Schüler</a:t>
            </a:r>
            <a:r>
              <a:rPr lang="en-GB" sz="1200" b="1" dirty="0">
                <a:solidFill>
                  <a:srgbClr val="FF0000"/>
                </a:solidFill>
              </a:rPr>
              <a:t> (</a:t>
            </a:r>
            <a:r>
              <a:rPr lang="en-GB" sz="1200" b="1" dirty="0" err="1">
                <a:solidFill>
                  <a:srgbClr val="FF0000"/>
                </a:solidFill>
              </a:rPr>
              <a:t>SuS</a:t>
            </a:r>
            <a:r>
              <a:rPr lang="en-GB" sz="1200" b="1" dirty="0">
                <a:solidFill>
                  <a:srgbClr val="FF0000"/>
                </a:solidFill>
              </a:rPr>
              <a:t>)</a:t>
            </a:r>
            <a:endParaRPr lang="de-DE" sz="1200" dirty="0"/>
          </a:p>
        </p:txBody>
      </p:sp>
      <p:pic>
        <p:nvPicPr>
          <p:cNvPr id="20" name="Grafik 19" descr="Ein Bild, das Uhr enthält.&#10;&#10;Automatisch generierte Beschreibung">
            <a:extLst>
              <a:ext uri="{FF2B5EF4-FFF2-40B4-BE49-F238E27FC236}">
                <a16:creationId xmlns:a16="http://schemas.microsoft.com/office/drawing/2014/main" id="{472E95B0-A897-4232-AF1F-14A37C414F2E}"/>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394223" y="3748723"/>
            <a:ext cx="383388" cy="293179"/>
          </a:xfrm>
          <a:prstGeom prst="rect">
            <a:avLst/>
          </a:prstGeom>
        </p:spPr>
      </p:pic>
      <p:sp>
        <p:nvSpPr>
          <p:cNvPr id="21" name="Rechteck 20">
            <a:extLst>
              <a:ext uri="{FF2B5EF4-FFF2-40B4-BE49-F238E27FC236}">
                <a16:creationId xmlns:a16="http://schemas.microsoft.com/office/drawing/2014/main" id="{C39B7B08-3FF9-4D06-A006-04803B2C477E}"/>
              </a:ext>
            </a:extLst>
          </p:cNvPr>
          <p:cNvSpPr/>
          <p:nvPr/>
        </p:nvSpPr>
        <p:spPr>
          <a:xfrm>
            <a:off x="392412" y="4115669"/>
            <a:ext cx="3888433" cy="461665"/>
          </a:xfrm>
          <a:prstGeom prst="rect">
            <a:avLst/>
          </a:prstGeom>
        </p:spPr>
        <p:txBody>
          <a:bodyPr wrap="square">
            <a:spAutoFit/>
          </a:bodyPr>
          <a:lstStyle/>
          <a:p>
            <a:pPr marL="182563" lvl="0">
              <a:defRPr/>
            </a:pPr>
            <a:endParaRPr lang="de-DE" sz="1200" i="1" dirty="0">
              <a:latin typeface="Arial" pitchFamily="34" charset="0"/>
              <a:cs typeface="Arial" pitchFamily="34" charset="0"/>
            </a:endParaRPr>
          </a:p>
          <a:p>
            <a:pPr marL="355600" lvl="0">
              <a:tabLst>
                <a:tab pos="355600" algn="l"/>
              </a:tabLst>
              <a:defRPr/>
            </a:pPr>
            <a:r>
              <a:rPr lang="de-DE" sz="1200" i="1" dirty="0">
                <a:latin typeface="Arial" pitchFamily="34" charset="0"/>
                <a:cs typeface="Arial" pitchFamily="34" charset="0"/>
              </a:rPr>
              <a:t>Den kursiv gedruckten Text können Sie vorlesen.</a:t>
            </a:r>
          </a:p>
        </p:txBody>
      </p:sp>
      <p:sp>
        <p:nvSpPr>
          <p:cNvPr id="2" name="Textfeld 1">
            <a:extLst>
              <a:ext uri="{FF2B5EF4-FFF2-40B4-BE49-F238E27FC236}">
                <a16:creationId xmlns:a16="http://schemas.microsoft.com/office/drawing/2014/main" id="{859505AC-146B-441D-B613-EB3E15C3152D}"/>
              </a:ext>
            </a:extLst>
          </p:cNvPr>
          <p:cNvSpPr txBox="1"/>
          <p:nvPr/>
        </p:nvSpPr>
        <p:spPr>
          <a:xfrm>
            <a:off x="4053706" y="1446639"/>
            <a:ext cx="2232248"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Diese Einheit dient der Vorbereitung des Journalistenbesuchs.</a:t>
            </a:r>
          </a:p>
        </p:txBody>
      </p:sp>
      <p:sp>
        <p:nvSpPr>
          <p:cNvPr id="3" name="Rechteck 2">
            <a:extLst>
              <a:ext uri="{FF2B5EF4-FFF2-40B4-BE49-F238E27FC236}">
                <a16:creationId xmlns:a16="http://schemas.microsoft.com/office/drawing/2014/main" id="{78AA6BDD-E063-2D6A-AA37-DF63AC5AD090}"/>
              </a:ext>
            </a:extLst>
          </p:cNvPr>
          <p:cNvSpPr/>
          <p:nvPr/>
        </p:nvSpPr>
        <p:spPr>
          <a:xfrm>
            <a:off x="4839395" y="3616282"/>
            <a:ext cx="1950604" cy="36004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4" name="Textfeld 13">
            <a:extLst>
              <a:ext uri="{FF2B5EF4-FFF2-40B4-BE49-F238E27FC236}">
                <a16:creationId xmlns:a16="http://schemas.microsoft.com/office/drawing/2014/main" id="{AF3FD11F-11E6-4102-AD31-32ACD1239442}"/>
              </a:ext>
            </a:extLst>
          </p:cNvPr>
          <p:cNvSpPr txBox="1"/>
          <p:nvPr/>
        </p:nvSpPr>
        <p:spPr>
          <a:xfrm>
            <a:off x="4812238" y="3613527"/>
            <a:ext cx="1872000" cy="5847755"/>
          </a:xfrm>
          <a:prstGeom prst="rect">
            <a:avLst/>
          </a:prstGeom>
          <a:solidFill>
            <a:schemeClr val="bg1"/>
          </a:solidFill>
        </p:spPr>
        <p:txBody>
          <a:bodyPr wrap="square" rtlCol="0">
            <a:spAutoFit/>
          </a:bodyPr>
          <a:lstStyle/>
          <a:p>
            <a:r>
              <a:rPr lang="de-DE" sz="1100" b="1" u="sng" dirty="0">
                <a:latin typeface="Arial" panose="020B0604020202020204" pitchFamily="34" charset="0"/>
                <a:cs typeface="Arial" panose="020B0604020202020204" pitchFamily="34" charset="0"/>
              </a:rPr>
              <a:t>Hinweise zu dieser Lehreinheit</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Im Mittelpunkt dieser Lehreinheit stehen die manipulativen Angebote, denen Jugendliche insbesondere auf </a:t>
            </a:r>
            <a:r>
              <a:rPr lang="de-DE" sz="1100" dirty="0" err="1">
                <a:latin typeface="Arial" panose="020B0604020202020204" pitchFamily="34" charset="0"/>
                <a:cs typeface="Arial" panose="020B0604020202020204" pitchFamily="34" charset="0"/>
              </a:rPr>
              <a:t>Social</a:t>
            </a:r>
            <a:r>
              <a:rPr lang="de-DE" sz="1100" dirty="0">
                <a:latin typeface="Arial" panose="020B0604020202020204" pitchFamily="34" charset="0"/>
                <a:cs typeface="Arial" panose="020B0604020202020204" pitchFamily="34" charset="0"/>
              </a:rPr>
              <a:t> Media-Plattformen und Online-Medien, aber auch im Umfeld ihrer Peer-Groups begegnen.</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Ihr Lernziel ist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a.) die Befähigung, das eigene Medienverhalten mitsamt Vorlieben und Vorurteilen zu reflektieren sowie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b.) ein Grundverständnis der Mechanismen und Tricks zu erlangen, mit denen Denkweisen und Einstellungen der Nutzer beeinflusst werden (sollen).  </a:t>
            </a:r>
          </a:p>
          <a:p>
            <a:pPr algn="l"/>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Eine deutlich vertiefte Darstellung und Diskus-</a:t>
            </a:r>
            <a:r>
              <a:rPr lang="de-DE" sz="1100" dirty="0" err="1">
                <a:latin typeface="Arial" panose="020B0604020202020204" pitchFamily="34" charset="0"/>
                <a:cs typeface="Arial" panose="020B0604020202020204" pitchFamily="34" charset="0"/>
              </a:rPr>
              <a:t>sion</a:t>
            </a:r>
            <a:r>
              <a:rPr lang="de-DE" sz="1100" dirty="0">
                <a:latin typeface="Arial" panose="020B0604020202020204" pitchFamily="34" charset="0"/>
                <a:cs typeface="Arial" panose="020B0604020202020204" pitchFamily="34" charset="0"/>
              </a:rPr>
              <a:t> über Formen der Beeinflussung bietet die „Fit-</a:t>
            </a:r>
            <a:r>
              <a:rPr lang="de-DE" sz="1100" dirty="0" err="1">
                <a:latin typeface="Arial" panose="020B0604020202020204" pitchFamily="34" charset="0"/>
                <a:cs typeface="Arial" panose="020B0604020202020204" pitchFamily="34" charset="0"/>
              </a:rPr>
              <a:t>for</a:t>
            </a:r>
            <a:r>
              <a:rPr lang="de-DE" sz="1100" dirty="0">
                <a:latin typeface="Arial" panose="020B0604020202020204" pitchFamily="34" charset="0"/>
                <a:cs typeface="Arial" panose="020B0604020202020204" pitchFamily="34" charset="0"/>
              </a:rPr>
              <a:t>-news“-Lehreinheit Nr. 9 sowie der Onlinekurs „Soziale Medien“.</a:t>
            </a:r>
          </a:p>
        </p:txBody>
      </p:sp>
    </p:spTree>
    <p:extLst>
      <p:ext uri="{BB962C8B-B14F-4D97-AF65-F5344CB8AC3E}">
        <p14:creationId xmlns:p14="http://schemas.microsoft.com/office/powerpoint/2010/main" val="54671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10</a:t>
            </a:fld>
            <a:endParaRPr lang="de-DE" dirty="0"/>
          </a:p>
        </p:txBody>
      </p:sp>
      <p:sp>
        <p:nvSpPr>
          <p:cNvPr id="5" name="Textfeld 4">
            <a:extLst>
              <a:ext uri="{FF2B5EF4-FFF2-40B4-BE49-F238E27FC236}">
                <a16:creationId xmlns:a16="http://schemas.microsoft.com/office/drawing/2014/main" id="{B331B819-C95A-4188-80DB-11E3A0A196D8}"/>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1: Sprachliche Verkleidung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Notizenplatzhalter 2">
            <a:extLst>
              <a:ext uri="{FF2B5EF4-FFF2-40B4-BE49-F238E27FC236}">
                <a16:creationId xmlns:a16="http://schemas.microsoft.com/office/drawing/2014/main" id="{F9E606E0-7740-4128-89CA-31B6654E59F8}"/>
              </a:ext>
            </a:extLst>
          </p:cNvPr>
          <p:cNvSpPr>
            <a:spLocks noGrp="1"/>
          </p:cNvSpPr>
          <p:nvPr>
            <p:ph type="body" idx="1"/>
          </p:nvPr>
        </p:nvSpPr>
        <p:spPr>
          <a:xfrm>
            <a:off x="309563" y="3676650"/>
            <a:ext cx="4392612" cy="6192838"/>
          </a:xfrm>
        </p:spPr>
        <p:txBody>
          <a:bodyPr>
            <a:normAutofit lnSpcReduction="10000"/>
          </a:bodyPr>
          <a:lstStyle/>
          <a:p>
            <a:pPr>
              <a:lnSpc>
                <a:spcPct val="150000"/>
              </a:lnSpc>
              <a:spcAft>
                <a:spcPts val="600"/>
              </a:spcAft>
            </a:pPr>
            <a:endParaRPr lang="de-DE" sz="1500" b="1" dirty="0"/>
          </a:p>
          <a:p>
            <a:pPr>
              <a:lnSpc>
                <a:spcPct val="150000"/>
              </a:lnSpc>
              <a:spcAft>
                <a:spcPts val="600"/>
              </a:spcAft>
            </a:pPr>
            <a:endParaRPr lang="de-DE" b="1" dirty="0"/>
          </a:p>
          <a:p>
            <a:pPr>
              <a:lnSpc>
                <a:spcPct val="150000"/>
              </a:lnSpc>
              <a:spcAft>
                <a:spcPts val="600"/>
              </a:spcAft>
            </a:pPr>
            <a:endParaRPr lang="de-DE" dirty="0"/>
          </a:p>
          <a:p>
            <a:pPr>
              <a:lnSpc>
                <a:spcPct val="150000"/>
              </a:lnSpc>
              <a:spcAft>
                <a:spcPts val="600"/>
              </a:spcAft>
            </a:pPr>
            <a:r>
              <a:rPr lang="de-DE" dirty="0"/>
              <a:t>Die im Folgenden gezeigten vier Instrumente sind – unserer Beobachtung zufolge – auf den Plattformen der </a:t>
            </a:r>
            <a:r>
              <a:rPr lang="de-DE" dirty="0" err="1"/>
              <a:t>Social</a:t>
            </a:r>
            <a:r>
              <a:rPr lang="de-DE" dirty="0"/>
              <a:t> Media sehr häufig anzutreffen. Beschreibungen weiterer Manipulationstechniken siehe „Hintergrund“.</a:t>
            </a:r>
          </a:p>
          <a:p>
            <a:pPr>
              <a:lnSpc>
                <a:spcPct val="150000"/>
              </a:lnSpc>
              <a:spcAft>
                <a:spcPts val="600"/>
              </a:spcAft>
            </a:pPr>
            <a:r>
              <a:rPr lang="de-DE" b="1" dirty="0"/>
              <a:t>Ergänzung: </a:t>
            </a:r>
            <a:r>
              <a:rPr lang="de-DE" dirty="0"/>
              <a:t>Zu den Instrumenten der Manipulation gehören auch sogenannte Halbwahrheiten. Im Essay „Halbwahrheiten“ (2023) schreibt die Bundeszentrale für politische Bildung: „Halbwahrheiten sind Falschaussagen, die zu einem Teil auf tatsächlichen Ereignissen, zu einem anderen auf fiktiven oder spekulativen Inhalten basieren, oder die reale Sachverhalte übertreiben, umdeuten oder in falsche Zusammenhänge stellen. Als Instrument eines postfaktischen politischen Diskurses sind sie sehr erfolgreich und schwerer zu entlarven als offensichtliche Lügen.“ </a:t>
            </a:r>
          </a:p>
          <a:p>
            <a:pPr>
              <a:lnSpc>
                <a:spcPct val="150000"/>
              </a:lnSpc>
              <a:spcAft>
                <a:spcPts val="600"/>
              </a:spcAft>
            </a:pPr>
            <a:r>
              <a:rPr lang="de-DE" sz="1100" dirty="0"/>
              <a:t>Diese Definition stammt von: Vincent F. Hendricks, </a:t>
            </a:r>
            <a:r>
              <a:rPr lang="de-DE" sz="1100" dirty="0" err="1"/>
              <a:t>Mads</a:t>
            </a:r>
            <a:r>
              <a:rPr lang="de-DE" sz="1100" dirty="0"/>
              <a:t> Vestergaard: </a:t>
            </a:r>
            <a:r>
              <a:rPr lang="de-DE" sz="1100" i="1" dirty="0"/>
              <a:t>Postfaktisch. Die neue Wirklichkeit in Zeiten von Bullshit, Fake News und Verschwörungstheorien</a:t>
            </a:r>
            <a:r>
              <a:rPr lang="de-DE" sz="1100" dirty="0"/>
              <a:t>, München 2018, S. 12.</a:t>
            </a:r>
          </a:p>
          <a:p>
            <a:pPr>
              <a:lnSpc>
                <a:spcPct val="150000"/>
              </a:lnSpc>
              <a:spcAft>
                <a:spcPts val="600"/>
              </a:spcAft>
            </a:pPr>
            <a:endParaRPr lang="de-DE" dirty="0"/>
          </a:p>
        </p:txBody>
      </p:sp>
      <p:sp>
        <p:nvSpPr>
          <p:cNvPr id="8" name="Notizenplatzhalter 2">
            <a:extLst>
              <a:ext uri="{FF2B5EF4-FFF2-40B4-BE49-F238E27FC236}">
                <a16:creationId xmlns:a16="http://schemas.microsoft.com/office/drawing/2014/main" id="{EF5E9F63-BDD3-4205-AA27-006EA416CF3C}"/>
              </a:ext>
            </a:extLst>
          </p:cNvPr>
          <p:cNvSpPr txBox="1">
            <a:spLocks/>
          </p:cNvSpPr>
          <p:nvPr/>
        </p:nvSpPr>
        <p:spPr>
          <a:xfrm>
            <a:off x="309290" y="3677146"/>
            <a:ext cx="4392485" cy="93379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9" name="Rechteck 8">
            <a:extLst>
              <a:ext uri="{FF2B5EF4-FFF2-40B4-BE49-F238E27FC236}">
                <a16:creationId xmlns:a16="http://schemas.microsoft.com/office/drawing/2014/main" id="{878D6B40-9D8D-4004-9BDF-A688535178DE}"/>
              </a:ext>
            </a:extLst>
          </p:cNvPr>
          <p:cNvSpPr/>
          <p:nvPr/>
        </p:nvSpPr>
        <p:spPr>
          <a:xfrm>
            <a:off x="764153" y="3864569"/>
            <a:ext cx="4006685" cy="276999"/>
          </a:xfrm>
          <a:prstGeom prst="rect">
            <a:avLst/>
          </a:prstGeom>
        </p:spPr>
        <p:txBody>
          <a:bodyPr wrap="square">
            <a:spAutoFit/>
          </a:bodyPr>
          <a:lstStyle/>
          <a:p>
            <a:r>
              <a:rPr lang="en-GB" sz="1200" b="1" dirty="0">
                <a:solidFill>
                  <a:srgbClr val="FF0000"/>
                </a:solidFill>
              </a:rPr>
              <a:t>Die </a:t>
            </a:r>
            <a:r>
              <a:rPr lang="en-GB" sz="1200" b="1" dirty="0" err="1">
                <a:solidFill>
                  <a:srgbClr val="FF0000"/>
                </a:solidFill>
              </a:rPr>
              <a:t>SuS</a:t>
            </a:r>
            <a:r>
              <a:rPr lang="en-GB" sz="1200" b="1" dirty="0">
                <a:solidFill>
                  <a:srgbClr val="FF0000"/>
                </a:solidFill>
              </a:rPr>
              <a:t> </a:t>
            </a:r>
            <a:r>
              <a:rPr lang="en-GB" sz="1200" b="1" dirty="0" err="1">
                <a:solidFill>
                  <a:srgbClr val="FF0000"/>
                </a:solidFill>
              </a:rPr>
              <a:t>zur</a:t>
            </a:r>
            <a:r>
              <a:rPr lang="en-GB" sz="1200" b="1" dirty="0">
                <a:solidFill>
                  <a:srgbClr val="FF0000"/>
                </a:solidFill>
              </a:rPr>
              <a:t> </a:t>
            </a:r>
            <a:r>
              <a:rPr lang="en-GB" sz="1200" b="1" dirty="0" err="1">
                <a:solidFill>
                  <a:srgbClr val="FF0000"/>
                </a:solidFill>
              </a:rPr>
              <a:t>Aussage</a:t>
            </a:r>
            <a:r>
              <a:rPr lang="en-GB" sz="1200" b="1" dirty="0">
                <a:solidFill>
                  <a:srgbClr val="FF0000"/>
                </a:solidFill>
              </a:rPr>
              <a:t> der </a:t>
            </a:r>
            <a:r>
              <a:rPr lang="en-GB" sz="1200" b="1" dirty="0" err="1">
                <a:solidFill>
                  <a:srgbClr val="FF0000"/>
                </a:solidFill>
              </a:rPr>
              <a:t>Folie</a:t>
            </a:r>
            <a:r>
              <a:rPr lang="en-GB" sz="1200" b="1" dirty="0">
                <a:solidFill>
                  <a:srgbClr val="FF0000"/>
                </a:solidFill>
              </a:rPr>
              <a:t> </a:t>
            </a:r>
            <a:r>
              <a:rPr lang="en-GB" sz="1200" b="1" dirty="0" err="1">
                <a:solidFill>
                  <a:srgbClr val="FF0000"/>
                </a:solidFill>
              </a:rPr>
              <a:t>sprechen</a:t>
            </a:r>
            <a:r>
              <a:rPr lang="en-GB" sz="1200" b="1" dirty="0">
                <a:solidFill>
                  <a:srgbClr val="FF0000"/>
                </a:solidFill>
              </a:rPr>
              <a:t> </a:t>
            </a:r>
            <a:r>
              <a:rPr lang="en-GB" sz="1200" b="1" dirty="0" err="1">
                <a:solidFill>
                  <a:srgbClr val="FF0000"/>
                </a:solidFill>
              </a:rPr>
              <a:t>lassen</a:t>
            </a:r>
            <a:r>
              <a:rPr lang="en-GB" sz="1200" b="1" dirty="0">
                <a:solidFill>
                  <a:srgbClr val="FF0000"/>
                </a:solidFill>
              </a:rPr>
              <a:t>! </a:t>
            </a:r>
          </a:p>
        </p:txBody>
      </p:sp>
      <p:pic>
        <p:nvPicPr>
          <p:cNvPr id="10" name="Grafik 9" descr="Ein Bild, das Uhr enthält.&#10;&#10;Automatisch generierte Beschreibung">
            <a:extLst>
              <a:ext uri="{FF2B5EF4-FFF2-40B4-BE49-F238E27FC236}">
                <a16:creationId xmlns:a16="http://schemas.microsoft.com/office/drawing/2014/main" id="{150E5C9B-D7D0-4BF3-B64A-4C23F404DD7E}"/>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1" name="Rechteck 10">
            <a:extLst>
              <a:ext uri="{FF2B5EF4-FFF2-40B4-BE49-F238E27FC236}">
                <a16:creationId xmlns:a16="http://schemas.microsoft.com/office/drawing/2014/main" id="{238F8DD0-9336-4B99-AC74-C34BF1CC4B0B}"/>
              </a:ext>
            </a:extLst>
          </p:cNvPr>
          <p:cNvSpPr/>
          <p:nvPr/>
        </p:nvSpPr>
        <p:spPr>
          <a:xfrm>
            <a:off x="404346" y="4224536"/>
            <a:ext cx="4225424" cy="276999"/>
          </a:xfrm>
          <a:prstGeom prst="rect">
            <a:avLst/>
          </a:prstGeom>
        </p:spPr>
        <p:txBody>
          <a:bodyPr wrap="square">
            <a:spAutoFit/>
          </a:bodyPr>
          <a:lstStyle/>
          <a:p>
            <a:pPr marL="180975" lvl="0" indent="-180975">
              <a:tabLst>
                <a:tab pos="355600" algn="l"/>
              </a:tabLst>
              <a:defRPr/>
            </a:pPr>
            <a:r>
              <a:rPr lang="de-DE" sz="1200" i="1" dirty="0">
                <a:latin typeface="Arial" pitchFamily="34" charset="0"/>
                <a:cs typeface="Arial" pitchFamily="34" charset="0"/>
              </a:rPr>
              <a:t>Dieselbe Sache kann unterschiedlich erzählt werden</a:t>
            </a:r>
          </a:p>
        </p:txBody>
      </p:sp>
      <p:sp>
        <p:nvSpPr>
          <p:cNvPr id="12" name="Textfeld 11">
            <a:extLst>
              <a:ext uri="{FF2B5EF4-FFF2-40B4-BE49-F238E27FC236}">
                <a16:creationId xmlns:a16="http://schemas.microsoft.com/office/drawing/2014/main" id="{EEBF8113-D136-4403-80EF-E6D81AC0FEFB}"/>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051422069"/>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11</a:t>
            </a:fld>
            <a:endParaRPr lang="de-DE" dirty="0"/>
          </a:p>
        </p:txBody>
      </p:sp>
      <p:sp>
        <p:nvSpPr>
          <p:cNvPr id="5" name="Textfeld 4">
            <a:extLst>
              <a:ext uri="{FF2B5EF4-FFF2-40B4-BE49-F238E27FC236}">
                <a16:creationId xmlns:a16="http://schemas.microsoft.com/office/drawing/2014/main" id="{58049F8D-DA84-4A59-AD8E-907F7EB8E115}"/>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2:</a:t>
            </a:r>
          </a:p>
          <a:p>
            <a:pPr algn="l"/>
            <a:r>
              <a:rPr lang="de-DE" sz="1200" dirty="0">
                <a:latin typeface="Arial" panose="020B0604020202020204" pitchFamily="34" charset="0"/>
                <a:cs typeface="Arial" panose="020B0604020202020204" pitchFamily="34" charset="0"/>
              </a:rPr>
              <a:t>Mit Bildern tricksen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Notizenplatzhalter 2">
            <a:extLst>
              <a:ext uri="{FF2B5EF4-FFF2-40B4-BE49-F238E27FC236}">
                <a16:creationId xmlns:a16="http://schemas.microsoft.com/office/drawing/2014/main" id="{3368D467-AE9B-493E-BBA7-BB45F485C623}"/>
              </a:ext>
            </a:extLst>
          </p:cNvPr>
          <p:cNvSpPr>
            <a:spLocks noGrp="1"/>
          </p:cNvSpPr>
          <p:nvPr>
            <p:ph type="body" idx="1"/>
          </p:nvPr>
        </p:nvSpPr>
        <p:spPr>
          <a:xfrm>
            <a:off x="309563" y="3676650"/>
            <a:ext cx="4392612" cy="6192838"/>
          </a:xfrm>
        </p:spPr>
        <p:txBody>
          <a:bodyPr>
            <a:normAutofit lnSpcReduction="10000"/>
          </a:bodyPr>
          <a:lstStyle/>
          <a:p>
            <a:endParaRPr lang="de-DE" b="1" dirty="0"/>
          </a:p>
          <a:p>
            <a:endParaRPr lang="de-DE" b="1" dirty="0"/>
          </a:p>
          <a:p>
            <a:endParaRPr lang="de-DE" b="1" dirty="0"/>
          </a:p>
          <a:p>
            <a:endParaRPr lang="de-DE" b="1" dirty="0"/>
          </a:p>
          <a:p>
            <a:endParaRPr lang="de-DE" b="1" dirty="0"/>
          </a:p>
          <a:p>
            <a:endParaRPr lang="de-DE" b="1" dirty="0"/>
          </a:p>
          <a:p>
            <a:endParaRPr lang="de-DE" b="1" dirty="0"/>
          </a:p>
          <a:p>
            <a:r>
              <a:rPr lang="de-DE" b="1" dirty="0"/>
              <a:t>An die </a:t>
            </a:r>
            <a:r>
              <a:rPr lang="de-DE" b="1" dirty="0" err="1"/>
              <a:t>LuL</a:t>
            </a:r>
            <a:r>
              <a:rPr lang="de-DE" b="1" dirty="0"/>
              <a:t>:</a:t>
            </a:r>
          </a:p>
          <a:p>
            <a:pPr>
              <a:lnSpc>
                <a:spcPct val="150000"/>
              </a:lnSpc>
            </a:pPr>
            <a:r>
              <a:rPr lang="de-DE" dirty="0"/>
              <a:t>Zum Medienalltag Jugendlicher gehört bekanntlich auch die routinierte Verwendung KI-basierter Software für die Veränderung oder Erfindung von Bildern und Videos (wie: </a:t>
            </a:r>
            <a:r>
              <a:rPr lang="de-DE" i="1" dirty="0"/>
              <a:t>GPT Image 1.5 </a:t>
            </a:r>
            <a:r>
              <a:rPr lang="de-DE" dirty="0"/>
              <a:t>oder </a:t>
            </a:r>
            <a:r>
              <a:rPr lang="de-DE" i="1" dirty="0"/>
              <a:t>artist.io</a:t>
            </a:r>
            <a:r>
              <a:rPr lang="de-DE" dirty="0"/>
              <a:t>). Viele zeigen erfundene Szenen, die aber wie Fotos wirken – man sollte sie „fiktive Fotos“ nennen. </a:t>
            </a:r>
          </a:p>
          <a:p>
            <a:pPr>
              <a:lnSpc>
                <a:spcPct val="150000"/>
              </a:lnSpc>
            </a:pPr>
            <a:r>
              <a:rPr lang="de-DE" dirty="0"/>
              <a:t>Zum Nachrichtengeschäft vieler Newsanbieter auf den Plattformen gehört auch, dass echte Fotos zu Nachrichten gestellt werden, die über einen anderen Vorgang berichten. </a:t>
            </a:r>
          </a:p>
          <a:p>
            <a:pPr marL="171450" indent="-171450">
              <a:lnSpc>
                <a:spcPct val="150000"/>
              </a:lnSpc>
              <a:buFont typeface="Wingdings" panose="05000000000000000000" pitchFamily="2" charset="2"/>
              <a:buChar char="§"/>
            </a:pPr>
            <a:r>
              <a:rPr lang="de-DE" dirty="0"/>
              <a:t>Die abgebildete Szene zeigt also eine andere Situation (Ort, Zeit, Personen). Bei unserem Beispiel geht es um die vergleichsweise harmlose Umdeutung einer Bus-Panne. </a:t>
            </a:r>
          </a:p>
          <a:p>
            <a:pPr marL="171450" indent="-171450">
              <a:lnSpc>
                <a:spcPct val="150000"/>
              </a:lnSpc>
              <a:buFont typeface="Wingdings" panose="05000000000000000000" pitchFamily="2" charset="2"/>
              <a:buChar char="§"/>
            </a:pPr>
            <a:r>
              <a:rPr lang="de-DE" dirty="0"/>
              <a:t>Das Bildbeispiel auf Folie 9 („Letzte Generation“) indessen zeigt, wie solche Situationsfotos zu ikonografischen Darstellungen umgedeutet werden. </a:t>
            </a:r>
          </a:p>
          <a:p>
            <a:pPr>
              <a:lnSpc>
                <a:spcPct val="150000"/>
              </a:lnSpc>
            </a:pPr>
            <a:r>
              <a:rPr lang="de-DE" dirty="0"/>
              <a:t>Demnach sind die Übergänge von der nachrichtlichen Information über die Illustration (Veranschaulichung) zur desinformierenden Manipulation durchaus fließend. </a:t>
            </a:r>
          </a:p>
        </p:txBody>
      </p:sp>
      <p:sp>
        <p:nvSpPr>
          <p:cNvPr id="9" name="Notizenplatzhalter 2">
            <a:extLst>
              <a:ext uri="{FF2B5EF4-FFF2-40B4-BE49-F238E27FC236}">
                <a16:creationId xmlns:a16="http://schemas.microsoft.com/office/drawing/2014/main" id="{49046726-6054-4294-A2A9-5B8C68448F50}"/>
              </a:ext>
            </a:extLst>
          </p:cNvPr>
          <p:cNvSpPr txBox="1">
            <a:spLocks/>
          </p:cNvSpPr>
          <p:nvPr/>
        </p:nvSpPr>
        <p:spPr>
          <a:xfrm>
            <a:off x="309290" y="3677146"/>
            <a:ext cx="4392485" cy="100811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10" name="Rechteck 9">
            <a:extLst>
              <a:ext uri="{FF2B5EF4-FFF2-40B4-BE49-F238E27FC236}">
                <a16:creationId xmlns:a16="http://schemas.microsoft.com/office/drawing/2014/main" id="{45D6516C-8BEF-4E73-A3FB-E3342B5D214C}"/>
              </a:ext>
            </a:extLst>
          </p:cNvPr>
          <p:cNvSpPr/>
          <p:nvPr/>
        </p:nvSpPr>
        <p:spPr>
          <a:xfrm>
            <a:off x="764153" y="3864569"/>
            <a:ext cx="4006685" cy="461665"/>
          </a:xfrm>
          <a:prstGeom prst="rect">
            <a:avLst/>
          </a:prstGeom>
        </p:spPr>
        <p:txBody>
          <a:bodyPr wrap="square">
            <a:spAutoFit/>
          </a:bodyPr>
          <a:lstStyle/>
          <a:p>
            <a:r>
              <a:rPr lang="en-GB" sz="1200" b="1" dirty="0">
                <a:solidFill>
                  <a:srgbClr val="FF0000"/>
                </a:solidFill>
              </a:rPr>
              <a:t>Die </a:t>
            </a:r>
            <a:r>
              <a:rPr lang="en-GB" sz="1200" b="1" dirty="0" err="1">
                <a:solidFill>
                  <a:srgbClr val="FF0000"/>
                </a:solidFill>
              </a:rPr>
              <a:t>SuS</a:t>
            </a:r>
            <a:r>
              <a:rPr lang="en-GB" sz="1200" b="1" dirty="0">
                <a:solidFill>
                  <a:srgbClr val="FF0000"/>
                </a:solidFill>
              </a:rPr>
              <a:t> </a:t>
            </a:r>
            <a:r>
              <a:rPr lang="en-GB" sz="1200" b="1" dirty="0" err="1">
                <a:solidFill>
                  <a:srgbClr val="FF0000"/>
                </a:solidFill>
              </a:rPr>
              <a:t>über</a:t>
            </a:r>
            <a:r>
              <a:rPr lang="en-GB" sz="1200" b="1" dirty="0">
                <a:solidFill>
                  <a:srgbClr val="FF0000"/>
                </a:solidFill>
              </a:rPr>
              <a:t> </a:t>
            </a:r>
            <a:r>
              <a:rPr lang="en-GB" sz="1200" b="1" dirty="0" err="1">
                <a:solidFill>
                  <a:srgbClr val="FF0000"/>
                </a:solidFill>
              </a:rPr>
              <a:t>ihre</a:t>
            </a:r>
            <a:r>
              <a:rPr lang="en-GB" sz="1200" b="1" dirty="0">
                <a:solidFill>
                  <a:srgbClr val="FF0000"/>
                </a:solidFill>
              </a:rPr>
              <a:t> </a:t>
            </a:r>
            <a:r>
              <a:rPr lang="en-GB" sz="1200" b="1" dirty="0" err="1">
                <a:solidFill>
                  <a:srgbClr val="FF0000"/>
                </a:solidFill>
              </a:rPr>
              <a:t>persönlichen</a:t>
            </a:r>
            <a:r>
              <a:rPr lang="en-GB" sz="1200" b="1" dirty="0">
                <a:solidFill>
                  <a:srgbClr val="FF0000"/>
                </a:solidFill>
              </a:rPr>
              <a:t> </a:t>
            </a:r>
            <a:r>
              <a:rPr lang="en-GB" sz="1200" b="1" dirty="0" err="1">
                <a:solidFill>
                  <a:srgbClr val="FF0000"/>
                </a:solidFill>
              </a:rPr>
              <a:t>Erfahrungen</a:t>
            </a:r>
            <a:r>
              <a:rPr lang="en-GB" sz="1200" b="1" dirty="0">
                <a:solidFill>
                  <a:srgbClr val="FF0000"/>
                </a:solidFill>
              </a:rPr>
              <a:t> </a:t>
            </a:r>
            <a:r>
              <a:rPr lang="en-GB" sz="1200" b="1" dirty="0" err="1">
                <a:solidFill>
                  <a:srgbClr val="FF0000"/>
                </a:solidFill>
              </a:rPr>
              <a:t>mit</a:t>
            </a:r>
            <a:r>
              <a:rPr lang="en-GB" sz="1200" b="1" dirty="0">
                <a:solidFill>
                  <a:srgbClr val="FF0000"/>
                </a:solidFill>
              </a:rPr>
              <a:t> </a:t>
            </a:r>
            <a:r>
              <a:rPr lang="en-GB" sz="1200" b="1" dirty="0" err="1">
                <a:solidFill>
                  <a:srgbClr val="FF0000"/>
                </a:solidFill>
              </a:rPr>
              <a:t>Bildfälschungen</a:t>
            </a:r>
            <a:r>
              <a:rPr lang="en-GB" sz="1200" b="1" dirty="0">
                <a:solidFill>
                  <a:srgbClr val="FF0000"/>
                </a:solidFill>
              </a:rPr>
              <a:t> </a:t>
            </a:r>
            <a:r>
              <a:rPr lang="en-GB" sz="1200" b="1" dirty="0" err="1">
                <a:solidFill>
                  <a:srgbClr val="FF0000"/>
                </a:solidFill>
              </a:rPr>
              <a:t>sprechen</a:t>
            </a:r>
            <a:r>
              <a:rPr lang="en-GB" sz="1200" b="1" dirty="0">
                <a:solidFill>
                  <a:srgbClr val="FF0000"/>
                </a:solidFill>
              </a:rPr>
              <a:t> </a:t>
            </a:r>
            <a:r>
              <a:rPr lang="en-GB" sz="1200" b="1" dirty="0" err="1">
                <a:solidFill>
                  <a:srgbClr val="FF0000"/>
                </a:solidFill>
              </a:rPr>
              <a:t>lassen</a:t>
            </a:r>
            <a:r>
              <a:rPr lang="en-GB" sz="1200" b="1" dirty="0">
                <a:solidFill>
                  <a:srgbClr val="FF0000"/>
                </a:solidFill>
              </a:rPr>
              <a:t>! </a:t>
            </a:r>
          </a:p>
        </p:txBody>
      </p:sp>
      <p:pic>
        <p:nvPicPr>
          <p:cNvPr id="11" name="Grafik 10" descr="Ein Bild, das Uhr enthält.&#10;&#10;Automatisch generierte Beschreibung">
            <a:extLst>
              <a:ext uri="{FF2B5EF4-FFF2-40B4-BE49-F238E27FC236}">
                <a16:creationId xmlns:a16="http://schemas.microsoft.com/office/drawing/2014/main" id="{ABCBF5C0-6442-4F26-9F91-A958F401F4A7}"/>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2" name="Rechteck 11">
            <a:extLst>
              <a:ext uri="{FF2B5EF4-FFF2-40B4-BE49-F238E27FC236}">
                <a16:creationId xmlns:a16="http://schemas.microsoft.com/office/drawing/2014/main" id="{47F76AD4-3620-4C2E-A043-9260020E06A6}"/>
              </a:ext>
            </a:extLst>
          </p:cNvPr>
          <p:cNvSpPr/>
          <p:nvPr/>
        </p:nvSpPr>
        <p:spPr>
          <a:xfrm>
            <a:off x="441372" y="4323473"/>
            <a:ext cx="4225424"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Einstiegsfrage: Findet Ihr Bildmontagen in Ordnung?</a:t>
            </a:r>
          </a:p>
        </p:txBody>
      </p:sp>
      <p:sp>
        <p:nvSpPr>
          <p:cNvPr id="13" name="Textfeld 12">
            <a:extLst>
              <a:ext uri="{FF2B5EF4-FFF2-40B4-BE49-F238E27FC236}">
                <a16:creationId xmlns:a16="http://schemas.microsoft.com/office/drawing/2014/main" id="{90CAA299-34AF-4E14-8A5D-3810E26A4511}"/>
              </a:ext>
            </a:extLst>
          </p:cNvPr>
          <p:cNvSpPr txBox="1"/>
          <p:nvPr/>
        </p:nvSpPr>
        <p:spPr>
          <a:xfrm>
            <a:off x="4851335" y="3908844"/>
            <a:ext cx="1944000" cy="5909310"/>
          </a:xfrm>
          <a:prstGeom prst="rect">
            <a:avLst/>
          </a:prstGeom>
          <a:noFill/>
        </p:spPr>
        <p:txBody>
          <a:bodyPr wrap="square" rtlCol="0">
            <a:spAutoFit/>
          </a:bodyPr>
          <a:lstStyle/>
          <a:p>
            <a:pPr>
              <a:spcAft>
                <a:spcPts val="600"/>
              </a:spcAft>
            </a:pPr>
            <a:r>
              <a:rPr lang="de-DE" sz="1200" b="1" kern="100" dirty="0">
                <a:effectLst/>
                <a:ea typeface="Calibri" panose="020F0502020204030204" pitchFamily="34" charset="0"/>
                <a:cs typeface="Calibri" panose="020F0502020204030204" pitchFamily="34" charset="0"/>
              </a:rPr>
              <a:t>Urheberrecht</a:t>
            </a:r>
          </a:p>
          <a:p>
            <a:r>
              <a:rPr lang="de-DE" sz="1100" kern="100" dirty="0">
                <a:effectLst/>
                <a:ea typeface="Calibri" panose="020F0502020204030204" pitchFamily="34" charset="0"/>
                <a:cs typeface="Calibri" panose="020F0502020204030204" pitchFamily="34" charset="0"/>
              </a:rPr>
              <a:t>Das deutsche Urheber-</a:t>
            </a:r>
            <a:r>
              <a:rPr lang="de-DE" sz="1100" kern="100" dirty="0" err="1">
                <a:effectLst/>
                <a:ea typeface="Calibri" panose="020F0502020204030204" pitchFamily="34" charset="0"/>
                <a:cs typeface="Calibri" panose="020F0502020204030204" pitchFamily="34" charset="0"/>
              </a:rPr>
              <a:t>rechtsgesetz</a:t>
            </a:r>
            <a:r>
              <a:rPr lang="de-DE" sz="1100" kern="100" dirty="0">
                <a:effectLst/>
                <a:ea typeface="Calibri" panose="020F0502020204030204" pitchFamily="34" charset="0"/>
                <a:cs typeface="Calibri" panose="020F0502020204030204" pitchFamily="34" charset="0"/>
              </a:rPr>
              <a:t> (UrhG) schützt geistige und persönliche Leistungen von Urhebern (Künstler, Musiker, Filme-macher, Verleger). Diese haben das alleinige Recht zur Entscheidung über Nutzung und Verbreitung ihrer Werke. Bei Fremd-bildern ist die Erlaubnis des Urhebers wichtig, um rechtlichen Konsequenzen zu </a:t>
            </a:r>
            <a:r>
              <a:rPr lang="de-DE" sz="1100" kern="100" dirty="0">
                <a:ea typeface="Calibri" panose="020F0502020204030204" pitchFamily="34" charset="0"/>
                <a:cs typeface="Calibri" panose="020F0502020204030204" pitchFamily="34" charset="0"/>
              </a:rPr>
              <a:t>entgehen (anders bei freien Lizenzbedingungen) . </a:t>
            </a:r>
            <a:r>
              <a:rPr lang="de-DE" sz="1100" kern="100" dirty="0">
                <a:effectLst/>
                <a:ea typeface="Calibri" panose="020F0502020204030204" pitchFamily="34" charset="0"/>
                <a:cs typeface="Calibri" panose="020F0502020204030204" pitchFamily="34" charset="0"/>
              </a:rPr>
              <a:t>Strafbarkeit und Schadens-</a:t>
            </a:r>
            <a:r>
              <a:rPr lang="de-DE" sz="1100" kern="100" dirty="0" err="1">
                <a:effectLst/>
                <a:ea typeface="Calibri" panose="020F0502020204030204" pitchFamily="34" charset="0"/>
                <a:cs typeface="Calibri" panose="020F0502020204030204" pitchFamily="34" charset="0"/>
              </a:rPr>
              <a:t>ersatzforderungen</a:t>
            </a:r>
            <a:r>
              <a:rPr lang="de-DE" sz="1100" kern="100" dirty="0">
                <a:effectLst/>
                <a:ea typeface="Calibri" panose="020F0502020204030204" pitchFamily="34" charset="0"/>
                <a:cs typeface="Calibri" panose="020F0502020204030204" pitchFamily="34" charset="0"/>
              </a:rPr>
              <a:t> können auch bei der Nutzung im Internet drohen. Beim Kopieren oder Teilen von Bildern aus Webseiten oder sozialen Netzwerken ist die Angabe der </a:t>
            </a:r>
            <a:r>
              <a:rPr lang="de-DE" sz="1100" b="1" kern="100" dirty="0">
                <a:effectLst/>
                <a:ea typeface="Calibri" panose="020F0502020204030204" pitchFamily="34" charset="0"/>
                <a:cs typeface="Calibri" panose="020F0502020204030204" pitchFamily="34" charset="0"/>
              </a:rPr>
              <a:t>Quelle</a:t>
            </a:r>
            <a:r>
              <a:rPr lang="de-DE" sz="1100" kern="100" dirty="0">
                <a:effectLst/>
                <a:ea typeface="Calibri" panose="020F0502020204030204" pitchFamily="34" charset="0"/>
                <a:cs typeface="Calibri" panose="020F0502020204030204" pitchFamily="34" charset="0"/>
              </a:rPr>
              <a:t> und die Beachtung der </a:t>
            </a:r>
            <a:r>
              <a:rPr lang="de-DE" sz="1100" b="1" kern="100" dirty="0">
                <a:effectLst/>
                <a:ea typeface="Calibri" panose="020F0502020204030204" pitchFamily="34" charset="0"/>
                <a:cs typeface="Calibri" panose="020F0502020204030204" pitchFamily="34" charset="0"/>
              </a:rPr>
              <a:t>Nutzungs-bedingung</a:t>
            </a:r>
            <a:r>
              <a:rPr lang="de-DE" sz="1100" u="sng" kern="100" dirty="0">
                <a:effectLst/>
                <a:ea typeface="Calibri" panose="020F0502020204030204" pitchFamily="34" charset="0"/>
                <a:cs typeface="Calibri" panose="020F0502020204030204" pitchFamily="34" charset="0"/>
              </a:rPr>
              <a:t> </a:t>
            </a:r>
            <a:r>
              <a:rPr lang="de-DE" sz="1100" kern="100" dirty="0">
                <a:effectLst/>
                <a:ea typeface="Calibri" panose="020F0502020204030204" pitchFamily="34" charset="0"/>
                <a:cs typeface="Calibri" panose="020F0502020204030204" pitchFamily="34" charset="0"/>
              </a:rPr>
              <a:t>entscheidend.</a:t>
            </a:r>
          </a:p>
          <a:p>
            <a:r>
              <a:rPr lang="de-DE" sz="1100" kern="100" dirty="0">
                <a:ea typeface="Calibri" panose="020F0502020204030204" pitchFamily="34" charset="0"/>
                <a:cs typeface="Calibri" panose="020F0502020204030204" pitchFamily="34" charset="0"/>
              </a:rPr>
              <a:t>Bislang ungeklärt ist das Urheberrecht bei Bildern, die mit einem KI-Programm</a:t>
            </a:r>
            <a:endParaRPr lang="de-DE" sz="1100" kern="100" dirty="0">
              <a:effectLst/>
              <a:ea typeface="Calibri" panose="020F0502020204030204" pitchFamily="34" charset="0"/>
              <a:cs typeface="Calibri" panose="020F0502020204030204" pitchFamily="34" charset="0"/>
            </a:endParaRPr>
          </a:p>
          <a:p>
            <a:r>
              <a:rPr lang="de-DE" sz="1050" kern="100" dirty="0">
                <a:ea typeface="Calibri" panose="020F0502020204030204" pitchFamily="34" charset="0"/>
                <a:cs typeface="Calibri" panose="020F0502020204030204" pitchFamily="34" charset="0"/>
              </a:rPr>
              <a:t>e</a:t>
            </a:r>
            <a:r>
              <a:rPr lang="de-DE" sz="1050" kern="100" dirty="0">
                <a:effectLst/>
                <a:ea typeface="Calibri" panose="020F0502020204030204" pitchFamily="34" charset="0"/>
                <a:cs typeface="Calibri" panose="020F0502020204030204" pitchFamily="34" charset="0"/>
              </a:rPr>
              <a:t>rstellt wurden. Mehr dazu: </a:t>
            </a:r>
            <a:r>
              <a:rPr lang="de-DE" sz="1050" kern="100" dirty="0">
                <a:effectLst/>
                <a:ea typeface="Calibri" panose="020F0502020204030204" pitchFamily="34" charset="0"/>
                <a:cs typeface="Calibri" panose="020F0502020204030204" pitchFamily="34" charset="0"/>
                <a:hlinkClick r:id="rId5"/>
              </a:rPr>
              <a:t>https://www.urheberrecht.de/bilder/</a:t>
            </a:r>
            <a:r>
              <a:rPr lang="de-DE" sz="1050" kern="100" dirty="0">
                <a:effectLst/>
                <a:ea typeface="Calibri" panose="020F0502020204030204" pitchFamily="34" charset="0"/>
                <a:cs typeface="Times New Roman" panose="02020603050405020304" pitchFamily="18" charset="0"/>
              </a:rPr>
              <a:t> (Abruf: 01.12.25).</a:t>
            </a:r>
          </a:p>
          <a:p>
            <a:endParaRPr lang="de-DE" sz="1050" kern="100" dirty="0">
              <a:effectLst/>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69109422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8B280AB-7AD1-D0BE-45A9-A91DB5B0508F}"/>
            </a:ext>
          </a:extLst>
        </p:cNvPr>
        <p:cNvGrpSpPr/>
        <p:nvPr/>
      </p:nvGrpSpPr>
      <p:grpSpPr>
        <a:xfrm>
          <a:off x="0" y="0"/>
          <a:ext cx="0" cy="0"/>
          <a:chOff x="0" y="0"/>
          <a:chExt cx="0" cy="0"/>
        </a:xfrm>
      </p:grpSpPr>
      <p:sp>
        <p:nvSpPr>
          <p:cNvPr id="2" name="Notizenplatzhalter 2">
            <a:extLst>
              <a:ext uri="{FF2B5EF4-FFF2-40B4-BE49-F238E27FC236}">
                <a16:creationId xmlns:a16="http://schemas.microsoft.com/office/drawing/2014/main" id="{58E16F11-C27A-FCE0-0022-553B9A6A2B02}"/>
              </a:ext>
            </a:extLst>
          </p:cNvPr>
          <p:cNvSpPr txBox="1">
            <a:spLocks/>
          </p:cNvSpPr>
          <p:nvPr/>
        </p:nvSpPr>
        <p:spPr>
          <a:xfrm>
            <a:off x="318709" y="6269434"/>
            <a:ext cx="4311062" cy="244827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3" name="Notizenplatzhalter 2">
            <a:extLst>
              <a:ext uri="{FF2B5EF4-FFF2-40B4-BE49-F238E27FC236}">
                <a16:creationId xmlns:a16="http://schemas.microsoft.com/office/drawing/2014/main" id="{0998693A-B8D5-362D-20F6-C64AF46BFD33}"/>
              </a:ext>
            </a:extLst>
          </p:cNvPr>
          <p:cNvSpPr>
            <a:spLocks noGrp="1"/>
          </p:cNvSpPr>
          <p:nvPr>
            <p:ph type="body" idx="1"/>
          </p:nvPr>
        </p:nvSpPr>
        <p:spPr>
          <a:xfrm>
            <a:off x="395857" y="3626717"/>
            <a:ext cx="4305921" cy="4802957"/>
          </a:xfrm>
        </p:spPr>
        <p:txBody>
          <a:bodyPr>
            <a:normAutofit/>
          </a:bodyPr>
          <a:lstStyle/>
          <a:p>
            <a:pPr>
              <a:lnSpc>
                <a:spcPct val="150000"/>
              </a:lnSpc>
            </a:pPr>
            <a:r>
              <a:rPr lang="de-DE" b="1" dirty="0">
                <a:sym typeface="Wingdings" panose="05000000000000000000" pitchFamily="2" charset="2"/>
              </a:rPr>
              <a:t> </a:t>
            </a:r>
            <a:r>
              <a:rPr lang="de-DE" b="1" dirty="0"/>
              <a:t>Die Bildüberprüfung ergab: </a:t>
            </a:r>
          </a:p>
          <a:p>
            <a:pPr>
              <a:lnSpc>
                <a:spcPct val="150000"/>
              </a:lnSpc>
            </a:pPr>
            <a:r>
              <a:rPr lang="de-DE" dirty="0"/>
              <a:t>Das Bild stammt vom TikTok Kanal </a:t>
            </a:r>
            <a:r>
              <a:rPr lang="de-DE" dirty="0" err="1"/>
              <a:t>cano_yldr</a:t>
            </a:r>
            <a:r>
              <a:rPr lang="de-DE" dirty="0"/>
              <a:t>. Der Kanal wird von einem Busfahrer betrieben, der regelmäßig Videos aus seinem Alltag postet. Diesem Video zufolge ist der Bus zwar tatsächlich mit einer Panne liegengeblieben; dies hat aber nichts damit zu tun, dass es sich um einen E-Bus handelt.</a:t>
            </a:r>
          </a:p>
          <a:p>
            <a:pPr>
              <a:lnSpc>
                <a:spcPct val="150000"/>
              </a:lnSpc>
            </a:pPr>
            <a:r>
              <a:rPr lang="de-DE" sz="1100" dirty="0"/>
              <a:t>Quelle: </a:t>
            </a:r>
            <a:r>
              <a:rPr lang="de-DE" sz="1100" dirty="0">
                <a:hlinkClick r:id="rId4"/>
              </a:rPr>
              <a:t>https://www.br.de/nachrichten/wirtschaft/faktenfuchs-e-busse-auch-bei-hitze-zuverlaessig,UsVsR8g</a:t>
            </a:r>
            <a:endParaRPr lang="de-DE" sz="1100" dirty="0"/>
          </a:p>
          <a:p>
            <a:pPr>
              <a:lnSpc>
                <a:spcPct val="150000"/>
              </a:lnSpc>
            </a:pPr>
            <a:endParaRPr lang="de-DE" dirty="0"/>
          </a:p>
          <a:p>
            <a:pPr>
              <a:lnSpc>
                <a:spcPct val="150000"/>
              </a:lnSpc>
            </a:pPr>
            <a:endParaRPr lang="de-DE" dirty="0"/>
          </a:p>
          <a:p>
            <a:pPr>
              <a:lnSpc>
                <a:spcPct val="150000"/>
              </a:lnSpc>
            </a:pPr>
            <a:endParaRPr lang="de-DE" dirty="0"/>
          </a:p>
          <a:p>
            <a:pPr marL="85725">
              <a:lnSpc>
                <a:spcPct val="150000"/>
              </a:lnSpc>
            </a:pPr>
            <a:endParaRPr lang="de-DE" i="1" u="sng" dirty="0"/>
          </a:p>
          <a:p>
            <a:pPr marL="85725">
              <a:lnSpc>
                <a:spcPct val="150000"/>
              </a:lnSpc>
            </a:pPr>
            <a:r>
              <a:rPr lang="de-DE" i="1" u="sng" dirty="0"/>
              <a:t>Antwort:</a:t>
            </a:r>
            <a:r>
              <a:rPr lang="de-DE" i="1" dirty="0"/>
              <a:t> Nicht immer, aber oft kommt man einer Fälschung über die Quellensuche auf die Spur. Bei diesem Beispiel findet man das Original </a:t>
            </a:r>
            <a:r>
              <a:rPr lang="de-DE" i="1" dirty="0" err="1"/>
              <a:t>video</a:t>
            </a:r>
            <a:r>
              <a:rPr lang="de-DE" i="1" dirty="0"/>
              <a:t> durch das TikTok-Wasserzeichen und den Namen des Kanals. </a:t>
            </a:r>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p:txBody>
      </p:sp>
      <p:sp>
        <p:nvSpPr>
          <p:cNvPr id="4" name="Foliennummernplatzhalter 3">
            <a:extLst>
              <a:ext uri="{FF2B5EF4-FFF2-40B4-BE49-F238E27FC236}">
                <a16:creationId xmlns:a16="http://schemas.microsoft.com/office/drawing/2014/main" id="{7EF6562B-8704-2032-12DD-FF1CD66F6C40}"/>
              </a:ext>
            </a:extLst>
          </p:cNvPr>
          <p:cNvSpPr>
            <a:spLocks noGrp="1"/>
          </p:cNvSpPr>
          <p:nvPr>
            <p:ph type="sldNum" sz="quarter" idx="10"/>
          </p:nvPr>
        </p:nvSpPr>
        <p:spPr/>
        <p:txBody>
          <a:bodyPr/>
          <a:lstStyle/>
          <a:p>
            <a:fld id="{A2A61CC0-4B0B-4395-B916-EE71BB03C9A7}" type="slidenum">
              <a:rPr lang="de-DE" smtClean="0"/>
              <a:pPr/>
              <a:t>12</a:t>
            </a:fld>
            <a:endParaRPr lang="de-DE" dirty="0"/>
          </a:p>
        </p:txBody>
      </p:sp>
      <p:sp>
        <p:nvSpPr>
          <p:cNvPr id="8" name="Rechteck 7">
            <a:extLst>
              <a:ext uri="{FF2B5EF4-FFF2-40B4-BE49-F238E27FC236}">
                <a16:creationId xmlns:a16="http://schemas.microsoft.com/office/drawing/2014/main" id="{1DADF4D2-81C1-A3FF-3CBC-505A424EB373}"/>
              </a:ext>
            </a:extLst>
          </p:cNvPr>
          <p:cNvSpPr/>
          <p:nvPr/>
        </p:nvSpPr>
        <p:spPr>
          <a:xfrm>
            <a:off x="764153" y="6429927"/>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6DDE3432-003C-2890-DCB6-573734109970}"/>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6347197"/>
            <a:ext cx="395047" cy="275034"/>
          </a:xfrm>
          <a:prstGeom prst="rect">
            <a:avLst/>
          </a:prstGeom>
        </p:spPr>
      </p:pic>
      <p:sp>
        <p:nvSpPr>
          <p:cNvPr id="10" name="Rechteck 9">
            <a:extLst>
              <a:ext uri="{FF2B5EF4-FFF2-40B4-BE49-F238E27FC236}">
                <a16:creationId xmlns:a16="http://schemas.microsoft.com/office/drawing/2014/main" id="{0634B69D-3284-95EC-83A0-C0A320B7557E}"/>
              </a:ext>
            </a:extLst>
          </p:cNvPr>
          <p:cNvSpPr/>
          <p:nvPr/>
        </p:nvSpPr>
        <p:spPr>
          <a:xfrm>
            <a:off x="401921" y="6712515"/>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Wie kann man solche Irreführungen merken?</a:t>
            </a:r>
          </a:p>
        </p:txBody>
      </p:sp>
      <p:sp>
        <p:nvSpPr>
          <p:cNvPr id="13" name="Folienbildplatzhalter 12">
            <a:extLst>
              <a:ext uri="{FF2B5EF4-FFF2-40B4-BE49-F238E27FC236}">
                <a16:creationId xmlns:a16="http://schemas.microsoft.com/office/drawing/2014/main" id="{037C53FE-64A3-5766-63B6-812DC25452C4}"/>
              </a:ext>
            </a:extLst>
          </p:cNvPr>
          <p:cNvSpPr>
            <a:spLocks noGrp="1" noRot="1" noChangeAspect="1"/>
          </p:cNvSpPr>
          <p:nvPr>
            <p:ph type="sldImg"/>
          </p:nvPr>
        </p:nvSpPr>
        <p:spPr>
          <a:xfrm>
            <a:off x="479425" y="990600"/>
            <a:ext cx="3263900" cy="1836738"/>
          </a:xfrm>
        </p:spPr>
      </p:sp>
      <p:sp>
        <p:nvSpPr>
          <p:cNvPr id="11" name="Textfeld 10">
            <a:extLst>
              <a:ext uri="{FF2B5EF4-FFF2-40B4-BE49-F238E27FC236}">
                <a16:creationId xmlns:a16="http://schemas.microsoft.com/office/drawing/2014/main" id="{7866941F-B57C-4EA6-8FEF-A4F6252DBA95}"/>
              </a:ext>
            </a:extLst>
          </p:cNvPr>
          <p:cNvSpPr txBox="1"/>
          <p:nvPr/>
        </p:nvSpPr>
        <p:spPr>
          <a:xfrm>
            <a:off x="4819667" y="3893170"/>
            <a:ext cx="1889612" cy="5909310"/>
          </a:xfrm>
          <a:prstGeom prst="rect">
            <a:avLst/>
          </a:prstGeom>
          <a:noFill/>
        </p:spPr>
        <p:txBody>
          <a:bodyPr wrap="square" rtlCol="0">
            <a:spAutoFit/>
          </a:bodyPr>
          <a:lstStyle/>
          <a:p>
            <a:pPr>
              <a:spcAft>
                <a:spcPts val="600"/>
              </a:spcAft>
            </a:pPr>
            <a:r>
              <a:rPr lang="de-DE" sz="1100" b="1" dirty="0"/>
              <a:t>Halbwahrheiten </a:t>
            </a:r>
          </a:p>
          <a:p>
            <a:pPr>
              <a:spcAft>
                <a:spcPts val="600"/>
              </a:spcAft>
            </a:pPr>
            <a:r>
              <a:rPr lang="de-DE" sz="1100" dirty="0"/>
              <a:t>Zu den Instrumenten der Manipulation gehören auch sogenannte Halbwahr-</a:t>
            </a:r>
            <a:r>
              <a:rPr lang="de-DE" sz="1100" dirty="0" err="1"/>
              <a:t>heiten</a:t>
            </a:r>
            <a:r>
              <a:rPr lang="de-DE" sz="1100" dirty="0"/>
              <a:t>. Im Essay „Halbwahrheiten“ (2023) schreibt die Bundes-zentrale für politische Bildung: „Halbwahrheiten sind Falschaussagen, die zu einem Teil auf tat-sächlichen Ereignissen, zu einem anderen auf fiktiven oder spekulativen Inhalten basieren, oder die reale Sachverhalte übertreiben, umdeuten oder in falsche Zusammenhänge stellen. Als Instrument eines postfaktischen politischen Diskurses sind sie sehr erfolgreich und schwerer zu entlarven als offensicht-</a:t>
            </a:r>
            <a:r>
              <a:rPr lang="de-DE" sz="1100" dirty="0" err="1"/>
              <a:t>liche</a:t>
            </a:r>
            <a:r>
              <a:rPr lang="de-DE" sz="1100" dirty="0"/>
              <a:t> Lügen.“ </a:t>
            </a:r>
          </a:p>
          <a:p>
            <a:pPr>
              <a:spcAft>
                <a:spcPts val="600"/>
              </a:spcAft>
            </a:pPr>
            <a:r>
              <a:rPr lang="de-DE" sz="1100" dirty="0"/>
              <a:t>Diese Definition findet sich in: </a:t>
            </a:r>
            <a:r>
              <a:rPr lang="de-DE" sz="1100" i="1" dirty="0"/>
              <a:t>Vincent F. Hendricks, </a:t>
            </a:r>
            <a:r>
              <a:rPr lang="de-DE" sz="1100" i="1" dirty="0" err="1"/>
              <a:t>Mads</a:t>
            </a:r>
            <a:r>
              <a:rPr lang="de-DE" sz="1100" i="1" dirty="0"/>
              <a:t> Vestergaard: Postfaktisch. Die neue Wirklichkeit in Zeiten von Bullshit, Fake News und Verschwörungstheorien.</a:t>
            </a:r>
            <a:r>
              <a:rPr lang="de-DE" sz="1100" dirty="0"/>
              <a:t> </a:t>
            </a:r>
            <a:r>
              <a:rPr lang="de-DE" sz="1100" i="1" dirty="0"/>
              <a:t>München 2018, S. 12.</a:t>
            </a:r>
          </a:p>
          <a:p>
            <a:pPr algn="l"/>
            <a:endParaRPr lang="de-DE" sz="1100" dirty="0">
              <a:latin typeface="Arial" panose="020B0604020202020204" pitchFamily="34" charset="0"/>
              <a:cs typeface="Arial" panose="020B0604020202020204" pitchFamily="34" charset="0"/>
            </a:endParaRPr>
          </a:p>
        </p:txBody>
      </p:sp>
      <p:sp>
        <p:nvSpPr>
          <p:cNvPr id="12" name="Textfeld 11">
            <a:extLst>
              <a:ext uri="{FF2B5EF4-FFF2-40B4-BE49-F238E27FC236}">
                <a16:creationId xmlns:a16="http://schemas.microsoft.com/office/drawing/2014/main" id="{9712C446-5C46-4176-B7C7-72F2A01B0E19}"/>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2: </a:t>
            </a:r>
          </a:p>
          <a:p>
            <a:pPr algn="l"/>
            <a:r>
              <a:rPr lang="de-DE" sz="1200" dirty="0">
                <a:latin typeface="Arial" panose="020B0604020202020204" pitchFamily="34" charset="0"/>
                <a:cs typeface="Arial" panose="020B0604020202020204" pitchFamily="34" charset="0"/>
              </a:rPr>
              <a:t>Mit Bildern tricksen – Beispiel</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2812767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13</a:t>
            </a:fld>
            <a:endParaRPr lang="de-DE" dirty="0"/>
          </a:p>
        </p:txBody>
      </p:sp>
      <p:sp>
        <p:nvSpPr>
          <p:cNvPr id="7" name="Textfeld 6">
            <a:extLst>
              <a:ext uri="{FF2B5EF4-FFF2-40B4-BE49-F238E27FC236}">
                <a16:creationId xmlns:a16="http://schemas.microsoft.com/office/drawing/2014/main" id="{A3A1FFD0-4A68-4CD9-8B9E-99E245D08CC8}"/>
              </a:ext>
            </a:extLst>
          </p:cNvPr>
          <p:cNvSpPr txBox="1"/>
          <p:nvPr/>
        </p:nvSpPr>
        <p:spPr>
          <a:xfrm>
            <a:off x="4845794" y="3893170"/>
            <a:ext cx="1900671" cy="5955476"/>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Transparenzpflichten</a:t>
            </a:r>
          </a:p>
          <a:p>
            <a:pPr algn="l"/>
            <a:endParaRPr lang="de-DE" sz="8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Anbieter und Betreiber von KI-erzeugten Inhalten müssen insgesamt 50 von der  Bundesnetzagentur festgesetzte Anforderungen erfüllen. Hier die für die Produktion und Nutzung von KI-Inhalten wichtigsten: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von Inhalten müssen die im Bild </a:t>
            </a:r>
            <a:r>
              <a:rPr lang="de-DE" sz="1100" dirty="0" err="1">
                <a:latin typeface="Arial" panose="020B0604020202020204" pitchFamily="34" charset="0"/>
                <a:cs typeface="Arial" panose="020B0604020202020204" pitchFamily="34" charset="0"/>
              </a:rPr>
              <a:t>ge</a:t>
            </a:r>
            <a:r>
              <a:rPr lang="de-DE" sz="1100" dirty="0">
                <a:latin typeface="Arial" panose="020B0604020202020204" pitchFamily="34" charset="0"/>
                <a:cs typeface="Arial" panose="020B0604020202020204" pitchFamily="34" charset="0"/>
              </a:rPr>
              <a:t>-zeigten Personen vorab informieren;</a:t>
            </a:r>
          </a:p>
          <a:p>
            <a:pPr marL="87313" indent="-87313" algn="l">
              <a:buFont typeface="Arial" panose="020B0604020202020204" pitchFamily="34" charset="0"/>
              <a:buChar char="•"/>
            </a:pPr>
            <a:r>
              <a:rPr lang="de-DE" sz="1100" dirty="0">
                <a:latin typeface="Arial" panose="020B0604020202020204" pitchFamily="34" charset="0"/>
                <a:cs typeface="Arial" panose="020B0604020202020204" pitchFamily="34" charset="0"/>
              </a:rPr>
              <a:t>Anbieter müssen </a:t>
            </a:r>
            <a:r>
              <a:rPr lang="de-DE" sz="1100" dirty="0" err="1">
                <a:latin typeface="Arial" panose="020B0604020202020204" pitchFamily="34" charset="0"/>
                <a:cs typeface="Arial" panose="020B0604020202020204" pitchFamily="34" charset="0"/>
              </a:rPr>
              <a:t>künst-lich</a:t>
            </a:r>
            <a:r>
              <a:rPr lang="de-DE" sz="1100" dirty="0">
                <a:latin typeface="Arial" panose="020B0604020202020204" pitchFamily="34" charset="0"/>
                <a:cs typeface="Arial" panose="020B0604020202020204" pitchFamily="34" charset="0"/>
              </a:rPr>
              <a:t> erzeugte Inhalte als solche kennzeichnen;</a:t>
            </a:r>
          </a:p>
          <a:p>
            <a:pPr marL="87313" indent="-87313">
              <a:buFont typeface="Arial" panose="020B0604020202020204" pitchFamily="34" charset="0"/>
              <a:buChar char="•"/>
            </a:pPr>
            <a:r>
              <a:rPr lang="de-DE" sz="1100" dirty="0">
                <a:latin typeface="Arial" panose="020B0604020202020204" pitchFamily="34" charset="0"/>
                <a:cs typeface="Arial" panose="020B0604020202020204" pitchFamily="34" charset="0"/>
              </a:rPr>
              <a:t>Betreiber von Apps, deren KI-Inhalte über reale Vor-gänge informieren sollen,  „</a:t>
            </a:r>
            <a:r>
              <a:rPr lang="de-DE" sz="1100" dirty="0"/>
              <a:t>müssen offenlegen, dass die Inhalte künstlich erzeugt oder manipuliert wurden“.</a:t>
            </a:r>
          </a:p>
          <a:p>
            <a:r>
              <a:rPr lang="de-DE" sz="1100" dirty="0"/>
              <a:t>Diese Transparenzregel sollte auch für alle </a:t>
            </a:r>
            <a:r>
              <a:rPr lang="de-DE" sz="1100" dirty="0" err="1"/>
              <a:t>Perso-nen</a:t>
            </a:r>
            <a:r>
              <a:rPr lang="de-DE" sz="1100" dirty="0"/>
              <a:t> gelten, die manipulierte Bilder und/oder mit KI-erzeugte Texte ins Netz stellen. Quelle: </a:t>
            </a:r>
            <a:r>
              <a:rPr lang="de-DE" sz="1050" dirty="0">
                <a:hlinkClick r:id="rId3"/>
              </a:rPr>
              <a:t>https://www.bundesnetzagentur.de/DE/Fachthemen/Digitales/KI/4_Transparenzpflichten/start.html</a:t>
            </a:r>
            <a:endParaRPr lang="de-DE" sz="1100" dirty="0">
              <a:latin typeface="Arial" panose="020B0604020202020204" pitchFamily="34" charset="0"/>
              <a:cs typeface="Arial" panose="020B0604020202020204" pitchFamily="34" charset="0"/>
            </a:endParaRPr>
          </a:p>
        </p:txBody>
      </p:sp>
      <p:sp>
        <p:nvSpPr>
          <p:cNvPr id="8" name="Notizenplatzhalter 2">
            <a:extLst>
              <a:ext uri="{FF2B5EF4-FFF2-40B4-BE49-F238E27FC236}">
                <a16:creationId xmlns:a16="http://schemas.microsoft.com/office/drawing/2014/main" id="{82661700-1327-4F4F-8EF4-A19E506D97ED}"/>
              </a:ext>
            </a:extLst>
          </p:cNvPr>
          <p:cNvSpPr txBox="1">
            <a:spLocks/>
          </p:cNvSpPr>
          <p:nvPr/>
        </p:nvSpPr>
        <p:spPr>
          <a:xfrm>
            <a:off x="309290" y="3677146"/>
            <a:ext cx="4392485" cy="100811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4"/>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9" name="Rechteck 8">
            <a:extLst>
              <a:ext uri="{FF2B5EF4-FFF2-40B4-BE49-F238E27FC236}">
                <a16:creationId xmlns:a16="http://schemas.microsoft.com/office/drawing/2014/main" id="{147CEFC2-ACEF-4C3F-83B1-5697E51841DD}"/>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10" name="Grafik 9" descr="Ein Bild, das Uhr enthält.&#10;&#10;Automatisch generierte Beschreibung">
            <a:extLst>
              <a:ext uri="{FF2B5EF4-FFF2-40B4-BE49-F238E27FC236}">
                <a16:creationId xmlns:a16="http://schemas.microsoft.com/office/drawing/2014/main" id="{76826650-0087-4693-BE10-9EEF8A69688F}"/>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1" name="Rechteck 10">
            <a:extLst>
              <a:ext uri="{FF2B5EF4-FFF2-40B4-BE49-F238E27FC236}">
                <a16:creationId xmlns:a16="http://schemas.microsoft.com/office/drawing/2014/main" id="{6A44A280-FCE4-4FE3-BF3D-94471D67A46B}"/>
              </a:ext>
            </a:extLst>
          </p:cNvPr>
          <p:cNvSpPr/>
          <p:nvPr/>
        </p:nvSpPr>
        <p:spPr>
          <a:xfrm>
            <a:off x="404346" y="4224536"/>
            <a:ext cx="4006686" cy="461665"/>
          </a:xfrm>
          <a:prstGeom prst="rect">
            <a:avLst/>
          </a:prstGeom>
        </p:spPr>
        <p:txBody>
          <a:bodyPr wrap="square">
            <a:spAutoFit/>
          </a:bodyPr>
          <a:lstStyle/>
          <a:p>
            <a:pPr marL="180975" lvl="0">
              <a:tabLst>
                <a:tab pos="355600" algn="l"/>
              </a:tabLst>
              <a:defRPr/>
            </a:pPr>
            <a:r>
              <a:rPr lang="de-DE" sz="1200" b="1" i="1" dirty="0">
                <a:latin typeface="Arial" pitchFamily="34" charset="0"/>
                <a:cs typeface="Arial" pitchFamily="34" charset="0"/>
              </a:rPr>
              <a:t>Habt ihr solche Schwarz-Weiß-Geschichten auch schon erlebt oder gesehen?</a:t>
            </a:r>
          </a:p>
        </p:txBody>
      </p:sp>
      <p:sp>
        <p:nvSpPr>
          <p:cNvPr id="12" name="Notizenplatzhalter 2">
            <a:extLst>
              <a:ext uri="{FF2B5EF4-FFF2-40B4-BE49-F238E27FC236}">
                <a16:creationId xmlns:a16="http://schemas.microsoft.com/office/drawing/2014/main" id="{C64A5BED-320C-4B44-B2E4-77394140074E}"/>
              </a:ext>
            </a:extLst>
          </p:cNvPr>
          <p:cNvSpPr>
            <a:spLocks noGrp="1"/>
          </p:cNvSpPr>
          <p:nvPr>
            <p:ph type="body" idx="1"/>
          </p:nvPr>
        </p:nvSpPr>
        <p:spPr>
          <a:xfrm>
            <a:off x="309563" y="3676650"/>
            <a:ext cx="4392612" cy="6192838"/>
          </a:xfrm>
        </p:spPr>
        <p:txBody>
          <a:bodyPr/>
          <a:lstStyle/>
          <a:p>
            <a:endParaRPr lang="de-DE" dirty="0"/>
          </a:p>
          <a:p>
            <a:endParaRPr lang="de-DE" dirty="0"/>
          </a:p>
          <a:p>
            <a:endParaRPr lang="de-DE" dirty="0"/>
          </a:p>
          <a:p>
            <a:endParaRPr lang="de-DE" dirty="0"/>
          </a:p>
          <a:p>
            <a:endParaRPr lang="de-DE" dirty="0"/>
          </a:p>
          <a:p>
            <a:endParaRPr lang="de-DE" dirty="0"/>
          </a:p>
          <a:p>
            <a:pPr>
              <a:lnSpc>
                <a:spcPct val="150000"/>
              </a:lnSpc>
            </a:pPr>
            <a:r>
              <a:rPr lang="de-DE" b="1" dirty="0"/>
              <a:t>Für das Gespräch mit den </a:t>
            </a:r>
            <a:r>
              <a:rPr lang="de-DE" b="1" dirty="0" err="1"/>
              <a:t>SuS</a:t>
            </a:r>
            <a:r>
              <a:rPr lang="de-DE" b="1" dirty="0"/>
              <a:t>:</a:t>
            </a:r>
          </a:p>
          <a:p>
            <a:pPr>
              <a:lnSpc>
                <a:spcPct val="150000"/>
              </a:lnSpc>
            </a:pPr>
            <a:r>
              <a:rPr lang="de-DE" dirty="0"/>
              <a:t>Hier ein paar von uns gebaute Muster aus der Welt der Plattform-Apps (auf </a:t>
            </a:r>
            <a:r>
              <a:rPr lang="de-DE" dirty="0" err="1"/>
              <a:t>TikTok</a:t>
            </a:r>
            <a:r>
              <a:rPr lang="de-DE" dirty="0"/>
              <a:t>, Instagram, YouTube u.a.). Dort geht es in vielen Video-Clips um die </a:t>
            </a:r>
            <a:r>
              <a:rPr lang="de-DE" dirty="0" err="1"/>
              <a:t>Vderwandlung</a:t>
            </a:r>
            <a:r>
              <a:rPr lang="de-DE" dirty="0"/>
              <a:t> von Schwarz (schwach und klein und arm) zu Weiß (groß und stark und reich): </a:t>
            </a:r>
          </a:p>
          <a:p>
            <a:pPr marL="171450" indent="-171450">
              <a:lnSpc>
                <a:spcPct val="150000"/>
              </a:lnSpc>
              <a:buFont typeface="Wingdings" panose="05000000000000000000" pitchFamily="2" charset="2"/>
              <a:buChar char="§"/>
            </a:pPr>
            <a:r>
              <a:rPr lang="de-DE" dirty="0"/>
              <a:t>Ernährungs-Video: „Dir geht’s nicht gut? Du musst nur diese Kapseln zweimal am Tag schlucken, und schon fühlst Du dich super!“</a:t>
            </a:r>
          </a:p>
          <a:p>
            <a:pPr marL="171450" indent="-171450">
              <a:lnSpc>
                <a:spcPct val="150000"/>
              </a:lnSpc>
              <a:buFont typeface="Wingdings" panose="05000000000000000000" pitchFamily="2" charset="2"/>
              <a:buChar char="§"/>
            </a:pPr>
            <a:r>
              <a:rPr lang="de-DE" dirty="0"/>
              <a:t>Fitness-Video: „Mach diese fünf Übungen morgens und abends – und Du hast Kraft und Ausdauer wie noch nie!“</a:t>
            </a:r>
          </a:p>
          <a:p>
            <a:pPr marL="171450" indent="-171450">
              <a:lnSpc>
                <a:spcPct val="150000"/>
              </a:lnSpc>
              <a:buFont typeface="Wingdings" panose="05000000000000000000" pitchFamily="2" charset="2"/>
              <a:buChar char="§"/>
            </a:pPr>
            <a:r>
              <a:rPr lang="de-DE" dirty="0"/>
              <a:t>Geld-Video: „Du willst reich werden? Ich zeig Dir hier, wie es geht und schon bist du der King. Mach mit!“</a:t>
            </a:r>
          </a:p>
          <a:p>
            <a:pPr marL="171450" indent="-171450">
              <a:lnSpc>
                <a:spcPct val="150000"/>
              </a:lnSpc>
              <a:buFont typeface="Wingdings" panose="05000000000000000000" pitchFamily="2" charset="2"/>
              <a:buChar char="§"/>
            </a:pPr>
            <a:r>
              <a:rPr lang="de-DE" dirty="0"/>
              <a:t>Karriere-Video: „Du weißt nicht, was aus dir wird? Ich zeige dir, wie Du dein </a:t>
            </a:r>
            <a:r>
              <a:rPr lang="de-DE" dirty="0" err="1"/>
              <a:t>Mindset</a:t>
            </a:r>
            <a:r>
              <a:rPr lang="de-DE" dirty="0"/>
              <a:t> radikal umbaust und deinen Auftritt optimierst – und schon findest Du deinen Traumjob!“.</a:t>
            </a:r>
          </a:p>
        </p:txBody>
      </p:sp>
      <p:sp>
        <p:nvSpPr>
          <p:cNvPr id="13" name="Textfeld 12">
            <a:extLst>
              <a:ext uri="{FF2B5EF4-FFF2-40B4-BE49-F238E27FC236}">
                <a16:creationId xmlns:a16="http://schemas.microsoft.com/office/drawing/2014/main" id="{14259CF6-608E-4C06-A4A6-6F34A28D0663}"/>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3: </a:t>
            </a:r>
          </a:p>
          <a:p>
            <a:pPr algn="l"/>
            <a:r>
              <a:rPr lang="de-DE" sz="1200" dirty="0">
                <a:latin typeface="Arial" panose="020B0604020202020204" pitchFamily="34" charset="0"/>
                <a:cs typeface="Arial" panose="020B0604020202020204" pitchFamily="34" charset="0"/>
              </a:rPr>
              <a:t>Schwarz-Weiß-Malerei </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100561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18815" y="3893170"/>
            <a:ext cx="4392474" cy="6192688"/>
          </a:xfrm>
        </p:spPr>
        <p:txBody>
          <a:bodyPr>
            <a:normAutofit lnSpcReduction="10000"/>
          </a:bodyPr>
          <a:lstStyle/>
          <a:p>
            <a:endParaRPr lang="de-DE" dirty="0"/>
          </a:p>
          <a:p>
            <a:endParaRPr lang="de-DE" dirty="0"/>
          </a:p>
          <a:p>
            <a:endParaRPr lang="de-DE" dirty="0"/>
          </a:p>
          <a:p>
            <a:endParaRPr lang="de-DE" dirty="0"/>
          </a:p>
          <a:p>
            <a:endParaRPr lang="de-DE" dirty="0"/>
          </a:p>
          <a:p>
            <a:endParaRPr lang="de-DE" dirty="0">
              <a:highlight>
                <a:srgbClr val="FFFF00"/>
              </a:highlight>
            </a:endParaRPr>
          </a:p>
          <a:p>
            <a:pPr>
              <a:lnSpc>
                <a:spcPct val="150000"/>
              </a:lnSpc>
            </a:pPr>
            <a:r>
              <a:rPr lang="de-DE" b="1" dirty="0"/>
              <a:t>Anregung die </a:t>
            </a:r>
            <a:r>
              <a:rPr lang="de-DE" b="1" dirty="0" err="1"/>
              <a:t>LuL</a:t>
            </a:r>
            <a:r>
              <a:rPr lang="de-DE" b="1" dirty="0"/>
              <a:t>:</a:t>
            </a:r>
          </a:p>
          <a:p>
            <a:pPr>
              <a:lnSpc>
                <a:spcPct val="150000"/>
              </a:lnSpc>
            </a:pPr>
            <a:r>
              <a:rPr lang="de-DE" dirty="0"/>
              <a:t>Für beide Positionen gibt es gut begründete Argumente. </a:t>
            </a:r>
          </a:p>
          <a:p>
            <a:pPr>
              <a:lnSpc>
                <a:spcPct val="150000"/>
              </a:lnSpc>
            </a:pPr>
            <a:r>
              <a:rPr lang="de-DE" dirty="0"/>
              <a:t>Aber jede Seite benutzt eine eigenen Begründungszusammenhang. Damit beansprucht jede der beiden Seiten, das Ganze des Problems zu kennen – eine typische schwarzweiß-Malerei.</a:t>
            </a:r>
          </a:p>
          <a:p>
            <a:pPr>
              <a:lnSpc>
                <a:spcPct val="150000"/>
              </a:lnSpc>
            </a:pPr>
            <a:r>
              <a:rPr lang="de-DE" dirty="0"/>
              <a:t>Das tiefere Problem steckt in der Komplexität des Themas (siehe „Hintergrund“).</a:t>
            </a:r>
          </a:p>
          <a:p>
            <a:pPr>
              <a:lnSpc>
                <a:spcPct val="150000"/>
              </a:lnSpc>
            </a:pPr>
            <a:r>
              <a:rPr lang="de-DE" dirty="0"/>
              <a:t>Ein seröser Medienbericht würde hier die Positionen und Argumente jeder der beiden Seiten aufgreifen und miteinander vergleichen!</a:t>
            </a:r>
          </a:p>
          <a:p>
            <a:endParaRPr lang="de-DE" dirty="0">
              <a:highlight>
                <a:srgbClr val="FFFF00"/>
              </a:highlight>
            </a:endParaRPr>
          </a:p>
          <a:p>
            <a:pPr>
              <a:lnSpc>
                <a:spcPct val="150000"/>
              </a:lnSpc>
            </a:pPr>
            <a:r>
              <a:rPr lang="de-DE" dirty="0"/>
              <a:t>Um das Verständnis für die </a:t>
            </a:r>
            <a:r>
              <a:rPr lang="de-DE" dirty="0" err="1"/>
              <a:t>SuS</a:t>
            </a:r>
            <a:r>
              <a:rPr lang="de-DE" dirty="0"/>
              <a:t> zu erleichtern, haben wir die Posts selbst nachgebaut und vereinfacht. Die original Posts stammen von einem Instagram-Kanal, der sich mit Tierwohl auseinandersetzt und einem Kanal der Grünen in Lichtenau und Sachsen bei Ansbach.</a:t>
            </a:r>
          </a:p>
          <a:p>
            <a:endParaRPr lang="de-DE" dirty="0"/>
          </a:p>
          <a:p>
            <a:r>
              <a:rPr lang="de-DE" i="1" dirty="0"/>
              <a:t>Quellen: https://www.instagram.com/arche_tierwohl/</a:t>
            </a:r>
          </a:p>
          <a:p>
            <a:r>
              <a:rPr lang="de-DE" i="1" dirty="0"/>
              <a:t>https://www.instagram.com/gruene.lisa/</a:t>
            </a:r>
          </a:p>
          <a:p>
            <a:r>
              <a:rPr lang="de-DE" i="1" dirty="0"/>
              <a:t>(Abruf 02/26)</a:t>
            </a:r>
          </a:p>
        </p:txBody>
      </p:sp>
      <p:sp>
        <p:nvSpPr>
          <p:cNvPr id="4" name="Foliennummernplatzhalter 3"/>
          <p:cNvSpPr>
            <a:spLocks noGrp="1"/>
          </p:cNvSpPr>
          <p:nvPr>
            <p:ph type="sldNum" sz="quarter" idx="5"/>
          </p:nvPr>
        </p:nvSpPr>
        <p:spPr/>
        <p:txBody>
          <a:bodyPr/>
          <a:lstStyle/>
          <a:p>
            <a:fld id="{A2A61CC0-4B0B-4395-B916-EE71BB03C9A7}" type="slidenum">
              <a:rPr lang="de-DE" smtClean="0"/>
              <a:pPr/>
              <a:t>14</a:t>
            </a:fld>
            <a:endParaRPr lang="de-DE" dirty="0"/>
          </a:p>
        </p:txBody>
      </p:sp>
      <p:sp>
        <p:nvSpPr>
          <p:cNvPr id="6" name="Textfeld 5">
            <a:extLst>
              <a:ext uri="{FF2B5EF4-FFF2-40B4-BE49-F238E27FC236}">
                <a16:creationId xmlns:a16="http://schemas.microsoft.com/office/drawing/2014/main" id="{898B12DE-3BB1-43FA-868A-CDE0C5EFE0EC}"/>
              </a:ext>
            </a:extLst>
          </p:cNvPr>
          <p:cNvSpPr txBox="1"/>
          <p:nvPr/>
        </p:nvSpPr>
        <p:spPr>
          <a:xfrm>
            <a:off x="4845794" y="3893170"/>
            <a:ext cx="1944205" cy="5955476"/>
          </a:xfrm>
          <a:prstGeom prst="rect">
            <a:avLst/>
          </a:prstGeom>
          <a:noFill/>
        </p:spPr>
        <p:txBody>
          <a:bodyPr wrap="square" rtlCol="0">
            <a:spAutoFit/>
          </a:bodyPr>
          <a:lstStyle/>
          <a:p>
            <a:pPr algn="l"/>
            <a:r>
              <a:rPr lang="de-DE" sz="1200" b="1" dirty="0">
                <a:latin typeface="Arial" panose="020B0604020202020204" pitchFamily="34" charset="0"/>
                <a:cs typeface="Arial" panose="020B0604020202020204" pitchFamily="34" charset="0"/>
              </a:rPr>
              <a:t>Komplexitätsreduktion</a:t>
            </a:r>
          </a:p>
          <a:p>
            <a:pPr algn="l"/>
            <a:endParaRPr lang="de-DE" sz="700" b="1"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Großereignisse (Epidemien, Kriege, Klimawandel) wie auch Strukturkrisen (Deut-</a:t>
            </a:r>
            <a:r>
              <a:rPr lang="de-DE" sz="1100" dirty="0" err="1">
                <a:latin typeface="Arial" panose="020B0604020202020204" pitchFamily="34" charset="0"/>
                <a:cs typeface="Arial" panose="020B0604020202020204" pitchFamily="34" charset="0"/>
              </a:rPr>
              <a:t>sche</a:t>
            </a:r>
            <a:r>
              <a:rPr lang="de-DE" sz="1100" dirty="0">
                <a:latin typeface="Arial" panose="020B0604020202020204" pitchFamily="34" charset="0"/>
                <a:cs typeface="Arial" panose="020B0604020202020204" pitchFamily="34" charset="0"/>
              </a:rPr>
              <a:t> Bahn, Rentensystem, Wohnungsnot u.a.) zeigen viele Einflussgrößen und  </a:t>
            </a:r>
          </a:p>
          <a:p>
            <a:pPr algn="l"/>
            <a:r>
              <a:rPr lang="de-DE" sz="1100" dirty="0">
                <a:latin typeface="Arial" panose="020B0604020202020204" pitchFamily="34" charset="0"/>
                <a:cs typeface="Arial" panose="020B0604020202020204" pitchFamily="34" charset="0"/>
              </a:rPr>
              <a:t>-faktoren. Dies macht sie undurchsichtig und nur schwer steuerbar.  Der Wunsch nach einer vereinfachten Beschreibung ist naheliegend, weil die Menschen Ursachen und Auswirkungen erfahren und verstehen wollen.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Professionelle Journalisten analysieren den Wirkungs-</a:t>
            </a:r>
            <a:r>
              <a:rPr lang="de-DE" sz="1100" dirty="0" err="1">
                <a:latin typeface="Arial" panose="020B0604020202020204" pitchFamily="34" charset="0"/>
                <a:cs typeface="Arial" panose="020B0604020202020204" pitchFamily="34" charset="0"/>
              </a:rPr>
              <a:t>zusammenhang</a:t>
            </a:r>
            <a:r>
              <a:rPr lang="de-DE" sz="1100" dirty="0">
                <a:latin typeface="Arial" panose="020B0604020202020204" pitchFamily="34" charset="0"/>
                <a:cs typeface="Arial" panose="020B0604020202020204" pitchFamily="34" charset="0"/>
              </a:rPr>
              <a:t> und liefern in ihren Berichten eine Reduktion der Komplexität, indem sie Hauptursachen herauslösen und aufzeigen. </a:t>
            </a:r>
          </a:p>
          <a:p>
            <a:pPr algn="l"/>
            <a:r>
              <a:rPr lang="de-DE" sz="1100" dirty="0">
                <a:latin typeface="Arial" panose="020B0604020202020204" pitchFamily="34" charset="0"/>
                <a:cs typeface="Arial" panose="020B0604020202020204" pitchFamily="34" charset="0"/>
              </a:rPr>
              <a:t>Manche „alternative“ Publizisten scheuen diese Arbeit und vereinfachen Komplexität nach Maßgabe ihrer Vorurteile, Denkmuster und Schuldzuschreibungen – wie es die Vertreter der beiden Positionen hier tun.</a:t>
            </a:r>
          </a:p>
          <a:p>
            <a:pPr algn="l"/>
            <a:endParaRPr lang="de-DE" sz="700" dirty="0">
              <a:latin typeface="Arial" panose="020B0604020202020204" pitchFamily="34" charset="0"/>
              <a:cs typeface="Arial" panose="020B0604020202020204" pitchFamily="34" charset="0"/>
            </a:endParaRPr>
          </a:p>
          <a:p>
            <a:pPr algn="l"/>
            <a:r>
              <a:rPr lang="de-DE" sz="1100" dirty="0">
                <a:latin typeface="Arial" panose="020B0604020202020204" pitchFamily="34" charset="0"/>
                <a:cs typeface="Arial" panose="020B0604020202020204" pitchFamily="34" charset="0"/>
              </a:rPr>
              <a:t>Zum </a:t>
            </a:r>
            <a:r>
              <a:rPr lang="de-DE" sz="1100" dirty="0" err="1">
                <a:latin typeface="Arial" panose="020B0604020202020204" pitchFamily="34" charset="0"/>
                <a:cs typeface="Arial" panose="020B0604020202020204" pitchFamily="34" charset="0"/>
              </a:rPr>
              <a:t>Begriff´„Komplexitäts</a:t>
            </a:r>
            <a:r>
              <a:rPr lang="de-DE" sz="1100" dirty="0">
                <a:latin typeface="Arial" panose="020B0604020202020204" pitchFamily="34" charset="0"/>
                <a:cs typeface="Arial" panose="020B0604020202020204" pitchFamily="34" charset="0"/>
              </a:rPr>
              <a:t>-reduktion“ siehe Wikipedia.</a:t>
            </a:r>
          </a:p>
        </p:txBody>
      </p:sp>
      <p:sp>
        <p:nvSpPr>
          <p:cNvPr id="7" name="Notizenplatzhalter 2">
            <a:extLst>
              <a:ext uri="{FF2B5EF4-FFF2-40B4-BE49-F238E27FC236}">
                <a16:creationId xmlns:a16="http://schemas.microsoft.com/office/drawing/2014/main" id="{26944D75-A7C8-486C-9339-05DC6E84E43C}"/>
              </a:ext>
            </a:extLst>
          </p:cNvPr>
          <p:cNvSpPr txBox="1">
            <a:spLocks/>
          </p:cNvSpPr>
          <p:nvPr/>
        </p:nvSpPr>
        <p:spPr>
          <a:xfrm>
            <a:off x="309290" y="3677146"/>
            <a:ext cx="4392485" cy="1224136"/>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FBB0B6BE-21D6-46C1-9752-4F28ED451DCE}"/>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Frage</a:t>
            </a:r>
            <a:r>
              <a:rPr lang="en-GB" sz="1200" b="1" dirty="0">
                <a:solidFill>
                  <a:srgbClr val="FF0000"/>
                </a:solidFill>
              </a:rPr>
              <a:t> an die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D56FD0C6-DCF0-4C63-A60D-E67EC5E65434}"/>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4DCD07F2-3953-4DA7-9570-927C718031F7}"/>
              </a:ext>
            </a:extLst>
          </p:cNvPr>
          <p:cNvSpPr/>
          <p:nvPr/>
        </p:nvSpPr>
        <p:spPr>
          <a:xfrm>
            <a:off x="404346" y="4181202"/>
            <a:ext cx="4006686" cy="612155"/>
          </a:xfrm>
          <a:prstGeom prst="rect">
            <a:avLst/>
          </a:prstGeom>
        </p:spPr>
        <p:txBody>
          <a:bodyPr wrap="square">
            <a:spAutoFit/>
          </a:bodyPr>
          <a:lstStyle/>
          <a:p>
            <a:pPr marL="180975" lvl="0">
              <a:lnSpc>
                <a:spcPct val="150000"/>
              </a:lnSpc>
              <a:tabLst>
                <a:tab pos="355600" algn="l"/>
              </a:tabLst>
              <a:defRPr/>
            </a:pPr>
            <a:r>
              <a:rPr lang="de-DE" sz="1200" b="1" i="1" dirty="0">
                <a:latin typeface="Arial" pitchFamily="34" charset="0"/>
                <a:cs typeface="Arial" pitchFamily="34" charset="0"/>
              </a:rPr>
              <a:t>Habt ihr solche Schwarz-Weiß-Geschichten auch schon auf euren Handys gesehen? </a:t>
            </a:r>
          </a:p>
        </p:txBody>
      </p:sp>
      <p:sp>
        <p:nvSpPr>
          <p:cNvPr id="11" name="Textfeld 10">
            <a:extLst>
              <a:ext uri="{FF2B5EF4-FFF2-40B4-BE49-F238E27FC236}">
                <a16:creationId xmlns:a16="http://schemas.microsoft.com/office/drawing/2014/main" id="{AE1409AC-4567-4874-958D-6EB56F1D3579}"/>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3: Beispiel für Schwarz-Weiß-Malerei I </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0941185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nSpc>
                <a:spcPct val="150000"/>
              </a:lnSpc>
            </a:pPr>
            <a:endParaRPr lang="de-DE" dirty="0"/>
          </a:p>
          <a:p>
            <a:pPr>
              <a:lnSpc>
                <a:spcPct val="150000"/>
              </a:lnSpc>
            </a:pPr>
            <a:r>
              <a:rPr lang="de-DE" b="1" dirty="0"/>
              <a:t>Die Lösung: </a:t>
            </a:r>
            <a:r>
              <a:rPr lang="de-DE" dirty="0"/>
              <a:t>Wir sollten beide Positionen kennenlernen und deren Begründungen unter die Lupe nehmen – und wenn die </a:t>
            </a:r>
            <a:r>
              <a:rPr lang="de-DE" dirty="0" err="1"/>
              <a:t>SuS</a:t>
            </a:r>
            <a:r>
              <a:rPr lang="de-DE" dirty="0"/>
              <a:t> Journalisten wären, würden sie über beide Positionen und deren Wortführer berichten.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15</a:t>
            </a:fld>
            <a:endParaRPr lang="de-DE" dirty="0"/>
          </a:p>
        </p:txBody>
      </p:sp>
      <p:sp>
        <p:nvSpPr>
          <p:cNvPr id="5" name="Textfeld 4">
            <a:extLst>
              <a:ext uri="{FF2B5EF4-FFF2-40B4-BE49-F238E27FC236}">
                <a16:creationId xmlns:a16="http://schemas.microsoft.com/office/drawing/2014/main" id="{9EBA1B40-DE35-4B72-9DCE-F394272AEC77}"/>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3: Beispiel für Schwarz-Weiß-Malerei  II</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7" name="Notizenplatzhalter 2">
            <a:extLst>
              <a:ext uri="{FF2B5EF4-FFF2-40B4-BE49-F238E27FC236}">
                <a16:creationId xmlns:a16="http://schemas.microsoft.com/office/drawing/2014/main" id="{AC4B3367-25F9-41FA-B8E2-565ECDB6CE0F}"/>
              </a:ext>
            </a:extLst>
          </p:cNvPr>
          <p:cNvSpPr txBox="1">
            <a:spLocks/>
          </p:cNvSpPr>
          <p:nvPr/>
        </p:nvSpPr>
        <p:spPr>
          <a:xfrm>
            <a:off x="309290" y="3738525"/>
            <a:ext cx="4392485" cy="1584176"/>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C03D2ABD-C5B8-4C7B-91CE-7A5A7DC7AAFD}"/>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Diskussion</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9286E79E-4869-4A20-8AED-378D2BE21C5A}"/>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1B93F332-567C-4C8E-8CE2-B6948175A2D9}"/>
              </a:ext>
            </a:extLst>
          </p:cNvPr>
          <p:cNvSpPr/>
          <p:nvPr/>
        </p:nvSpPr>
        <p:spPr>
          <a:xfrm>
            <a:off x="404346" y="4224536"/>
            <a:ext cx="4006686" cy="612155"/>
          </a:xfrm>
          <a:prstGeom prst="rect">
            <a:avLst/>
          </a:prstGeom>
        </p:spPr>
        <p:txBody>
          <a:bodyPr wrap="square">
            <a:spAutoFit/>
          </a:bodyPr>
          <a:lstStyle/>
          <a:p>
            <a:pPr marL="180975" lvl="0" indent="-180975">
              <a:lnSpc>
                <a:spcPct val="150000"/>
              </a:lnSpc>
              <a:tabLst>
                <a:tab pos="355600" algn="l"/>
              </a:tabLst>
              <a:defRPr/>
            </a:pPr>
            <a:r>
              <a:rPr lang="de-DE" sz="1200" b="1" i="1" dirty="0">
                <a:latin typeface="Arial" pitchFamily="34" charset="0"/>
                <a:cs typeface="Arial" pitchFamily="34" charset="0"/>
              </a:rPr>
              <a:t>	Was meint ihr: Wenn keiner recht hat, wie soll man darüber berichten? </a:t>
            </a:r>
          </a:p>
        </p:txBody>
      </p:sp>
      <p:sp>
        <p:nvSpPr>
          <p:cNvPr id="11" name="Textfeld 10">
            <a:extLst>
              <a:ext uri="{FF2B5EF4-FFF2-40B4-BE49-F238E27FC236}">
                <a16:creationId xmlns:a16="http://schemas.microsoft.com/office/drawing/2014/main" id="{334F5B22-19F2-4BAF-822D-5B69FA11A52C}"/>
              </a:ext>
            </a:extLst>
          </p:cNvPr>
          <p:cNvSpPr txBox="1"/>
          <p:nvPr/>
        </p:nvSpPr>
        <p:spPr>
          <a:xfrm>
            <a:off x="4845794" y="3893170"/>
            <a:ext cx="1908000" cy="6347892"/>
          </a:xfrm>
          <a:prstGeom prst="rect">
            <a:avLst/>
          </a:prstGeom>
          <a:noFill/>
        </p:spPr>
        <p:txBody>
          <a:bodyPr wrap="square" rtlCol="0">
            <a:spAutoFit/>
          </a:bodyPr>
          <a:lstStyle/>
          <a:p>
            <a:r>
              <a:rPr lang="de-DE" sz="1100" b="1" dirty="0">
                <a:sym typeface="Wingdings" panose="05000000000000000000" pitchFamily="2" charset="2"/>
              </a:rPr>
              <a:t> Forts. </a:t>
            </a:r>
            <a:r>
              <a:rPr lang="de-DE" sz="1100" b="1" dirty="0"/>
              <a:t>Die </a:t>
            </a:r>
            <a:r>
              <a:rPr lang="de-DE" sz="1100" b="1" dirty="0" err="1"/>
              <a:t>Undurch</a:t>
            </a:r>
            <a:r>
              <a:rPr lang="de-DE" sz="1100" b="1" dirty="0"/>
              <a:t>-schaubarkeit  </a:t>
            </a:r>
            <a:r>
              <a:rPr lang="de-DE" sz="1100" dirty="0"/>
              <a:t>von  Großer-</a:t>
            </a:r>
            <a:r>
              <a:rPr lang="de-DE" sz="1100" dirty="0" err="1"/>
              <a:t>eignisse</a:t>
            </a:r>
            <a:r>
              <a:rPr lang="de-DE" sz="1100" dirty="0"/>
              <a:t> weckt das Bedürfnis, mit einfachen Erklärungen oder Schuld-zuweisungen (auch Verschwörungen)  Sicher-</a:t>
            </a:r>
            <a:r>
              <a:rPr lang="de-DE" sz="1100" dirty="0" err="1"/>
              <a:t>heit</a:t>
            </a:r>
            <a:r>
              <a:rPr lang="de-DE" sz="1100" dirty="0"/>
              <a:t> zurück zu gewinnen. </a:t>
            </a:r>
            <a:r>
              <a:rPr lang="de-DE" sz="1100" b="1" dirty="0"/>
              <a:t>Beispiel: </a:t>
            </a:r>
          </a:p>
          <a:p>
            <a:r>
              <a:rPr lang="de-DE" sz="1100" dirty="0"/>
              <a:t>Zum Komplex „Corona-Pandemie“ erschienen zahlreiche Bücher, die das schlichte Schwarz-Weiß-Schema  auf Ursachen-, Schuld- und </a:t>
            </a:r>
            <a:r>
              <a:rPr lang="de-DE" sz="1100" dirty="0" err="1"/>
              <a:t>Verantwort-ungsfragen</a:t>
            </a:r>
            <a:r>
              <a:rPr lang="de-DE" sz="1100" dirty="0"/>
              <a:t> übertrugen.</a:t>
            </a:r>
          </a:p>
          <a:p>
            <a:r>
              <a:rPr lang="de-DE" sz="1100" dirty="0"/>
              <a:t>Das Schema lautet: Ich, der Verfasser, durchschaue es (ich bin der Weiße), die  Politik bzw. die Pharma-industrie sind Versager oder Betrüger (das sind die Schwarzen).</a:t>
            </a:r>
          </a:p>
          <a:p>
            <a:r>
              <a:rPr lang="de-DE" sz="1100" dirty="0"/>
              <a:t>Mehrere Sachbücher folgen diesem Muster. Sie erschienen in dem 2023 gegründeten Rubikon-Verlag. Der Verleger Wernicke hatte zuvor das Online-Magazin „Rubikon – Das Magazin für die kritische Masse“ (heute </a:t>
            </a:r>
            <a:r>
              <a:rPr lang="de-DE" sz="1100" dirty="0" err="1"/>
              <a:t>Manova.news</a:t>
            </a:r>
            <a:r>
              <a:rPr lang="de-DE" sz="1100" dirty="0"/>
              <a:t>) ins Leben gerufen. Der Verlag vertritt eine systemkritische „alternative“ Publizistik. </a:t>
            </a:r>
          </a:p>
          <a:p>
            <a:pPr algn="l"/>
            <a:endParaRPr lang="de-DE" sz="105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59192839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b="1" dirty="0"/>
              <a:t>Anregung für die </a:t>
            </a:r>
            <a:r>
              <a:rPr lang="de-DE" b="1" dirty="0" err="1"/>
              <a:t>LuL</a:t>
            </a:r>
            <a:r>
              <a:rPr lang="de-DE" b="1" dirty="0"/>
              <a:t>:</a:t>
            </a:r>
          </a:p>
          <a:p>
            <a:endParaRPr lang="de-DE" dirty="0"/>
          </a:p>
          <a:p>
            <a:pPr>
              <a:lnSpc>
                <a:spcPct val="150000"/>
              </a:lnSpc>
            </a:pPr>
            <a:r>
              <a:rPr lang="de-DE" dirty="0"/>
              <a:t>Im Gespräch mit den </a:t>
            </a:r>
            <a:r>
              <a:rPr lang="de-DE" dirty="0" err="1"/>
              <a:t>SuS</a:t>
            </a:r>
            <a:r>
              <a:rPr lang="de-DE" dirty="0"/>
              <a:t> kann darauf hingewiesen werden, dass Generalisierungen oft benutzt werden, um den Gegner in die Defensive zu drängen.</a:t>
            </a:r>
          </a:p>
          <a:p>
            <a:pPr>
              <a:lnSpc>
                <a:spcPct val="150000"/>
              </a:lnSpc>
            </a:pPr>
            <a:r>
              <a:rPr lang="de-DE" dirty="0"/>
              <a:t>Man kennt das, wenn zwei sich streiten: „Immer sagst du….“ oder  „Überall finde ich Abfallpapier von Dir …“  oder „Jedes mal schlägst Du die Türe …“ oder „Nie hast Du Zeit für mich …“ – usw.</a:t>
            </a:r>
          </a:p>
          <a:p>
            <a:pPr>
              <a:lnSpc>
                <a:spcPct val="150000"/>
              </a:lnSpc>
            </a:pPr>
            <a:r>
              <a:rPr lang="de-DE" dirty="0"/>
              <a:t>Dies ist manipulierendes Reden, weil es den Sprecher groß und den Beschuldigten klein macht.</a:t>
            </a:r>
          </a:p>
          <a:p>
            <a:pPr>
              <a:lnSpc>
                <a:spcPct val="150000"/>
              </a:lnSpc>
            </a:pPr>
            <a:r>
              <a:rPr lang="de-DE" dirty="0"/>
              <a:t>Dieselbe Technik findet sich in vielen Videos, Mitteilungen und Berichten auf den Plattformen der </a:t>
            </a:r>
            <a:r>
              <a:rPr lang="de-DE" dirty="0" err="1"/>
              <a:t>Social</a:t>
            </a:r>
            <a:r>
              <a:rPr lang="de-DE" dirty="0"/>
              <a:t> Media.</a:t>
            </a:r>
          </a:p>
          <a:p>
            <a:pPr>
              <a:lnSpc>
                <a:spcPct val="150000"/>
              </a:lnSpc>
            </a:pPr>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16</a:t>
            </a:fld>
            <a:endParaRPr lang="de-DE" dirty="0"/>
          </a:p>
        </p:txBody>
      </p:sp>
      <p:sp>
        <p:nvSpPr>
          <p:cNvPr id="5" name="Textfeld 4">
            <a:extLst>
              <a:ext uri="{FF2B5EF4-FFF2-40B4-BE49-F238E27FC236}">
                <a16:creationId xmlns:a16="http://schemas.microsoft.com/office/drawing/2014/main" id="{477AD04E-784E-4542-A2C0-1092FD07F5D9}"/>
              </a:ext>
            </a:extLst>
          </p:cNvPr>
          <p:cNvSpPr txBox="1"/>
          <p:nvPr/>
        </p:nvSpPr>
        <p:spPr>
          <a:xfrm>
            <a:off x="4053706" y="1432954"/>
            <a:ext cx="2160240"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4: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Rechteck 5">
            <a:extLst>
              <a:ext uri="{FF2B5EF4-FFF2-40B4-BE49-F238E27FC236}">
                <a16:creationId xmlns:a16="http://schemas.microsoft.com/office/drawing/2014/main" id="{0399F461-911D-419F-B057-EA717DD5027F}"/>
              </a:ext>
            </a:extLst>
          </p:cNvPr>
          <p:cNvSpPr/>
          <p:nvPr/>
        </p:nvSpPr>
        <p:spPr>
          <a:xfrm>
            <a:off x="4845032" y="3884461"/>
            <a:ext cx="1918840" cy="5763116"/>
          </a:xfrm>
          <a:prstGeom prst="rect">
            <a:avLst/>
          </a:prstGeom>
        </p:spPr>
        <p:txBody>
          <a:bodyPr wrap="square">
            <a:spAutoFit/>
          </a:bodyPr>
          <a:lstStyle/>
          <a:p>
            <a:r>
              <a:rPr lang="de-DE" sz="1200" b="1" dirty="0"/>
              <a:t>Anekdotische Evidenz</a:t>
            </a:r>
          </a:p>
          <a:p>
            <a:endParaRPr lang="de-DE" sz="700" dirty="0"/>
          </a:p>
          <a:p>
            <a:r>
              <a:rPr lang="de-DE" sz="1100" dirty="0"/>
              <a:t>Das Verallgemeinern von singulären Ereignissen ist eine in den Medien verbreitete Methode, um einem Thema größere Bedeutung, d.h. mehr Relevanz zu verleihen. Das Manipulative besteht darin, dass Unwichtiges für sehr wichtig erklärt und das Publikum zum Objekt dieser Entstellung gemacht wird. Die </a:t>
            </a:r>
            <a:r>
              <a:rPr lang="de-DE" sz="1100" dirty="0" err="1"/>
              <a:t>SLpB</a:t>
            </a:r>
            <a:r>
              <a:rPr lang="de-DE" sz="1100" dirty="0"/>
              <a:t> schreibt hierzu: </a:t>
            </a:r>
          </a:p>
          <a:p>
            <a:r>
              <a:rPr lang="de-DE" sz="1100" dirty="0"/>
              <a:t> „Ein Beispiel ist die rassistische und falsche Behauptung, dass Menschen mit Migrations-hintergrund kriminell seien, wofür als Beweis die Straftat eines einzelnen Menschen herangezogen wird. Das Heranziehen eines Einzelfalls als Beleg für etwas Allgemeines nennt man anekdotische Evidenz“ Quelle:</a:t>
            </a:r>
          </a:p>
          <a:p>
            <a:r>
              <a:rPr lang="de-DE" sz="1050" dirty="0">
                <a:hlinkClick r:id="rId3"/>
              </a:rPr>
              <a:t>https://www.slpb.de/themen/gesellschaft/desinformation/die-welt-der-desinformation/wie-werden-informationen-manipuliert</a:t>
            </a:r>
            <a:endParaRPr lang="de-DE" sz="1050" dirty="0"/>
          </a:p>
        </p:txBody>
      </p:sp>
      <p:sp>
        <p:nvSpPr>
          <p:cNvPr id="7" name="Notizenplatzhalter 2">
            <a:extLst>
              <a:ext uri="{FF2B5EF4-FFF2-40B4-BE49-F238E27FC236}">
                <a16:creationId xmlns:a16="http://schemas.microsoft.com/office/drawing/2014/main" id="{677B9C80-FECD-491C-9492-096DFEEEF344}"/>
              </a:ext>
            </a:extLst>
          </p:cNvPr>
          <p:cNvSpPr txBox="1">
            <a:spLocks/>
          </p:cNvSpPr>
          <p:nvPr/>
        </p:nvSpPr>
        <p:spPr>
          <a:xfrm>
            <a:off x="326711" y="3677146"/>
            <a:ext cx="4392485" cy="1368152"/>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4"/>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8" name="Rechteck 7">
            <a:extLst>
              <a:ext uri="{FF2B5EF4-FFF2-40B4-BE49-F238E27FC236}">
                <a16:creationId xmlns:a16="http://schemas.microsoft.com/office/drawing/2014/main" id="{7B37F344-1250-4585-981E-D2E6E0235B3E}"/>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9" name="Grafik 8" descr="Ein Bild, das Uhr enthält.&#10;&#10;Automatisch generierte Beschreibung">
            <a:extLst>
              <a:ext uri="{FF2B5EF4-FFF2-40B4-BE49-F238E27FC236}">
                <a16:creationId xmlns:a16="http://schemas.microsoft.com/office/drawing/2014/main" id="{BCF57981-3614-4D70-8AF8-72D79A370CC7}"/>
              </a:ext>
            </a:extLst>
          </p:cNvPr>
          <p:cNvPicPr>
            <a:picLocks noChangeAspect="1"/>
          </p:cNvPicPr>
          <p:nvPr/>
        </p:nvPicPr>
        <p:blipFill rotWithShape="1">
          <a:blip r:embed="rId5">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0" name="Rechteck 9">
            <a:extLst>
              <a:ext uri="{FF2B5EF4-FFF2-40B4-BE49-F238E27FC236}">
                <a16:creationId xmlns:a16="http://schemas.microsoft.com/office/drawing/2014/main" id="{D2B78B78-E796-43A6-A0B9-A7484F73EFF9}"/>
              </a:ext>
            </a:extLst>
          </p:cNvPr>
          <p:cNvSpPr/>
          <p:nvPr/>
        </p:nvSpPr>
        <p:spPr>
          <a:xfrm>
            <a:off x="404346" y="4224536"/>
            <a:ext cx="4006686"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glaubt ihr: Warum wird so oft und gern verallgemeinert? („schon immer“, „überall“ usw.)? </a:t>
            </a:r>
          </a:p>
        </p:txBody>
      </p:sp>
    </p:spTree>
    <p:extLst>
      <p:ext uri="{BB962C8B-B14F-4D97-AF65-F5344CB8AC3E}">
        <p14:creationId xmlns:p14="http://schemas.microsoft.com/office/powerpoint/2010/main" val="103493341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17</a:t>
            </a:fld>
            <a:endParaRPr lang="de-DE" dirty="0"/>
          </a:p>
        </p:txBody>
      </p:sp>
      <p:sp>
        <p:nvSpPr>
          <p:cNvPr id="5" name="Textfeld 4">
            <a:extLst>
              <a:ext uri="{FF2B5EF4-FFF2-40B4-BE49-F238E27FC236}">
                <a16:creationId xmlns:a16="http://schemas.microsoft.com/office/drawing/2014/main" id="{E92866BD-5084-41C5-B881-AD596B79CE9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Trick  4: Beispiele fürs Generalisieren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6" name="Notizenplatzhalter 2">
            <a:extLst>
              <a:ext uri="{FF2B5EF4-FFF2-40B4-BE49-F238E27FC236}">
                <a16:creationId xmlns:a16="http://schemas.microsoft.com/office/drawing/2014/main" id="{C7639688-A510-4560-9B21-517E960B814F}"/>
              </a:ext>
            </a:extLst>
          </p:cNvPr>
          <p:cNvSpPr txBox="1">
            <a:spLocks/>
          </p:cNvSpPr>
          <p:nvPr/>
        </p:nvSpPr>
        <p:spPr>
          <a:xfrm>
            <a:off x="309290" y="3677145"/>
            <a:ext cx="4392485" cy="2415899"/>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398406DF-738B-4A54-A7C0-BB44FE9783FF}"/>
              </a:ext>
            </a:extLst>
          </p:cNvPr>
          <p:cNvSpPr/>
          <p:nvPr/>
        </p:nvSpPr>
        <p:spPr>
          <a:xfrm>
            <a:off x="764153" y="3864569"/>
            <a:ext cx="4006685" cy="276999"/>
          </a:xfrm>
          <a:prstGeom prst="rect">
            <a:avLst/>
          </a:prstGeom>
        </p:spPr>
        <p:txBody>
          <a:bodyPr wrap="square">
            <a:spAutoFit/>
          </a:bodyPr>
          <a:lstStyle/>
          <a:p>
            <a:r>
              <a:rPr lang="en-GB" sz="1200" b="1" dirty="0">
                <a:solidFill>
                  <a:srgbClr val="FF0000"/>
                </a:solidFill>
              </a:rPr>
              <a:t>An die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C72B7FF0-47F0-4BBA-BE69-EE4009829BCD}"/>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F2237156-9593-400F-AAB7-19D7C9E0C116}"/>
              </a:ext>
            </a:extLst>
          </p:cNvPr>
          <p:cNvSpPr/>
          <p:nvPr/>
        </p:nvSpPr>
        <p:spPr>
          <a:xfrm>
            <a:off x="406212" y="4193916"/>
            <a:ext cx="4006686" cy="1720151"/>
          </a:xfrm>
          <a:prstGeom prst="rect">
            <a:avLst/>
          </a:prstGeom>
        </p:spPr>
        <p:txBody>
          <a:bodyPr wrap="square">
            <a:spAutoFit/>
          </a:bodyPr>
          <a:lstStyle/>
          <a:p>
            <a:pPr>
              <a:lnSpc>
                <a:spcPct val="150000"/>
              </a:lnSpc>
            </a:pPr>
            <a:r>
              <a:rPr lang="de-DE" sz="1200" b="1" i="1" dirty="0"/>
              <a:t>Auf dieser Folie sehen wir beliebige Beispiele aus der Herbst-/Winterzeit 2025/26.</a:t>
            </a:r>
          </a:p>
          <a:p>
            <a:pPr>
              <a:lnSpc>
                <a:spcPct val="150000"/>
              </a:lnSpc>
            </a:pPr>
            <a:r>
              <a:rPr lang="de-DE" sz="1200" b="1" dirty="0"/>
              <a:t>Durchklicken!</a:t>
            </a:r>
          </a:p>
          <a:p>
            <a:pPr>
              <a:lnSpc>
                <a:spcPct val="150000"/>
              </a:lnSpc>
            </a:pPr>
            <a:r>
              <a:rPr lang="de-DE" sz="1200" i="1" dirty="0"/>
              <a:t>Und dieser Kacheltext ist ein Hinweis, dass die Medienmacher mit solchen Verallgemeinerungen eine Absicht verfolgen …</a:t>
            </a:r>
          </a:p>
        </p:txBody>
      </p:sp>
      <p:sp>
        <p:nvSpPr>
          <p:cNvPr id="10" name="Textfeld 9">
            <a:extLst>
              <a:ext uri="{FF2B5EF4-FFF2-40B4-BE49-F238E27FC236}">
                <a16:creationId xmlns:a16="http://schemas.microsoft.com/office/drawing/2014/main" id="{17691DDA-0324-48D1-BF78-5960A5461118}"/>
              </a:ext>
            </a:extLst>
          </p:cNvPr>
          <p:cNvSpPr txBox="1"/>
          <p:nvPr/>
        </p:nvSpPr>
        <p:spPr>
          <a:xfrm>
            <a:off x="4845794" y="3533130"/>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48395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r>
              <a:rPr lang="de-DE" dirty="0"/>
              <a:t>Diskussionszeit max. 5 Minuten, </a:t>
            </a:r>
            <a:r>
              <a:rPr lang="de-DE" b="1" dirty="0"/>
              <a:t>dann Klick!</a:t>
            </a:r>
          </a:p>
          <a:p>
            <a:endParaRPr lang="de-DE" b="1" dirty="0"/>
          </a:p>
          <a:p>
            <a:endParaRPr lang="de-DE" b="1" dirty="0"/>
          </a:p>
          <a:p>
            <a:pPr>
              <a:lnSpc>
                <a:spcPct val="150000"/>
              </a:lnSpc>
            </a:pPr>
            <a:r>
              <a:rPr lang="de-DE" dirty="0"/>
              <a:t>Nun können die schon erarbeiteten Hauptgründe kurz genannt und besprochen werden.</a:t>
            </a:r>
          </a:p>
          <a:p>
            <a:pPr>
              <a:lnSpc>
                <a:spcPct val="150000"/>
              </a:lnSpc>
            </a:pPr>
            <a:r>
              <a:rPr lang="de-DE" dirty="0"/>
              <a:t>Hier haben wir sie abstrakt formuliert:</a:t>
            </a:r>
          </a:p>
          <a:p>
            <a:pPr marL="171450" indent="-171450">
              <a:lnSpc>
                <a:spcPct val="150000"/>
              </a:lnSpc>
              <a:buFont typeface="Wingdings" panose="05000000000000000000" pitchFamily="2" charset="2"/>
              <a:buChar char="Ø"/>
            </a:pPr>
            <a:r>
              <a:rPr lang="de-DE" dirty="0"/>
              <a:t>Ökonomie (Generierung von Aufmerksamkeit)</a:t>
            </a:r>
          </a:p>
          <a:p>
            <a:pPr marL="171450" indent="-171450">
              <a:lnSpc>
                <a:spcPct val="150000"/>
              </a:lnSpc>
              <a:buFont typeface="Wingdings" panose="05000000000000000000" pitchFamily="2" charset="2"/>
              <a:buChar char="Ø"/>
            </a:pPr>
            <a:r>
              <a:rPr lang="de-DE" dirty="0"/>
              <a:t>Ausübung von sozialer, politischer, kultureller Macht</a:t>
            </a:r>
          </a:p>
          <a:p>
            <a:pPr marL="171450" indent="-171450">
              <a:lnSpc>
                <a:spcPct val="150000"/>
              </a:lnSpc>
              <a:buFont typeface="Wingdings" panose="05000000000000000000" pitchFamily="2" charset="2"/>
              <a:buChar char="Ø"/>
            </a:pPr>
            <a:r>
              <a:rPr lang="de-DE" dirty="0"/>
              <a:t>Psychologisch zu erklärende Bedürfnisse der Akteure (Geltung) und Follower (Idolisierung).</a:t>
            </a:r>
          </a:p>
          <a:p>
            <a:endParaRPr lang="de-DE" b="1"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18</a:t>
            </a:fld>
            <a:endParaRPr lang="de-DE" dirty="0"/>
          </a:p>
        </p:txBody>
      </p:sp>
      <p:sp>
        <p:nvSpPr>
          <p:cNvPr id="6" name="Notizenplatzhalter 2">
            <a:extLst>
              <a:ext uri="{FF2B5EF4-FFF2-40B4-BE49-F238E27FC236}">
                <a16:creationId xmlns:a16="http://schemas.microsoft.com/office/drawing/2014/main" id="{E2BFFEC0-2023-4EEF-9C0D-BB7A234F47D6}"/>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A4AFE97B-2F75-4A03-90B8-B77AED2A7E39}"/>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15F4F087-3C20-40C0-A838-FF7B5198E15E}"/>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351161E1-49F5-407C-98F4-7ACCCD239A8F}"/>
              </a:ext>
            </a:extLst>
          </p:cNvPr>
          <p:cNvSpPr/>
          <p:nvPr/>
        </p:nvSpPr>
        <p:spPr>
          <a:xfrm>
            <a:off x="404345" y="4224536"/>
            <a:ext cx="4127391"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bewirken diese vier Werkzeuge? Welchen Zielen und Zwecken dienen sie? Nennt die drei wichtigsten!</a:t>
            </a:r>
          </a:p>
        </p:txBody>
      </p:sp>
      <p:sp>
        <p:nvSpPr>
          <p:cNvPr id="10" name="Rechteck 9">
            <a:extLst>
              <a:ext uri="{FF2B5EF4-FFF2-40B4-BE49-F238E27FC236}">
                <a16:creationId xmlns:a16="http://schemas.microsoft.com/office/drawing/2014/main" id="{282A1161-F5BD-42E9-8D1E-993E12029CA1}"/>
              </a:ext>
            </a:extLst>
          </p:cNvPr>
          <p:cNvSpPr/>
          <p:nvPr/>
        </p:nvSpPr>
        <p:spPr>
          <a:xfrm>
            <a:off x="4839395" y="3859846"/>
            <a:ext cx="1950604" cy="6031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r>
              <a:rPr lang="de-DE" sz="1100" dirty="0">
                <a:solidFill>
                  <a:schemeClr val="tx1"/>
                </a:solidFill>
              </a:rPr>
              <a:t>Journalistische Medien können zu den oft krassen Erzählungen der Apps auf den Plattformen der Sozialen Medien </a:t>
            </a:r>
            <a:r>
              <a:rPr lang="de-DE" sz="1100" b="1" dirty="0">
                <a:solidFill>
                  <a:schemeClr val="tx1"/>
                </a:solidFill>
              </a:rPr>
              <a:t>als Korrektiv </a:t>
            </a:r>
            <a:r>
              <a:rPr lang="de-DE" sz="1100" dirty="0">
                <a:solidFill>
                  <a:schemeClr val="tx1"/>
                </a:solidFill>
              </a:rPr>
              <a:t>funktionieren. </a:t>
            </a:r>
          </a:p>
          <a:p>
            <a:endParaRPr lang="de-DE" sz="1100" dirty="0">
              <a:solidFill>
                <a:schemeClr val="tx1"/>
              </a:solidFill>
            </a:endParaRPr>
          </a:p>
          <a:p>
            <a:r>
              <a:rPr lang="de-DE" sz="1100" dirty="0">
                <a:solidFill>
                  <a:schemeClr val="tx1"/>
                </a:solidFill>
              </a:rPr>
              <a:t>Allerdings steht auch der Journalismus im Span-</a:t>
            </a:r>
            <a:r>
              <a:rPr lang="de-DE" sz="1100" dirty="0" err="1">
                <a:solidFill>
                  <a:schemeClr val="tx1"/>
                </a:solidFill>
              </a:rPr>
              <a:t>nungsfeld</a:t>
            </a:r>
            <a:r>
              <a:rPr lang="de-DE" sz="1100" dirty="0">
                <a:solidFill>
                  <a:schemeClr val="tx1"/>
                </a:solidFill>
              </a:rPr>
              <a:t> zwischen Sachbericht und bunten „Stories“. Zudem: Krasse Überschriften und Bilder funktionieren oft als </a:t>
            </a:r>
            <a:r>
              <a:rPr lang="de-DE" sz="1100" dirty="0" err="1">
                <a:solidFill>
                  <a:schemeClr val="tx1"/>
                </a:solidFill>
              </a:rPr>
              <a:t>Klickbait</a:t>
            </a:r>
            <a:r>
              <a:rPr lang="de-DE" sz="1100" dirty="0">
                <a:solidFill>
                  <a:schemeClr val="tx1"/>
                </a:solidFill>
              </a:rPr>
              <a:t>: je mehr Klicks, desto mehr Einnahmen bringt die Werbung auf den Newsseiten. </a:t>
            </a:r>
          </a:p>
          <a:p>
            <a:r>
              <a:rPr lang="de-DE" sz="1100" dirty="0">
                <a:solidFill>
                  <a:schemeClr val="tx1"/>
                </a:solidFill>
              </a:rPr>
              <a:t>Wie gehen die Journalisten damit um?</a:t>
            </a:r>
          </a:p>
          <a:p>
            <a:r>
              <a:rPr lang="de-DE" sz="1100" dirty="0">
                <a:solidFill>
                  <a:schemeClr val="tx1"/>
                </a:solidFill>
              </a:rPr>
              <a:t>Aus dieser Einheit ergeben sich weitere Fragen für den Journalistenbesuch. Zum Beispiel: </a:t>
            </a:r>
          </a:p>
          <a:p>
            <a:pPr marL="85725" indent="-85725">
              <a:buFont typeface="Arial" panose="020B0604020202020204" pitchFamily="34" charset="0"/>
              <a:buChar char="•"/>
            </a:pPr>
            <a:r>
              <a:rPr lang="de-DE" sz="1100" dirty="0">
                <a:solidFill>
                  <a:schemeClr val="tx1"/>
                </a:solidFill>
              </a:rPr>
              <a:t>Was bedeutet Trans-</a:t>
            </a:r>
            <a:r>
              <a:rPr lang="de-DE" sz="1100" dirty="0" err="1">
                <a:solidFill>
                  <a:schemeClr val="tx1"/>
                </a:solidFill>
              </a:rPr>
              <a:t>parenz</a:t>
            </a:r>
            <a:r>
              <a:rPr lang="de-DE" sz="1100" dirty="0">
                <a:solidFill>
                  <a:schemeClr val="tx1"/>
                </a:solidFill>
              </a:rPr>
              <a:t> für die Glaub-würdigkeit des Mediums?</a:t>
            </a:r>
          </a:p>
          <a:p>
            <a:pPr marL="85725" indent="-85725">
              <a:buFont typeface="Arial" panose="020B0604020202020204" pitchFamily="34" charset="0"/>
              <a:buChar char="•"/>
            </a:pPr>
            <a:r>
              <a:rPr lang="de-DE" sz="1100" dirty="0">
                <a:solidFill>
                  <a:schemeClr val="tx1"/>
                </a:solidFill>
              </a:rPr>
              <a:t>Faktencheck finden viele junge Leute langweilig. Was könnten die Journalisten der News-medien der Flut an Manipulationen sonst noch entgegensetzen?</a:t>
            </a:r>
          </a:p>
        </p:txBody>
      </p:sp>
      <p:sp>
        <p:nvSpPr>
          <p:cNvPr id="11" name="Textfeld 10">
            <a:extLst>
              <a:ext uri="{FF2B5EF4-FFF2-40B4-BE49-F238E27FC236}">
                <a16:creationId xmlns:a16="http://schemas.microsoft.com/office/drawing/2014/main" id="{F8FDC7E3-D9A3-4827-BE8A-E98CFB1B8EC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Aufschluss über Gründe für Manipulationen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23978486"/>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pPr>
              <a:lnSpc>
                <a:spcPct val="150000"/>
              </a:lnSpc>
            </a:pPr>
            <a:endParaRPr lang="de-DE" b="1"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19</a:t>
            </a:fld>
            <a:endParaRPr lang="de-DE" dirty="0"/>
          </a:p>
        </p:txBody>
      </p:sp>
      <p:sp>
        <p:nvSpPr>
          <p:cNvPr id="6" name="Notizenplatzhalter 2">
            <a:extLst>
              <a:ext uri="{FF2B5EF4-FFF2-40B4-BE49-F238E27FC236}">
                <a16:creationId xmlns:a16="http://schemas.microsoft.com/office/drawing/2014/main" id="{E2BFFEC0-2023-4EEF-9C0D-BB7A234F47D6}"/>
              </a:ext>
            </a:extLst>
          </p:cNvPr>
          <p:cNvSpPr txBox="1">
            <a:spLocks/>
          </p:cNvSpPr>
          <p:nvPr/>
        </p:nvSpPr>
        <p:spPr>
          <a:xfrm>
            <a:off x="309290" y="3677146"/>
            <a:ext cx="4392485" cy="1296144"/>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A4AFE97B-2F75-4A03-90B8-B77AED2A7E39}"/>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15F4F087-3C20-40C0-A838-FF7B5198E15E}"/>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351161E1-49F5-407C-98F4-7ACCCD239A8F}"/>
              </a:ext>
            </a:extLst>
          </p:cNvPr>
          <p:cNvSpPr/>
          <p:nvPr/>
        </p:nvSpPr>
        <p:spPr>
          <a:xfrm>
            <a:off x="404345" y="4224536"/>
            <a:ext cx="4127391" cy="612155"/>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Was bewirken diese vier Werkzeuge? Welchen Zielen und Zwecken dienen sie? Nennt die drei wichtigsten!</a:t>
            </a:r>
          </a:p>
        </p:txBody>
      </p:sp>
      <p:sp>
        <p:nvSpPr>
          <p:cNvPr id="10" name="Rechteck 9">
            <a:extLst>
              <a:ext uri="{FF2B5EF4-FFF2-40B4-BE49-F238E27FC236}">
                <a16:creationId xmlns:a16="http://schemas.microsoft.com/office/drawing/2014/main" id="{282A1161-F5BD-42E9-8D1E-993E12029CA1}"/>
              </a:ext>
            </a:extLst>
          </p:cNvPr>
          <p:cNvSpPr/>
          <p:nvPr/>
        </p:nvSpPr>
        <p:spPr>
          <a:xfrm>
            <a:off x="4839395" y="3859846"/>
            <a:ext cx="1950604" cy="6031816"/>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t"/>
          <a:lstStyle/>
          <a:p>
            <a:endParaRPr lang="de-DE" sz="1100" dirty="0">
              <a:solidFill>
                <a:schemeClr val="tx1"/>
              </a:solidFill>
            </a:endParaRPr>
          </a:p>
          <a:p>
            <a:r>
              <a:rPr lang="de-DE" sz="1100" dirty="0">
                <a:solidFill>
                  <a:schemeClr val="tx1"/>
                </a:solidFill>
              </a:rPr>
              <a:t>Journalistische Medien können zu den oft krassen Erzählungen der Apps auf den Plattformen der Sozialen Medien </a:t>
            </a:r>
            <a:r>
              <a:rPr lang="de-DE" sz="1100" b="1" dirty="0">
                <a:solidFill>
                  <a:schemeClr val="tx1"/>
                </a:solidFill>
              </a:rPr>
              <a:t>als Korrektiv </a:t>
            </a:r>
            <a:r>
              <a:rPr lang="de-DE" sz="1100" dirty="0">
                <a:solidFill>
                  <a:schemeClr val="tx1"/>
                </a:solidFill>
              </a:rPr>
              <a:t>funktionieren. </a:t>
            </a:r>
          </a:p>
          <a:p>
            <a:endParaRPr lang="de-DE" sz="1100" dirty="0">
              <a:solidFill>
                <a:schemeClr val="tx1"/>
              </a:solidFill>
            </a:endParaRPr>
          </a:p>
          <a:p>
            <a:r>
              <a:rPr lang="de-DE" sz="1100" dirty="0">
                <a:solidFill>
                  <a:schemeClr val="tx1"/>
                </a:solidFill>
              </a:rPr>
              <a:t>Allerdings steht auch der Journalismus im Span-</a:t>
            </a:r>
            <a:r>
              <a:rPr lang="de-DE" sz="1100" dirty="0" err="1">
                <a:solidFill>
                  <a:schemeClr val="tx1"/>
                </a:solidFill>
              </a:rPr>
              <a:t>nungsfeld</a:t>
            </a:r>
            <a:r>
              <a:rPr lang="de-DE" sz="1100" dirty="0">
                <a:solidFill>
                  <a:schemeClr val="tx1"/>
                </a:solidFill>
              </a:rPr>
              <a:t> zwischen Sachbericht und bunten „Stories“. Zudem: Krasse Überschriften und Bilder funktionieren oft als </a:t>
            </a:r>
            <a:r>
              <a:rPr lang="de-DE" sz="1100" dirty="0" err="1">
                <a:solidFill>
                  <a:schemeClr val="tx1"/>
                </a:solidFill>
              </a:rPr>
              <a:t>Klickbait</a:t>
            </a:r>
            <a:r>
              <a:rPr lang="de-DE" sz="1100" dirty="0">
                <a:solidFill>
                  <a:schemeClr val="tx1"/>
                </a:solidFill>
              </a:rPr>
              <a:t>: je mehr Klicks, desto mehr Einnahmen bringt die Werbung auf den Newsseiten. </a:t>
            </a:r>
          </a:p>
          <a:p>
            <a:r>
              <a:rPr lang="de-DE" sz="1100" dirty="0">
                <a:solidFill>
                  <a:schemeClr val="tx1"/>
                </a:solidFill>
              </a:rPr>
              <a:t>Wie gehen die Journalisten damit um?</a:t>
            </a:r>
          </a:p>
        </p:txBody>
      </p:sp>
      <p:sp>
        <p:nvSpPr>
          <p:cNvPr id="11" name="Textfeld 10">
            <a:extLst>
              <a:ext uri="{FF2B5EF4-FFF2-40B4-BE49-F238E27FC236}">
                <a16:creationId xmlns:a16="http://schemas.microsoft.com/office/drawing/2014/main" id="{F8FDC7E3-D9A3-4827-BE8A-E98CFB1B8EC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Aufschluss über Gründe für Manipulationen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6236468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3677146"/>
            <a:ext cx="4392474" cy="6192688"/>
          </a:xfrm>
        </p:spPr>
        <p:txBody>
          <a:bodyPr>
            <a:normAutofit lnSpcReduction="10000"/>
          </a:bodyPr>
          <a:lstStyle/>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endParaRPr lang="de-DE" dirty="0"/>
          </a:p>
          <a:p>
            <a:pPr>
              <a:lnSpc>
                <a:spcPct val="150000"/>
              </a:lnSpc>
            </a:pPr>
            <a:r>
              <a:rPr lang="de-DE" dirty="0"/>
              <a:t>In dieser Einheit geht es nicht (nur) um falsche Fakten, sondern um solche Aussagen, die – vor allem durch ihre </a:t>
            </a:r>
            <a:r>
              <a:rPr lang="de-DE" i="1" dirty="0"/>
              <a:t>Präsentation</a:t>
            </a:r>
            <a:r>
              <a:rPr lang="de-DE" dirty="0"/>
              <a:t> – manipulativ wirken. Zum Einstieg kann der Unterschied zwischen Manipulationen durch Texte und durch Bilder erläutert werden:</a:t>
            </a:r>
          </a:p>
          <a:p>
            <a:pPr>
              <a:lnSpc>
                <a:spcPct val="150000"/>
              </a:lnSpc>
            </a:pPr>
            <a:r>
              <a:rPr lang="de-DE" b="1" dirty="0"/>
              <a:t>Auf der Textebene </a:t>
            </a:r>
            <a:r>
              <a:rPr lang="de-DE" dirty="0"/>
              <a:t>funktioniert Manipulation vor allem durch Tricks (unzulässiges Verallgemeinern, Verwischen von Wissen und Glauben, rhetorische Fragen und logische Fehlschlüsse). </a:t>
            </a:r>
          </a:p>
          <a:p>
            <a:pPr>
              <a:lnSpc>
                <a:spcPct val="150000"/>
              </a:lnSpc>
            </a:pPr>
            <a:r>
              <a:rPr lang="de-DE" b="1" dirty="0"/>
              <a:t>Auf der Bildebene </a:t>
            </a:r>
            <a:r>
              <a:rPr lang="de-DE" dirty="0"/>
              <a:t>wird mit emotionalisierenden, schnell geschnittenen Videos und mit KI-Bildern manipuliert. Gerade auf den Video-Plattformen (Instagram, </a:t>
            </a:r>
            <a:r>
              <a:rPr lang="de-DE" dirty="0" err="1"/>
              <a:t>TikTok</a:t>
            </a:r>
            <a:r>
              <a:rPr lang="de-DE" dirty="0"/>
              <a:t>) werden diese Manipulationen zur Beeinflussung Jugendlicher eingesetzt.</a:t>
            </a:r>
            <a:r>
              <a:rPr lang="de-DE" sz="1100" dirty="0"/>
              <a:t> </a:t>
            </a:r>
          </a:p>
          <a:p>
            <a:pPr>
              <a:lnSpc>
                <a:spcPct val="150000"/>
              </a:lnSpc>
            </a:pPr>
            <a:endParaRPr lang="de-DE" dirty="0"/>
          </a:p>
          <a:p>
            <a:pPr>
              <a:lnSpc>
                <a:spcPct val="150000"/>
              </a:lnSpc>
            </a:pPr>
            <a:r>
              <a:rPr lang="de-DE" b="1" dirty="0"/>
              <a:t>Bezug zum </a:t>
            </a:r>
            <a:r>
              <a:rPr lang="de-DE" b="1" dirty="0" err="1"/>
              <a:t>JmS</a:t>
            </a:r>
            <a:r>
              <a:rPr lang="de-DE" b="1" dirty="0"/>
              <a:t>-Journalistenbesuch</a:t>
            </a:r>
            <a:r>
              <a:rPr lang="de-DE" dirty="0"/>
              <a:t>: siehe letzte Folien.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2</a:t>
            </a:fld>
            <a:endParaRPr lang="de-DE" dirty="0"/>
          </a:p>
        </p:txBody>
      </p:sp>
      <p:sp>
        <p:nvSpPr>
          <p:cNvPr id="8" name="Textfeld 7">
            <a:extLst>
              <a:ext uri="{FF2B5EF4-FFF2-40B4-BE49-F238E27FC236}">
                <a16:creationId xmlns:a16="http://schemas.microsoft.com/office/drawing/2014/main" id="{F95F0BAA-9079-B25C-5AC7-86310895C151}"/>
              </a:ext>
            </a:extLst>
          </p:cNvPr>
          <p:cNvSpPr txBox="1"/>
          <p:nvPr/>
        </p:nvSpPr>
        <p:spPr>
          <a:xfrm>
            <a:off x="4021294"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„Über Manipulation – und wie man sie durchschaut“:</a:t>
            </a:r>
          </a:p>
          <a:p>
            <a:pPr algn="l"/>
            <a:r>
              <a:rPr lang="de-DE" sz="1200" dirty="0">
                <a:latin typeface="Arial" panose="020B0604020202020204" pitchFamily="34" charset="0"/>
                <a:cs typeface="Arial" panose="020B0604020202020204" pitchFamily="34" charset="0"/>
              </a:rPr>
              <a:t>Beginn mit Comic</a:t>
            </a:r>
          </a:p>
          <a:p>
            <a:pPr algn="l"/>
            <a:endParaRPr lang="de-DE" sz="1200" b="1"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F30CAF93-84D3-4193-A743-77437ABDD90C}"/>
              </a:ext>
            </a:extLst>
          </p:cNvPr>
          <p:cNvSpPr txBox="1"/>
          <p:nvPr/>
        </p:nvSpPr>
        <p:spPr>
          <a:xfrm>
            <a:off x="4845794" y="3857750"/>
            <a:ext cx="1908000" cy="6278630"/>
          </a:xfrm>
          <a:prstGeom prst="rect">
            <a:avLst/>
          </a:prstGeom>
          <a:noFill/>
        </p:spPr>
        <p:txBody>
          <a:bodyPr wrap="square" lIns="91428" tIns="45714" rIns="91428" bIns="45714" rtlCol="0">
            <a:spAutoFit/>
          </a:bodyPr>
          <a:lstStyle/>
          <a:p>
            <a:pPr>
              <a:spcAft>
                <a:spcPts val="600"/>
              </a:spcAft>
            </a:pPr>
            <a:r>
              <a:rPr lang="de-DE" sz="1200" b="1" i="1" dirty="0">
                <a:latin typeface="Arial" panose="020B0604020202020204" pitchFamily="34" charset="0"/>
                <a:cs typeface="Arial" panose="020B0604020202020204" pitchFamily="34" charset="0"/>
              </a:rPr>
              <a:t>Der Bubble-Effekt</a:t>
            </a:r>
          </a:p>
          <a:p>
            <a:r>
              <a:rPr lang="de-DE" sz="1100" dirty="0">
                <a:latin typeface="Arial" panose="020B0604020202020204" pitchFamily="34" charset="0"/>
                <a:cs typeface="Arial" panose="020B0604020202020204" pitchFamily="34" charset="0"/>
              </a:rPr>
              <a:t>Die meisten Nutzer kennen diesen Effekt von Dienst-</a:t>
            </a:r>
            <a:r>
              <a:rPr lang="de-DE" sz="1100" dirty="0" err="1">
                <a:latin typeface="Arial" panose="020B0604020202020204" pitchFamily="34" charset="0"/>
                <a:cs typeface="Arial" panose="020B0604020202020204" pitchFamily="34" charset="0"/>
              </a:rPr>
              <a:t>leistern</a:t>
            </a:r>
            <a:r>
              <a:rPr lang="de-DE" sz="1100" dirty="0">
                <a:latin typeface="Arial" panose="020B0604020202020204" pitchFamily="34" charset="0"/>
                <a:cs typeface="Arial" panose="020B0604020202020204" pitchFamily="34" charset="0"/>
              </a:rPr>
              <a:t> wie z. B. Amazon: </a:t>
            </a:r>
          </a:p>
          <a:p>
            <a:r>
              <a:rPr lang="de-DE" sz="1100" dirty="0">
                <a:latin typeface="Arial" panose="020B0604020202020204" pitchFamily="34" charset="0"/>
                <a:cs typeface="Arial" panose="020B0604020202020204" pitchFamily="34" charset="0"/>
              </a:rPr>
              <a:t>Zu dem Produkt, das man gewählt und angeschaut hat, werden weitere Angebote gezeigt: „Wer das gekauft hat, der hat sich auf für… interessiert“.</a:t>
            </a:r>
          </a:p>
          <a:p>
            <a:r>
              <a:rPr lang="de-DE" sz="1100" dirty="0">
                <a:latin typeface="Arial" panose="020B0604020202020204" pitchFamily="34" charset="0"/>
                <a:cs typeface="Arial" panose="020B0604020202020204" pitchFamily="34" charset="0"/>
              </a:rPr>
              <a:t>Sowas kann für den </a:t>
            </a:r>
            <a:r>
              <a:rPr lang="de-DE" sz="1100" dirty="0" err="1">
                <a:latin typeface="Arial" panose="020B0604020202020204" pitchFamily="34" charset="0"/>
                <a:cs typeface="Arial" panose="020B0604020202020204" pitchFamily="34" charset="0"/>
              </a:rPr>
              <a:t>Konsu-menten</a:t>
            </a:r>
            <a:r>
              <a:rPr lang="de-DE" sz="1100" dirty="0">
                <a:latin typeface="Arial" panose="020B0604020202020204" pitchFamily="34" charset="0"/>
                <a:cs typeface="Arial" panose="020B0604020202020204" pitchFamily="34" charset="0"/>
              </a:rPr>
              <a:t> mitunter hilfreich, oft aber auch manipulativ wirksam sein.</a:t>
            </a:r>
          </a:p>
          <a:p>
            <a:r>
              <a:rPr lang="de-DE" sz="1100" dirty="0">
                <a:latin typeface="Arial" panose="020B0604020202020204" pitchFamily="34" charset="0"/>
                <a:cs typeface="Arial" panose="020B0604020202020204" pitchFamily="34" charset="0"/>
              </a:rPr>
              <a:t>Auch die Plattformmedien (wie: </a:t>
            </a:r>
            <a:r>
              <a:rPr lang="de-DE" sz="1100" dirty="0" err="1">
                <a:latin typeface="Arial" panose="020B0604020202020204" pitchFamily="34" charset="0"/>
                <a:cs typeface="Arial" panose="020B0604020202020204" pitchFamily="34" charset="0"/>
              </a:rPr>
              <a:t>TikTok</a:t>
            </a:r>
            <a:r>
              <a:rPr lang="de-DE" sz="1100" dirty="0">
                <a:latin typeface="Arial" panose="020B0604020202020204" pitchFamily="34" charset="0"/>
                <a:cs typeface="Arial" panose="020B0604020202020204" pitchFamily="34" charset="0"/>
              </a:rPr>
              <a:t>, </a:t>
            </a:r>
            <a:r>
              <a:rPr lang="de-DE" sz="1100" i="1" dirty="0">
                <a:latin typeface="Arial" panose="020B0604020202020204" pitchFamily="34" charset="0"/>
                <a:cs typeface="Arial" panose="020B0604020202020204" pitchFamily="34" charset="0"/>
              </a:rPr>
              <a:t>Instagram, Netflix</a:t>
            </a:r>
            <a:r>
              <a:rPr lang="de-DE" sz="1100" dirty="0">
                <a:latin typeface="Arial" panose="020B0604020202020204" pitchFamily="34" charset="0"/>
                <a:cs typeface="Arial" panose="020B0604020202020204" pitchFamily="34" charset="0"/>
              </a:rPr>
              <a:t>), manche News-Aggregatoren und viele Suchmaschinen (</a:t>
            </a:r>
            <a:r>
              <a:rPr lang="de-DE" sz="1100" i="1" dirty="0">
                <a:latin typeface="Arial" panose="020B0604020202020204" pitchFamily="34" charset="0"/>
                <a:cs typeface="Arial" panose="020B0604020202020204" pitchFamily="34" charset="0"/>
              </a:rPr>
              <a:t>Google</a:t>
            </a:r>
            <a:r>
              <a:rPr lang="de-DE" sz="1100" dirty="0">
                <a:latin typeface="Arial" panose="020B0604020202020204" pitchFamily="34" charset="0"/>
                <a:cs typeface="Arial" panose="020B0604020202020204" pitchFamily="34" charset="0"/>
              </a:rPr>
              <a:t>) sind so programmiert, dass den Usern „noch mehr vom Gleichen“ angeboten wird. Dies kann zu Verzerrungen in der Wahrnehmung führen: Themen, die der Nutzer nicht schon mal aufgerufen hat, werden ihm nicht angezeigt, umso häufiger aber die ihm bekannten Themen. </a:t>
            </a:r>
          </a:p>
          <a:p>
            <a:r>
              <a:rPr lang="de-DE" sz="1100" dirty="0">
                <a:latin typeface="Arial" panose="020B0604020202020204" pitchFamily="34" charset="0"/>
                <a:cs typeface="Arial" panose="020B0604020202020204" pitchFamily="34" charset="0"/>
              </a:rPr>
              <a:t>Die Manipulation besteht darin, dass der Erlebnis- und Erfahrungshorizont des Users/der Userin künstlich verengt wird. </a:t>
            </a:r>
          </a:p>
        </p:txBody>
      </p:sp>
      <p:sp>
        <p:nvSpPr>
          <p:cNvPr id="7" name="Rechteck 6">
            <a:extLst>
              <a:ext uri="{FF2B5EF4-FFF2-40B4-BE49-F238E27FC236}">
                <a16:creationId xmlns:a16="http://schemas.microsoft.com/office/drawing/2014/main" id="{F683D6F9-84E6-440D-A3F9-96DB714C3B9E}"/>
              </a:ext>
            </a:extLst>
          </p:cNvPr>
          <p:cNvSpPr/>
          <p:nvPr/>
        </p:nvSpPr>
        <p:spPr>
          <a:xfrm>
            <a:off x="309290" y="3602775"/>
            <a:ext cx="4392000" cy="1442523"/>
          </a:xfrm>
          <a:prstGeom prst="rect">
            <a:avLst/>
          </a:prstGeom>
          <a:solidFill>
            <a:schemeClr val="bg1">
              <a:lumMod val="95000"/>
            </a:schemeClr>
          </a:solidFill>
          <a:ln w="63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t"/>
          <a:lstStyle/>
          <a:p>
            <a:pPr>
              <a:lnSpc>
                <a:spcPct val="150000"/>
              </a:lnSpc>
            </a:pPr>
            <a:endParaRPr lang="de-DE" sz="1200" dirty="0">
              <a:solidFill>
                <a:schemeClr val="tx1"/>
              </a:solidFill>
            </a:endParaRPr>
          </a:p>
          <a:p>
            <a:pPr>
              <a:lnSpc>
                <a:spcPct val="150000"/>
              </a:lnSpc>
            </a:pPr>
            <a:endParaRPr lang="de-DE" sz="700" dirty="0">
              <a:solidFill>
                <a:schemeClr val="tx1"/>
              </a:solidFill>
            </a:endParaRPr>
          </a:p>
          <a:p>
            <a:pPr>
              <a:lnSpc>
                <a:spcPct val="150000"/>
              </a:lnSpc>
            </a:pPr>
            <a:r>
              <a:rPr lang="de-DE" sz="1200" b="1" i="1" dirty="0">
                <a:solidFill>
                  <a:schemeClr val="tx1"/>
                </a:solidFill>
              </a:rPr>
              <a:t>Frage an die </a:t>
            </a:r>
            <a:r>
              <a:rPr lang="de-DE" sz="1200" b="1" i="1" dirty="0" err="1">
                <a:solidFill>
                  <a:schemeClr val="tx1"/>
                </a:solidFill>
              </a:rPr>
              <a:t>SuS</a:t>
            </a:r>
            <a:r>
              <a:rPr lang="de-DE" sz="1200" b="1" i="1" dirty="0">
                <a:solidFill>
                  <a:schemeClr val="tx1"/>
                </a:solidFill>
              </a:rPr>
              <a:t>: Habt ihr schon erlebt, dass euch jemand unter Druck zu setzen versucht hat? Dass Ihr das Gefühl hattet, irgendwie manipuliert zu werden? </a:t>
            </a:r>
          </a:p>
          <a:p>
            <a:pPr>
              <a:lnSpc>
                <a:spcPct val="150000"/>
              </a:lnSpc>
            </a:pPr>
            <a:endParaRPr lang="de-DE" sz="1200" b="1" dirty="0">
              <a:solidFill>
                <a:schemeClr val="tx1"/>
              </a:solidFill>
            </a:endParaRPr>
          </a:p>
          <a:p>
            <a:pPr>
              <a:lnSpc>
                <a:spcPct val="150000"/>
              </a:lnSpc>
            </a:pPr>
            <a:r>
              <a:rPr lang="de-DE" sz="1200" b="1" dirty="0">
                <a:solidFill>
                  <a:schemeClr val="tx1"/>
                </a:solidFill>
              </a:rPr>
              <a:t>Gesprächsziel</a:t>
            </a:r>
            <a:r>
              <a:rPr lang="de-DE" sz="1200" dirty="0">
                <a:solidFill>
                  <a:schemeClr val="tx1"/>
                </a:solidFill>
              </a:rPr>
              <a:t>: Aufmerksamkeit dafür wecken, wie leicht man sich beeinflussen lässt.</a:t>
            </a:r>
          </a:p>
        </p:txBody>
      </p:sp>
      <p:sp>
        <p:nvSpPr>
          <p:cNvPr id="9" name="Rechteck 8">
            <a:extLst>
              <a:ext uri="{FF2B5EF4-FFF2-40B4-BE49-F238E27FC236}">
                <a16:creationId xmlns:a16="http://schemas.microsoft.com/office/drawing/2014/main" id="{4F0CD792-0443-4BB5-936A-39B3AE83BE73}"/>
              </a:ext>
            </a:extLst>
          </p:cNvPr>
          <p:cNvSpPr/>
          <p:nvPr/>
        </p:nvSpPr>
        <p:spPr>
          <a:xfrm>
            <a:off x="813346" y="3749154"/>
            <a:ext cx="3888432" cy="276999"/>
          </a:xfrm>
          <a:prstGeom prst="rect">
            <a:avLst/>
          </a:prstGeom>
        </p:spPr>
        <p:txBody>
          <a:bodyPr wrap="square">
            <a:spAutoFit/>
          </a:bodyPr>
          <a:lstStyle/>
          <a:p>
            <a:r>
              <a:rPr lang="en-GB" sz="1200" b="1" dirty="0" err="1">
                <a:solidFill>
                  <a:srgbClr val="FF0000"/>
                </a:solidFill>
              </a:rPr>
              <a:t>Impuls</a:t>
            </a:r>
            <a:r>
              <a:rPr lang="en-GB" sz="1200" b="1" dirty="0">
                <a:solidFill>
                  <a:srgbClr val="FF0000"/>
                </a:solidFill>
              </a:rPr>
              <a:t>: </a:t>
            </a:r>
            <a:r>
              <a:rPr lang="en-GB" sz="1200" b="1" dirty="0" err="1">
                <a:solidFill>
                  <a:srgbClr val="FF0000"/>
                </a:solidFill>
              </a:rPr>
              <a:t>Aufwärmgespräch</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a:t>
            </a:r>
            <a:endParaRPr lang="de-DE" sz="1200" dirty="0"/>
          </a:p>
        </p:txBody>
      </p:sp>
      <p:pic>
        <p:nvPicPr>
          <p:cNvPr id="10" name="Grafik 9" descr="Ein Bild, das Uhr enthält.&#10;&#10;Automatisch generierte Beschreibung">
            <a:extLst>
              <a:ext uri="{FF2B5EF4-FFF2-40B4-BE49-F238E27FC236}">
                <a16:creationId xmlns:a16="http://schemas.microsoft.com/office/drawing/2014/main" id="{9404E2CB-4034-4EED-B248-431A5FAE9299}"/>
              </a:ext>
            </a:extLst>
          </p:cNvPr>
          <p:cNvPicPr>
            <a:picLocks noChangeAspect="1"/>
          </p:cNvPicPr>
          <p:nvPr/>
        </p:nvPicPr>
        <p:blipFill rotWithShape="1">
          <a:blip r:embed="rId3">
            <a:extLst>
              <a:ext uri="{28A0092B-C50C-407E-A947-70E740481C1C}">
                <a14:useLocalDpi xmlns:a14="http://schemas.microsoft.com/office/drawing/2010/main" val="0"/>
              </a:ext>
            </a:extLst>
          </a:blip>
          <a:srcRect l="32855" t="19869" r="34760" b="60546"/>
          <a:stretch/>
        </p:blipFill>
        <p:spPr>
          <a:xfrm>
            <a:off x="429958" y="3677146"/>
            <a:ext cx="383388" cy="293179"/>
          </a:xfrm>
          <a:prstGeom prst="rect">
            <a:avLst/>
          </a:prstGeom>
        </p:spPr>
      </p:pic>
    </p:spTree>
    <p:extLst>
      <p:ext uri="{BB962C8B-B14F-4D97-AF65-F5344CB8AC3E}">
        <p14:creationId xmlns:p14="http://schemas.microsoft.com/office/powerpoint/2010/main" val="10671794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20</a:t>
            </a:fld>
            <a:endParaRPr lang="de-DE" dirty="0"/>
          </a:p>
        </p:txBody>
      </p:sp>
      <p:sp>
        <p:nvSpPr>
          <p:cNvPr id="5" name="Textfeld 4">
            <a:extLst>
              <a:ext uri="{FF2B5EF4-FFF2-40B4-BE49-F238E27FC236}">
                <a16:creationId xmlns:a16="http://schemas.microsoft.com/office/drawing/2014/main" id="{1C5A4626-F28E-468F-9577-F762C8B1445C}"/>
              </a:ext>
            </a:extLst>
          </p:cNvPr>
          <p:cNvSpPr txBox="1"/>
          <p:nvPr/>
        </p:nvSpPr>
        <p:spPr>
          <a:xfrm>
            <a:off x="4858687" y="3877769"/>
            <a:ext cx="2003331" cy="6170908"/>
          </a:xfrm>
          <a:prstGeom prst="rect">
            <a:avLst/>
          </a:prstGeom>
          <a:noFill/>
        </p:spPr>
        <p:txBody>
          <a:bodyPr wrap="square" lIns="91428" tIns="45714" rIns="91428" bIns="45714" rtlCol="0">
            <a:spAutoFit/>
          </a:bodyPr>
          <a:lstStyle/>
          <a:p>
            <a:pPr>
              <a:spcAft>
                <a:spcPts val="600"/>
              </a:spcAft>
            </a:pPr>
            <a:r>
              <a:rPr lang="de-DE" sz="1100" b="1" i="1" dirty="0"/>
              <a:t>Zum Schluss: Demo-</a:t>
            </a:r>
            <a:r>
              <a:rPr lang="de-DE" sz="1100" b="1" i="1" dirty="0" err="1"/>
              <a:t>kratische</a:t>
            </a:r>
            <a:r>
              <a:rPr lang="de-DE" sz="1100" b="1" i="1" dirty="0"/>
              <a:t> Verfahren…</a:t>
            </a:r>
          </a:p>
          <a:p>
            <a:r>
              <a:rPr lang="de-DE" sz="1100" dirty="0"/>
              <a:t>...setzen zutreffende </a:t>
            </a:r>
            <a:r>
              <a:rPr lang="de-DE" sz="1100" dirty="0" err="1"/>
              <a:t>Infor-mationen</a:t>
            </a:r>
            <a:r>
              <a:rPr lang="de-DE" sz="1100" dirty="0"/>
              <a:t> und den offenen Meinungsaustausch unter Bürgerinnen und Bürgern voraus, damit sie sich am Willensbildungsprozess beteiligen können. </a:t>
            </a:r>
            <a:br>
              <a:rPr lang="de-DE" sz="1100" dirty="0"/>
            </a:br>
            <a:r>
              <a:rPr lang="de-DE" sz="1100" dirty="0"/>
              <a:t>Denn das demokratische System baut darauf, dass die Wahlberechtigten sich breit informieren und sich auch mit anderen Sichtweisen und  Meinungen befassen.</a:t>
            </a:r>
          </a:p>
          <a:p>
            <a:endParaRPr lang="de-DE" sz="500" dirty="0"/>
          </a:p>
          <a:p>
            <a:r>
              <a:rPr lang="de-DE" sz="1100" dirty="0"/>
              <a:t>Darum ist „publizistische Vielfalt“ ein schützenswertes Gut. Und umgekehrt: Auch diejenigen, deren Ansichten vielleicht nicht von der Mehrheit geteilt werden, haben das Recht, sich öffentlich zu äußern und als Gruppe oder Partei von den Medien wahrgenommen zu werden. </a:t>
            </a:r>
          </a:p>
          <a:p>
            <a:pPr>
              <a:spcAft>
                <a:spcPts val="600"/>
              </a:spcAft>
            </a:pPr>
            <a:r>
              <a:rPr lang="de-DE" sz="1100" dirty="0"/>
              <a:t>Übrigens: Der Medienstaats-vertrag für den Rundfunk (vom 27. Dezember 2025) enthält entsprechende Be-stimmungen „zur Sicherung der Meinungsvielfalt“ (§§ 59, 60). </a:t>
            </a:r>
          </a:p>
          <a:p>
            <a:endParaRPr lang="de-DE" sz="1100" dirty="0"/>
          </a:p>
          <a:p>
            <a:endParaRPr lang="de-DE" sz="600" dirty="0">
              <a:cs typeface="Arial" panose="020B0604020202020204" pitchFamily="34" charset="0"/>
            </a:endParaRPr>
          </a:p>
        </p:txBody>
      </p:sp>
      <p:sp>
        <p:nvSpPr>
          <p:cNvPr id="6" name="Notizenplatzhalter 2">
            <a:extLst>
              <a:ext uri="{FF2B5EF4-FFF2-40B4-BE49-F238E27FC236}">
                <a16:creationId xmlns:a16="http://schemas.microsoft.com/office/drawing/2014/main" id="{C10129F5-5339-44E5-8F31-041FFB1141A3}"/>
              </a:ext>
            </a:extLst>
          </p:cNvPr>
          <p:cNvSpPr txBox="1">
            <a:spLocks/>
          </p:cNvSpPr>
          <p:nvPr/>
        </p:nvSpPr>
        <p:spPr>
          <a:xfrm>
            <a:off x="309290" y="3677145"/>
            <a:ext cx="4392485" cy="2088233"/>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endParaRPr lang="de-DE" b="1" dirty="0"/>
          </a:p>
          <a:p>
            <a:endParaRPr lang="de-DE" b="1" dirty="0"/>
          </a:p>
          <a:p>
            <a:endParaRPr lang="de-DE" b="1" dirty="0"/>
          </a:p>
          <a:p>
            <a:endParaRPr lang="de-DE" b="1" dirty="0"/>
          </a:p>
          <a:p>
            <a:pPr>
              <a:lnSpc>
                <a:spcPct val="150000"/>
              </a:lnSpc>
            </a:pPr>
            <a:endParaRPr lang="de-DE" sz="1700" i="1" dirty="0"/>
          </a:p>
        </p:txBody>
      </p:sp>
      <p:sp>
        <p:nvSpPr>
          <p:cNvPr id="7" name="Rechteck 6">
            <a:extLst>
              <a:ext uri="{FF2B5EF4-FFF2-40B4-BE49-F238E27FC236}">
                <a16:creationId xmlns:a16="http://schemas.microsoft.com/office/drawing/2014/main" id="{30B90DD4-B56D-4E5E-A88A-AB338734D7FB}"/>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Gruppenarbeit</a:t>
            </a:r>
            <a:r>
              <a:rPr lang="en-GB" sz="1200" b="1" dirty="0">
                <a:solidFill>
                  <a:srgbClr val="FF0000"/>
                </a:solidFill>
              </a:rPr>
              <a:t> der </a:t>
            </a:r>
            <a:r>
              <a:rPr lang="en-GB" sz="1200" b="1" dirty="0" err="1">
                <a:solidFill>
                  <a:srgbClr val="FF0000"/>
                </a:solidFill>
              </a:rPr>
              <a:t>SuS</a:t>
            </a:r>
            <a:r>
              <a:rPr lang="en-GB" sz="1200" b="1" dirty="0">
                <a:solidFill>
                  <a:srgbClr val="FF0000"/>
                </a:solidFill>
              </a:rPr>
              <a:t>: </a:t>
            </a:r>
          </a:p>
        </p:txBody>
      </p:sp>
      <p:pic>
        <p:nvPicPr>
          <p:cNvPr id="8" name="Grafik 7" descr="Ein Bild, das Uhr enthält.&#10;&#10;Automatisch generierte Beschreibung">
            <a:extLst>
              <a:ext uri="{FF2B5EF4-FFF2-40B4-BE49-F238E27FC236}">
                <a16:creationId xmlns:a16="http://schemas.microsoft.com/office/drawing/2014/main" id="{390A4797-03D1-4F3F-B9FE-2345F019917F}"/>
              </a:ext>
            </a:extLst>
          </p:cNvPr>
          <p:cNvPicPr>
            <a:picLocks noChangeAspect="1"/>
          </p:cNvPicPr>
          <p:nvPr/>
        </p:nvPicPr>
        <p:blipFill rotWithShape="1">
          <a:blip r:embed="rId4">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9" name="Rechteck 8">
            <a:extLst>
              <a:ext uri="{FF2B5EF4-FFF2-40B4-BE49-F238E27FC236}">
                <a16:creationId xmlns:a16="http://schemas.microsoft.com/office/drawing/2014/main" id="{0C3DFE93-16DB-40CF-9A9A-DCFB35E76A77}"/>
              </a:ext>
            </a:extLst>
          </p:cNvPr>
          <p:cNvSpPr/>
          <p:nvPr/>
        </p:nvSpPr>
        <p:spPr>
          <a:xfrm>
            <a:off x="404346" y="4224536"/>
            <a:ext cx="4006686" cy="1166153"/>
          </a:xfrm>
          <a:prstGeom prst="rect">
            <a:avLst/>
          </a:prstGeom>
        </p:spPr>
        <p:txBody>
          <a:bodyPr wrap="square">
            <a:spAutoFit/>
          </a:bodyPr>
          <a:lstStyle/>
          <a:p>
            <a:pPr lvl="0">
              <a:lnSpc>
                <a:spcPct val="150000"/>
              </a:lnSpc>
              <a:tabLst>
                <a:tab pos="355600" algn="l"/>
              </a:tabLst>
              <a:defRPr/>
            </a:pPr>
            <a:r>
              <a:rPr lang="de-DE" sz="1200" b="1" i="1" dirty="0">
                <a:latin typeface="Arial" pitchFamily="34" charset="0"/>
                <a:cs typeface="Arial" pitchFamily="34" charset="0"/>
              </a:rPr>
              <a:t>Woran erkennt ihr seriösen Journalismus?</a:t>
            </a:r>
          </a:p>
          <a:p>
            <a:pPr lvl="0">
              <a:lnSpc>
                <a:spcPct val="150000"/>
              </a:lnSpc>
              <a:tabLst>
                <a:tab pos="355600" algn="l"/>
              </a:tabLst>
              <a:defRPr/>
            </a:pPr>
            <a:r>
              <a:rPr lang="de-DE" sz="1200" b="1" i="1" dirty="0">
                <a:latin typeface="Arial" pitchFamily="34" charset="0"/>
                <a:cs typeface="Arial" pitchFamily="34" charset="0"/>
              </a:rPr>
              <a:t>Klick!</a:t>
            </a:r>
          </a:p>
          <a:p>
            <a:pPr lvl="0">
              <a:lnSpc>
                <a:spcPct val="150000"/>
              </a:lnSpc>
              <a:tabLst>
                <a:tab pos="355600" algn="l"/>
              </a:tabLst>
              <a:defRPr/>
            </a:pPr>
            <a:r>
              <a:rPr lang="de-DE" sz="1200" b="1" i="1" dirty="0">
                <a:latin typeface="Arial" pitchFamily="34" charset="0"/>
                <a:cs typeface="Arial" pitchFamily="34" charset="0"/>
              </a:rPr>
              <a:t>Hier kommen zwei Anregungen für die Gruppenarbeit!</a:t>
            </a:r>
          </a:p>
        </p:txBody>
      </p:sp>
      <p:sp>
        <p:nvSpPr>
          <p:cNvPr id="10" name="Textfeld 9">
            <a:extLst>
              <a:ext uri="{FF2B5EF4-FFF2-40B4-BE49-F238E27FC236}">
                <a16:creationId xmlns:a16="http://schemas.microsoft.com/office/drawing/2014/main" id="{8F25F097-0446-4C02-A51A-CE33B48DC4DD}"/>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Maßnahmen gegen Manipulationen</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87477905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21</a:t>
            </a:fld>
            <a:endParaRPr lang="de-DE" dirty="0"/>
          </a:p>
        </p:txBody>
      </p:sp>
      <p:sp>
        <p:nvSpPr>
          <p:cNvPr id="5" name="Notizenplatzhalter 2">
            <a:extLst>
              <a:ext uri="{FF2B5EF4-FFF2-40B4-BE49-F238E27FC236}">
                <a16:creationId xmlns:a16="http://schemas.microsoft.com/office/drawing/2014/main" id="{B1B0B1C1-609B-4689-9B1F-0C6FC2E97872}"/>
              </a:ext>
            </a:extLst>
          </p:cNvPr>
          <p:cNvSpPr txBox="1">
            <a:spLocks noGrp="1"/>
          </p:cNvSpPr>
          <p:nvPr>
            <p:ph type="body" idx="1"/>
          </p:nvPr>
        </p:nvSpPr>
        <p:spPr>
          <a:xfrm>
            <a:off x="309563" y="3676650"/>
            <a:ext cx="4392612" cy="6192838"/>
          </a:xfrm>
          <a:prstGeom prst="rect">
            <a:avLst/>
          </a:prstGeom>
          <a:noFill/>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r>
              <a:rPr lang="de-DE" b="1" dirty="0"/>
              <a:t>An die </a:t>
            </a:r>
            <a:r>
              <a:rPr lang="de-DE" b="1" dirty="0" err="1"/>
              <a:t>LuL</a:t>
            </a:r>
            <a:r>
              <a:rPr lang="de-DE" b="1" dirty="0"/>
              <a:t>:</a:t>
            </a:r>
          </a:p>
          <a:p>
            <a:pPr>
              <a:lnSpc>
                <a:spcPct val="150000"/>
              </a:lnSpc>
            </a:pPr>
            <a:endParaRPr lang="de-DE" sz="800" dirty="0"/>
          </a:p>
          <a:p>
            <a:pPr>
              <a:lnSpc>
                <a:spcPct val="150000"/>
              </a:lnSpc>
            </a:pPr>
            <a:r>
              <a:rPr lang="de-DE" dirty="0"/>
              <a:t>Unser Vorschlag für die organisatorische Vorbereitung des Journalistenbesuchs:</a:t>
            </a:r>
          </a:p>
          <a:p>
            <a:pPr>
              <a:lnSpc>
                <a:spcPct val="150000"/>
              </a:lnSpc>
            </a:pPr>
            <a:r>
              <a:rPr lang="de-DE" dirty="0"/>
              <a:t>Jede Schülergruppe wählt ein Thema und bereitet sich entsprechend vor.</a:t>
            </a:r>
          </a:p>
          <a:p>
            <a:pPr>
              <a:lnSpc>
                <a:spcPct val="150000"/>
              </a:lnSpc>
            </a:pPr>
            <a:r>
              <a:rPr lang="de-DE" dirty="0"/>
              <a:t>Als Hausaufgabe denkbar: Jede Schülergruppe schaut sich im Internet eine Rubrik des Newsmediums an, für den der/die Journalist/in arbeitet, der/die zu Besuch kommen wird.</a:t>
            </a:r>
          </a:p>
          <a:p>
            <a:pPr>
              <a:lnSpc>
                <a:spcPct val="150000"/>
              </a:lnSpc>
            </a:pPr>
            <a:r>
              <a:rPr lang="de-DE" dirty="0"/>
              <a:t>Die Vorbereitungsarbeit kann zu solchen Fragen führen:</a:t>
            </a:r>
          </a:p>
          <a:p>
            <a:pPr marL="171450" indent="-171450">
              <a:lnSpc>
                <a:spcPct val="150000"/>
              </a:lnSpc>
              <a:buFont typeface="Wingdings" panose="05000000000000000000" pitchFamily="2" charset="2"/>
              <a:buChar char="Ø"/>
            </a:pPr>
            <a:r>
              <a:rPr lang="de-DE" dirty="0"/>
              <a:t>Wie erreicht es die Medienredaktion, dass ihre Geschichten keine manipulierende Wirkung haben? </a:t>
            </a:r>
            <a:br>
              <a:rPr lang="de-DE" dirty="0"/>
            </a:br>
            <a:r>
              <a:rPr lang="de-DE" dirty="0"/>
              <a:t>(Beispiele: Mehrere Positionen kommen im Bericht zu Wort; die Quellen werden genannt; auf Angstmache in Überschriften und Bildern wird verzichtet).</a:t>
            </a:r>
          </a:p>
          <a:p>
            <a:pPr marL="171450" indent="-171450">
              <a:lnSpc>
                <a:spcPct val="150000"/>
              </a:lnSpc>
              <a:buFont typeface="Wingdings" panose="05000000000000000000" pitchFamily="2" charset="2"/>
              <a:buChar char="Ø"/>
            </a:pPr>
            <a:r>
              <a:rPr lang="de-DE" dirty="0"/>
              <a:t>Können Journalisten, wenn sie recherchieren und berichten, überhaupt neutral sein? (Stichworte: persönliche politische Haltung, persönliche Vorlieben und Vorurteile, Zeitdruck u.a.m.).</a:t>
            </a:r>
          </a:p>
          <a:p>
            <a:pPr marL="171450" indent="-171450">
              <a:lnSpc>
                <a:spcPct val="150000"/>
              </a:lnSpc>
              <a:buFont typeface="Wingdings" panose="05000000000000000000" pitchFamily="2" charset="2"/>
              <a:buChar char="Ø"/>
            </a:pPr>
            <a:endParaRPr lang="de-DE" dirty="0"/>
          </a:p>
        </p:txBody>
      </p:sp>
      <p:sp>
        <p:nvSpPr>
          <p:cNvPr id="6" name="Textfeld 5">
            <a:extLst>
              <a:ext uri="{FF2B5EF4-FFF2-40B4-BE49-F238E27FC236}">
                <a16:creationId xmlns:a16="http://schemas.microsoft.com/office/drawing/2014/main" id="{DEE36943-2BBA-4656-83F1-15E818C776F9}"/>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7" name="Textfeld 6">
            <a:extLst>
              <a:ext uri="{FF2B5EF4-FFF2-40B4-BE49-F238E27FC236}">
                <a16:creationId xmlns:a16="http://schemas.microsoft.com/office/drawing/2014/main" id="{A20FAE98-1DF7-4EEA-B86A-50D65529B73B}"/>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Vorbereitung </a:t>
            </a:r>
            <a:r>
              <a:rPr lang="de-DE" sz="1200" dirty="0" err="1">
                <a:latin typeface="Arial" panose="020B0604020202020204" pitchFamily="34" charset="0"/>
                <a:cs typeface="Arial" panose="020B0604020202020204" pitchFamily="34" charset="0"/>
              </a:rPr>
              <a:t>Jorunalistenbesuch</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14270624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a:p>
        </p:txBody>
      </p:sp>
      <p:sp>
        <p:nvSpPr>
          <p:cNvPr id="4" name="Foliennummernplatzhalter 3"/>
          <p:cNvSpPr>
            <a:spLocks noGrp="1"/>
          </p:cNvSpPr>
          <p:nvPr>
            <p:ph type="sldNum" sz="quarter" idx="5"/>
          </p:nvPr>
        </p:nvSpPr>
        <p:spPr/>
        <p:txBody>
          <a:bodyPr/>
          <a:lstStyle/>
          <a:p>
            <a:fld id="{A2A61CC0-4B0B-4395-B916-EE71BB03C9A7}" type="slidenum">
              <a:rPr lang="de-DE" smtClean="0"/>
              <a:pPr/>
              <a:t>22</a:t>
            </a:fld>
            <a:endParaRPr lang="de-DE" dirty="0"/>
          </a:p>
        </p:txBody>
      </p:sp>
      <p:sp>
        <p:nvSpPr>
          <p:cNvPr id="5" name="Textfeld 4">
            <a:extLst>
              <a:ext uri="{FF2B5EF4-FFF2-40B4-BE49-F238E27FC236}">
                <a16:creationId xmlns:a16="http://schemas.microsoft.com/office/drawing/2014/main" id="{0CD442E5-A2B2-4774-9B31-BAE93209E7A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9A407DCC-75FE-4C4F-A72A-2B99AAB70FDA}"/>
              </a:ext>
            </a:extLst>
          </p:cNvPr>
          <p:cNvSpPr txBox="1"/>
          <p:nvPr/>
        </p:nvSpPr>
        <p:spPr>
          <a:xfrm>
            <a:off x="4053706" y="1432954"/>
            <a:ext cx="2160240" cy="461665"/>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Verabschiedung</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401950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23</a:t>
            </a:fld>
            <a:endParaRPr lang="de-DE" dirty="0"/>
          </a:p>
        </p:txBody>
      </p:sp>
      <p:sp>
        <p:nvSpPr>
          <p:cNvPr id="5" name="Textfeld 4">
            <a:extLst>
              <a:ext uri="{FF2B5EF4-FFF2-40B4-BE49-F238E27FC236}">
                <a16:creationId xmlns:a16="http://schemas.microsoft.com/office/drawing/2014/main" id="{F65285E7-3C64-4D53-B12F-2CC32B76623B}"/>
              </a:ext>
            </a:extLst>
          </p:cNvPr>
          <p:cNvSpPr txBox="1"/>
          <p:nvPr/>
        </p:nvSpPr>
        <p:spPr>
          <a:xfrm>
            <a:off x="4917802" y="3533130"/>
            <a:ext cx="1152128"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78F809D4-1ABA-4E02-BC69-19AD04055F53}"/>
              </a:ext>
            </a:extLst>
          </p:cNvPr>
          <p:cNvSpPr txBox="1"/>
          <p:nvPr/>
        </p:nvSpPr>
        <p:spPr>
          <a:xfrm>
            <a:off x="3945632" y="912168"/>
            <a:ext cx="2304256"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a:p>
            <a:pPr algn="l"/>
            <a:endParaRPr lang="de-DE" sz="12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58809059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3</a:t>
            </a:fld>
            <a:endParaRPr lang="de-DE" dirty="0"/>
          </a:p>
        </p:txBody>
      </p:sp>
      <p:sp>
        <p:nvSpPr>
          <p:cNvPr id="5" name="Textfeld 4">
            <a:extLst>
              <a:ext uri="{FF2B5EF4-FFF2-40B4-BE49-F238E27FC236}">
                <a16:creationId xmlns:a16="http://schemas.microsoft.com/office/drawing/2014/main" id="{02B63DA0-35DC-4B58-9D72-471F3F912AD2}"/>
              </a:ext>
            </a:extLst>
          </p:cNvPr>
          <p:cNvSpPr txBox="1"/>
          <p:nvPr/>
        </p:nvSpPr>
        <p:spPr>
          <a:xfrm>
            <a:off x="309290" y="3677146"/>
            <a:ext cx="4392000" cy="3785640"/>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FFECA14-3D22-4B31-844A-A7B902D4C2B3}"/>
              </a:ext>
            </a:extLst>
          </p:cNvPr>
          <p:cNvSpPr txBox="1"/>
          <p:nvPr/>
        </p:nvSpPr>
        <p:spPr>
          <a:xfrm>
            <a:off x="742989" y="3785292"/>
            <a:ext cx="3762669"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Kleine Übung zu Beginn der Unterrichtsstunde: </a:t>
            </a:r>
          </a:p>
        </p:txBody>
      </p:sp>
      <p:pic>
        <p:nvPicPr>
          <p:cNvPr id="7" name="Grafik 6">
            <a:extLst>
              <a:ext uri="{FF2B5EF4-FFF2-40B4-BE49-F238E27FC236}">
                <a16:creationId xmlns:a16="http://schemas.microsoft.com/office/drawing/2014/main" id="{61811E15-0138-47E5-9892-6C8BE1CE2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7" y="3729402"/>
            <a:ext cx="292061" cy="234938"/>
          </a:xfrm>
          <a:prstGeom prst="rect">
            <a:avLst/>
          </a:prstGeom>
          <a:solidFill>
            <a:schemeClr val="bg1">
              <a:lumMod val="95000"/>
            </a:schemeClr>
          </a:solidFill>
        </p:spPr>
      </p:pic>
      <p:sp>
        <p:nvSpPr>
          <p:cNvPr id="8" name="Rechteck 7">
            <a:extLst>
              <a:ext uri="{FF2B5EF4-FFF2-40B4-BE49-F238E27FC236}">
                <a16:creationId xmlns:a16="http://schemas.microsoft.com/office/drawing/2014/main" id="{B92A80C5-79CB-48E9-B989-F3328662FD4A}"/>
              </a:ext>
            </a:extLst>
          </p:cNvPr>
          <p:cNvSpPr/>
          <p:nvPr/>
        </p:nvSpPr>
        <p:spPr>
          <a:xfrm>
            <a:off x="396629" y="4109194"/>
            <a:ext cx="4304661" cy="5875134"/>
          </a:xfrm>
          <a:prstGeom prst="rect">
            <a:avLst/>
          </a:prstGeom>
        </p:spPr>
        <p:txBody>
          <a:bodyPr wrap="square">
            <a:spAutoFit/>
          </a:bodyPr>
          <a:lstStyle/>
          <a:p>
            <a:pPr>
              <a:lnSpc>
                <a:spcPct val="150000"/>
              </a:lnSpc>
            </a:pPr>
            <a:r>
              <a:rPr lang="de-DE" sz="1200" b="1" i="1" dirty="0"/>
              <a:t>Setzt euch in (Vierer–)Gruppen zusammen!</a:t>
            </a:r>
          </a:p>
          <a:p>
            <a:pPr>
              <a:lnSpc>
                <a:spcPct val="150000"/>
              </a:lnSpc>
            </a:pPr>
            <a:r>
              <a:rPr lang="de-DE" sz="1200" b="1" i="1" dirty="0"/>
              <a:t>Nehmt Papier und Stift und macht euch Notizen. </a:t>
            </a:r>
          </a:p>
          <a:p>
            <a:pPr>
              <a:lnSpc>
                <a:spcPct val="150000"/>
              </a:lnSpc>
            </a:pPr>
            <a:r>
              <a:rPr lang="de-DE" sz="1200" i="1" u="sng" dirty="0"/>
              <a:t>Zuerst Thema 1</a:t>
            </a:r>
            <a:r>
              <a:rPr lang="de-DE" sz="1200" i="1" dirty="0"/>
              <a:t>: Wodurch lassen sich die beiden beeinflussen? Welche Argumente scheinen wirksam, die Ansage der Gruppe zu erfüllen?</a:t>
            </a:r>
          </a:p>
          <a:p>
            <a:pPr>
              <a:lnSpc>
                <a:spcPct val="150000"/>
              </a:lnSpc>
            </a:pPr>
            <a:r>
              <a:rPr lang="de-DE" sz="1200" i="1" u="sng" dirty="0"/>
              <a:t>Dann Thema 2</a:t>
            </a:r>
            <a:r>
              <a:rPr lang="de-DE" sz="1200" i="1" dirty="0"/>
              <a:t>: Sammelt eigene Erlebnisse, die ihr als „manipulativ“  erlebt habt (am besten Szenen </a:t>
            </a:r>
            <a:r>
              <a:rPr lang="de-DE" sz="1200" b="1" i="1" dirty="0"/>
              <a:t>außerhalb</a:t>
            </a:r>
            <a:r>
              <a:rPr lang="de-DE" sz="1200" i="1" dirty="0"/>
              <a:t> der Schule und des Elternhauses).</a:t>
            </a:r>
          </a:p>
          <a:p>
            <a:pPr>
              <a:lnSpc>
                <a:spcPct val="150000"/>
              </a:lnSpc>
            </a:pPr>
            <a:r>
              <a:rPr lang="de-DE" sz="1200" b="1" i="1" dirty="0"/>
              <a:t>Max. 5 Minuten </a:t>
            </a:r>
            <a:r>
              <a:rPr lang="de-DE" sz="1200" i="1" dirty="0"/>
              <a:t>Besprechungszeit</a:t>
            </a:r>
          </a:p>
          <a:p>
            <a:pPr>
              <a:lnSpc>
                <a:spcPct val="150000"/>
              </a:lnSpc>
            </a:pPr>
            <a:r>
              <a:rPr lang="de-DE" sz="1200" i="1" dirty="0"/>
              <a:t>Anschließend: Jede Gruppe (Sprecher) trägt die Ergebnisse aus seiner Gruppe kurz vor. </a:t>
            </a:r>
            <a:endParaRPr lang="de-DE" sz="1200" b="1" dirty="0"/>
          </a:p>
          <a:p>
            <a:pPr>
              <a:lnSpc>
                <a:spcPct val="150000"/>
              </a:lnSpc>
            </a:pPr>
            <a:endParaRPr lang="de-DE" sz="1200" b="1" dirty="0"/>
          </a:p>
          <a:p>
            <a:pPr>
              <a:lnSpc>
                <a:spcPct val="150000"/>
              </a:lnSpc>
            </a:pPr>
            <a:endParaRPr lang="de-DE" sz="1200" b="1" dirty="0"/>
          </a:p>
          <a:p>
            <a:pPr>
              <a:lnSpc>
                <a:spcPct val="150000"/>
              </a:lnSpc>
            </a:pPr>
            <a:r>
              <a:rPr lang="de-DE" sz="1200" b="1" dirty="0"/>
              <a:t>Gesprächsziel: </a:t>
            </a:r>
            <a:r>
              <a:rPr lang="de-DE" sz="1200" dirty="0"/>
              <a:t>Reflexion über die </a:t>
            </a:r>
            <a:r>
              <a:rPr lang="de-DE" sz="1200" i="1" dirty="0"/>
              <a:t>eigenen</a:t>
            </a:r>
            <a:r>
              <a:rPr lang="de-DE" sz="1200" dirty="0"/>
              <a:t> Motive, Wünsche und Ängste, die durch Manipulationen geweckt und benutzt werden. </a:t>
            </a:r>
          </a:p>
          <a:p>
            <a:pPr>
              <a:lnSpc>
                <a:spcPct val="150000"/>
              </a:lnSpc>
            </a:pPr>
            <a:endParaRPr lang="de-DE" sz="1000" dirty="0"/>
          </a:p>
          <a:p>
            <a:pPr>
              <a:lnSpc>
                <a:spcPct val="150000"/>
              </a:lnSpc>
            </a:pPr>
            <a:r>
              <a:rPr lang="de-DE" sz="1200" dirty="0"/>
              <a:t>Dieses Gespräch dient der Einstimmung auf die </a:t>
            </a:r>
            <a:r>
              <a:rPr lang="de-DE" sz="1200" dirty="0" err="1"/>
              <a:t>Social</a:t>
            </a:r>
            <a:r>
              <a:rPr lang="de-DE" sz="1200" dirty="0"/>
              <a:t> Media-Welt, wo mit vielen Tricks die Bereitschaft geweckt wird, sich manipulieren zu lassen.</a:t>
            </a:r>
          </a:p>
          <a:p>
            <a:pPr>
              <a:lnSpc>
                <a:spcPct val="150000"/>
              </a:lnSpc>
            </a:pPr>
            <a:endParaRPr lang="de-DE" sz="1200" i="1" dirty="0"/>
          </a:p>
        </p:txBody>
      </p:sp>
      <p:sp>
        <p:nvSpPr>
          <p:cNvPr id="9" name="Textfeld 8">
            <a:extLst>
              <a:ext uri="{FF2B5EF4-FFF2-40B4-BE49-F238E27FC236}">
                <a16:creationId xmlns:a16="http://schemas.microsoft.com/office/drawing/2014/main" id="{1DC3413D-55BA-4776-8390-0194FD6CA2CC}"/>
              </a:ext>
            </a:extLst>
          </p:cNvPr>
          <p:cNvSpPr txBox="1"/>
          <p:nvPr/>
        </p:nvSpPr>
        <p:spPr>
          <a:xfrm>
            <a:off x="4837085" y="3866754"/>
            <a:ext cx="1929145" cy="6386352"/>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https://onlinelibrary.wiley.com/doi/epdf/10.1111/tops.12320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E9E0BAC1-1A6A-4385-83CA-49C471D2F2B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Gruppenarbeit: </a:t>
            </a:r>
          </a:p>
          <a:p>
            <a:pPr algn="l"/>
            <a:r>
              <a:rPr lang="de-DE" sz="1200" dirty="0">
                <a:latin typeface="Arial" panose="020B0604020202020204" pitchFamily="34" charset="0"/>
                <a:cs typeface="Arial" panose="020B0604020202020204" pitchFamily="34" charset="0"/>
              </a:rPr>
              <a:t>Analyse des Comic</a:t>
            </a: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3833881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izenplatzhalter 2"/>
          <p:cNvSpPr>
            <a:spLocks noGrp="1"/>
          </p:cNvSpPr>
          <p:nvPr>
            <p:ph type="body" idx="1"/>
          </p:nvPr>
        </p:nvSpPr>
        <p:spPr>
          <a:xfrm>
            <a:off x="309301" y="3677146"/>
            <a:ext cx="4392474" cy="5616624"/>
          </a:xfrm>
        </p:spPr>
        <p:txBody>
          <a:bodyPr/>
          <a:lstStyle/>
          <a:p>
            <a:endParaRPr lang="de-DE" dirty="0"/>
          </a:p>
        </p:txBody>
      </p:sp>
      <p:sp>
        <p:nvSpPr>
          <p:cNvPr id="2" name="Folienbildplatzhalter 1"/>
          <p:cNvSpPr>
            <a:spLocks noGrp="1" noRot="1" noChangeAspect="1"/>
          </p:cNvSpPr>
          <p:nvPr>
            <p:ph type="sldImg"/>
          </p:nvPr>
        </p:nvSpPr>
        <p:spPr>
          <a:xfrm>
            <a:off x="309563" y="1055688"/>
            <a:ext cx="3478212" cy="1957387"/>
          </a:xfrm>
        </p:spPr>
      </p:sp>
      <p:sp>
        <p:nvSpPr>
          <p:cNvPr id="4" name="Foliennummernplatzhalter 3"/>
          <p:cNvSpPr>
            <a:spLocks noGrp="1"/>
          </p:cNvSpPr>
          <p:nvPr>
            <p:ph type="sldNum" sz="quarter" idx="5"/>
          </p:nvPr>
        </p:nvSpPr>
        <p:spPr/>
        <p:txBody>
          <a:bodyPr/>
          <a:lstStyle/>
          <a:p>
            <a:fld id="{A2A61CC0-4B0B-4395-B916-EE71BB03C9A7}" type="slidenum">
              <a:rPr lang="de-DE" smtClean="0"/>
              <a:pPr/>
              <a:t>4</a:t>
            </a:fld>
            <a:endParaRPr lang="de-DE" dirty="0"/>
          </a:p>
        </p:txBody>
      </p:sp>
      <p:sp>
        <p:nvSpPr>
          <p:cNvPr id="5" name="Textfeld 4">
            <a:extLst>
              <a:ext uri="{FF2B5EF4-FFF2-40B4-BE49-F238E27FC236}">
                <a16:creationId xmlns:a16="http://schemas.microsoft.com/office/drawing/2014/main" id="{02B63DA0-35DC-4B58-9D72-471F3F912AD2}"/>
              </a:ext>
            </a:extLst>
          </p:cNvPr>
          <p:cNvSpPr txBox="1"/>
          <p:nvPr/>
        </p:nvSpPr>
        <p:spPr>
          <a:xfrm>
            <a:off x="289400" y="3625445"/>
            <a:ext cx="4392000" cy="2232000"/>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DFFECA14-3D22-4B31-844A-A7B902D4C2B3}"/>
              </a:ext>
            </a:extLst>
          </p:cNvPr>
          <p:cNvSpPr txBox="1"/>
          <p:nvPr/>
        </p:nvSpPr>
        <p:spPr>
          <a:xfrm>
            <a:off x="742989" y="3785292"/>
            <a:ext cx="3583989" cy="461653"/>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Fortsetzung kleine Übung zu Beginn der Unterrichtsstunde: </a:t>
            </a:r>
          </a:p>
        </p:txBody>
      </p:sp>
      <p:pic>
        <p:nvPicPr>
          <p:cNvPr id="7" name="Grafik 6">
            <a:extLst>
              <a:ext uri="{FF2B5EF4-FFF2-40B4-BE49-F238E27FC236}">
                <a16:creationId xmlns:a16="http://schemas.microsoft.com/office/drawing/2014/main" id="{61811E15-0138-47E5-9892-6C8BE1CE26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4517" y="3729402"/>
            <a:ext cx="292061" cy="234938"/>
          </a:xfrm>
          <a:prstGeom prst="rect">
            <a:avLst/>
          </a:prstGeom>
          <a:solidFill>
            <a:schemeClr val="bg1">
              <a:lumMod val="95000"/>
            </a:schemeClr>
          </a:solidFill>
        </p:spPr>
      </p:pic>
      <p:sp>
        <p:nvSpPr>
          <p:cNvPr id="8" name="Rechteck 7">
            <a:extLst>
              <a:ext uri="{FF2B5EF4-FFF2-40B4-BE49-F238E27FC236}">
                <a16:creationId xmlns:a16="http://schemas.microsoft.com/office/drawing/2014/main" id="{B92A80C5-79CB-48E9-B989-F3328662FD4A}"/>
              </a:ext>
            </a:extLst>
          </p:cNvPr>
          <p:cNvSpPr/>
          <p:nvPr/>
        </p:nvSpPr>
        <p:spPr>
          <a:xfrm>
            <a:off x="396640" y="5817790"/>
            <a:ext cx="4304661" cy="2227982"/>
          </a:xfrm>
          <a:prstGeom prst="rect">
            <a:avLst/>
          </a:prstGeom>
        </p:spPr>
        <p:txBody>
          <a:bodyPr wrap="square">
            <a:spAutoFit/>
          </a:bodyPr>
          <a:lstStyle/>
          <a:p>
            <a:pPr>
              <a:lnSpc>
                <a:spcPct val="150000"/>
              </a:lnSpc>
            </a:pPr>
            <a:endParaRPr lang="de-DE" sz="1000" b="1" dirty="0"/>
          </a:p>
          <a:p>
            <a:pPr>
              <a:lnSpc>
                <a:spcPct val="150000"/>
              </a:lnSpc>
            </a:pPr>
            <a:r>
              <a:rPr lang="de-DE" sz="1200" b="1" dirty="0"/>
              <a:t>Gesprächsziel: </a:t>
            </a:r>
            <a:r>
              <a:rPr lang="de-DE" sz="1200" dirty="0"/>
              <a:t>Reflexion über die </a:t>
            </a:r>
            <a:r>
              <a:rPr lang="de-DE" sz="1200" i="1" dirty="0"/>
              <a:t>eigenen</a:t>
            </a:r>
            <a:r>
              <a:rPr lang="de-DE" sz="1200" dirty="0"/>
              <a:t> Motive, Wünsche und Ängste, die durch Manipulationen geweckt werden. </a:t>
            </a:r>
          </a:p>
          <a:p>
            <a:pPr>
              <a:lnSpc>
                <a:spcPct val="150000"/>
              </a:lnSpc>
            </a:pPr>
            <a:endParaRPr lang="de-DE" sz="1200" dirty="0"/>
          </a:p>
          <a:p>
            <a:pPr>
              <a:lnSpc>
                <a:spcPct val="150000"/>
              </a:lnSpc>
            </a:pPr>
            <a:r>
              <a:rPr lang="de-DE" sz="1200" dirty="0"/>
              <a:t>Dieses Gespräch dient der Bewusstmachung der Techniken in der </a:t>
            </a:r>
            <a:r>
              <a:rPr lang="de-DE" sz="1200" dirty="0" err="1"/>
              <a:t>Social</a:t>
            </a:r>
            <a:r>
              <a:rPr lang="de-DE" sz="1200" dirty="0"/>
              <a:t> Media-Welt, indem mit vielen Tricks die Bereitschaft geweckt wird, sich manipulieren zu lassen.</a:t>
            </a:r>
            <a:endParaRPr lang="de-DE" sz="1200" i="1" dirty="0"/>
          </a:p>
        </p:txBody>
      </p:sp>
      <p:sp>
        <p:nvSpPr>
          <p:cNvPr id="9" name="Textfeld 8">
            <a:extLst>
              <a:ext uri="{FF2B5EF4-FFF2-40B4-BE49-F238E27FC236}">
                <a16:creationId xmlns:a16="http://schemas.microsoft.com/office/drawing/2014/main" id="{1DC3413D-55BA-4776-8390-0194FD6CA2CC}"/>
              </a:ext>
            </a:extLst>
          </p:cNvPr>
          <p:cNvSpPr txBox="1"/>
          <p:nvPr/>
        </p:nvSpPr>
        <p:spPr>
          <a:xfrm>
            <a:off x="4837085" y="3866754"/>
            <a:ext cx="1929145" cy="6386352"/>
          </a:xfrm>
          <a:prstGeom prst="rect">
            <a:avLst/>
          </a:prstGeom>
          <a:noFill/>
        </p:spPr>
        <p:txBody>
          <a:bodyPr wrap="square" lIns="91428" tIns="45714" rIns="91428" bIns="45714" rtlCol="0">
            <a:spAutoFit/>
          </a:bodyPr>
          <a:lstStyle/>
          <a:p>
            <a:r>
              <a:rPr lang="de-DE" sz="1200" b="1" dirty="0">
                <a:latin typeface="Arial" panose="020B0604020202020204" pitchFamily="34" charset="0"/>
                <a:cs typeface="Arial" panose="020B0604020202020204" pitchFamily="34" charset="0"/>
              </a:rPr>
              <a:t>Konsonanz</a:t>
            </a:r>
          </a:p>
          <a:p>
            <a:endParaRPr lang="de-DE" sz="5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Studien zeigen, dass vor allem Jugendliche und junge Erwachsene sich mit Gleichaltrigen zur Gruppe „fügen“ wollen (</a:t>
            </a:r>
            <a:r>
              <a:rPr lang="de-DE" sz="1100" dirty="0" err="1">
                <a:latin typeface="Arial" panose="020B0604020202020204" pitchFamily="34" charset="0"/>
                <a:cs typeface="Arial" panose="020B0604020202020204" pitchFamily="34" charset="0"/>
              </a:rPr>
              <a:t>peer-to-peer</a:t>
            </a:r>
            <a:r>
              <a:rPr lang="de-DE" sz="1100" dirty="0">
                <a:latin typeface="Arial" panose="020B0604020202020204" pitchFamily="34" charset="0"/>
                <a:cs typeface="Arial" panose="020B0604020202020204" pitchFamily="34" charset="0"/>
              </a:rPr>
              <a:t>) quasi mit Haut und Haaren, d.h. inklusive Sprachstil, Outfit, Vorlieben  und Ansichten. </a:t>
            </a:r>
            <a:br>
              <a:rPr lang="de-DE" sz="1100" dirty="0">
                <a:latin typeface="Arial" panose="020B0604020202020204" pitchFamily="34" charset="0"/>
                <a:cs typeface="Arial" panose="020B0604020202020204" pitchFamily="34" charset="0"/>
              </a:rPr>
            </a:br>
            <a:r>
              <a:rPr lang="de-DE" sz="1100" dirty="0">
                <a:latin typeface="Arial" panose="020B0604020202020204" pitchFamily="34" charset="0"/>
                <a:cs typeface="Arial" panose="020B0604020202020204" pitchFamily="34" charset="0"/>
              </a:rPr>
              <a:t>Daniel Richardson, </a:t>
            </a:r>
            <a:r>
              <a:rPr lang="de-DE" sz="1100" dirty="0" err="1">
                <a:latin typeface="Arial" panose="020B0604020202020204" pitchFamily="34" charset="0"/>
                <a:cs typeface="Arial" panose="020B0604020202020204" pitchFamily="34" charset="0"/>
              </a:rPr>
              <a:t>Experi</a:t>
            </a:r>
            <a:r>
              <a:rPr lang="de-DE" sz="1100" dirty="0">
                <a:latin typeface="Arial" panose="020B0604020202020204" pitchFamily="34" charset="0"/>
                <a:cs typeface="Arial" panose="020B0604020202020204" pitchFamily="34" charset="0"/>
              </a:rPr>
              <a:t>- </a:t>
            </a:r>
            <a:r>
              <a:rPr lang="de-DE" sz="1100" dirty="0" err="1">
                <a:latin typeface="Arial" panose="020B0604020202020204" pitchFamily="34" charset="0"/>
                <a:cs typeface="Arial" panose="020B0604020202020204" pitchFamily="34" charset="0"/>
              </a:rPr>
              <a:t>mentalpsychologe</a:t>
            </a:r>
            <a:r>
              <a:rPr lang="de-DE" sz="1100" dirty="0">
                <a:latin typeface="Arial" panose="020B0604020202020204" pitchFamily="34" charset="0"/>
                <a:cs typeface="Arial" panose="020B0604020202020204" pitchFamily="34" charset="0"/>
              </a:rPr>
              <a:t> am University College London, ist Spezialist für Gruppen-verhalten. „Wir fühlen uns gerne einer Gruppe zugehörig – und Gruppen folgen meist einem Anführer.“ </a:t>
            </a:r>
          </a:p>
          <a:p>
            <a:r>
              <a:rPr lang="de-DE" sz="1100" dirty="0">
                <a:latin typeface="Arial" panose="020B0604020202020204" pitchFamily="34" charset="0"/>
                <a:cs typeface="Arial" panose="020B0604020202020204" pitchFamily="34" charset="0"/>
              </a:rPr>
              <a:t>Seine Experimente zeigen, dass es vor allem für Jugendliche sehr </a:t>
            </a:r>
            <a:r>
              <a:rPr lang="de-DE" sz="1100" dirty="0" err="1">
                <a:latin typeface="Arial" panose="020B0604020202020204" pitchFamily="34" charset="0"/>
                <a:cs typeface="Arial" panose="020B0604020202020204" pitchFamily="34" charset="0"/>
              </a:rPr>
              <a:t>unange-nehm</a:t>
            </a:r>
            <a:r>
              <a:rPr lang="de-DE" sz="1100" dirty="0">
                <a:latin typeface="Arial" panose="020B0604020202020204" pitchFamily="34" charset="0"/>
                <a:cs typeface="Arial" panose="020B0604020202020204" pitchFamily="34" charset="0"/>
              </a:rPr>
              <a:t> ist, der Mehrheit ihrer Gruppe zu widersprechen, aus Angst, von dieser ausgeschlossen zu werden. </a:t>
            </a:r>
            <a:r>
              <a:rPr lang="de-DE" sz="1100" dirty="0">
                <a:latin typeface="Arial" panose="020B0604020202020204" pitchFamily="34" charset="0"/>
                <a:cs typeface="Arial" panose="020B0604020202020204" pitchFamily="34" charset="0"/>
                <a:sym typeface="Wingdings" panose="05000000000000000000" pitchFamily="2" charset="2"/>
              </a:rPr>
              <a:t> </a:t>
            </a:r>
            <a:r>
              <a:rPr lang="de-DE" sz="1100" dirty="0">
                <a:latin typeface="Arial" panose="020B0604020202020204" pitchFamily="34" charset="0"/>
                <a:cs typeface="Arial" panose="020B0604020202020204" pitchFamily="34" charset="0"/>
              </a:rPr>
              <a:t>Populisten, Influencer und Polit-Kampagnen nutzen diese Neigung aus. Dagegen hilft das Gespräch „auf Augenhöhe“: Jeder wird von jedem respektiert. </a:t>
            </a:r>
          </a:p>
          <a:p>
            <a:r>
              <a:rPr lang="de-DE" sz="1000" b="1" dirty="0">
                <a:latin typeface="Arial" panose="020B0604020202020204" pitchFamily="34" charset="0"/>
                <a:cs typeface="Arial" panose="020B0604020202020204" pitchFamily="34" charset="0"/>
              </a:rPr>
              <a:t>Quelle: </a:t>
            </a:r>
            <a:r>
              <a:rPr lang="de-DE" sz="1000" dirty="0">
                <a:latin typeface="Arial" panose="020B0604020202020204" pitchFamily="34" charset="0"/>
                <a:cs typeface="Arial" panose="020B0604020202020204" pitchFamily="34" charset="0"/>
                <a:hlinkClick r:id="rId4"/>
              </a:rPr>
              <a:t>https://onlinelibrary.wiley.com/doi/epdf/10.1111/tops.12320</a:t>
            </a:r>
            <a:r>
              <a:rPr lang="de-DE" sz="1000" dirty="0">
                <a:latin typeface="Arial" panose="020B0604020202020204" pitchFamily="34" charset="0"/>
                <a:cs typeface="Arial" panose="020B0604020202020204" pitchFamily="34" charset="0"/>
              </a:rPr>
              <a:t> </a:t>
            </a:r>
            <a:r>
              <a:rPr lang="de-DE" sz="1000" i="1" dirty="0">
                <a:latin typeface="Arial" panose="020B0604020202020204" pitchFamily="34" charset="0"/>
                <a:cs typeface="Arial" panose="020B0604020202020204" pitchFamily="34" charset="0"/>
              </a:rPr>
              <a:t>(Abruf: 02.02.26)</a:t>
            </a:r>
          </a:p>
          <a:p>
            <a:endParaRPr lang="de-DE" sz="1100" dirty="0">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E9E0BAC1-1A6A-4385-83CA-49C471D2F2BF}"/>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Gruppenarbeit: </a:t>
            </a:r>
          </a:p>
          <a:p>
            <a:pPr algn="l"/>
            <a:r>
              <a:rPr lang="de-DE" sz="1200" dirty="0">
                <a:latin typeface="Arial" panose="020B0604020202020204" pitchFamily="34" charset="0"/>
                <a:cs typeface="Arial" panose="020B0604020202020204" pitchFamily="34" charset="0"/>
              </a:rPr>
              <a:t>Analyse des Comic</a:t>
            </a:r>
          </a:p>
          <a:p>
            <a:pPr algn="l"/>
            <a:endParaRPr lang="de-DE" sz="1200" b="1" dirty="0">
              <a:latin typeface="Arial" panose="020B0604020202020204" pitchFamily="34" charset="0"/>
              <a:cs typeface="Arial" panose="020B0604020202020204" pitchFamily="34" charset="0"/>
            </a:endParaRPr>
          </a:p>
        </p:txBody>
      </p:sp>
      <p:sp>
        <p:nvSpPr>
          <p:cNvPr id="11" name="Textfeld 10">
            <a:extLst>
              <a:ext uri="{FF2B5EF4-FFF2-40B4-BE49-F238E27FC236}">
                <a16:creationId xmlns:a16="http://schemas.microsoft.com/office/drawing/2014/main" id="{FC0C23E4-886F-4C19-B8C7-CC8F510487CB}"/>
              </a:ext>
            </a:extLst>
          </p:cNvPr>
          <p:cNvSpPr txBox="1"/>
          <p:nvPr/>
        </p:nvSpPr>
        <p:spPr>
          <a:xfrm>
            <a:off x="580547" y="4432203"/>
            <a:ext cx="4040409" cy="1200329"/>
          </a:xfrm>
          <a:prstGeom prst="rect">
            <a:avLst/>
          </a:prstGeom>
          <a:noFill/>
        </p:spPr>
        <p:txBody>
          <a:bodyPr wrap="square" rtlCol="0">
            <a:spAutoFit/>
          </a:bodyPr>
          <a:lstStyle/>
          <a:p>
            <a:pPr algn="l"/>
            <a:r>
              <a:rPr lang="de-DE" sz="1200" b="1" i="1" dirty="0">
                <a:latin typeface="Arial" panose="020B0604020202020204" pitchFamily="34" charset="0"/>
                <a:cs typeface="Arial" panose="020B0604020202020204" pitchFamily="34" charset="0"/>
              </a:rPr>
              <a:t>Was habt Ihr herausgefunden?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Die Gruppen berichten lassen</a:t>
            </a:r>
          </a:p>
          <a:p>
            <a:pPr algn="l"/>
            <a:endParaRPr lang="de-DE" sz="1200" dirty="0">
              <a:latin typeface="Arial" panose="020B0604020202020204" pitchFamily="34" charset="0"/>
              <a:cs typeface="Arial" panose="020B0604020202020204" pitchFamily="34" charset="0"/>
            </a:endParaRPr>
          </a:p>
          <a:p>
            <a:pPr algn="l"/>
            <a:r>
              <a:rPr lang="de-DE" sz="1200" dirty="0">
                <a:latin typeface="Arial" panose="020B0604020202020204" pitchFamily="34" charset="0"/>
                <a:cs typeface="Arial" panose="020B0604020202020204" pitchFamily="34" charset="0"/>
              </a:rPr>
              <a:t>Erst anschließend klicken und unsere Vorschläge (Gründe) zeigen.</a:t>
            </a:r>
          </a:p>
        </p:txBody>
      </p:sp>
    </p:spTree>
    <p:extLst>
      <p:ext uri="{BB962C8B-B14F-4D97-AF65-F5344CB8AC3E}">
        <p14:creationId xmlns:p14="http://schemas.microsoft.com/office/powerpoint/2010/main" val="237964854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81298" y="3677146"/>
            <a:ext cx="4392474" cy="6192688"/>
          </a:xfrm>
        </p:spPr>
        <p:txBody>
          <a:bodyPr/>
          <a:lstStyle/>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5</a:t>
            </a:fld>
            <a:endParaRPr lang="de-DE" dirty="0"/>
          </a:p>
        </p:txBody>
      </p:sp>
      <p:sp>
        <p:nvSpPr>
          <p:cNvPr id="5" name="Textfeld 4">
            <a:extLst>
              <a:ext uri="{FF2B5EF4-FFF2-40B4-BE49-F238E27FC236}">
                <a16:creationId xmlns:a16="http://schemas.microsoft.com/office/drawing/2014/main" id="{5E8C27DD-D7E5-4275-9C3C-ECB487D6F8F6}"/>
              </a:ext>
            </a:extLst>
          </p:cNvPr>
          <p:cNvSpPr txBox="1"/>
          <p:nvPr/>
        </p:nvSpPr>
        <p:spPr>
          <a:xfrm>
            <a:off x="4845794" y="3873948"/>
            <a:ext cx="1904798" cy="6109353"/>
          </a:xfrm>
          <a:prstGeom prst="rect">
            <a:avLst/>
          </a:prstGeom>
          <a:noFill/>
        </p:spPr>
        <p:txBody>
          <a:bodyPr wrap="square" lIns="91428" tIns="45714" rIns="91428" bIns="45714" rtlCol="0">
            <a:spAutoFit/>
          </a:bodyPr>
          <a:lstStyle/>
          <a:p>
            <a:pPr>
              <a:spcAft>
                <a:spcPts val="600"/>
              </a:spcAft>
            </a:pPr>
            <a:r>
              <a:rPr lang="de-DE" sz="1200" b="1" i="1" dirty="0"/>
              <a:t>Zur Historie:</a:t>
            </a:r>
          </a:p>
          <a:p>
            <a:r>
              <a:rPr lang="de-DE" sz="1100" dirty="0"/>
              <a:t>Bereits Ende der 1970er Jahre formulierte die Mainzer Medienforscherin Elisabeth Noelle-Neumann für den politischen Raum den Begriff der </a:t>
            </a:r>
            <a:r>
              <a:rPr lang="de-DE" sz="1100" i="1" dirty="0"/>
              <a:t>Schweige-spirale.</a:t>
            </a:r>
          </a:p>
          <a:p>
            <a:r>
              <a:rPr lang="de-DE" sz="1100" dirty="0"/>
              <a:t>Darunter wird die Zurück-haltung der eigenen Meinung verstanden, wenn man den Eindruck hat, dass diese der Mehrheits-meinung widerspricht und darum „geächtet“ würde – was in der Konsequenz dazu führt, dass Minder-</a:t>
            </a:r>
            <a:r>
              <a:rPr lang="de-DE" sz="1100" dirty="0" err="1"/>
              <a:t>heitsmeinungen</a:t>
            </a:r>
            <a:r>
              <a:rPr lang="de-DE" sz="1100" dirty="0"/>
              <a:t> immer mehr zurückgedrängt werden und sich die vermeintliche Mehrheits-meinung als die vor-herrschende durchsetzt. </a:t>
            </a:r>
          </a:p>
          <a:p>
            <a:endParaRPr lang="de-DE" sz="1100" dirty="0">
              <a:latin typeface="Arial" panose="020B0604020202020204" pitchFamily="34" charset="0"/>
              <a:cs typeface="Arial" panose="020B0604020202020204" pitchFamily="34" charset="0"/>
            </a:endParaRPr>
          </a:p>
          <a:p>
            <a:r>
              <a:rPr lang="de-DE" sz="1100" dirty="0">
                <a:latin typeface="Arial" panose="020B0604020202020204" pitchFamily="34" charset="0"/>
                <a:cs typeface="Arial" panose="020B0604020202020204" pitchFamily="34" charset="0"/>
              </a:rPr>
              <a:t>Es versteht sich, dass solche Prozesse in den analogen Zeiten (Presse, Rundfunk) anders abliefen als heute in der Onlinewelt. Minderheiten, die sich ausgegrenzt </a:t>
            </a:r>
            <a:r>
              <a:rPr lang="de-DE" sz="1050" dirty="0">
                <a:latin typeface="Arial" panose="020B0604020202020204" pitchFamily="34" charset="0"/>
                <a:cs typeface="Arial" panose="020B0604020202020204" pitchFamily="34" charset="0"/>
              </a:rPr>
              <a:t>fühlen</a:t>
            </a:r>
            <a:r>
              <a:rPr lang="de-DE" sz="1100" dirty="0">
                <a:latin typeface="Arial" panose="020B0604020202020204" pitchFamily="34" charset="0"/>
                <a:cs typeface="Arial" panose="020B0604020202020204" pitchFamily="34" charset="0"/>
              </a:rPr>
              <a:t>, können sich heute über eigene, „alternativ“ genannte Blogs und Posts artikulieren.</a:t>
            </a:r>
          </a:p>
        </p:txBody>
      </p:sp>
      <p:sp>
        <p:nvSpPr>
          <p:cNvPr id="6" name="Textfeld 5">
            <a:extLst>
              <a:ext uri="{FF2B5EF4-FFF2-40B4-BE49-F238E27FC236}">
                <a16:creationId xmlns:a16="http://schemas.microsoft.com/office/drawing/2014/main" id="{96A555A6-CE12-4FDC-B542-17CAA9A97280}"/>
              </a:ext>
            </a:extLst>
          </p:cNvPr>
          <p:cNvSpPr txBox="1"/>
          <p:nvPr/>
        </p:nvSpPr>
        <p:spPr>
          <a:xfrm>
            <a:off x="309290" y="3677146"/>
            <a:ext cx="4392000" cy="3046976"/>
          </a:xfrm>
          <a:prstGeom prst="rect">
            <a:avLst/>
          </a:prstGeom>
          <a:solidFill>
            <a:schemeClr val="bg1">
              <a:lumMod val="95000"/>
            </a:schemeClr>
          </a:solidFill>
          <a:ln w="6350">
            <a:solidFill>
              <a:schemeClr val="tx1"/>
            </a:solidFill>
          </a:ln>
        </p:spPr>
        <p:txBody>
          <a:bodyPr wrap="square" lIns="91428" tIns="45714" rIns="91428" bIns="45714" rtlCol="0">
            <a:spAutoFit/>
          </a:bodyPr>
          <a:lstStyle/>
          <a:p>
            <a:pPr algn="l"/>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a:p>
            <a:endParaRPr lang="de-DE" sz="1200" dirty="0">
              <a:latin typeface="Arial" panose="020B0604020202020204" pitchFamily="34" charset="0"/>
              <a:cs typeface="Arial" panose="020B0604020202020204" pitchFamily="34" charset="0"/>
            </a:endParaRPr>
          </a:p>
        </p:txBody>
      </p:sp>
      <p:sp>
        <p:nvSpPr>
          <p:cNvPr id="7" name="Notizenplatzhalter 4">
            <a:extLst>
              <a:ext uri="{FF2B5EF4-FFF2-40B4-BE49-F238E27FC236}">
                <a16:creationId xmlns:a16="http://schemas.microsoft.com/office/drawing/2014/main" id="{5B4395F1-6B6D-41E5-B51D-56B327623E30}"/>
              </a:ext>
            </a:extLst>
          </p:cNvPr>
          <p:cNvSpPr txBox="1">
            <a:spLocks/>
          </p:cNvSpPr>
          <p:nvPr/>
        </p:nvSpPr>
        <p:spPr>
          <a:xfrm>
            <a:off x="381298" y="3676650"/>
            <a:ext cx="4392612" cy="3112828"/>
          </a:xfrm>
          <a:prstGeom prst="rect">
            <a:avLst/>
          </a:prstGeom>
          <a:noFill/>
        </p:spPr>
        <p:txBody>
          <a:bodyPr vert="horz" wrap="square" lIns="99048" tIns="49524" rIns="99048" bIns="49524" rtlCol="0">
            <a:sp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3"/>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i="1" dirty="0"/>
          </a:p>
          <a:p>
            <a:pPr>
              <a:lnSpc>
                <a:spcPct val="150000"/>
              </a:lnSpc>
            </a:pPr>
            <a:endParaRPr lang="de-DE" i="1" dirty="0"/>
          </a:p>
          <a:p>
            <a:pPr>
              <a:lnSpc>
                <a:spcPct val="150000"/>
              </a:lnSpc>
            </a:pPr>
            <a:r>
              <a:rPr lang="de-DE" i="1" dirty="0"/>
              <a:t>Wenn Ihr an eure Handynutzung und eure Freundinnen und Freunde (etwa auf WhatsApp) denkt: Vermutlich habt ihr schon erlebt, dass dort mit Drohungen oder Versprechen Druck aufgebaut wird. Oder dass Ihr das Gefühl habt, ihr müsstet „dran bleiben“ und weiter spielen – bei </a:t>
            </a:r>
            <a:r>
              <a:rPr lang="de-DE" i="1" dirty="0" err="1"/>
              <a:t>Roblox</a:t>
            </a:r>
            <a:r>
              <a:rPr lang="de-DE" i="1" dirty="0"/>
              <a:t> zum Beispiel.</a:t>
            </a:r>
          </a:p>
          <a:p>
            <a:pPr>
              <a:lnSpc>
                <a:spcPct val="150000"/>
              </a:lnSpc>
            </a:pPr>
            <a:r>
              <a:rPr lang="de-DE" i="1" dirty="0"/>
              <a:t>Jetzt kommen zwei Video-Clips, die wirklich harmlos sind. Oder nicht? Schaut sie euch genau an.</a:t>
            </a:r>
          </a:p>
          <a:p>
            <a:pPr>
              <a:lnSpc>
                <a:spcPct val="150000"/>
              </a:lnSpc>
            </a:pPr>
            <a:endParaRPr lang="de-DE" i="1" dirty="0"/>
          </a:p>
        </p:txBody>
      </p:sp>
      <p:sp>
        <p:nvSpPr>
          <p:cNvPr id="8" name="Textfeld 7">
            <a:extLst>
              <a:ext uri="{FF2B5EF4-FFF2-40B4-BE49-F238E27FC236}">
                <a16:creationId xmlns:a16="http://schemas.microsoft.com/office/drawing/2014/main" id="{274BA0EE-B9E7-4FD5-8225-3416CEA8A4C5}"/>
              </a:ext>
            </a:extLst>
          </p:cNvPr>
          <p:cNvSpPr txBox="1"/>
          <p:nvPr/>
        </p:nvSpPr>
        <p:spPr>
          <a:xfrm>
            <a:off x="742989" y="3785292"/>
            <a:ext cx="3583989" cy="276987"/>
          </a:xfrm>
          <a:prstGeom prst="rect">
            <a:avLst/>
          </a:prstGeom>
          <a:noFill/>
        </p:spPr>
        <p:txBody>
          <a:bodyPr wrap="square" lIns="91428" tIns="45714" rIns="91428" bIns="45714" rtlCol="0">
            <a:spAutoFit/>
          </a:bodyPr>
          <a:lstStyle/>
          <a:p>
            <a:pPr algn="l"/>
            <a:r>
              <a:rPr lang="de-DE" sz="1200" b="1" dirty="0">
                <a:solidFill>
                  <a:srgbClr val="FF0000"/>
                </a:solidFill>
                <a:latin typeface="Arial" panose="020B0604020202020204" pitchFamily="34" charset="0"/>
                <a:cs typeface="Arial" panose="020B0604020202020204" pitchFamily="34" charset="0"/>
              </a:rPr>
              <a:t>Ansprache an die </a:t>
            </a:r>
            <a:r>
              <a:rPr lang="de-DE" sz="1200" b="1" dirty="0" err="1">
                <a:solidFill>
                  <a:srgbClr val="FF0000"/>
                </a:solidFill>
                <a:latin typeface="Arial" panose="020B0604020202020204" pitchFamily="34" charset="0"/>
                <a:cs typeface="Arial" panose="020B0604020202020204" pitchFamily="34" charset="0"/>
              </a:rPr>
              <a:t>SuS</a:t>
            </a:r>
            <a:r>
              <a:rPr lang="de-DE" sz="1200" b="1" dirty="0">
                <a:solidFill>
                  <a:srgbClr val="FF0000"/>
                </a:solidFill>
                <a:latin typeface="Arial" panose="020B0604020202020204" pitchFamily="34" charset="0"/>
                <a:cs typeface="Arial" panose="020B0604020202020204" pitchFamily="34" charset="0"/>
              </a:rPr>
              <a:t>: </a:t>
            </a:r>
          </a:p>
        </p:txBody>
      </p:sp>
      <p:pic>
        <p:nvPicPr>
          <p:cNvPr id="9" name="Grafik 8">
            <a:extLst>
              <a:ext uri="{FF2B5EF4-FFF2-40B4-BE49-F238E27FC236}">
                <a16:creationId xmlns:a16="http://schemas.microsoft.com/office/drawing/2014/main" id="{7D86F77A-A639-44A2-86BA-AC098FAB884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34517" y="3729402"/>
            <a:ext cx="292061" cy="234938"/>
          </a:xfrm>
          <a:prstGeom prst="rect">
            <a:avLst/>
          </a:prstGeom>
          <a:solidFill>
            <a:schemeClr val="bg1">
              <a:lumMod val="95000"/>
            </a:schemeClr>
          </a:solidFill>
        </p:spPr>
      </p:pic>
      <p:sp>
        <p:nvSpPr>
          <p:cNvPr id="10" name="Textfeld 9">
            <a:extLst>
              <a:ext uri="{FF2B5EF4-FFF2-40B4-BE49-F238E27FC236}">
                <a16:creationId xmlns:a16="http://schemas.microsoft.com/office/drawing/2014/main" id="{89A8AA5F-CD60-4832-A491-7BB6ABA83A6A}"/>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Einleitung für die drei Video-Clips</a:t>
            </a:r>
          </a:p>
          <a:p>
            <a:pPr algn="l"/>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08473925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50000"/>
              </a:lnSpc>
            </a:pPr>
            <a:r>
              <a:rPr lang="de-DE" dirty="0"/>
              <a:t>Das erste Video starten: </a:t>
            </a:r>
            <a:r>
              <a:rPr lang="de-DE" b="1" dirty="0"/>
              <a:t>auf das Video klicken</a:t>
            </a:r>
            <a:r>
              <a:rPr lang="de-DE" dirty="0"/>
              <a:t>! </a:t>
            </a:r>
            <a:endParaRPr lang="de-DE" i="1" dirty="0"/>
          </a:p>
          <a:p>
            <a:pPr>
              <a:lnSpc>
                <a:spcPct val="150000"/>
              </a:lnSpc>
            </a:pPr>
            <a:endParaRPr lang="de-DE" i="1" dirty="0"/>
          </a:p>
          <a:p>
            <a:pPr>
              <a:lnSpc>
                <a:spcPct val="150000"/>
              </a:lnSpc>
            </a:pPr>
            <a:r>
              <a:rPr lang="de-DE" dirty="0"/>
              <a:t>Der Clip zeigt eine gestellte Szene, die so zum Beispiel in</a:t>
            </a:r>
          </a:p>
          <a:p>
            <a:pPr>
              <a:lnSpc>
                <a:spcPct val="150000"/>
              </a:lnSpc>
            </a:pPr>
            <a:r>
              <a:rPr lang="de-DE" dirty="0"/>
              <a:t>einem Ausbildungsvideo auftauchen könnte. Wir haben den Clip mit Musik und Soundeffekten</a:t>
            </a:r>
          </a:p>
          <a:p>
            <a:pPr>
              <a:lnSpc>
                <a:spcPct val="150000"/>
              </a:lnSpc>
            </a:pPr>
            <a:r>
              <a:rPr lang="de-DE" dirty="0"/>
              <a:t>unterlegt, um zu zeigen, wie dadurch die Wirkung des Videos</a:t>
            </a:r>
          </a:p>
          <a:p>
            <a:pPr>
              <a:lnSpc>
                <a:spcPct val="150000"/>
              </a:lnSpc>
            </a:pPr>
            <a:r>
              <a:rPr lang="de-DE" dirty="0"/>
              <a:t>beeinflusst werden kann.</a:t>
            </a:r>
          </a:p>
          <a:p>
            <a:pPr>
              <a:lnSpc>
                <a:spcPct val="150000"/>
              </a:lnSpc>
            </a:pPr>
            <a:endParaRPr lang="de-DE" i="1" dirty="0"/>
          </a:p>
          <a:p>
            <a:pPr>
              <a:lnSpc>
                <a:spcPct val="150000"/>
              </a:lnSpc>
            </a:pPr>
            <a:r>
              <a:rPr lang="de-DE" i="1" dirty="0"/>
              <a:t>Videoquelle: Adobe Stock</a:t>
            </a:r>
          </a:p>
          <a:p>
            <a:pPr>
              <a:lnSpc>
                <a:spcPct val="150000"/>
              </a:lnSpc>
            </a:pPr>
            <a:r>
              <a:rPr lang="de-DE" i="1" dirty="0"/>
              <a:t>Musik: </a:t>
            </a:r>
            <a:r>
              <a:rPr lang="de-DE" i="1" dirty="0" err="1"/>
              <a:t>Pixabay</a:t>
            </a:r>
            <a:r>
              <a:rPr lang="de-DE" i="1" dirty="0"/>
              <a:t> – Funny March</a:t>
            </a:r>
          </a:p>
          <a:p>
            <a:pPr>
              <a:lnSpc>
                <a:spcPct val="150000"/>
              </a:lnSpc>
            </a:pPr>
            <a:endParaRPr lang="de-DE" dirty="0"/>
          </a:p>
          <a:p>
            <a:endParaRPr lang="de-DE" dirty="0">
              <a:highlight>
                <a:srgbClr val="FFFF00"/>
              </a:highlight>
            </a:endParaRPr>
          </a:p>
        </p:txBody>
      </p:sp>
      <p:sp>
        <p:nvSpPr>
          <p:cNvPr id="4" name="Foliennummernplatzhalter 3"/>
          <p:cNvSpPr>
            <a:spLocks noGrp="1"/>
          </p:cNvSpPr>
          <p:nvPr>
            <p:ph type="sldNum" sz="quarter" idx="5"/>
          </p:nvPr>
        </p:nvSpPr>
        <p:spPr/>
        <p:txBody>
          <a:bodyPr/>
          <a:lstStyle/>
          <a:p>
            <a:fld id="{A2A61CC0-4B0B-4395-B916-EE71BB03C9A7}" type="slidenum">
              <a:rPr lang="de-DE" smtClean="0"/>
              <a:pPr/>
              <a:t>6</a:t>
            </a:fld>
            <a:endParaRPr lang="de-DE" dirty="0"/>
          </a:p>
        </p:txBody>
      </p:sp>
      <p:sp>
        <p:nvSpPr>
          <p:cNvPr id="5" name="Textfeld 4">
            <a:extLst>
              <a:ext uri="{FF2B5EF4-FFF2-40B4-BE49-F238E27FC236}">
                <a16:creationId xmlns:a16="http://schemas.microsoft.com/office/drawing/2014/main" id="{F6BFE61D-D07D-45EF-AB63-210EC49CE2CE}"/>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AC311CE7-4AFF-4F81-AD6C-B9F47E8BAA33}"/>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Erster Video-Clip: Mal Bedauern, mal Schadenfreude</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46600248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a:xfrm>
            <a:off x="309301" y="3749154"/>
            <a:ext cx="4392474" cy="6192688"/>
          </a:xfrm>
        </p:spPr>
        <p:txBody>
          <a:bodyPr/>
          <a:lstStyle/>
          <a:p>
            <a:r>
              <a:rPr lang="de-DE" dirty="0"/>
              <a:t>Das zweite Video starten: </a:t>
            </a:r>
            <a:r>
              <a:rPr lang="de-DE" b="1" dirty="0"/>
              <a:t>auf das Video klicken</a:t>
            </a:r>
            <a:r>
              <a:rPr lang="de-DE" dirty="0"/>
              <a:t>! </a:t>
            </a:r>
          </a:p>
          <a:p>
            <a:endParaRPr lang="de-DE" dirty="0"/>
          </a:p>
          <a:p>
            <a:r>
              <a:rPr lang="de-DE" i="1" dirty="0"/>
              <a:t>Videoquelle: </a:t>
            </a:r>
            <a:br>
              <a:rPr lang="de-DE" i="1" dirty="0"/>
            </a:br>
            <a:r>
              <a:rPr lang="de-DE" i="1" dirty="0">
                <a:hlinkClick r:id="rId3"/>
              </a:rPr>
              <a:t>https://www.youtube.com/shorts/GsERwci_Hzo</a:t>
            </a:r>
            <a:endParaRPr lang="de-DE" i="1" dirty="0"/>
          </a:p>
          <a:p>
            <a:r>
              <a:rPr lang="de-DE" i="1" dirty="0"/>
              <a:t>(Abruf: 11/25)</a:t>
            </a:r>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7</a:t>
            </a:fld>
            <a:endParaRPr lang="de-DE" dirty="0"/>
          </a:p>
        </p:txBody>
      </p:sp>
      <p:sp>
        <p:nvSpPr>
          <p:cNvPr id="5" name="Textfeld 4">
            <a:extLst>
              <a:ext uri="{FF2B5EF4-FFF2-40B4-BE49-F238E27FC236}">
                <a16:creationId xmlns:a16="http://schemas.microsoft.com/office/drawing/2014/main" id="{367E9BDA-A26E-4506-A58B-904DC0E82C9A}"/>
              </a:ext>
            </a:extLst>
          </p:cNvPr>
          <p:cNvSpPr txBox="1"/>
          <p:nvPr/>
        </p:nvSpPr>
        <p:spPr>
          <a:xfrm>
            <a:off x="4845794" y="3461122"/>
            <a:ext cx="1224136" cy="5117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6" name="Textfeld 5">
            <a:extLst>
              <a:ext uri="{FF2B5EF4-FFF2-40B4-BE49-F238E27FC236}">
                <a16:creationId xmlns:a16="http://schemas.microsoft.com/office/drawing/2014/main" id="{20187EF7-E23E-4291-9E12-DFA0CA4D5BB8}"/>
              </a:ext>
            </a:extLst>
          </p:cNvPr>
          <p:cNvSpPr txBox="1"/>
          <p:nvPr/>
        </p:nvSpPr>
        <p:spPr>
          <a:xfrm>
            <a:off x="4053706" y="1432954"/>
            <a:ext cx="2160240" cy="830997"/>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Zweiter Video-Clip: Gespielte Authentizität dient der Verkaufsabsicht</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425617847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endParaRPr lang="de-DE" dirty="0"/>
          </a:p>
          <a:p>
            <a:endParaRPr lang="de-DE" dirty="0"/>
          </a:p>
          <a:p>
            <a:endParaRPr lang="de-DE" dirty="0"/>
          </a:p>
        </p:txBody>
      </p:sp>
      <p:sp>
        <p:nvSpPr>
          <p:cNvPr id="4" name="Foliennummernplatzhalter 3"/>
          <p:cNvSpPr>
            <a:spLocks noGrp="1"/>
          </p:cNvSpPr>
          <p:nvPr>
            <p:ph type="sldNum" sz="quarter" idx="5"/>
          </p:nvPr>
        </p:nvSpPr>
        <p:spPr/>
        <p:txBody>
          <a:bodyPr/>
          <a:lstStyle/>
          <a:p>
            <a:fld id="{A2A61CC0-4B0B-4395-B916-EE71BB03C9A7}" type="slidenum">
              <a:rPr lang="de-DE" smtClean="0"/>
              <a:pPr/>
              <a:t>8</a:t>
            </a:fld>
            <a:endParaRPr lang="de-DE" dirty="0"/>
          </a:p>
        </p:txBody>
      </p:sp>
      <p:sp>
        <p:nvSpPr>
          <p:cNvPr id="5" name="Textfeld 4">
            <a:extLst>
              <a:ext uri="{FF2B5EF4-FFF2-40B4-BE49-F238E27FC236}">
                <a16:creationId xmlns:a16="http://schemas.microsoft.com/office/drawing/2014/main" id="{822168B7-A235-4915-838D-762445FAFF72}"/>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Erklärung der Wirkweise der drei Clips</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49E70DD2-1E4E-42D1-B0C8-16D46853DDA8}"/>
              </a:ext>
            </a:extLst>
          </p:cNvPr>
          <p:cNvSpPr txBox="1"/>
          <p:nvPr/>
        </p:nvSpPr>
        <p:spPr>
          <a:xfrm>
            <a:off x="4828376" y="3893170"/>
            <a:ext cx="1836000" cy="5816977"/>
          </a:xfrm>
          <a:prstGeom prst="rect">
            <a:avLst/>
          </a:prstGeom>
          <a:noFill/>
        </p:spPr>
        <p:txBody>
          <a:bodyPr wrap="square" rtlCol="0">
            <a:spAutoFit/>
          </a:bodyPr>
          <a:lstStyle/>
          <a:p>
            <a:r>
              <a:rPr lang="de-DE" sz="1100" b="1" dirty="0"/>
              <a:t>Persuasion …</a:t>
            </a:r>
          </a:p>
          <a:p>
            <a:endParaRPr lang="de-DE" sz="600" dirty="0"/>
          </a:p>
          <a:p>
            <a:r>
              <a:rPr lang="de-DE" sz="1100" dirty="0"/>
              <a:t>…nannten die Römer die Kunst des Redners, mit rhetorischen Mitteln die Zuhörer zu überreden oder zu überzeugen. Von daher soll die </a:t>
            </a:r>
            <a:r>
              <a:rPr lang="de-DE" sz="1100" i="1" dirty="0"/>
              <a:t>persuasive Rede </a:t>
            </a:r>
            <a:r>
              <a:rPr lang="de-DE" sz="1100" dirty="0"/>
              <a:t>auch manipulieren.</a:t>
            </a:r>
          </a:p>
          <a:p>
            <a:r>
              <a:rPr lang="de-DE" sz="1100" dirty="0"/>
              <a:t>Die sächsische Landes-zentrale für politische Bildung schreibt hierzu:</a:t>
            </a:r>
          </a:p>
          <a:p>
            <a:r>
              <a:rPr lang="de-DE" sz="1100" dirty="0"/>
              <a:t>„Für </a:t>
            </a:r>
            <a:r>
              <a:rPr lang="de-DE" sz="1100" dirty="0" err="1"/>
              <a:t>Manipulationsver</a:t>
            </a:r>
            <a:r>
              <a:rPr lang="de-DE" sz="1100" dirty="0"/>
              <a:t>-suche gibt es potenzielle </a:t>
            </a:r>
            <a:r>
              <a:rPr lang="de-DE" sz="1100" dirty="0">
                <a:hlinkClick r:id="rId3"/>
              </a:rPr>
              <a:t>Einfallstore im mensch-</a:t>
            </a:r>
            <a:r>
              <a:rPr lang="de-DE" sz="1100" dirty="0" err="1">
                <a:hlinkClick r:id="rId3"/>
              </a:rPr>
              <a:t>lichen</a:t>
            </a:r>
            <a:r>
              <a:rPr lang="de-DE" sz="1100" dirty="0">
                <a:hlinkClick r:id="rId3"/>
              </a:rPr>
              <a:t> Denken</a:t>
            </a:r>
            <a:r>
              <a:rPr lang="de-DE" sz="1100" dirty="0"/>
              <a:t> und Urteilen, die unabhängig von Intelligenz bestehen.</a:t>
            </a:r>
          </a:p>
          <a:p>
            <a:r>
              <a:rPr lang="de-DE" sz="1100" dirty="0"/>
              <a:t>Um sich gegen </a:t>
            </a:r>
            <a:r>
              <a:rPr lang="de-DE" sz="1100" dirty="0" err="1"/>
              <a:t>Manipula-tionsversuche</a:t>
            </a:r>
            <a:r>
              <a:rPr lang="de-DE" sz="1100" dirty="0"/>
              <a:t> zu schützen, sollte man die Techniken und die menschlichen Schwach-stellen kennen, die anfällig für irreführende </a:t>
            </a:r>
            <a:r>
              <a:rPr lang="de-DE" sz="1100" dirty="0" err="1"/>
              <a:t>Erzäh</a:t>
            </a:r>
            <a:r>
              <a:rPr lang="de-DE" sz="1100" dirty="0"/>
              <a:t>-lungen machen.“ </a:t>
            </a:r>
          </a:p>
          <a:p>
            <a:r>
              <a:rPr lang="de-DE" sz="1100" dirty="0"/>
              <a:t>Quelle: </a:t>
            </a:r>
            <a:r>
              <a:rPr lang="de-DE" sz="1050" dirty="0">
                <a:hlinkClick r:id="rId4"/>
              </a:rPr>
              <a:t>https://www.slpb.de/themen/gesellschaft/desinformation/die-welt-der-desinformation/wie-werden-informationen-manipuliert</a:t>
            </a:r>
            <a:r>
              <a:rPr lang="de-DE" sz="1050" dirty="0"/>
              <a:t> </a:t>
            </a:r>
            <a:br>
              <a:rPr lang="de-DE" sz="1050" dirty="0"/>
            </a:br>
            <a:r>
              <a:rPr lang="de-DE" sz="1050" dirty="0"/>
              <a:t>(Abruf 02-02-26)</a:t>
            </a:r>
            <a:endParaRPr lang="de-DE" sz="1100" dirty="0"/>
          </a:p>
          <a:p>
            <a:r>
              <a:rPr lang="de-DE" sz="1200" dirty="0">
                <a:sym typeface="Wingdings" panose="05000000000000000000" pitchFamily="2" charset="2"/>
              </a:rPr>
              <a:t> Forts.</a:t>
            </a:r>
            <a:endParaRPr lang="de-DE" sz="1200" b="1" dirty="0"/>
          </a:p>
        </p:txBody>
      </p:sp>
      <p:sp>
        <p:nvSpPr>
          <p:cNvPr id="9" name="Notizenplatzhalter 2">
            <a:extLst>
              <a:ext uri="{FF2B5EF4-FFF2-40B4-BE49-F238E27FC236}">
                <a16:creationId xmlns:a16="http://schemas.microsoft.com/office/drawing/2014/main" id="{C3F77AC3-CE08-42B9-914F-AA2653B22D7F}"/>
              </a:ext>
            </a:extLst>
          </p:cNvPr>
          <p:cNvSpPr txBox="1">
            <a:spLocks/>
          </p:cNvSpPr>
          <p:nvPr/>
        </p:nvSpPr>
        <p:spPr>
          <a:xfrm>
            <a:off x="309300" y="3677146"/>
            <a:ext cx="4464485" cy="6192688"/>
          </a:xfrm>
          <a:prstGeom prst="rect">
            <a:avLst/>
          </a:prstGeom>
          <a:noFill/>
        </p:spPr>
        <p:txBody>
          <a:bodyPr vert="horz" lIns="99048" tIns="49524" rIns="99048" bIns="49524" rtlCol="0">
            <a:normAutofit fontScale="92500" lnSpcReduction="10000"/>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pPr>
              <a:lnSpc>
                <a:spcPct val="150000"/>
              </a:lnSpc>
            </a:pPr>
            <a:endParaRPr lang="de-DE" b="1" dirty="0"/>
          </a:p>
          <a:p>
            <a:pPr>
              <a:lnSpc>
                <a:spcPct val="150000"/>
              </a:lnSpc>
            </a:pPr>
            <a:endParaRPr lang="de-DE" b="1" dirty="0"/>
          </a:p>
          <a:p>
            <a:pPr>
              <a:lnSpc>
                <a:spcPct val="150000"/>
              </a:lnSpc>
            </a:pPr>
            <a:endParaRPr lang="de-DE" b="1" dirty="0"/>
          </a:p>
          <a:p>
            <a:pPr>
              <a:lnSpc>
                <a:spcPct val="150000"/>
              </a:lnSpc>
            </a:pPr>
            <a:endParaRPr lang="de-DE" sz="900" b="1" dirty="0"/>
          </a:p>
          <a:p>
            <a:pPr>
              <a:lnSpc>
                <a:spcPct val="150000"/>
              </a:lnSpc>
            </a:pPr>
            <a:r>
              <a:rPr lang="de-DE" dirty="0"/>
              <a:t>Jeden Clip ansprechen und dann –</a:t>
            </a:r>
            <a:r>
              <a:rPr lang="de-DE" b="1" dirty="0"/>
              <a:t>Klick! </a:t>
            </a:r>
            <a:r>
              <a:rPr lang="de-DE" dirty="0"/>
              <a:t>– die Antworten zeigen.</a:t>
            </a:r>
          </a:p>
          <a:p>
            <a:pPr>
              <a:lnSpc>
                <a:spcPct val="150000"/>
              </a:lnSpc>
            </a:pPr>
            <a:endParaRPr lang="de-DE" sz="800" b="1" dirty="0"/>
          </a:p>
          <a:p>
            <a:pPr>
              <a:lnSpc>
                <a:spcPct val="150000"/>
              </a:lnSpc>
            </a:pPr>
            <a:r>
              <a:rPr lang="de-DE" b="1" dirty="0"/>
              <a:t>An die </a:t>
            </a:r>
            <a:r>
              <a:rPr lang="de-DE" b="1" dirty="0" err="1"/>
              <a:t>LuL</a:t>
            </a:r>
            <a:r>
              <a:rPr lang="de-DE" b="1" dirty="0"/>
              <a:t>:</a:t>
            </a:r>
          </a:p>
          <a:p>
            <a:pPr>
              <a:lnSpc>
                <a:spcPct val="150000"/>
              </a:lnSpc>
            </a:pPr>
            <a:endParaRPr lang="de-DE" sz="300" dirty="0"/>
          </a:p>
          <a:p>
            <a:pPr>
              <a:lnSpc>
                <a:spcPct val="150000"/>
              </a:lnSpc>
            </a:pPr>
            <a:r>
              <a:rPr lang="de-DE" sz="1300" dirty="0"/>
              <a:t>Die Videos sollen zeigen, dass manipulierende Techniken zwar Aussagen „verbiegen“, aber meist keine Fakes, auch keine Desinformationen sind. Sie erzeugen Stimmungen, erfinden Kontexte, aktivieren Vorurteile oder Emotionen, um die Botschaft im Kopf des Betrachters „zu verankern.“</a:t>
            </a:r>
          </a:p>
          <a:p>
            <a:pPr>
              <a:lnSpc>
                <a:spcPct val="150000"/>
              </a:lnSpc>
            </a:pPr>
            <a:r>
              <a:rPr lang="de-DE" sz="1300" dirty="0"/>
              <a:t>Der diese Einheit leitende Begriff „Manipulation“ ist eine verkürzte Bezeichnung für Präsentationen, die  darauf abzielen, bei den Benutzern „etwas“ zu bewirken (siehe „Hintergrund“).  Diese Absicht nutzt verschiedene Techniken. Wir werden im Folgenden einige dieser Techniken als „Trickkiste der </a:t>
            </a:r>
            <a:r>
              <a:rPr lang="de-DE" sz="1300" dirty="0" err="1"/>
              <a:t>Manipulateure</a:t>
            </a:r>
            <a:r>
              <a:rPr lang="de-DE" sz="1300" dirty="0"/>
              <a:t>“ zeigen. </a:t>
            </a:r>
          </a:p>
          <a:p>
            <a:pPr>
              <a:lnSpc>
                <a:spcPct val="150000"/>
              </a:lnSpc>
            </a:pPr>
            <a:endParaRPr lang="de-DE" sz="1300" dirty="0"/>
          </a:p>
          <a:p>
            <a:pPr>
              <a:lnSpc>
                <a:spcPct val="150000"/>
              </a:lnSpc>
            </a:pPr>
            <a:r>
              <a:rPr lang="de-DE" sz="1300" b="1" dirty="0"/>
              <a:t>Hinweis: </a:t>
            </a:r>
            <a:r>
              <a:rPr lang="de-DE" sz="1300" dirty="0"/>
              <a:t>Die Sächsische Landeszentrale für politische Bildung (</a:t>
            </a:r>
            <a:r>
              <a:rPr lang="de-DE" sz="1300" dirty="0" err="1"/>
              <a:t>sLpB</a:t>
            </a:r>
            <a:r>
              <a:rPr lang="de-DE" sz="1300" dirty="0"/>
              <a:t>) hat mehrere Instrumente der </a:t>
            </a:r>
            <a:r>
              <a:rPr lang="de-DE" sz="1300" i="1" dirty="0"/>
              <a:t>Desinformation</a:t>
            </a:r>
            <a:r>
              <a:rPr lang="de-DE" sz="1300" dirty="0"/>
              <a:t> und </a:t>
            </a:r>
            <a:r>
              <a:rPr lang="de-DE" sz="1300" i="1" dirty="0"/>
              <a:t>Manipulation</a:t>
            </a:r>
            <a:r>
              <a:rPr lang="de-DE" sz="1300" dirty="0"/>
              <a:t> anschaulich beschrieben unter: </a:t>
            </a:r>
            <a:r>
              <a:rPr lang="de-DE" dirty="0">
                <a:hlinkClick r:id="rId6"/>
              </a:rPr>
              <a:t>https://www.slpb.de/themen/gesellschaft/desinformation/die-welt-der-desinformation/was-ist-desinformation</a:t>
            </a:r>
            <a:endParaRPr lang="de-DE" dirty="0"/>
          </a:p>
          <a:p>
            <a:pPr>
              <a:lnSpc>
                <a:spcPct val="150000"/>
              </a:lnSpc>
            </a:pPr>
            <a:r>
              <a:rPr lang="de-DE" dirty="0"/>
              <a:t>Mehr hierzu siehe „Hintergrund“ auf der folgende Seite.</a:t>
            </a:r>
          </a:p>
        </p:txBody>
      </p:sp>
      <p:sp>
        <p:nvSpPr>
          <p:cNvPr id="10" name="Notizenplatzhalter 2">
            <a:extLst>
              <a:ext uri="{FF2B5EF4-FFF2-40B4-BE49-F238E27FC236}">
                <a16:creationId xmlns:a16="http://schemas.microsoft.com/office/drawing/2014/main" id="{AA1F40B1-72B9-4EEF-977A-214265D27D72}"/>
              </a:ext>
            </a:extLst>
          </p:cNvPr>
          <p:cNvSpPr txBox="1">
            <a:spLocks/>
          </p:cNvSpPr>
          <p:nvPr/>
        </p:nvSpPr>
        <p:spPr>
          <a:xfrm>
            <a:off x="309290" y="3677146"/>
            <a:ext cx="4392485" cy="933790"/>
          </a:xfrm>
          <a:prstGeom prst="rect">
            <a:avLst/>
          </a:prstGeom>
          <a:solidFill>
            <a:schemeClr val="bg1">
              <a:lumMod val="95000"/>
            </a:schemeClr>
          </a:solidFill>
          <a:ln>
            <a:solidFill>
              <a:schemeClr val="bg1">
                <a:lumMod val="50000"/>
              </a:schemeClr>
            </a:solidFill>
          </a:ln>
        </p:spPr>
        <p:txBody>
          <a:bodyPr vert="horz" lIns="99048" tIns="49524" rIns="99048" bIns="49524" rtlCol="0">
            <a:normAutofit/>
          </a:bodyPr>
          <a:lstStyle>
            <a:lvl1pPr marL="0" algn="l" defTabSz="914400" rtl="0" eaLnBrk="1" latinLnBrk="0" hangingPunct="1">
              <a:defRPr sz="1200" b="0" kern="1200">
                <a:solidFill>
                  <a:schemeClr val="tx1"/>
                </a:solidFill>
                <a:latin typeface="Arial" pitchFamily="34" charset="0"/>
                <a:ea typeface="+mn-ea"/>
                <a:cs typeface="Arial" pitchFamily="34" charset="0"/>
              </a:defRPr>
            </a:lvl1pPr>
            <a:lvl2pPr marL="457200" algn="l" defTabSz="914400" rtl="0" eaLnBrk="1" latinLnBrk="0" hangingPunct="1">
              <a:buFontTx/>
              <a:buBlip>
                <a:blip r:embed="rId5"/>
              </a:buBlip>
              <a:defRPr sz="1200" kern="1200">
                <a:solidFill>
                  <a:schemeClr val="tx1"/>
                </a:solidFill>
                <a:latin typeface="Arial" pitchFamily="34" charset="0"/>
                <a:ea typeface="+mn-ea"/>
                <a:cs typeface="Arial" pitchFamily="34" charset="0"/>
              </a:defRPr>
            </a:lvl2pPr>
            <a:lvl3pPr marL="914400" algn="l" defTabSz="914400" rtl="0" eaLnBrk="1" latinLnBrk="0" hangingPunct="1">
              <a:defRPr sz="1200" kern="1200">
                <a:solidFill>
                  <a:schemeClr val="tx1"/>
                </a:solidFill>
                <a:latin typeface="Arial" pitchFamily="34" charset="0"/>
                <a:ea typeface="+mn-ea"/>
                <a:cs typeface="Arial" pitchFamily="34" charset="0"/>
              </a:defRPr>
            </a:lvl3pPr>
            <a:lvl4pPr marL="1371600" algn="l" defTabSz="914400" rtl="0" eaLnBrk="1" latinLnBrk="0" hangingPunct="1">
              <a:defRPr sz="1200" kern="1200">
                <a:solidFill>
                  <a:schemeClr val="tx1"/>
                </a:solidFill>
                <a:latin typeface="Arial" pitchFamily="34" charset="0"/>
                <a:ea typeface="+mn-ea"/>
                <a:cs typeface="Arial" pitchFamily="34" charset="0"/>
              </a:defRPr>
            </a:lvl4pPr>
            <a:lvl5pPr marL="1828800" algn="l" defTabSz="914400" rtl="0" eaLnBrk="1" latinLnBrk="0" hangingPunct="1">
              <a:defRPr sz="1200" kern="1200">
                <a:solidFill>
                  <a:schemeClr val="tx1"/>
                </a:solidFill>
                <a:latin typeface="Arial" pitchFamily="34" charset="0"/>
                <a:ea typeface="+mn-ea"/>
                <a:cs typeface="Arial" pitchFamily="34" charset="0"/>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a:lstStyle>
          <a:p>
            <a:endParaRPr lang="de-DE" b="1" dirty="0"/>
          </a:p>
          <a:p>
            <a:endParaRPr lang="de-DE" b="1" dirty="0"/>
          </a:p>
          <a:p>
            <a:endParaRPr lang="de-DE" b="1" dirty="0"/>
          </a:p>
          <a:p>
            <a:pPr>
              <a:lnSpc>
                <a:spcPct val="150000"/>
              </a:lnSpc>
            </a:pPr>
            <a:endParaRPr lang="de-DE" sz="1700" i="1" dirty="0"/>
          </a:p>
        </p:txBody>
      </p:sp>
      <p:sp>
        <p:nvSpPr>
          <p:cNvPr id="11" name="Rechteck 10">
            <a:extLst>
              <a:ext uri="{FF2B5EF4-FFF2-40B4-BE49-F238E27FC236}">
                <a16:creationId xmlns:a16="http://schemas.microsoft.com/office/drawing/2014/main" id="{8309E6AA-3803-4D59-B015-0C1584A0EC3C}"/>
              </a:ext>
            </a:extLst>
          </p:cNvPr>
          <p:cNvSpPr/>
          <p:nvPr/>
        </p:nvSpPr>
        <p:spPr>
          <a:xfrm>
            <a:off x="764153" y="3864569"/>
            <a:ext cx="4006685" cy="276999"/>
          </a:xfrm>
          <a:prstGeom prst="rect">
            <a:avLst/>
          </a:prstGeom>
        </p:spPr>
        <p:txBody>
          <a:bodyPr wrap="square">
            <a:spAutoFit/>
          </a:bodyPr>
          <a:lstStyle/>
          <a:p>
            <a:r>
              <a:rPr lang="en-GB" sz="1200" b="1" dirty="0" err="1">
                <a:solidFill>
                  <a:srgbClr val="FF0000"/>
                </a:solidFill>
              </a:rPr>
              <a:t>Besprechung</a:t>
            </a:r>
            <a:r>
              <a:rPr lang="en-GB" sz="1200" b="1" dirty="0">
                <a:solidFill>
                  <a:srgbClr val="FF0000"/>
                </a:solidFill>
              </a:rPr>
              <a:t> </a:t>
            </a:r>
            <a:r>
              <a:rPr lang="en-GB" sz="1200" b="1" dirty="0" err="1">
                <a:solidFill>
                  <a:srgbClr val="FF0000"/>
                </a:solidFill>
              </a:rPr>
              <a:t>mit</a:t>
            </a:r>
            <a:r>
              <a:rPr lang="en-GB" sz="1200" b="1" dirty="0">
                <a:solidFill>
                  <a:srgbClr val="FF0000"/>
                </a:solidFill>
              </a:rPr>
              <a:t> den </a:t>
            </a:r>
            <a:r>
              <a:rPr lang="en-GB" sz="1200" b="1" dirty="0" err="1">
                <a:solidFill>
                  <a:srgbClr val="FF0000"/>
                </a:solidFill>
              </a:rPr>
              <a:t>SuS</a:t>
            </a:r>
            <a:r>
              <a:rPr lang="en-GB" sz="1200" b="1" dirty="0">
                <a:solidFill>
                  <a:srgbClr val="FF0000"/>
                </a:solidFill>
              </a:rPr>
              <a:t>: </a:t>
            </a:r>
          </a:p>
        </p:txBody>
      </p:sp>
      <p:pic>
        <p:nvPicPr>
          <p:cNvPr id="12" name="Grafik 11" descr="Ein Bild, das Uhr enthält.&#10;&#10;Automatisch generierte Beschreibung">
            <a:extLst>
              <a:ext uri="{FF2B5EF4-FFF2-40B4-BE49-F238E27FC236}">
                <a16:creationId xmlns:a16="http://schemas.microsoft.com/office/drawing/2014/main" id="{B964E7DD-DAFA-41D4-8F9B-159903EB1E16}"/>
              </a:ext>
            </a:extLst>
          </p:cNvPr>
          <p:cNvPicPr>
            <a:picLocks noChangeAspect="1"/>
          </p:cNvPicPr>
          <p:nvPr/>
        </p:nvPicPr>
        <p:blipFill rotWithShape="1">
          <a:blip r:embed="rId7">
            <a:extLst>
              <a:ext uri="{28A0092B-C50C-407E-A947-70E740481C1C}">
                <a14:useLocalDpi xmlns:a14="http://schemas.microsoft.com/office/drawing/2010/main" val="0"/>
              </a:ext>
            </a:extLst>
          </a:blip>
          <a:srcRect l="32855" t="19869" r="34760" b="60546"/>
          <a:stretch/>
        </p:blipFill>
        <p:spPr>
          <a:xfrm>
            <a:off x="406212" y="3781839"/>
            <a:ext cx="395047" cy="275034"/>
          </a:xfrm>
          <a:prstGeom prst="rect">
            <a:avLst/>
          </a:prstGeom>
        </p:spPr>
      </p:pic>
      <p:sp>
        <p:nvSpPr>
          <p:cNvPr id="13" name="Rechteck 12">
            <a:extLst>
              <a:ext uri="{FF2B5EF4-FFF2-40B4-BE49-F238E27FC236}">
                <a16:creationId xmlns:a16="http://schemas.microsoft.com/office/drawing/2014/main" id="{F40A53BC-6A10-4680-A32A-98B994C7B0E8}"/>
              </a:ext>
            </a:extLst>
          </p:cNvPr>
          <p:cNvSpPr/>
          <p:nvPr/>
        </p:nvSpPr>
        <p:spPr>
          <a:xfrm>
            <a:off x="404346" y="4224536"/>
            <a:ext cx="4006686" cy="276999"/>
          </a:xfrm>
          <a:prstGeom prst="rect">
            <a:avLst/>
          </a:prstGeom>
        </p:spPr>
        <p:txBody>
          <a:bodyPr wrap="square">
            <a:spAutoFit/>
          </a:bodyPr>
          <a:lstStyle/>
          <a:p>
            <a:pPr marL="180975" lvl="0" indent="-180975">
              <a:tabLst>
                <a:tab pos="355600" algn="l"/>
              </a:tabLst>
              <a:defRPr/>
            </a:pPr>
            <a:r>
              <a:rPr lang="de-DE" sz="1200" b="1" i="1" dirty="0">
                <a:latin typeface="Arial" pitchFamily="34" charset="0"/>
                <a:cs typeface="Arial" pitchFamily="34" charset="0"/>
              </a:rPr>
              <a:t>Was lernen wir aus diesen zwei Video-Clips?</a:t>
            </a:r>
          </a:p>
        </p:txBody>
      </p:sp>
    </p:spTree>
    <p:extLst>
      <p:ext uri="{BB962C8B-B14F-4D97-AF65-F5344CB8AC3E}">
        <p14:creationId xmlns:p14="http://schemas.microsoft.com/office/powerpoint/2010/main" val="59518123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309563" y="1055688"/>
            <a:ext cx="3478212" cy="1957387"/>
          </a:xfrm>
        </p:spPr>
      </p:sp>
      <p:sp>
        <p:nvSpPr>
          <p:cNvPr id="3" name="Notizenplatzhalter 2"/>
          <p:cNvSpPr>
            <a:spLocks noGrp="1"/>
          </p:cNvSpPr>
          <p:nvPr>
            <p:ph type="body" idx="1"/>
          </p:nvPr>
        </p:nvSpPr>
        <p:spPr/>
        <p:txBody>
          <a:bodyPr/>
          <a:lstStyle/>
          <a:p>
            <a:pPr>
              <a:lnSpc>
                <a:spcPct val="150000"/>
              </a:lnSpc>
            </a:pPr>
            <a:r>
              <a:rPr lang="de-DE" dirty="0"/>
              <a:t>Die Texte  auf der Folie im Nacheinander der Animation </a:t>
            </a:r>
            <a:r>
              <a:rPr lang="de-DE" b="1" dirty="0"/>
              <a:t>(keine Klicks)</a:t>
            </a:r>
            <a:r>
              <a:rPr lang="de-DE" dirty="0"/>
              <a:t> vorlesen!</a:t>
            </a:r>
          </a:p>
        </p:txBody>
      </p:sp>
      <p:sp>
        <p:nvSpPr>
          <p:cNvPr id="4" name="Foliennummernplatzhalter 3"/>
          <p:cNvSpPr>
            <a:spLocks noGrp="1"/>
          </p:cNvSpPr>
          <p:nvPr>
            <p:ph type="sldNum" sz="quarter" idx="5"/>
          </p:nvPr>
        </p:nvSpPr>
        <p:spPr/>
        <p:txBody>
          <a:bodyPr/>
          <a:lstStyle/>
          <a:p>
            <a:fld id="{A2A61CC0-4B0B-4395-B916-EE71BB03C9A7}" type="slidenum">
              <a:rPr lang="de-DE" smtClean="0"/>
              <a:pPr/>
              <a:t>9</a:t>
            </a:fld>
            <a:endParaRPr lang="de-DE" dirty="0"/>
          </a:p>
        </p:txBody>
      </p:sp>
      <p:sp>
        <p:nvSpPr>
          <p:cNvPr id="6" name="Textfeld 5">
            <a:extLst>
              <a:ext uri="{FF2B5EF4-FFF2-40B4-BE49-F238E27FC236}">
                <a16:creationId xmlns:a16="http://schemas.microsoft.com/office/drawing/2014/main" id="{6E00D4F8-DC31-498D-8A16-4C833D42ACEC}"/>
              </a:ext>
            </a:extLst>
          </p:cNvPr>
          <p:cNvSpPr txBox="1"/>
          <p:nvPr/>
        </p:nvSpPr>
        <p:spPr>
          <a:xfrm>
            <a:off x="4053706" y="1432954"/>
            <a:ext cx="2160240" cy="646331"/>
          </a:xfrm>
          <a:prstGeom prst="rect">
            <a:avLst/>
          </a:prstGeom>
          <a:noFill/>
        </p:spPr>
        <p:txBody>
          <a:bodyPr wrap="square" rtlCol="0">
            <a:spAutoFit/>
          </a:bodyPr>
          <a:lstStyle/>
          <a:p>
            <a:pPr algn="l"/>
            <a:r>
              <a:rPr lang="de-DE" sz="1200" dirty="0">
                <a:latin typeface="Arial" panose="020B0604020202020204" pitchFamily="34" charset="0"/>
                <a:cs typeface="Arial" panose="020B0604020202020204" pitchFamily="34" charset="0"/>
              </a:rPr>
              <a:t>Die Trickkiste der </a:t>
            </a:r>
            <a:r>
              <a:rPr lang="de-DE" sz="1200" dirty="0" err="1">
                <a:latin typeface="Arial" panose="020B0604020202020204" pitchFamily="34" charset="0"/>
                <a:cs typeface="Arial" panose="020B0604020202020204" pitchFamily="34" charset="0"/>
              </a:rPr>
              <a:t>Manipulateure</a:t>
            </a:r>
            <a:endParaRPr lang="de-DE" sz="1200" b="1" dirty="0">
              <a:latin typeface="Arial" panose="020B0604020202020204" pitchFamily="34" charset="0"/>
              <a:cs typeface="Arial" panose="020B0604020202020204" pitchFamily="34" charset="0"/>
            </a:endParaRPr>
          </a:p>
          <a:p>
            <a:pPr algn="l"/>
            <a:endParaRPr lang="de-DE" sz="1200" b="1"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A4766E81-ADDF-4E5C-B987-A2B7420812DB}"/>
              </a:ext>
            </a:extLst>
          </p:cNvPr>
          <p:cNvSpPr txBox="1"/>
          <p:nvPr/>
        </p:nvSpPr>
        <p:spPr>
          <a:xfrm>
            <a:off x="5133826" y="2555050"/>
            <a:ext cx="1008112" cy="646331"/>
          </a:xfrm>
          <a:prstGeom prst="rect">
            <a:avLst/>
          </a:prstGeom>
          <a:solidFill>
            <a:schemeClr val="bg1"/>
          </a:solidFill>
        </p:spPr>
        <p:txBody>
          <a:bodyPr wrap="square" rtlCol="0">
            <a:spAutoFit/>
          </a:bodyPr>
          <a:lstStyle/>
          <a:p>
            <a:pPr algn="l"/>
            <a:endParaRPr lang="de-DE" sz="1200" dirty="0">
              <a:latin typeface="Arial" panose="020B0604020202020204" pitchFamily="34" charset="0"/>
              <a:cs typeface="Arial" panose="020B0604020202020204" pitchFamily="34" charset="0"/>
            </a:endParaRPr>
          </a:p>
        </p:txBody>
      </p:sp>
      <p:sp>
        <p:nvSpPr>
          <p:cNvPr id="9" name="Textfeld 8">
            <a:extLst>
              <a:ext uri="{FF2B5EF4-FFF2-40B4-BE49-F238E27FC236}">
                <a16:creationId xmlns:a16="http://schemas.microsoft.com/office/drawing/2014/main" id="{FD453D2A-9DA0-4F28-8873-0C69A8CB8693}"/>
              </a:ext>
            </a:extLst>
          </p:cNvPr>
          <p:cNvSpPr txBox="1"/>
          <p:nvPr/>
        </p:nvSpPr>
        <p:spPr>
          <a:xfrm>
            <a:off x="4845794" y="3874120"/>
            <a:ext cx="1836000" cy="5970865"/>
          </a:xfrm>
          <a:prstGeom prst="rect">
            <a:avLst/>
          </a:prstGeom>
          <a:noFill/>
        </p:spPr>
        <p:txBody>
          <a:bodyPr wrap="square" rtlCol="0">
            <a:spAutoFit/>
          </a:bodyPr>
          <a:lstStyle/>
          <a:p>
            <a:pPr algn="l"/>
            <a:r>
              <a:rPr lang="de-DE" sz="1100" dirty="0">
                <a:latin typeface="Arial" panose="020B0604020202020204" pitchFamily="34" charset="0"/>
                <a:cs typeface="Arial" panose="020B0604020202020204" pitchFamily="34" charset="0"/>
              </a:rPr>
              <a:t>Die </a:t>
            </a:r>
            <a:r>
              <a:rPr lang="de-DE" sz="1100" b="1" i="1" dirty="0">
                <a:latin typeface="Arial" panose="020B0604020202020204" pitchFamily="34" charset="0"/>
                <a:cs typeface="Arial" panose="020B0604020202020204" pitchFamily="34" charset="0"/>
              </a:rPr>
              <a:t>Sächsische Landes-zentrale für politische Bildung </a:t>
            </a:r>
            <a:r>
              <a:rPr lang="de-DE" sz="1100" dirty="0">
                <a:latin typeface="Arial" panose="020B0604020202020204" pitchFamily="34" charset="0"/>
                <a:cs typeface="Arial" panose="020B0604020202020204" pitchFamily="34" charset="0"/>
              </a:rPr>
              <a:t>listet ihrerseits fünf Manipulier-Techniken auf, die sich von den hier beschriebenen unter-scheiden. Es handelt sich um (Zitat):</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schiefe Bilder durch manipulative Sprache,</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Verzerrte Realität durch verzerrte Konstruktionen,</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Falsches zu </a:t>
            </a:r>
            <a:r>
              <a:rPr lang="de-DE" sz="1100" dirty="0" err="1">
                <a:latin typeface="Arial" panose="020B0604020202020204" pitchFamily="34" charset="0"/>
                <a:cs typeface="Arial" panose="020B0604020202020204" pitchFamily="34" charset="0"/>
              </a:rPr>
              <a:t>behaup-ten</a:t>
            </a:r>
            <a:r>
              <a:rPr lang="de-DE" sz="1100" dirty="0">
                <a:latin typeface="Arial" panose="020B0604020202020204" pitchFamily="34" charset="0"/>
                <a:cs typeface="Arial" panose="020B0604020202020204" pitchFamily="34" charset="0"/>
              </a:rPr>
              <a:t> ist einfach,</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Halbwahrheiten </a:t>
            </a:r>
            <a:r>
              <a:rPr lang="de-DE" sz="1100" dirty="0" err="1">
                <a:latin typeface="Arial" panose="020B0604020202020204" pitchFamily="34" charset="0"/>
                <a:cs typeface="Arial" panose="020B0604020202020204" pitchFamily="34" charset="0"/>
              </a:rPr>
              <a:t>ver</a:t>
            </a:r>
            <a:r>
              <a:rPr lang="de-DE" sz="1100" dirty="0">
                <a:latin typeface="Arial" panose="020B0604020202020204" pitchFamily="34" charset="0"/>
                <a:cs typeface="Arial" panose="020B0604020202020204" pitchFamily="34" charset="0"/>
              </a:rPr>
              <a:t>-fangen leichter,</a:t>
            </a:r>
          </a:p>
          <a:p>
            <a:pPr marL="171450" indent="-171450" algn="l">
              <a:buFont typeface="Wingdings" panose="05000000000000000000" pitchFamily="2" charset="2"/>
              <a:buChar char="§"/>
            </a:pPr>
            <a:r>
              <a:rPr lang="de-DE" sz="1100" dirty="0">
                <a:latin typeface="Arial" panose="020B0604020202020204" pitchFamily="34" charset="0"/>
                <a:cs typeface="Arial" panose="020B0604020202020204" pitchFamily="34" charset="0"/>
              </a:rPr>
              <a:t>Verwirrung ist das Ziel.</a:t>
            </a:r>
          </a:p>
          <a:p>
            <a:r>
              <a:rPr lang="de-DE" sz="1100" dirty="0">
                <a:latin typeface="Arial" panose="020B0604020202020204" pitchFamily="34" charset="0"/>
                <a:cs typeface="Arial" panose="020B0604020202020204" pitchFamily="34" charset="0"/>
              </a:rPr>
              <a:t>Die </a:t>
            </a:r>
            <a:r>
              <a:rPr lang="de-DE" sz="1100" dirty="0" err="1">
                <a:latin typeface="Arial" panose="020B0604020202020204" pitchFamily="34" charset="0"/>
                <a:cs typeface="Arial" panose="020B0604020202020204" pitchFamily="34" charset="0"/>
              </a:rPr>
              <a:t>SLpB</a:t>
            </a:r>
            <a:r>
              <a:rPr lang="de-DE" sz="1100" dirty="0">
                <a:latin typeface="Arial" panose="020B0604020202020204" pitchFamily="34" charset="0"/>
                <a:cs typeface="Arial" panose="020B0604020202020204" pitchFamily="34" charset="0"/>
              </a:rPr>
              <a:t> schreibt weiter: „</a:t>
            </a:r>
            <a:r>
              <a:rPr lang="de-DE" sz="1100" dirty="0"/>
              <a:t>Die Manipulationsmittel und </a:t>
            </a:r>
            <a:r>
              <a:rPr lang="de-DE" sz="1100" dirty="0" err="1"/>
              <a:t>Desinformationstech-niken</a:t>
            </a:r>
            <a:r>
              <a:rPr lang="de-DE" sz="1100" dirty="0"/>
              <a:t> können miteinander kombiniert und über einen längeren Zeitraum </a:t>
            </a:r>
            <a:r>
              <a:rPr lang="de-DE" sz="1100" dirty="0" err="1"/>
              <a:t>strate</a:t>
            </a:r>
            <a:r>
              <a:rPr lang="de-DE" sz="1100" dirty="0"/>
              <a:t>-gisch eingesetzt werden, um eine demokratische Gesellschaft in ihren Grundfesten anzugreifen und zu zersetzen.“</a:t>
            </a:r>
          </a:p>
          <a:p>
            <a:r>
              <a:rPr lang="de-DE" sz="1050" dirty="0">
                <a:latin typeface="Arial" panose="020B0604020202020204" pitchFamily="34" charset="0"/>
                <a:cs typeface="Arial" panose="020B0604020202020204" pitchFamily="34" charset="0"/>
              </a:rPr>
              <a:t>Näheres unter: https://www.slpb.de/themen/gesellschaft/desinformation/die-welt-der-desinformation/wie-werden-informationen-manipuliert</a:t>
            </a:r>
            <a:endParaRPr lang="de-DE" sz="11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2026309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elfolie">
    <p:spTree>
      <p:nvGrpSpPr>
        <p:cNvPr id="1" name=""/>
        <p:cNvGrpSpPr/>
        <p:nvPr/>
      </p:nvGrpSpPr>
      <p:grpSpPr>
        <a:xfrm>
          <a:off x="0" y="0"/>
          <a:ext cx="0" cy="0"/>
          <a:chOff x="0" y="0"/>
          <a:chExt cx="0" cy="0"/>
        </a:xfrm>
      </p:grpSpPr>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3" name="Foliennummernplatzhalter 5">
            <a:extLst>
              <a:ext uri="{FF2B5EF4-FFF2-40B4-BE49-F238E27FC236}">
                <a16:creationId xmlns:a16="http://schemas.microsoft.com/office/drawing/2014/main" id="{E1F3207F-E7F8-4119-BCF9-BACBCB06FC1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051174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el und vertikaler Text">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Vertikaler Textplatzhalter 2"/>
          <p:cNvSpPr>
            <a:spLocks noGrp="1"/>
          </p:cNvSpPr>
          <p:nvPr>
            <p:ph type="body" orient="vert" idx="1"/>
          </p:nvPr>
        </p:nvSpPr>
        <p:spPr>
          <a:xfrm>
            <a:off x="609600" y="1600201"/>
            <a:ext cx="10972800" cy="4525963"/>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02991692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kaler Titel und Text">
    <p:spTree>
      <p:nvGrpSpPr>
        <p:cNvPr id="1" name=""/>
        <p:cNvGrpSpPr/>
        <p:nvPr/>
      </p:nvGrpSpPr>
      <p:grpSpPr>
        <a:xfrm>
          <a:off x="0" y="0"/>
          <a:ext cx="0" cy="0"/>
          <a:chOff x="0" y="0"/>
          <a:chExt cx="0" cy="0"/>
        </a:xfrm>
      </p:grpSpPr>
      <p:sp>
        <p:nvSpPr>
          <p:cNvPr id="2" name="Vertikaler Titel 1"/>
          <p:cNvSpPr>
            <a:spLocks noGrp="1"/>
          </p:cNvSpPr>
          <p:nvPr>
            <p:ph type="title" orient="vert"/>
          </p:nvPr>
        </p:nvSpPr>
        <p:spPr>
          <a:xfrm>
            <a:off x="8839200" y="274639"/>
            <a:ext cx="2743200" cy="5851525"/>
          </a:xfrm>
          <a:prstGeom prst="rect">
            <a:avLst/>
          </a:prstGeom>
        </p:spPr>
        <p:txBody>
          <a:bodyPr vert="eaVert"/>
          <a:lstStyle/>
          <a:p>
            <a:r>
              <a:rPr lang="de-DE"/>
              <a:t>Titelmasterformat durch Klicken bearbeiten</a:t>
            </a:r>
          </a:p>
        </p:txBody>
      </p:sp>
      <p:sp>
        <p:nvSpPr>
          <p:cNvPr id="3" name="Vertikaler Textplatzhalter 2"/>
          <p:cNvSpPr>
            <a:spLocks noGrp="1"/>
          </p:cNvSpPr>
          <p:nvPr>
            <p:ph type="body" orient="vert" idx="1"/>
          </p:nvPr>
        </p:nvSpPr>
        <p:spPr>
          <a:xfrm>
            <a:off x="609600" y="274639"/>
            <a:ext cx="8026400" cy="5851525"/>
          </a:xfrm>
          <a:prstGeom prst="rect">
            <a:avLst/>
          </a:prstGeom>
        </p:spPr>
        <p:txBody>
          <a:bodyPr vert="eaVert"/>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11197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Titelfolie">
    <p:spTree>
      <p:nvGrpSpPr>
        <p:cNvPr id="1" name=""/>
        <p:cNvGrpSpPr/>
        <p:nvPr/>
      </p:nvGrpSpPr>
      <p:grpSpPr>
        <a:xfrm>
          <a:off x="0" y="0"/>
          <a:ext cx="0" cy="0"/>
          <a:chOff x="0" y="0"/>
          <a:chExt cx="0" cy="0"/>
        </a:xfrm>
      </p:grpSpPr>
      <p:sp>
        <p:nvSpPr>
          <p:cNvPr id="3" name="Untertitel 2"/>
          <p:cNvSpPr>
            <a:spLocks noGrp="1"/>
          </p:cNvSpPr>
          <p:nvPr>
            <p:ph type="subTitle" idx="1"/>
          </p:nvPr>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e-DE" dirty="0"/>
              <a:t>Formatvorlage des Untertitelmasters durch Klicken bearbeiten</a:t>
            </a:r>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5" name="Foliennummernplatzhalter 5">
            <a:extLst>
              <a:ext uri="{FF2B5EF4-FFF2-40B4-BE49-F238E27FC236}">
                <a16:creationId xmlns:a16="http://schemas.microsoft.com/office/drawing/2014/main" id="{5D7AE750-48BC-4A66-8C7E-5CDFD680E95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27052189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1_Titel und Inhalt">
    <p:spTree>
      <p:nvGrpSpPr>
        <p:cNvPr id="1" name=""/>
        <p:cNvGrpSpPr/>
        <p:nvPr/>
      </p:nvGrpSpPr>
      <p:grpSpPr>
        <a:xfrm>
          <a:off x="0" y="0"/>
          <a:ext cx="0" cy="0"/>
          <a:chOff x="0" y="0"/>
          <a:chExt cx="0" cy="0"/>
        </a:xfrm>
      </p:grpSpPr>
      <p:sp>
        <p:nvSpPr>
          <p:cNvPr id="3" name="Inhaltsplatzhalter 2">
            <a:extLst>
              <a:ext uri="{FF2B5EF4-FFF2-40B4-BE49-F238E27FC236}">
                <a16:creationId xmlns:a16="http://schemas.microsoft.com/office/drawing/2014/main" id="{933A0318-23CE-49AF-A65C-7D662E8ACB13}"/>
              </a:ext>
            </a:extLst>
          </p:cNvPr>
          <p:cNvSpPr>
            <a:spLocks noGrp="1"/>
          </p:cNvSpPr>
          <p:nvPr>
            <p:ph idx="1"/>
          </p:nvPr>
        </p:nvSpPr>
        <p:spPr>
          <a:xfrm>
            <a:off x="838200" y="1825625"/>
            <a:ext cx="10515600" cy="4351338"/>
          </a:xfrm>
          <a:prstGeom prst="rect">
            <a:avLst/>
          </a:prstGeo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de-DE" dirty="0"/>
              <a:t>Mastertextformat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a:extLst>
              <a:ext uri="{FF2B5EF4-FFF2-40B4-BE49-F238E27FC236}">
                <a16:creationId xmlns:a16="http://schemas.microsoft.com/office/drawing/2014/main" id="{F627583A-DBE5-4AC7-931C-F08D90D42B09}"/>
              </a:ext>
            </a:extLst>
          </p:cNvPr>
          <p:cNvSpPr>
            <a:spLocks noGrp="1"/>
          </p:cNvSpPr>
          <p:nvPr>
            <p:ph type="dt" sz="half" idx="10"/>
          </p:nvPr>
        </p:nvSpPr>
        <p:spPr/>
        <p:txBody>
          <a:bodyPr/>
          <a:lstStyle/>
          <a:p>
            <a:endParaRPr lang="de-DE" dirty="0"/>
          </a:p>
        </p:txBody>
      </p:sp>
      <p:sp>
        <p:nvSpPr>
          <p:cNvPr id="5" name="Fußzeilenplatzhalter 4">
            <a:extLst>
              <a:ext uri="{FF2B5EF4-FFF2-40B4-BE49-F238E27FC236}">
                <a16:creationId xmlns:a16="http://schemas.microsoft.com/office/drawing/2014/main" id="{8AF9BBAE-DA4B-43A3-8707-8BB9B8F94F8F}"/>
              </a:ext>
            </a:extLst>
          </p:cNvPr>
          <p:cNvSpPr>
            <a:spLocks noGrp="1"/>
          </p:cNvSpPr>
          <p:nvPr>
            <p:ph type="ftr" sz="quarter" idx="11"/>
          </p:nvPr>
        </p:nvSpPr>
        <p:spPr/>
        <p:txBody>
          <a:bodyPr/>
          <a:lstStyle/>
          <a:p>
            <a:endParaRPr lang="de-DE" dirty="0"/>
          </a:p>
        </p:txBody>
      </p:sp>
      <p:sp>
        <p:nvSpPr>
          <p:cNvPr id="6" name="Foliennummernplatzhalter 5">
            <a:extLst>
              <a:ext uri="{FF2B5EF4-FFF2-40B4-BE49-F238E27FC236}">
                <a16:creationId xmlns:a16="http://schemas.microsoft.com/office/drawing/2014/main" id="{3A1C8B68-B2E3-47C1-B557-8618A6433A79}"/>
              </a:ext>
            </a:extLst>
          </p:cNvPr>
          <p:cNvSpPr>
            <a:spLocks noGrp="1"/>
          </p:cNvSpPr>
          <p:nvPr>
            <p:ph type="sldNum" sz="quarter" idx="12"/>
          </p:nvPr>
        </p:nvSpPr>
        <p:spPr/>
        <p:txBody>
          <a:bodyPr/>
          <a:lstStyle/>
          <a:p>
            <a:fld id="{995B83AF-091C-4368-ABDB-DF7FEF1A6B80}" type="slidenum">
              <a:rPr lang="de-DE" smtClean="0"/>
              <a:pPr/>
              <a:t>‹Nr.›</a:t>
            </a:fld>
            <a:endParaRPr lang="de-DE" dirty="0"/>
          </a:p>
        </p:txBody>
      </p:sp>
    </p:spTree>
    <p:extLst>
      <p:ext uri="{BB962C8B-B14F-4D97-AF65-F5344CB8AC3E}">
        <p14:creationId xmlns:p14="http://schemas.microsoft.com/office/powerpoint/2010/main" val="102577634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2_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335360" y="188640"/>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06B563F-ABE7-480D-8510-C325AA902D65}"/>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53354785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2_Titelfolie">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D56ADC16-51EA-415D-9C65-08C79063426F}"/>
              </a:ext>
            </a:extLst>
          </p:cNvPr>
          <p:cNvSpPr>
            <a:spLocks noGrp="1"/>
          </p:cNvSpPr>
          <p:nvPr>
            <p:ph type="ctrTitle"/>
          </p:nvPr>
        </p:nvSpPr>
        <p:spPr>
          <a:xfrm>
            <a:off x="1524000" y="1122363"/>
            <a:ext cx="9144000" cy="2387600"/>
          </a:xfrm>
        </p:spPr>
        <p:txBody>
          <a:bodyPr anchor="b"/>
          <a:lstStyle>
            <a:lvl1pPr algn="ctr">
              <a:defRPr sz="6000"/>
            </a:lvl1pPr>
          </a:lstStyle>
          <a:p>
            <a:r>
              <a:rPr lang="de-DE"/>
              <a:t>Mastertitelformat bearbeiten</a:t>
            </a:r>
          </a:p>
        </p:txBody>
      </p:sp>
      <p:sp>
        <p:nvSpPr>
          <p:cNvPr id="3" name="Untertitel 2">
            <a:extLst>
              <a:ext uri="{FF2B5EF4-FFF2-40B4-BE49-F238E27FC236}">
                <a16:creationId xmlns:a16="http://schemas.microsoft.com/office/drawing/2014/main" id="{8F16A03C-F333-4EE5-B83D-EEF9C3039034}"/>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de-DE"/>
              <a:t>Master-Untertitelformat bearbeiten</a:t>
            </a:r>
          </a:p>
        </p:txBody>
      </p:sp>
      <p:sp>
        <p:nvSpPr>
          <p:cNvPr id="4" name="Datumsplatzhalter 3">
            <a:extLst>
              <a:ext uri="{FF2B5EF4-FFF2-40B4-BE49-F238E27FC236}">
                <a16:creationId xmlns:a16="http://schemas.microsoft.com/office/drawing/2014/main" id="{FCE7C0F7-009E-48C8-9106-239E85B74EEE}"/>
              </a:ext>
            </a:extLst>
          </p:cNvPr>
          <p:cNvSpPr>
            <a:spLocks noGrp="1"/>
          </p:cNvSpPr>
          <p:nvPr>
            <p:ph type="dt" sz="half" idx="10"/>
          </p:nvPr>
        </p:nvSpPr>
        <p:spPr/>
        <p:txBody>
          <a:bodyPr/>
          <a:lstStyle/>
          <a:p>
            <a:pPr>
              <a:defRPr/>
            </a:pPr>
            <a:fld id="{99E93E04-D430-4EE3-ACF5-A47FEB8C9348}" type="datetimeFigureOut">
              <a:rPr lang="de-DE" smtClean="0">
                <a:solidFill>
                  <a:prstClr val="black">
                    <a:tint val="75000"/>
                  </a:prstClr>
                </a:solidFill>
              </a:rPr>
              <a:pPr>
                <a:defRPr/>
              </a:pPr>
              <a:t>14.04.2026</a:t>
            </a:fld>
            <a:endParaRPr lang="de-DE">
              <a:solidFill>
                <a:prstClr val="black">
                  <a:tint val="75000"/>
                </a:prstClr>
              </a:solidFill>
            </a:endParaRPr>
          </a:p>
        </p:txBody>
      </p:sp>
      <p:sp>
        <p:nvSpPr>
          <p:cNvPr id="5" name="Fußzeilenplatzhalter 4">
            <a:extLst>
              <a:ext uri="{FF2B5EF4-FFF2-40B4-BE49-F238E27FC236}">
                <a16:creationId xmlns:a16="http://schemas.microsoft.com/office/drawing/2014/main" id="{BCD13B9D-30C2-4A21-8C82-EF813270971D}"/>
              </a:ext>
            </a:extLst>
          </p:cNvPr>
          <p:cNvSpPr>
            <a:spLocks noGrp="1"/>
          </p:cNvSpPr>
          <p:nvPr>
            <p:ph type="ftr" sz="quarter" idx="11"/>
          </p:nvPr>
        </p:nvSpPr>
        <p:spPr/>
        <p:txBody>
          <a:bodyPr/>
          <a:lstStyle/>
          <a:p>
            <a:pPr>
              <a:defRPr/>
            </a:pPr>
            <a:endParaRPr lang="de-DE">
              <a:solidFill>
                <a:prstClr val="black">
                  <a:tint val="75000"/>
                </a:prstClr>
              </a:solidFill>
            </a:endParaRPr>
          </a:p>
        </p:txBody>
      </p:sp>
      <p:sp>
        <p:nvSpPr>
          <p:cNvPr id="6" name="Foliennummernplatzhalter 5">
            <a:extLst>
              <a:ext uri="{FF2B5EF4-FFF2-40B4-BE49-F238E27FC236}">
                <a16:creationId xmlns:a16="http://schemas.microsoft.com/office/drawing/2014/main" id="{44CE0939-99EA-401D-9DA8-887438D50C41}"/>
              </a:ext>
            </a:extLst>
          </p:cNvPr>
          <p:cNvSpPr>
            <a:spLocks noGrp="1"/>
          </p:cNvSpPr>
          <p:nvPr>
            <p:ph type="sldNum" sz="quarter" idx="12"/>
          </p:nvPr>
        </p:nvSpPr>
        <p:spPr/>
        <p:txBody>
          <a:bodyPr/>
          <a:lstStyle/>
          <a:p>
            <a:pPr>
              <a:defRPr/>
            </a:pPr>
            <a:fld id="{7A046622-AE15-4CB4-835C-C72CDD488B5F}" type="slidenum">
              <a:rPr lang="de-DE" smtClean="0">
                <a:solidFill>
                  <a:prstClr val="black">
                    <a:tint val="75000"/>
                  </a:prstClr>
                </a:solidFill>
              </a:rPr>
              <a:pPr>
                <a:defRPr/>
              </a:pPr>
              <a:t>‹Nr.›</a:t>
            </a:fld>
            <a:endParaRPr lang="de-DE">
              <a:solidFill>
                <a:prstClr val="black">
                  <a:tint val="75000"/>
                </a:prstClr>
              </a:solidFill>
            </a:endParaRPr>
          </a:p>
        </p:txBody>
      </p:sp>
      <p:sp>
        <p:nvSpPr>
          <p:cNvPr id="7" name="Foliennummernplatzhalter 5">
            <a:extLst>
              <a:ext uri="{FF2B5EF4-FFF2-40B4-BE49-F238E27FC236}">
                <a16:creationId xmlns:a16="http://schemas.microsoft.com/office/drawing/2014/main" id="{1E9B232B-A06A-4BCF-89BD-64E588A64970}"/>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defRPr/>
            </a:pPr>
            <a:fld id="{0793B557-C5D9-488F-ABF8-3B4B976721B8}" type="slidenum">
              <a:rPr lang="de-DE" smtClean="0">
                <a:solidFill>
                  <a:prstClr val="black"/>
                </a:solidFill>
              </a:rPr>
              <a:pPr>
                <a:defRPr/>
              </a:pPr>
              <a:t>‹Nr.›</a:t>
            </a:fld>
            <a:endParaRPr lang="de-DE">
              <a:solidFill>
                <a:prstClr val="black"/>
              </a:solidFill>
            </a:endParaRPr>
          </a:p>
        </p:txBody>
      </p:sp>
    </p:spTree>
    <p:extLst>
      <p:ext uri="{BB962C8B-B14F-4D97-AF65-F5344CB8AC3E}">
        <p14:creationId xmlns:p14="http://schemas.microsoft.com/office/powerpoint/2010/main" val="18539768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el und Inhalt">
    <p:spTree>
      <p:nvGrpSpPr>
        <p:cNvPr id="1" name=""/>
        <p:cNvGrpSpPr/>
        <p:nvPr/>
      </p:nvGrpSpPr>
      <p:grpSpPr>
        <a:xfrm>
          <a:off x="0" y="0"/>
          <a:ext cx="0" cy="0"/>
          <a:chOff x="0" y="0"/>
          <a:chExt cx="0" cy="0"/>
        </a:xfrm>
      </p:grpSpPr>
      <p:sp>
        <p:nvSpPr>
          <p:cNvPr id="2" name="Titel 1"/>
          <p:cNvSpPr>
            <a:spLocks noGrp="1"/>
          </p:cNvSpPr>
          <p:nvPr>
            <p:ph type="title"/>
          </p:nvPr>
        </p:nvSpPr>
        <p:spPr>
          <a:xfrm>
            <a:off x="1487488" y="378015"/>
            <a:ext cx="10972800" cy="792088"/>
          </a:xfrm>
          <a:prstGeom prst="rect">
            <a:avLst/>
          </a:prstGeom>
        </p:spPr>
        <p:txBody>
          <a:bodyPr anchor="ctr"/>
          <a:lstStyle>
            <a:lvl1pPr algn="l">
              <a:defRPr sz="3600" b="0">
                <a:ln>
                  <a:noFill/>
                </a:ln>
                <a:solidFill>
                  <a:schemeClr val="tx1"/>
                </a:solidFill>
                <a:latin typeface="Arial" pitchFamily="34" charset="0"/>
                <a:cs typeface="Arial" pitchFamily="34" charset="0"/>
              </a:defRPr>
            </a:lvl1pPr>
          </a:lstStyle>
          <a:p>
            <a:r>
              <a:rPr lang="de-DE" dirty="0"/>
              <a:t>Titelmasterformat durch Klicken bearbeiten</a:t>
            </a:r>
          </a:p>
        </p:txBody>
      </p:sp>
      <p:sp>
        <p:nvSpPr>
          <p:cNvPr id="3" name="Inhaltsplatzhalter 2"/>
          <p:cNvSpPr>
            <a:spLocks noGrp="1"/>
          </p:cNvSpPr>
          <p:nvPr>
            <p:ph idx="1"/>
          </p:nvPr>
        </p:nvSpPr>
        <p:spPr>
          <a:xfrm>
            <a:off x="609600" y="1600201"/>
            <a:ext cx="10972800" cy="4525963"/>
          </a:xfrm>
          <a:prstGeom prst="rect">
            <a:avLst/>
          </a:prstGeom>
        </p:spPr>
        <p:txBody>
          <a:bodyPr/>
          <a:lstStyle>
            <a:lvl1pPr>
              <a:defRPr sz="2800">
                <a:latin typeface="Arial" pitchFamily="34" charset="0"/>
                <a:cs typeface="Arial" pitchFamily="34" charset="0"/>
              </a:defRPr>
            </a:lvl1pPr>
            <a:lvl2pPr>
              <a:defRPr sz="2400">
                <a:latin typeface="Arial" pitchFamily="34" charset="0"/>
                <a:cs typeface="Arial" pitchFamily="34" charset="0"/>
              </a:defRPr>
            </a:lvl2pPr>
            <a:lvl3pPr>
              <a:defRPr sz="2000">
                <a:latin typeface="Arial" pitchFamily="34" charset="0"/>
                <a:cs typeface="Arial" pitchFamily="34" charset="0"/>
              </a:defRPr>
            </a:lvl3pPr>
            <a:lvl4pPr>
              <a:defRPr sz="1800">
                <a:latin typeface="Arial" pitchFamily="34" charset="0"/>
                <a:cs typeface="Arial" pitchFamily="34" charset="0"/>
              </a:defRPr>
            </a:lvl4pPr>
            <a:lvl5pPr>
              <a:defRPr sz="1800">
                <a:latin typeface="Arial" pitchFamily="34" charset="0"/>
                <a:cs typeface="Arial" pitchFamily="34" charset="0"/>
              </a:defRPr>
            </a:lvl5pPr>
          </a:lstStyle>
          <a:p>
            <a:pPr lvl="0"/>
            <a:r>
              <a:rPr lang="de-DE" dirty="0"/>
              <a:t>Textmasterformate durch Klicken bearbeiten</a:t>
            </a:r>
          </a:p>
          <a:p>
            <a:pPr lvl="1"/>
            <a:r>
              <a:rPr lang="de-DE" dirty="0"/>
              <a:t>Zweite Ebene</a:t>
            </a:r>
          </a:p>
          <a:p>
            <a:pPr lvl="2"/>
            <a:r>
              <a:rPr lang="de-DE" dirty="0"/>
              <a:t>Dritte Ebene</a:t>
            </a:r>
          </a:p>
          <a:p>
            <a:pPr lvl="3"/>
            <a:r>
              <a:rPr lang="de-DE" dirty="0"/>
              <a:t>Vierte Ebene</a:t>
            </a:r>
          </a:p>
          <a:p>
            <a:pPr lvl="4"/>
            <a:r>
              <a:rPr lang="de-DE" dirty="0"/>
              <a:t>Fünfte Ebene</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
        <p:nvSpPr>
          <p:cNvPr id="7" name="Foliennummernplatzhalter 5">
            <a:extLst>
              <a:ext uri="{FF2B5EF4-FFF2-40B4-BE49-F238E27FC236}">
                <a16:creationId xmlns:a16="http://schemas.microsoft.com/office/drawing/2014/main" id="{4D2CBE2A-CB4B-496A-B9F0-869CE625416B}"/>
              </a:ext>
            </a:extLst>
          </p:cNvPr>
          <p:cNvSpPr txBox="1">
            <a:spLocks/>
          </p:cNvSpPr>
          <p:nvPr userDrawn="1"/>
        </p:nvSpPr>
        <p:spPr>
          <a:xfrm>
            <a:off x="335360" y="6237312"/>
            <a:ext cx="2844800" cy="365125"/>
          </a:xfrm>
          <a:prstGeom prst="rect">
            <a:avLst/>
          </a:prstGeom>
        </p:spPr>
        <p:txBody>
          <a:bodyPr/>
          <a:lst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164792650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Abschnitts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de-DE"/>
              <a:t>Titelmasterformat durch Klicken bearbeiten</a:t>
            </a:r>
          </a:p>
        </p:txBody>
      </p:sp>
      <p:sp>
        <p:nvSpPr>
          <p:cNvPr id="3" name="Textplatzhalter 2"/>
          <p:cNvSpPr>
            <a:spLocks noGrp="1"/>
          </p:cNvSpPr>
          <p:nvPr>
            <p:ph type="body" idx="1"/>
          </p:nvPr>
        </p:nvSpPr>
        <p:spPr>
          <a:xfrm>
            <a:off x="963084" y="2906713"/>
            <a:ext cx="10363200" cy="1500187"/>
          </a:xfrm>
          <a:prstGeom prst="rect">
            <a:avLst/>
          </a:prstGeo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de-DE"/>
              <a:t>Textmasterformate durch Klicken bearbeiten</a:t>
            </a:r>
          </a:p>
        </p:txBody>
      </p:sp>
      <p:sp>
        <p:nvSpPr>
          <p:cNvPr id="4" name="Datumsplatzhalter 3"/>
          <p:cNvSpPr>
            <a:spLocks noGrp="1"/>
          </p:cNvSpPr>
          <p:nvPr>
            <p:ph type="dt" sz="half" idx="10"/>
          </p:nvPr>
        </p:nvSpPr>
        <p:spPr>
          <a:xfrm>
            <a:off x="609600" y="6356351"/>
            <a:ext cx="2844800" cy="365125"/>
          </a:xfrm>
          <a:prstGeom prst="rect">
            <a:avLst/>
          </a:prstGeom>
        </p:spPr>
        <p:txBody>
          <a:bodyPr/>
          <a:lstStyle/>
          <a:p>
            <a:endParaRPr lang="de-DE" dirty="0"/>
          </a:p>
        </p:txBody>
      </p:sp>
      <p:sp>
        <p:nvSpPr>
          <p:cNvPr id="5" name="Fußzeilenplatzhalter 4"/>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6" name="Foliennummernplatzhalter 5"/>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48359158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Inhaltsplatzhalter 2"/>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Inhaltsplatzhalter 3"/>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77374929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lvl1pPr>
              <a:defRPr/>
            </a:lvl1pPr>
          </a:lstStyle>
          <a:p>
            <a:r>
              <a:rPr lang="de-DE"/>
              <a:t>Titelmasterformat durch Klicken bearbeiten</a:t>
            </a:r>
          </a:p>
        </p:txBody>
      </p:sp>
      <p:sp>
        <p:nvSpPr>
          <p:cNvPr id="3" name="Textplatzhalter 2"/>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4" name="Inhaltsplatzhalter 3"/>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5" name="Textplatzhalter 4"/>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e-DE"/>
              <a:t>Textmasterformate durch Klicken bearbeiten</a:t>
            </a:r>
          </a:p>
        </p:txBody>
      </p:sp>
      <p:sp>
        <p:nvSpPr>
          <p:cNvPr id="6" name="Inhaltsplatzhalter 5"/>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7" name="Datumsplatzhalter 6"/>
          <p:cNvSpPr>
            <a:spLocks noGrp="1"/>
          </p:cNvSpPr>
          <p:nvPr>
            <p:ph type="dt" sz="half" idx="10"/>
          </p:nvPr>
        </p:nvSpPr>
        <p:spPr>
          <a:xfrm>
            <a:off x="609600" y="6356351"/>
            <a:ext cx="2844800" cy="365125"/>
          </a:xfrm>
          <a:prstGeom prst="rect">
            <a:avLst/>
          </a:prstGeom>
        </p:spPr>
        <p:txBody>
          <a:bodyPr/>
          <a:lstStyle/>
          <a:p>
            <a:endParaRPr lang="de-DE" dirty="0"/>
          </a:p>
        </p:txBody>
      </p:sp>
      <p:sp>
        <p:nvSpPr>
          <p:cNvPr id="8" name="Fußzeilenplatzhalter 7"/>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9" name="Foliennummernplatzhalter 8"/>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65978920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p:nvPr>
        </p:nvSpPr>
        <p:spPr>
          <a:xfrm>
            <a:off x="609600" y="274638"/>
            <a:ext cx="10972800" cy="1143000"/>
          </a:xfrm>
          <a:prstGeom prst="rect">
            <a:avLst/>
          </a:prstGeom>
        </p:spPr>
        <p:txBody>
          <a:bodyPr/>
          <a:lstStyle/>
          <a:p>
            <a:r>
              <a:rPr lang="de-DE"/>
              <a:t>Titelmasterformat durch Klicken bearbeiten</a:t>
            </a:r>
          </a:p>
        </p:txBody>
      </p:sp>
      <p:sp>
        <p:nvSpPr>
          <p:cNvPr id="3" name="Datumsplatzhalter 2"/>
          <p:cNvSpPr>
            <a:spLocks noGrp="1"/>
          </p:cNvSpPr>
          <p:nvPr>
            <p:ph type="dt" sz="half" idx="10"/>
          </p:nvPr>
        </p:nvSpPr>
        <p:spPr>
          <a:xfrm>
            <a:off x="609600" y="6356351"/>
            <a:ext cx="2844800" cy="365125"/>
          </a:xfrm>
          <a:prstGeom prst="rect">
            <a:avLst/>
          </a:prstGeom>
        </p:spPr>
        <p:txBody>
          <a:bodyPr/>
          <a:lstStyle/>
          <a:p>
            <a:endParaRPr lang="de-DE" dirty="0"/>
          </a:p>
        </p:txBody>
      </p:sp>
      <p:sp>
        <p:nvSpPr>
          <p:cNvPr id="4" name="Fußzeilenplatzhalter 3"/>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5" name="Foliennummernplatzhalter 4"/>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1969043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
        <p:nvSpPr>
          <p:cNvPr id="2" name="Datumsplatzhalter 1"/>
          <p:cNvSpPr>
            <a:spLocks noGrp="1"/>
          </p:cNvSpPr>
          <p:nvPr>
            <p:ph type="dt" sz="half" idx="10"/>
          </p:nvPr>
        </p:nvSpPr>
        <p:spPr>
          <a:xfrm>
            <a:off x="609600" y="6356351"/>
            <a:ext cx="2844800" cy="365125"/>
          </a:xfrm>
          <a:prstGeom prst="rect">
            <a:avLst/>
          </a:prstGeom>
        </p:spPr>
        <p:txBody>
          <a:bodyPr/>
          <a:lstStyle/>
          <a:p>
            <a:endParaRPr lang="de-DE" dirty="0"/>
          </a:p>
        </p:txBody>
      </p:sp>
      <p:sp>
        <p:nvSpPr>
          <p:cNvPr id="3" name="Fußzeilenplatzhalter 2"/>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4" name="Foliennummernplatzhalter 3"/>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34004415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609601" y="273050"/>
            <a:ext cx="4011084" cy="1162050"/>
          </a:xfrm>
          <a:prstGeom prst="rect">
            <a:avLst/>
          </a:prstGeom>
        </p:spPr>
        <p:txBody>
          <a:bodyPr anchor="b"/>
          <a:lstStyle>
            <a:lvl1pPr algn="l">
              <a:defRPr sz="2000" b="1"/>
            </a:lvl1pPr>
          </a:lstStyle>
          <a:p>
            <a:r>
              <a:rPr lang="de-DE"/>
              <a:t>Titelmasterformat durch Klicken bearbeiten</a:t>
            </a:r>
          </a:p>
        </p:txBody>
      </p:sp>
      <p:sp>
        <p:nvSpPr>
          <p:cNvPr id="3" name="Inhaltsplatzhalter 2"/>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de-DE"/>
              <a:t>Textmasterformate durch Klicken bearbeiten</a:t>
            </a:r>
          </a:p>
          <a:p>
            <a:pPr lvl="1"/>
            <a:r>
              <a:rPr lang="de-DE"/>
              <a:t>Zweite Ebene</a:t>
            </a:r>
          </a:p>
          <a:p>
            <a:pPr lvl="2"/>
            <a:r>
              <a:rPr lang="de-DE"/>
              <a:t>Dritte Ebene</a:t>
            </a:r>
          </a:p>
          <a:p>
            <a:pPr lvl="3"/>
            <a:r>
              <a:rPr lang="de-DE"/>
              <a:t>Vierte Ebene</a:t>
            </a:r>
          </a:p>
          <a:p>
            <a:pPr lvl="4"/>
            <a:r>
              <a:rPr lang="de-DE"/>
              <a:t>Fünfte Ebene</a:t>
            </a:r>
          </a:p>
        </p:txBody>
      </p:sp>
      <p:sp>
        <p:nvSpPr>
          <p:cNvPr id="4" name="Textplatzhalter 3"/>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22919083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p:nvPr>
        </p:nvSpPr>
        <p:spPr>
          <a:xfrm>
            <a:off x="2389717" y="4800600"/>
            <a:ext cx="7315200" cy="566738"/>
          </a:xfrm>
          <a:prstGeom prst="rect">
            <a:avLst/>
          </a:prstGeom>
        </p:spPr>
        <p:txBody>
          <a:bodyPr anchor="b"/>
          <a:lstStyle>
            <a:lvl1pPr algn="l">
              <a:defRPr sz="2000" b="1"/>
            </a:lvl1pPr>
          </a:lstStyle>
          <a:p>
            <a:r>
              <a:rPr lang="de-DE"/>
              <a:t>Titelmasterformat durch Klicken bearbeiten</a:t>
            </a:r>
          </a:p>
        </p:txBody>
      </p:sp>
      <p:sp>
        <p:nvSpPr>
          <p:cNvPr id="3" name="Bildplatzhalter 2"/>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de-DE" dirty="0"/>
          </a:p>
        </p:txBody>
      </p:sp>
      <p:sp>
        <p:nvSpPr>
          <p:cNvPr id="4" name="Textplatzhalter 3"/>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de-DE"/>
              <a:t>Textmasterformate durch Klicken bearbeiten</a:t>
            </a:r>
          </a:p>
        </p:txBody>
      </p:sp>
      <p:sp>
        <p:nvSpPr>
          <p:cNvPr id="5" name="Datumsplatzhalter 4"/>
          <p:cNvSpPr>
            <a:spLocks noGrp="1"/>
          </p:cNvSpPr>
          <p:nvPr>
            <p:ph type="dt" sz="half" idx="10"/>
          </p:nvPr>
        </p:nvSpPr>
        <p:spPr>
          <a:xfrm>
            <a:off x="609600" y="6356351"/>
            <a:ext cx="2844800" cy="365125"/>
          </a:xfrm>
          <a:prstGeom prst="rect">
            <a:avLst/>
          </a:prstGeom>
        </p:spPr>
        <p:txBody>
          <a:bodyPr/>
          <a:lstStyle/>
          <a:p>
            <a:endParaRPr lang="de-DE" dirty="0"/>
          </a:p>
        </p:txBody>
      </p:sp>
      <p:sp>
        <p:nvSpPr>
          <p:cNvPr id="6" name="Fußzeilenplatzhalter 5"/>
          <p:cNvSpPr>
            <a:spLocks noGrp="1"/>
          </p:cNvSpPr>
          <p:nvPr>
            <p:ph type="ftr" sz="quarter" idx="11"/>
          </p:nvPr>
        </p:nvSpPr>
        <p:spPr>
          <a:xfrm>
            <a:off x="4165600" y="6356351"/>
            <a:ext cx="3860800" cy="365125"/>
          </a:xfrm>
          <a:prstGeom prst="rect">
            <a:avLst/>
          </a:prstGeom>
        </p:spPr>
        <p:txBody>
          <a:bodyPr/>
          <a:lstStyle/>
          <a:p>
            <a:endParaRPr lang="de-DE" dirty="0"/>
          </a:p>
        </p:txBody>
      </p:sp>
      <p:sp>
        <p:nvSpPr>
          <p:cNvPr id="7" name="Foliennummernplatzhalter 6"/>
          <p:cNvSpPr>
            <a:spLocks noGrp="1"/>
          </p:cNvSpPr>
          <p:nvPr>
            <p:ph type="sldNum" sz="quarter" idx="12"/>
          </p:nvPr>
        </p:nvSpPr>
        <p:spPr>
          <a:xfrm>
            <a:off x="8737600" y="6356351"/>
            <a:ext cx="2844800" cy="365125"/>
          </a:xfrm>
          <a:prstGeom prst="rect">
            <a:avLst/>
          </a:prstGeom>
        </p:spPr>
        <p:txBody>
          <a:bodyPr/>
          <a:lstStyle/>
          <a:p>
            <a:fld id="{0793B557-C5D9-488F-ABF8-3B4B976721B8}" type="slidenum">
              <a:rPr lang="de-DE" smtClean="0"/>
              <a:pPr/>
              <a:t>‹Nr.›</a:t>
            </a:fld>
            <a:endParaRPr lang="de-DE" dirty="0"/>
          </a:p>
        </p:txBody>
      </p:sp>
    </p:spTree>
    <p:extLst>
      <p:ext uri="{BB962C8B-B14F-4D97-AF65-F5344CB8AC3E}">
        <p14:creationId xmlns:p14="http://schemas.microsoft.com/office/powerpoint/2010/main" val="6424289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e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7" name="Titel 1"/>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8" name="Untertitel 2"/>
          <p:cNvSpPr txBox="1">
            <a:spLocks/>
          </p:cNvSpPr>
          <p:nvPr userDrawn="1"/>
        </p:nvSpPr>
        <p:spPr>
          <a:xfrm>
            <a:off x="1583499" y="1412776"/>
            <a:ext cx="9121013" cy="4176464"/>
          </a:xfrm>
          <a:prstGeom prst="rect">
            <a:avLst/>
          </a:prstGeom>
        </p:spPr>
        <p:txBody>
          <a:bodyPr>
            <a:normAutofit/>
          </a:bodyPr>
          <a:lstStyle>
            <a:lvl1pPr marL="0" indent="0" algn="ctr">
              <a:buNone/>
              <a:defRPr sz="1800">
                <a:solidFill>
                  <a:schemeClr val="tx1">
                    <a:tint val="75000"/>
                  </a:schemeClr>
                </a:solidFill>
                <a:latin typeface="Arial" pitchFamily="34" charset="0"/>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marL="0" marR="0" lvl="0" indent="0" algn="ctr" defTabSz="914400" rtl="0" eaLnBrk="1" fontAlgn="auto" latinLnBrk="0" hangingPunct="1">
              <a:lnSpc>
                <a:spcPct val="100000"/>
              </a:lnSpc>
              <a:spcBef>
                <a:spcPct val="20000"/>
              </a:spcBef>
              <a:spcAft>
                <a:spcPts val="0"/>
              </a:spcAft>
              <a:buClrTx/>
              <a:buSzTx/>
              <a:buFont typeface="Arial" pitchFamily="34" charset="0"/>
              <a:buNone/>
              <a:tabLst/>
              <a:defRPr/>
            </a:pPr>
            <a:endParaRPr kumimoji="0" lang="de-DE" sz="1800" b="0" i="0" u="none" strike="noStrike" kern="1200" cap="none" spc="0" normalizeH="0" baseline="0" noProof="0" dirty="0">
              <a:ln>
                <a:noFill/>
              </a:ln>
              <a:solidFill>
                <a:schemeClr val="tx1">
                  <a:tint val="75000"/>
                </a:schemeClr>
              </a:solidFill>
              <a:effectLst/>
              <a:uLnTx/>
              <a:uFillTx/>
              <a:latin typeface="Arial" pitchFamily="34" charset="0"/>
              <a:ea typeface="+mn-ea"/>
              <a:cs typeface="Arial" pitchFamily="34" charset="0"/>
            </a:endParaRPr>
          </a:p>
        </p:txBody>
      </p:sp>
      <p:sp>
        <p:nvSpPr>
          <p:cNvPr id="13" name="Rechteck 12">
            <a:extLst>
              <a:ext uri="{FF2B5EF4-FFF2-40B4-BE49-F238E27FC236}">
                <a16:creationId xmlns:a16="http://schemas.microsoft.com/office/drawing/2014/main" id="{F1B9DE57-DD8B-402A-B6CC-8D9566ECF9DE}"/>
              </a:ext>
            </a:extLst>
          </p:cNvPr>
          <p:cNvSpPr/>
          <p:nvPr userDrawn="1"/>
        </p:nvSpPr>
        <p:spPr>
          <a:xfrm>
            <a:off x="0" y="1094850"/>
            <a:ext cx="7392144" cy="45719"/>
          </a:xfrm>
          <a:prstGeom prst="rect">
            <a:avLst/>
          </a:prstGeom>
          <a:gradFill>
            <a:gsLst>
              <a:gs pos="21000">
                <a:schemeClr val="bg1">
                  <a:alpha val="0"/>
                </a:schemeClr>
              </a:gs>
              <a:gs pos="100000">
                <a:schemeClr val="bg1">
                  <a:lumMod val="0"/>
                  <a:lumOff val="100000"/>
                </a:schemeClr>
              </a:gs>
              <a:gs pos="88000">
                <a:schemeClr val="bg1"/>
              </a:gs>
              <a:gs pos="84000">
                <a:schemeClr val="bg1"/>
              </a:gs>
            </a:gsLst>
            <a:lin ang="7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1" name="Rechteck 10">
            <a:extLst>
              <a:ext uri="{FF2B5EF4-FFF2-40B4-BE49-F238E27FC236}">
                <a16:creationId xmlns:a16="http://schemas.microsoft.com/office/drawing/2014/main" id="{8BFBC58C-0559-44AD-9E52-8253B46338C1}"/>
              </a:ext>
            </a:extLst>
          </p:cNvPr>
          <p:cNvSpPr/>
          <p:nvPr userDrawn="1"/>
        </p:nvSpPr>
        <p:spPr>
          <a:xfrm>
            <a:off x="0" y="1"/>
            <a:ext cx="12192000" cy="548680"/>
          </a:xfrm>
          <a:prstGeom prst="rect">
            <a:avLst/>
          </a:prstGeom>
          <a:gradFill flip="none" rotWithShape="1">
            <a:gsLst>
              <a:gs pos="0">
                <a:srgbClr val="9BBBCE"/>
              </a:gs>
              <a:gs pos="0">
                <a:srgbClr val="2193B0"/>
              </a:gs>
              <a:gs pos="100000">
                <a:srgbClr val="005AA7"/>
              </a:gs>
            </a:gsLst>
            <a:lin ang="10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2" name="Titel 1">
            <a:extLst>
              <a:ext uri="{FF2B5EF4-FFF2-40B4-BE49-F238E27FC236}">
                <a16:creationId xmlns:a16="http://schemas.microsoft.com/office/drawing/2014/main" id="{39117B3E-B6BE-47F7-99D9-473225F4E3E1}"/>
              </a:ext>
            </a:extLst>
          </p:cNvPr>
          <p:cNvSpPr txBox="1">
            <a:spLocks/>
          </p:cNvSpPr>
          <p:nvPr userDrawn="1"/>
        </p:nvSpPr>
        <p:spPr>
          <a:xfrm>
            <a:off x="239350" y="216024"/>
            <a:ext cx="11713301" cy="908720"/>
          </a:xfrm>
          <a:prstGeom prst="rect">
            <a:avLst/>
          </a:prstGeom>
        </p:spPr>
        <p:txBody>
          <a:bodyPr>
            <a:normAutofit/>
          </a:bodyPr>
          <a:lstStyle>
            <a:lvl1pPr>
              <a:defRPr sz="3600">
                <a:latin typeface="Arial" pitchFamily="34" charset="0"/>
                <a:cs typeface="Arial" pitchFamily="34" charset="0"/>
              </a:defRPr>
            </a:lvl1pPr>
          </a:lstStyle>
          <a:p>
            <a:pPr marL="0" marR="0" lvl="0" indent="0" algn="ctr" defTabSz="914400" rtl="0" eaLnBrk="1" fontAlgn="auto" latinLnBrk="0" hangingPunct="1">
              <a:lnSpc>
                <a:spcPct val="100000"/>
              </a:lnSpc>
              <a:spcBef>
                <a:spcPct val="0"/>
              </a:spcBef>
              <a:spcAft>
                <a:spcPts val="0"/>
              </a:spcAft>
              <a:buClrTx/>
              <a:buSzTx/>
              <a:buFontTx/>
              <a:buNone/>
              <a:tabLst/>
              <a:defRPr/>
            </a:pPr>
            <a:endParaRPr kumimoji="0" lang="de-DE" sz="3600" b="0" i="0" u="none" strike="noStrike" kern="1200" cap="none" spc="0" normalizeH="0" baseline="0" noProof="0" dirty="0">
              <a:ln>
                <a:noFill/>
              </a:ln>
              <a:solidFill>
                <a:schemeClr val="tx1"/>
              </a:solidFill>
              <a:effectLst/>
              <a:uLnTx/>
              <a:uFillTx/>
              <a:latin typeface="Arial" pitchFamily="34" charset="0"/>
              <a:ea typeface="+mj-ea"/>
              <a:cs typeface="Arial" pitchFamily="34" charset="0"/>
            </a:endParaRPr>
          </a:p>
        </p:txBody>
      </p:sp>
      <p:sp>
        <p:nvSpPr>
          <p:cNvPr id="14" name="Titel 1">
            <a:extLst>
              <a:ext uri="{FF2B5EF4-FFF2-40B4-BE49-F238E27FC236}">
                <a16:creationId xmlns:a16="http://schemas.microsoft.com/office/drawing/2014/main" id="{56FC7A12-D6E1-46B4-881D-108B5BCE41F7}"/>
              </a:ext>
            </a:extLst>
          </p:cNvPr>
          <p:cNvSpPr txBox="1">
            <a:spLocks/>
          </p:cNvSpPr>
          <p:nvPr userDrawn="1"/>
        </p:nvSpPr>
        <p:spPr>
          <a:xfrm>
            <a:off x="166056" y="6719"/>
            <a:ext cx="10538456" cy="541961"/>
          </a:xfrm>
          <a:prstGeom prst="rect">
            <a:avLst/>
          </a:prstGeom>
          <a:effectLst/>
        </p:spPr>
        <p:txBody>
          <a:bodyPr anchor="ctr"/>
          <a:lstStyle>
            <a:lvl1pPr algn="l" defTabSz="914400" rtl="0" eaLnBrk="1" latinLnBrk="0" hangingPunct="1">
              <a:spcBef>
                <a:spcPct val="0"/>
              </a:spcBef>
              <a:buNone/>
              <a:defRPr sz="3600" b="0" kern="1200">
                <a:ln>
                  <a:noFill/>
                </a:ln>
                <a:solidFill>
                  <a:schemeClr val="tx1"/>
                </a:solidFill>
                <a:latin typeface="Arial" pitchFamily="34" charset="0"/>
                <a:ea typeface="+mj-ea"/>
                <a:cs typeface="Arial" pitchFamily="34" charset="0"/>
              </a:defRPr>
            </a:lvl1pPr>
          </a:lstStyle>
          <a:p>
            <a:r>
              <a:rPr lang="de-DE" sz="2000" b="1" dirty="0">
                <a:solidFill>
                  <a:schemeClr val="bg1"/>
                </a:solidFill>
                <a:latin typeface="Roboto Slab Light" pitchFamily="2" charset="0"/>
                <a:ea typeface="Roboto Slab Light" pitchFamily="2" charset="0"/>
              </a:rPr>
              <a:t>Manipulation erkennen </a:t>
            </a:r>
            <a:r>
              <a:rPr lang="de-DE" sz="1400" dirty="0">
                <a:solidFill>
                  <a:schemeClr val="bg1"/>
                </a:solidFill>
                <a:latin typeface="Roboto Slab Light" pitchFamily="2" charset="0"/>
                <a:ea typeface="Roboto Slab Light" pitchFamily="2" charset="0"/>
              </a:rPr>
              <a:t>für Mittelstufe (einfachere Version)</a:t>
            </a:r>
            <a:endParaRPr lang="de-DE" sz="2800" b="1" cap="none" baseline="0" dirty="0">
              <a:solidFill>
                <a:schemeClr val="bg1"/>
              </a:solidFill>
              <a:effectLst/>
              <a:latin typeface="Roboto Slab Light" pitchFamily="2" charset="0"/>
            </a:endParaRPr>
          </a:p>
        </p:txBody>
      </p:sp>
      <p:sp>
        <p:nvSpPr>
          <p:cNvPr id="17" name="Foliennummernplatzhalter 5">
            <a:extLst>
              <a:ext uri="{FF2B5EF4-FFF2-40B4-BE49-F238E27FC236}">
                <a16:creationId xmlns:a16="http://schemas.microsoft.com/office/drawing/2014/main" id="{43517813-0800-459C-A6AA-A3938C24267B}"/>
              </a:ext>
            </a:extLst>
          </p:cNvPr>
          <p:cNvSpPr>
            <a:spLocks noGrp="1"/>
          </p:cNvSpPr>
          <p:nvPr>
            <p:ph type="sldNum" sz="quarter" idx="4"/>
          </p:nvPr>
        </p:nvSpPr>
        <p:spPr>
          <a:xfrm>
            <a:off x="239350" y="6339627"/>
            <a:ext cx="2844800" cy="365125"/>
          </a:xfrm>
          <a:prstGeom prst="rect">
            <a:avLst/>
          </a:prstGeom>
        </p:spPr>
        <p:txBody>
          <a:bodyPr/>
          <a:lstStyle/>
          <a:p>
            <a:fld id="{0793B557-C5D9-488F-ABF8-3B4B976721B8}" type="slidenum">
              <a:rPr lang="de-DE" smtClean="0"/>
              <a:pPr/>
              <a:t>‹Nr.›</a:t>
            </a:fld>
            <a:endParaRPr lang="de-DE" dirty="0"/>
          </a:p>
        </p:txBody>
      </p:sp>
      <p:pic>
        <p:nvPicPr>
          <p:cNvPr id="10" name="Picture 2">
            <a:extLst>
              <a:ext uri="{FF2B5EF4-FFF2-40B4-BE49-F238E27FC236}">
                <a16:creationId xmlns:a16="http://schemas.microsoft.com/office/drawing/2014/main" id="{B2349D5A-C400-48F7-ABD4-356113B386DD}"/>
              </a:ext>
            </a:extLst>
          </p:cNvPr>
          <p:cNvPicPr>
            <a:picLocks noChangeAspect="1"/>
          </p:cNvPicPr>
          <p:nvPr userDrawn="1"/>
        </p:nvPicPr>
        <p:blipFill>
          <a:blip r:embed="rId17" cstate="email">
            <a:extLst>
              <a:ext uri="{28A0092B-C50C-407E-A947-70E740481C1C}">
                <a14:useLocalDpi xmlns:a14="http://schemas.microsoft.com/office/drawing/2010/main"/>
              </a:ext>
            </a:extLst>
          </a:blip>
          <a:stretch>
            <a:fillRect/>
          </a:stretch>
        </p:blipFill>
        <p:spPr>
          <a:xfrm>
            <a:off x="10891834" y="108422"/>
            <a:ext cx="976172" cy="324000"/>
          </a:xfrm>
          <a:prstGeom prst="rect">
            <a:avLst/>
          </a:prstGeom>
        </p:spPr>
      </p:pic>
    </p:spTree>
    <p:extLst>
      <p:ext uri="{BB962C8B-B14F-4D97-AF65-F5344CB8AC3E}">
        <p14:creationId xmlns:p14="http://schemas.microsoft.com/office/powerpoint/2010/main" val="963192247"/>
      </p:ext>
    </p:extLst>
  </p:cSld>
  <p:clrMap bg1="lt1" tx1="dk1" bg2="lt2" tx2="dk2" accent1="accent1" accent2="accent2" accent3="accent3" accent4="accent4" accent5="accent5" accent6="accent6" hlink="hlink" folHlink="folHlink"/>
  <p:sldLayoutIdLst>
    <p:sldLayoutId id="2147483728" r:id="rId1"/>
    <p:sldLayoutId id="2147483729" r:id="rId2"/>
    <p:sldLayoutId id="2147483730" r:id="rId3"/>
    <p:sldLayoutId id="2147483731" r:id="rId4"/>
    <p:sldLayoutId id="2147483732" r:id="rId5"/>
    <p:sldLayoutId id="2147483733" r:id="rId6"/>
    <p:sldLayoutId id="2147483734" r:id="rId7"/>
    <p:sldLayoutId id="2147483735" r:id="rId8"/>
    <p:sldLayoutId id="2147483736" r:id="rId9"/>
    <p:sldLayoutId id="2147483737" r:id="rId10"/>
    <p:sldLayoutId id="2147483738" r:id="rId11"/>
    <p:sldLayoutId id="2147483739" r:id="rId12"/>
    <p:sldLayoutId id="2147483740" r:id="rId13"/>
    <p:sldLayoutId id="2147483741" r:id="rId14"/>
    <p:sldLayoutId id="2147483742" r:id="rId15"/>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e-DE"/>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3.xml"/><Relationship Id="rId4" Type="http://schemas.openxmlformats.org/officeDocument/2006/relationships/image" Target="../media/image21.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1.xml"/><Relationship Id="rId1" Type="http://schemas.openxmlformats.org/officeDocument/2006/relationships/slideLayout" Target="../slideLayouts/slideLayout13.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2.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27.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13.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4.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3.xml"/><Relationship Id="rId4" Type="http://schemas.openxmlformats.org/officeDocument/2006/relationships/image" Target="../media/image30.png"/></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13.xml"/><Relationship Id="rId4" Type="http://schemas.openxmlformats.org/officeDocument/2006/relationships/image" Target="../media/image31.png"/></Relationships>
</file>

<file path=ppt/slides/_rels/slide1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3.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1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8.xml"/><Relationship Id="rId1" Type="http://schemas.openxmlformats.org/officeDocument/2006/relationships/slideLayout" Target="../slideLayouts/slideLayout13.xml"/><Relationship Id="rId4" Type="http://schemas.openxmlformats.org/officeDocument/2006/relationships/image" Target="../media/image37.png"/></Relationships>
</file>

<file path=ppt/slides/_rels/slide19.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19.xml"/><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xml"/><Relationship Id="rId1" Type="http://schemas.openxmlformats.org/officeDocument/2006/relationships/slideLayout" Target="../slideLayouts/slideLayout13.xml"/><Relationship Id="rId4" Type="http://schemas.openxmlformats.org/officeDocument/2006/relationships/image" Target="../media/image7.png"/></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0.xml"/><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1.xml"/><Relationship Id="rId1" Type="http://schemas.openxmlformats.org/officeDocument/2006/relationships/slideLayout" Target="../slideLayouts/slideLayout13.xml"/></Relationships>
</file>

<file path=ppt/slides/_rels/slide22.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2.xml"/><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hyperlink" Target="http://www.eijc.eu/" TargetMode="External"/><Relationship Id="rId7" Type="http://schemas.openxmlformats.org/officeDocument/2006/relationships/hyperlink" Target="mailto:info@eijc.eu" TargetMode="External"/><Relationship Id="rId2" Type="http://schemas.openxmlformats.org/officeDocument/2006/relationships/notesSlide" Target="../notesSlides/notesSlide23.xml"/><Relationship Id="rId1" Type="http://schemas.openxmlformats.org/officeDocument/2006/relationships/slideLayout" Target="../slideLayouts/slideLayout12.xml"/><Relationship Id="rId6" Type="http://schemas.openxmlformats.org/officeDocument/2006/relationships/hyperlink" Target="http://www.fitfornews.de/" TargetMode="External"/><Relationship Id="rId5" Type="http://schemas.openxmlformats.org/officeDocument/2006/relationships/image" Target="../media/image41.gif"/><Relationship Id="rId4" Type="http://schemas.openxmlformats.org/officeDocument/2006/relationships/hyperlink" Target="http://creativecommons.org/licenses/by-nc-nd/4.0/?ref=chooser-v1"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3.xml"/><Relationship Id="rId1" Type="http://schemas.openxmlformats.org/officeDocument/2006/relationships/slideLayout" Target="../slideLayouts/slideLayout13.xml"/><Relationship Id="rId5" Type="http://schemas.openxmlformats.org/officeDocument/2006/relationships/image" Target="../media/image10.png"/><Relationship Id="rId4" Type="http://schemas.openxmlformats.org/officeDocument/2006/relationships/image" Target="../media/image9.png"/></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8" Type="http://schemas.openxmlformats.org/officeDocument/2006/relationships/image" Target="../media/image16.png"/><Relationship Id="rId3" Type="http://schemas.openxmlformats.org/officeDocument/2006/relationships/slideLayout" Target="../slideLayouts/slideLayout13.xml"/><Relationship Id="rId7" Type="http://schemas.openxmlformats.org/officeDocument/2006/relationships/image" Target="../media/image15.svg"/><Relationship Id="rId2" Type="http://schemas.microsoft.com/office/2007/relationships/media" Target="../media/media1.mp4"/><Relationship Id="rId1" Type="http://schemas.openxmlformats.org/officeDocument/2006/relationships/video" Target="NULL" TargetMode="Externa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notesSlide" Target="../notesSlides/notesSlide6.xml"/><Relationship Id="rId9" Type="http://schemas.openxmlformats.org/officeDocument/2006/relationships/image" Target="../media/image17.png"/></Relationships>
</file>

<file path=ppt/slides/_rels/slide7.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slideLayout" Target="../slideLayouts/slideLayout13.xml"/><Relationship Id="rId7" Type="http://schemas.openxmlformats.org/officeDocument/2006/relationships/image" Target="../media/image15.svg"/><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14.png"/><Relationship Id="rId5" Type="http://schemas.openxmlformats.org/officeDocument/2006/relationships/image" Target="../media/image18.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9.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1">
            <a:extLst>
              <a:ext uri="{FF2B5EF4-FFF2-40B4-BE49-F238E27FC236}">
                <a16:creationId xmlns:a16="http://schemas.microsoft.com/office/drawing/2014/main" id="{D4695D3E-C8CA-48D1-8391-B1862D04C7FB}"/>
              </a:ext>
            </a:extLst>
          </p:cNvPr>
          <p:cNvSpPr/>
          <p:nvPr/>
        </p:nvSpPr>
        <p:spPr>
          <a:xfrm>
            <a:off x="0" y="-27384"/>
            <a:ext cx="12193200" cy="6885384"/>
          </a:xfrm>
          <a:prstGeom prst="rect">
            <a:avLst/>
          </a:prstGeom>
          <a:gradFill flip="none" rotWithShape="1">
            <a:gsLst>
              <a:gs pos="0">
                <a:srgbClr val="005AA7"/>
              </a:gs>
              <a:gs pos="100000">
                <a:srgbClr val="2193B0"/>
              </a:gs>
            </a:gsLst>
            <a:lin ang="189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Titel 1">
            <a:extLst>
              <a:ext uri="{FF2B5EF4-FFF2-40B4-BE49-F238E27FC236}">
                <a16:creationId xmlns:a16="http://schemas.microsoft.com/office/drawing/2014/main" id="{2F49023C-7677-4EE9-98D2-67C56029AC92}"/>
              </a:ext>
            </a:extLst>
          </p:cNvPr>
          <p:cNvSpPr txBox="1">
            <a:spLocks/>
          </p:cNvSpPr>
          <p:nvPr/>
        </p:nvSpPr>
        <p:spPr>
          <a:xfrm>
            <a:off x="609600" y="1484784"/>
            <a:ext cx="10972800" cy="4032448"/>
          </a:xfrm>
          <a:prstGeom prst="rect">
            <a:avLst/>
          </a:prstGeom>
        </p:spPr>
        <p:txBody>
          <a:bodyPr>
            <a:normAutofit fontScale="92500" lnSpcReduction="20000"/>
          </a:bodyPr>
          <a:lstStyle>
            <a:lvl1pPr algn="ctr" defTabSz="914400" rtl="0" eaLnBrk="1" latinLnBrk="0" hangingPunct="1">
              <a:spcBef>
                <a:spcPct val="0"/>
              </a:spcBef>
              <a:buNone/>
              <a:defRPr sz="3600" kern="1200">
                <a:solidFill>
                  <a:schemeClr val="tx1"/>
                </a:solidFill>
                <a:latin typeface="Arial" pitchFamily="34" charset="0"/>
                <a:ea typeface="+mj-ea"/>
                <a:cs typeface="Arial" pitchFamily="34" charset="0"/>
              </a:defRPr>
            </a:lvl1pPr>
          </a:lstStyle>
          <a:p>
            <a:r>
              <a:rPr lang="de-DE" sz="7700" b="1" dirty="0">
                <a:solidFill>
                  <a:schemeClr val="bg1"/>
                </a:solidFill>
                <a:latin typeface="Roboto Slab Light" pitchFamily="2" charset="0"/>
                <a:ea typeface="Roboto Slab Light" pitchFamily="2" charset="0"/>
              </a:rPr>
              <a:t>Was macht das mit mir?</a:t>
            </a:r>
          </a:p>
          <a:p>
            <a:endParaRPr lang="de-DE" sz="5800" b="1" dirty="0">
              <a:solidFill>
                <a:schemeClr val="bg1"/>
              </a:solidFill>
              <a:latin typeface="Roboto Slab Light" pitchFamily="2" charset="0"/>
              <a:ea typeface="Roboto Slab Light" pitchFamily="2" charset="0"/>
            </a:endParaRPr>
          </a:p>
          <a:p>
            <a:r>
              <a:rPr lang="de-DE" sz="5200" b="1" dirty="0">
                <a:solidFill>
                  <a:schemeClr val="bg1"/>
                </a:solidFill>
                <a:latin typeface="Roboto Slab Light" pitchFamily="2" charset="0"/>
                <a:ea typeface="Roboto Slab Light" pitchFamily="2" charset="0"/>
              </a:rPr>
              <a:t>Manipulationen in den Sozialen Medien erkennen</a:t>
            </a:r>
          </a:p>
          <a:p>
            <a:endParaRPr lang="de-DE" sz="4400" dirty="0">
              <a:solidFill>
                <a:schemeClr val="bg1"/>
              </a:solidFill>
              <a:latin typeface="Roboto Slab Light" pitchFamily="2" charset="0"/>
              <a:ea typeface="Roboto Slab Light" pitchFamily="2" charset="0"/>
            </a:endParaRPr>
          </a:p>
          <a:p>
            <a:r>
              <a:rPr lang="de-DE" sz="4400" dirty="0">
                <a:solidFill>
                  <a:schemeClr val="bg1"/>
                </a:solidFill>
                <a:latin typeface="Roboto Slab Light" pitchFamily="2" charset="0"/>
                <a:ea typeface="Roboto Slab Light" pitchFamily="2" charset="0"/>
              </a:rPr>
              <a:t>Mittelstufe (einfachere Version)</a:t>
            </a:r>
          </a:p>
        </p:txBody>
      </p:sp>
    </p:spTree>
    <p:extLst>
      <p:ext uri="{BB962C8B-B14F-4D97-AF65-F5344CB8AC3E}">
        <p14:creationId xmlns:p14="http://schemas.microsoft.com/office/powerpoint/2010/main" val="15130489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10</a:t>
            </a:fld>
            <a:endParaRPr lang="de-DE" dirty="0"/>
          </a:p>
        </p:txBody>
      </p:sp>
      <p:sp>
        <p:nvSpPr>
          <p:cNvPr id="6" name="Textfeld 5">
            <a:extLst>
              <a:ext uri="{FF2B5EF4-FFF2-40B4-BE49-F238E27FC236}">
                <a16:creationId xmlns:a16="http://schemas.microsoft.com/office/drawing/2014/main" id="{DD7FB54A-FB24-4757-9929-C66D393A8F96}"/>
              </a:ext>
            </a:extLst>
          </p:cNvPr>
          <p:cNvSpPr txBox="1"/>
          <p:nvPr/>
        </p:nvSpPr>
        <p:spPr>
          <a:xfrm>
            <a:off x="5602637" y="2975674"/>
            <a:ext cx="914400" cy="914400"/>
          </a:xfrm>
          <a:prstGeom prst="rect">
            <a:avLst/>
          </a:prstGeom>
          <a:noFill/>
        </p:spPr>
        <p:txBody>
          <a:bodyPr wrap="square" rtlCol="0">
            <a:spAutoFit/>
          </a:bodyPr>
          <a:lstStyle/>
          <a:p>
            <a:endParaRPr lang="de-DE" dirty="0"/>
          </a:p>
        </p:txBody>
      </p:sp>
      <p:sp>
        <p:nvSpPr>
          <p:cNvPr id="9" name="Textfeld 8">
            <a:extLst>
              <a:ext uri="{FF2B5EF4-FFF2-40B4-BE49-F238E27FC236}">
                <a16:creationId xmlns:a16="http://schemas.microsoft.com/office/drawing/2014/main" id="{F82D661F-D4E6-4FED-8935-7B1FCF353EEA}"/>
              </a:ext>
            </a:extLst>
          </p:cNvPr>
          <p:cNvSpPr txBox="1"/>
          <p:nvPr/>
        </p:nvSpPr>
        <p:spPr>
          <a:xfrm>
            <a:off x="5602637" y="2975674"/>
            <a:ext cx="914400" cy="914400"/>
          </a:xfrm>
          <a:prstGeom prst="rect">
            <a:avLst/>
          </a:prstGeom>
          <a:noFill/>
        </p:spPr>
        <p:txBody>
          <a:bodyPr wrap="square" rtlCol="0">
            <a:spAutoFit/>
          </a:bodyPr>
          <a:lstStyle/>
          <a:p>
            <a:endParaRPr lang="de-DE" dirty="0"/>
          </a:p>
        </p:txBody>
      </p:sp>
      <p:sp>
        <p:nvSpPr>
          <p:cNvPr id="2" name="Inhaltsplatzhalter 1">
            <a:extLst>
              <a:ext uri="{FF2B5EF4-FFF2-40B4-BE49-F238E27FC236}">
                <a16:creationId xmlns:a16="http://schemas.microsoft.com/office/drawing/2014/main" id="{90C30C1B-E8A8-4750-8D9F-53423C8A4179}"/>
              </a:ext>
            </a:extLst>
          </p:cNvPr>
          <p:cNvSpPr>
            <a:spLocks noGrp="1"/>
          </p:cNvSpPr>
          <p:nvPr>
            <p:ph idx="1"/>
          </p:nvPr>
        </p:nvSpPr>
        <p:spPr>
          <a:xfrm>
            <a:off x="479376" y="1464296"/>
            <a:ext cx="11377264" cy="4351338"/>
          </a:xfrm>
          <a:solidFill>
            <a:schemeClr val="bg1"/>
          </a:solidFill>
        </p:spPr>
        <p:txBody>
          <a:bodyPr/>
          <a:lstStyle/>
          <a:p>
            <a:pPr marL="0" indent="0">
              <a:buNone/>
            </a:pPr>
            <a:r>
              <a:rPr lang="de-DE" sz="3600" b="1" dirty="0">
                <a:solidFill>
                  <a:srgbClr val="0070C0"/>
                </a:solidFill>
              </a:rPr>
              <a:t>1. Das Verkleiden</a:t>
            </a:r>
          </a:p>
          <a:p>
            <a:pPr marL="0" indent="0">
              <a:buNone/>
            </a:pPr>
            <a:endParaRPr lang="de-DE" dirty="0"/>
          </a:p>
          <a:p>
            <a:pPr marL="0" indent="0">
              <a:buNone/>
            </a:pPr>
            <a:r>
              <a:rPr lang="de-DE" dirty="0"/>
              <a:t>Die Sprache dient als Kleiderschrank. Denn mit Wörtern </a:t>
            </a:r>
            <a:br>
              <a:rPr lang="de-DE" dirty="0"/>
            </a:br>
            <a:r>
              <a:rPr lang="de-DE" dirty="0"/>
              <a:t>kann man Ereignisse ganz unterschiedlich einkleiden:</a:t>
            </a:r>
          </a:p>
          <a:p>
            <a:r>
              <a:rPr lang="de-DE" dirty="0"/>
              <a:t>Der </a:t>
            </a:r>
            <a:r>
              <a:rPr lang="de-DE" dirty="0">
                <a:solidFill>
                  <a:srgbClr val="00B050"/>
                </a:solidFill>
              </a:rPr>
              <a:t>nette</a:t>
            </a:r>
            <a:r>
              <a:rPr lang="de-DE" dirty="0"/>
              <a:t> Taxifahrer</a:t>
            </a:r>
            <a:endParaRPr lang="de-DE" b="1" dirty="0">
              <a:solidFill>
                <a:srgbClr val="C00000"/>
              </a:solidFill>
            </a:endParaRPr>
          </a:p>
          <a:p>
            <a:r>
              <a:rPr lang="de-DE" dirty="0"/>
              <a:t>Der </a:t>
            </a:r>
            <a:r>
              <a:rPr lang="de-DE" dirty="0">
                <a:solidFill>
                  <a:srgbClr val="00B050"/>
                </a:solidFill>
              </a:rPr>
              <a:t>freundliche</a:t>
            </a:r>
            <a:r>
              <a:rPr lang="de-DE" dirty="0"/>
              <a:t> Junge</a:t>
            </a:r>
            <a:endParaRPr lang="de-DE" b="1" dirty="0">
              <a:solidFill>
                <a:srgbClr val="0070C0"/>
              </a:solidFill>
            </a:endParaRPr>
          </a:p>
          <a:p>
            <a:r>
              <a:rPr lang="de-DE" dirty="0"/>
              <a:t>Der </a:t>
            </a:r>
            <a:r>
              <a:rPr lang="de-DE" dirty="0">
                <a:solidFill>
                  <a:srgbClr val="0070C0"/>
                </a:solidFill>
              </a:rPr>
              <a:t>stille</a:t>
            </a:r>
            <a:r>
              <a:rPr lang="de-DE" dirty="0"/>
              <a:t> Angeklagte</a:t>
            </a:r>
          </a:p>
          <a:p>
            <a:pPr marL="0" indent="0">
              <a:buNone/>
            </a:pPr>
            <a:endParaRPr lang="de-DE" dirty="0"/>
          </a:p>
        </p:txBody>
      </p:sp>
      <p:sp>
        <p:nvSpPr>
          <p:cNvPr id="5" name="Inhaltsplatzhalter 1">
            <a:extLst>
              <a:ext uri="{FF2B5EF4-FFF2-40B4-BE49-F238E27FC236}">
                <a16:creationId xmlns:a16="http://schemas.microsoft.com/office/drawing/2014/main" id="{5065EE51-515D-44A5-9065-85CA4BE002E9}"/>
              </a:ext>
            </a:extLst>
          </p:cNvPr>
          <p:cNvSpPr txBox="1">
            <a:spLocks/>
          </p:cNvSpPr>
          <p:nvPr/>
        </p:nvSpPr>
        <p:spPr>
          <a:xfrm>
            <a:off x="479376" y="1464296"/>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Kleiderschrank. Denn mit Wörtern </a:t>
            </a:r>
            <a:br>
              <a:rPr lang="de-DE" dirty="0"/>
            </a:br>
            <a:r>
              <a:rPr lang="de-DE" dirty="0"/>
              <a:t>kann man Ereignisse ganz unterschiedlich einkleiden:</a:t>
            </a:r>
          </a:p>
          <a:p>
            <a:r>
              <a:rPr lang="de-DE" dirty="0"/>
              <a:t>Der </a:t>
            </a:r>
            <a:r>
              <a:rPr lang="de-DE" b="1" dirty="0">
                <a:solidFill>
                  <a:srgbClr val="C00000"/>
                </a:solidFill>
              </a:rPr>
              <a:t>wütende</a:t>
            </a:r>
            <a:r>
              <a:rPr lang="de-DE" dirty="0"/>
              <a:t> Taxifahrer</a:t>
            </a:r>
            <a:endParaRPr lang="de-DE" b="1" dirty="0">
              <a:solidFill>
                <a:srgbClr val="C00000"/>
              </a:solidFill>
            </a:endParaRPr>
          </a:p>
          <a:p>
            <a:r>
              <a:rPr lang="de-DE" dirty="0"/>
              <a:t>Der </a:t>
            </a:r>
            <a:r>
              <a:rPr lang="de-DE" b="1" dirty="0">
                <a:solidFill>
                  <a:srgbClr val="0070C0"/>
                </a:solidFill>
              </a:rPr>
              <a:t>schluchzende</a:t>
            </a:r>
            <a:r>
              <a:rPr lang="de-DE" dirty="0">
                <a:solidFill>
                  <a:srgbClr val="0070C0"/>
                </a:solidFill>
              </a:rPr>
              <a:t> </a:t>
            </a:r>
            <a:r>
              <a:rPr lang="de-DE" dirty="0"/>
              <a:t>Junge</a:t>
            </a:r>
            <a:endParaRPr lang="de-DE" b="1" dirty="0">
              <a:solidFill>
                <a:srgbClr val="0070C0"/>
              </a:solidFill>
            </a:endParaRPr>
          </a:p>
          <a:p>
            <a:r>
              <a:rPr lang="de-DE" dirty="0"/>
              <a:t>Der </a:t>
            </a:r>
            <a:r>
              <a:rPr lang="de-DE" b="1" dirty="0">
                <a:solidFill>
                  <a:srgbClr val="77943C"/>
                </a:solidFill>
              </a:rPr>
              <a:t>ernst blickende </a:t>
            </a:r>
            <a:r>
              <a:rPr lang="de-DE" dirty="0"/>
              <a:t>Angeklagte</a:t>
            </a:r>
            <a:endParaRPr lang="de-DE" b="1" dirty="0">
              <a:solidFill>
                <a:srgbClr val="77943C"/>
              </a:solidFill>
            </a:endParaRPr>
          </a:p>
          <a:p>
            <a:endParaRPr lang="de-DE" dirty="0"/>
          </a:p>
          <a:p>
            <a:pPr marL="0" indent="0">
              <a:buFont typeface="Arial" pitchFamily="34" charset="0"/>
              <a:buNone/>
            </a:pPr>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89885" y="1462202"/>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Kleiderschrank. Denn mit Wörtern </a:t>
            </a:r>
            <a:br>
              <a:rPr lang="de-DE" dirty="0"/>
            </a:br>
            <a:r>
              <a:rPr lang="de-DE" dirty="0"/>
              <a:t>kann man Ereignisse ganz unterschiedlich einkleiden:</a:t>
            </a:r>
          </a:p>
          <a:p>
            <a:r>
              <a:rPr lang="de-DE" dirty="0"/>
              <a:t>Der </a:t>
            </a:r>
            <a:r>
              <a:rPr lang="de-DE" b="1" dirty="0">
                <a:solidFill>
                  <a:srgbClr val="C00000"/>
                </a:solidFill>
                <a:sym typeface="Wingdings" panose="05000000000000000000" pitchFamily="2" charset="2"/>
              </a:rPr>
              <a:t>brüllende </a:t>
            </a:r>
            <a:r>
              <a:rPr lang="de-DE" dirty="0">
                <a:sym typeface="Wingdings" panose="05000000000000000000" pitchFamily="2" charset="2"/>
              </a:rPr>
              <a:t>Taxifahrer</a:t>
            </a:r>
            <a:endParaRPr lang="de-DE" dirty="0"/>
          </a:p>
          <a:p>
            <a:r>
              <a:rPr lang="de-DE" dirty="0"/>
              <a:t>Der </a:t>
            </a:r>
            <a:r>
              <a:rPr lang="de-DE" b="1" dirty="0">
                <a:solidFill>
                  <a:srgbClr val="0070C0"/>
                </a:solidFill>
              </a:rPr>
              <a:t>heulende</a:t>
            </a:r>
            <a:r>
              <a:rPr lang="de-DE" dirty="0">
                <a:solidFill>
                  <a:srgbClr val="0070C0"/>
                </a:solidFill>
              </a:rPr>
              <a:t> </a:t>
            </a:r>
            <a:r>
              <a:rPr lang="de-DE" dirty="0"/>
              <a:t>Junge</a:t>
            </a:r>
            <a:endParaRPr lang="de-DE" b="1" dirty="0">
              <a:solidFill>
                <a:srgbClr val="0070C0"/>
              </a:solidFill>
            </a:endParaRPr>
          </a:p>
          <a:p>
            <a:r>
              <a:rPr lang="de-DE" dirty="0"/>
              <a:t>Der </a:t>
            </a:r>
            <a:r>
              <a:rPr lang="de-DE" b="1" dirty="0">
                <a:solidFill>
                  <a:srgbClr val="77943C"/>
                </a:solidFill>
              </a:rPr>
              <a:t>finster starrende </a:t>
            </a:r>
            <a:r>
              <a:rPr lang="de-DE" dirty="0"/>
              <a:t>Angeklagte</a:t>
            </a:r>
            <a:br>
              <a:rPr lang="de-DE" b="1" dirty="0">
                <a:solidFill>
                  <a:srgbClr val="77943C"/>
                </a:solidFill>
              </a:rPr>
            </a:br>
            <a:br>
              <a:rPr lang="de-DE" b="1" dirty="0">
                <a:solidFill>
                  <a:srgbClr val="77943C"/>
                </a:solidFill>
              </a:rPr>
            </a:br>
            <a:endParaRPr lang="de-DE" sz="3200" b="1" dirty="0"/>
          </a:p>
        </p:txBody>
      </p:sp>
      <p:sp>
        <p:nvSpPr>
          <p:cNvPr id="14" name="Inhaltsplatzhalter 1">
            <a:extLst>
              <a:ext uri="{FF2B5EF4-FFF2-40B4-BE49-F238E27FC236}">
                <a16:creationId xmlns:a16="http://schemas.microsoft.com/office/drawing/2014/main" id="{81B2F4B7-C68F-434C-3256-3434594767E2}"/>
              </a:ext>
            </a:extLst>
          </p:cNvPr>
          <p:cNvSpPr txBox="1">
            <a:spLocks/>
          </p:cNvSpPr>
          <p:nvPr/>
        </p:nvSpPr>
        <p:spPr>
          <a:xfrm>
            <a:off x="488324" y="1461285"/>
            <a:ext cx="11377264" cy="435133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1. Das Verkleiden</a:t>
            </a:r>
          </a:p>
          <a:p>
            <a:pPr marL="0" indent="0">
              <a:buFont typeface="Arial" pitchFamily="34" charset="0"/>
              <a:buNone/>
            </a:pPr>
            <a:endParaRPr lang="de-DE" dirty="0"/>
          </a:p>
          <a:p>
            <a:pPr marL="0" indent="0">
              <a:buFont typeface="Arial" pitchFamily="34" charset="0"/>
              <a:buNone/>
            </a:pPr>
            <a:r>
              <a:rPr lang="de-DE" dirty="0"/>
              <a:t>Die Sprache dient als Kleiderschrank. Denn mit Wörtern </a:t>
            </a:r>
            <a:br>
              <a:rPr lang="de-DE" dirty="0"/>
            </a:br>
            <a:r>
              <a:rPr lang="de-DE" dirty="0"/>
              <a:t>kann man Ereignisse ganz unterschiedlich einkleiden:</a:t>
            </a:r>
          </a:p>
          <a:p>
            <a:pPr marL="0" indent="0">
              <a:buNone/>
            </a:pPr>
            <a:br>
              <a:rPr lang="de-DE" b="1" dirty="0">
                <a:solidFill>
                  <a:srgbClr val="77943C"/>
                </a:solidFill>
              </a:rPr>
            </a:br>
            <a:br>
              <a:rPr lang="de-DE" b="1" dirty="0">
                <a:solidFill>
                  <a:srgbClr val="77943C"/>
                </a:solidFill>
              </a:rPr>
            </a:br>
            <a:endParaRPr lang="de-DE" sz="3200" b="1" dirty="0"/>
          </a:p>
        </p:txBody>
      </p:sp>
      <p:sp>
        <p:nvSpPr>
          <p:cNvPr id="10" name="Rechteck wat" hidden="1">
            <a:extLst>
              <a:ext uri="{FF2B5EF4-FFF2-40B4-BE49-F238E27FC236}">
                <a16:creationId xmlns:a16="http://schemas.microsoft.com/office/drawing/2014/main" id="{6755D3AB-5236-44D5-1CCD-4915E88FBBA8}"/>
              </a:ext>
            </a:extLst>
          </p:cNvPr>
          <p:cNvSpPr/>
          <p:nvPr/>
        </p:nvSpPr>
        <p:spPr>
          <a:xfrm>
            <a:off x="191344" y="3771870"/>
            <a:ext cx="11233248" cy="1906547"/>
          </a:xfrm>
          <a:prstGeom prst="rect">
            <a:avLst/>
          </a:prstGeom>
          <a:solidFill>
            <a:schemeClr val="bg1"/>
          </a:solidFill>
          <a:ln>
            <a:solidFill>
              <a:schemeClr val="bg1"/>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7" name="Grafik 6" descr="Ein Bild, das Mülleimer, Behälter, Abfallcontainer, gelb enthält.&#10;&#10;KI-generierte Inhalte können fehlerhaft sein.">
            <a:extLst>
              <a:ext uri="{FF2B5EF4-FFF2-40B4-BE49-F238E27FC236}">
                <a16:creationId xmlns:a16="http://schemas.microsoft.com/office/drawing/2014/main" id="{EB0BD1B7-5A27-BD84-71F8-7DD61495595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96400" y="1009377"/>
            <a:ext cx="1663562" cy="1394065"/>
          </a:xfrm>
          <a:prstGeom prst="rect">
            <a:avLst/>
          </a:prstGeom>
        </p:spPr>
      </p:pic>
      <p:grpSp>
        <p:nvGrpSpPr>
          <p:cNvPr id="16" name="Gruppieren 15">
            <a:extLst>
              <a:ext uri="{FF2B5EF4-FFF2-40B4-BE49-F238E27FC236}">
                <a16:creationId xmlns:a16="http://schemas.microsoft.com/office/drawing/2014/main" id="{301438FE-2010-99CB-3B51-4AA6BC64FD0A}"/>
              </a:ext>
            </a:extLst>
          </p:cNvPr>
          <p:cNvGrpSpPr/>
          <p:nvPr/>
        </p:nvGrpSpPr>
        <p:grpSpPr>
          <a:xfrm>
            <a:off x="9336360" y="770305"/>
            <a:ext cx="2304256" cy="1872208"/>
            <a:chOff x="6672064" y="692696"/>
            <a:chExt cx="2304256" cy="1872208"/>
          </a:xfrm>
        </p:grpSpPr>
        <p:sp>
          <p:nvSpPr>
            <p:cNvPr id="15" name="Rechteck 14">
              <a:extLst>
                <a:ext uri="{FF2B5EF4-FFF2-40B4-BE49-F238E27FC236}">
                  <a16:creationId xmlns:a16="http://schemas.microsoft.com/office/drawing/2014/main" id="{A82AF64E-AAB0-99A8-E24B-9E1A9BE974B6}"/>
                </a:ext>
              </a:extLst>
            </p:cNvPr>
            <p:cNvSpPr/>
            <p:nvPr/>
          </p:nvSpPr>
          <p:spPr>
            <a:xfrm>
              <a:off x="6672064" y="692696"/>
              <a:ext cx="2304256" cy="1872208"/>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2" name="Grafik 11" descr="Ein Bild, das Behälter, Cartoon, Box enthält.&#10;&#10;KI-generierte Inhalte können fehlerhaft sein.">
              <a:extLst>
                <a:ext uri="{FF2B5EF4-FFF2-40B4-BE49-F238E27FC236}">
                  <a16:creationId xmlns:a16="http://schemas.microsoft.com/office/drawing/2014/main" id="{028D651A-045D-C013-1A62-7C34613694B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7032104" y="825877"/>
              <a:ext cx="1636479" cy="1577565"/>
            </a:xfrm>
            <a:prstGeom prst="rect">
              <a:avLst/>
            </a:prstGeom>
          </p:spPr>
        </p:pic>
      </p:grpSp>
    </p:spTree>
    <p:extLst>
      <p:ext uri="{BB962C8B-B14F-4D97-AF65-F5344CB8AC3E}">
        <p14:creationId xmlns:p14="http://schemas.microsoft.com/office/powerpoint/2010/main" val="384170217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10"/>
                                        </p:tgtEl>
                                      </p:cBhvr>
                                    </p:animEffect>
                                    <p:set>
                                      <p:cBhvr>
                                        <p:cTn id="7" dur="1" fill="hold">
                                          <p:stCondLst>
                                            <p:cond delay="499"/>
                                          </p:stCondLst>
                                        </p:cTn>
                                        <p:tgtEl>
                                          <p:spTgt spid="10"/>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0" nodeType="clickEffect">
                                  <p:stCondLst>
                                    <p:cond delay="0"/>
                                  </p:stCondLst>
                                  <p:childTnLst>
                                    <p:animEffect transition="out" filter="fade">
                                      <p:cBhvr>
                                        <p:cTn id="11" dur="500"/>
                                        <p:tgtEl>
                                          <p:spTgt spid="14"/>
                                        </p:tgtEl>
                                      </p:cBhvr>
                                    </p:animEffect>
                                    <p:set>
                                      <p:cBhvr>
                                        <p:cTn id="12" dur="1" fill="hold">
                                          <p:stCondLst>
                                            <p:cond delay="499"/>
                                          </p:stCondLst>
                                        </p:cTn>
                                        <p:tgtEl>
                                          <p:spTgt spid="14"/>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fade">
                                      <p:cBhvr>
                                        <p:cTn id="26"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14" grpId="0" animBg="1"/>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11</a:t>
            </a:fld>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4854842"/>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2. Falsche Bilder zeigen</a:t>
            </a:r>
          </a:p>
          <a:p>
            <a:pPr marL="0" indent="0">
              <a:buFont typeface="Arial" pitchFamily="34" charset="0"/>
              <a:buNone/>
            </a:pPr>
            <a:endParaRPr lang="de-DE" dirty="0"/>
          </a:p>
          <a:p>
            <a:pPr marL="0" indent="0">
              <a:buFont typeface="Arial" pitchFamily="34" charset="0"/>
              <a:buNone/>
            </a:pPr>
            <a:br>
              <a:rPr lang="de-DE" dirty="0"/>
            </a:br>
            <a:r>
              <a:rPr lang="de-DE" dirty="0"/>
              <a:t>Manche nehmen einfach ein altes Bild oder Video und </a:t>
            </a:r>
            <a:br>
              <a:rPr lang="de-DE" dirty="0"/>
            </a:br>
            <a:r>
              <a:rPr lang="de-DE" dirty="0"/>
              <a:t>stellen es zu einem erfundenen Bericht. </a:t>
            </a:r>
          </a:p>
          <a:p>
            <a:pPr marL="0" indent="0">
              <a:buFont typeface="Arial" pitchFamily="34" charset="0"/>
              <a:buNone/>
            </a:pPr>
            <a:r>
              <a:rPr lang="de-DE" dirty="0"/>
              <a:t>Und schon glauben viele Leute die Geschichte.</a:t>
            </a:r>
          </a:p>
          <a:p>
            <a:pPr marL="0" indent="0">
              <a:buFont typeface="Arial" pitchFamily="34" charset="0"/>
              <a:buNone/>
            </a:pPr>
            <a:endParaRPr lang="de-DE" sz="1600" b="1" dirty="0"/>
          </a:p>
          <a:p>
            <a:pPr marL="0" indent="0">
              <a:buFont typeface="Arial" pitchFamily="34" charset="0"/>
              <a:buNone/>
            </a:pPr>
            <a:endParaRPr lang="de-DE" sz="1600" b="1" dirty="0"/>
          </a:p>
          <a:p>
            <a:pPr marL="0" indent="0">
              <a:buFont typeface="Arial" pitchFamily="34" charset="0"/>
              <a:buNone/>
            </a:pPr>
            <a:endParaRPr lang="de-DE" sz="1600" b="1" dirty="0"/>
          </a:p>
          <a:p>
            <a:pPr marL="0" indent="0">
              <a:buNone/>
            </a:pPr>
            <a:r>
              <a:rPr lang="de-DE" b="1" dirty="0"/>
              <a:t>Beispiel: überhitzte E-Busse </a:t>
            </a:r>
            <a:r>
              <a:rPr lang="de-DE" b="1" dirty="0">
                <a:sym typeface="Wingdings" panose="05000000000000000000" pitchFamily="2" charset="2"/>
              </a:rPr>
              <a:t></a:t>
            </a:r>
            <a:endParaRPr lang="de-DE" b="1" dirty="0"/>
          </a:p>
          <a:p>
            <a:pPr marL="0" indent="0">
              <a:buFont typeface="Arial" pitchFamily="34" charset="0"/>
              <a:buNone/>
            </a:pPr>
            <a:endParaRPr lang="de-DE" dirty="0"/>
          </a:p>
        </p:txBody>
      </p:sp>
      <p:cxnSp>
        <p:nvCxnSpPr>
          <p:cNvPr id="2" name="Gerader Verbinder 1">
            <a:extLst>
              <a:ext uri="{FF2B5EF4-FFF2-40B4-BE49-F238E27FC236}">
                <a16:creationId xmlns:a16="http://schemas.microsoft.com/office/drawing/2014/main" id="{0DA1FE62-4066-5333-E8E2-A7960325A9FC}"/>
              </a:ext>
            </a:extLst>
          </p:cNvPr>
          <p:cNvCxnSpPr>
            <a:cxnSpLocks/>
          </p:cNvCxnSpPr>
          <p:nvPr/>
        </p:nvCxnSpPr>
        <p:spPr>
          <a:xfrm>
            <a:off x="0" y="5517232"/>
            <a:ext cx="6816080" cy="0"/>
          </a:xfrm>
          <a:prstGeom prst="line">
            <a:avLst/>
          </a:prstGeom>
        </p:spPr>
        <p:style>
          <a:lnRef idx="3">
            <a:schemeClr val="accent1"/>
          </a:lnRef>
          <a:fillRef idx="0">
            <a:schemeClr val="accent1"/>
          </a:fillRef>
          <a:effectRef idx="2">
            <a:schemeClr val="accent1"/>
          </a:effectRef>
          <a:fontRef idx="minor">
            <a:schemeClr val="tx1"/>
          </a:fontRef>
        </p:style>
      </p:cxnSp>
      <p:sp>
        <p:nvSpPr>
          <p:cNvPr id="6" name="Textfeld 5">
            <a:extLst>
              <a:ext uri="{FF2B5EF4-FFF2-40B4-BE49-F238E27FC236}">
                <a16:creationId xmlns:a16="http://schemas.microsoft.com/office/drawing/2014/main" id="{343861B9-191A-0969-D232-B0082F3633C8}"/>
              </a:ext>
            </a:extLst>
          </p:cNvPr>
          <p:cNvSpPr txBox="1"/>
          <p:nvPr/>
        </p:nvSpPr>
        <p:spPr>
          <a:xfrm>
            <a:off x="456682" y="2492896"/>
            <a:ext cx="11759974" cy="1077218"/>
          </a:xfrm>
          <a:prstGeom prst="rect">
            <a:avLst/>
          </a:prstGeom>
          <a:noFill/>
        </p:spPr>
        <p:txBody>
          <a:bodyPr wrap="square">
            <a:spAutoFit/>
          </a:bodyPr>
          <a:lstStyle/>
          <a:p>
            <a:r>
              <a:rPr lang="de-DE" sz="3200" dirty="0"/>
              <a:t>Bilder machen Stimmung; sie wirken oft</a:t>
            </a:r>
            <a:r>
              <a:rPr lang="de-DE" sz="3200" b="1" dirty="0"/>
              <a:t> überzeugend</a:t>
            </a:r>
            <a:r>
              <a:rPr lang="de-DE" sz="3200" dirty="0"/>
              <a:t>. </a:t>
            </a:r>
            <a:br>
              <a:rPr lang="de-DE" sz="3200" dirty="0"/>
            </a:br>
            <a:endParaRPr lang="de-DE" sz="3200" dirty="0"/>
          </a:p>
        </p:txBody>
      </p:sp>
      <p:sp>
        <p:nvSpPr>
          <p:cNvPr id="16" name="Rechteck 15">
            <a:extLst>
              <a:ext uri="{FF2B5EF4-FFF2-40B4-BE49-F238E27FC236}">
                <a16:creationId xmlns:a16="http://schemas.microsoft.com/office/drawing/2014/main" id="{4299AB25-3194-B4A7-96D4-43D1E27FE18A}"/>
              </a:ext>
            </a:extLst>
          </p:cNvPr>
          <p:cNvSpPr/>
          <p:nvPr/>
        </p:nvSpPr>
        <p:spPr>
          <a:xfrm>
            <a:off x="9770158" y="600207"/>
            <a:ext cx="2446498" cy="199802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7" name="Grafik 16" descr="Ein Bild, das Behälter, Box, Mülleimer, gelb enthält.&#10;&#10;KI-generierte Inhalte können fehlerhaft sein.">
            <a:extLst>
              <a:ext uri="{FF2B5EF4-FFF2-40B4-BE49-F238E27FC236}">
                <a16:creationId xmlns:a16="http://schemas.microsoft.com/office/drawing/2014/main" id="{1D427062-DB46-85A8-67DD-9F74B8AD0A9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681925" y="884489"/>
            <a:ext cx="1656184" cy="1596562"/>
          </a:xfrm>
          <a:prstGeom prst="rect">
            <a:avLst/>
          </a:prstGeom>
        </p:spPr>
      </p:pic>
      <p:pic>
        <p:nvPicPr>
          <p:cNvPr id="12" name="Grafik 11" descr="Ein Bild, das Cartoon, Grafikdesign enthält.&#10;&#10;KI-generierte Inhalte können fehlerhaft sein.">
            <a:extLst>
              <a:ext uri="{FF2B5EF4-FFF2-40B4-BE49-F238E27FC236}">
                <a16:creationId xmlns:a16="http://schemas.microsoft.com/office/drawing/2014/main" id="{BEA8DA15-2126-6A55-4D95-B894F5AED575}"/>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20159434">
            <a:off x="6723891" y="942205"/>
            <a:ext cx="1514165" cy="1332465"/>
          </a:xfrm>
          <a:prstGeom prst="rect">
            <a:avLst/>
          </a:prstGeom>
        </p:spPr>
      </p:pic>
      <p:grpSp>
        <p:nvGrpSpPr>
          <p:cNvPr id="19" name="Gruppieren 18">
            <a:extLst>
              <a:ext uri="{FF2B5EF4-FFF2-40B4-BE49-F238E27FC236}">
                <a16:creationId xmlns:a16="http://schemas.microsoft.com/office/drawing/2014/main" id="{835191CB-AA9B-2A16-F4FD-92EBF178B7BF}"/>
              </a:ext>
            </a:extLst>
          </p:cNvPr>
          <p:cNvGrpSpPr/>
          <p:nvPr/>
        </p:nvGrpSpPr>
        <p:grpSpPr>
          <a:xfrm>
            <a:off x="8146229" y="1078241"/>
            <a:ext cx="1314298" cy="420107"/>
            <a:chOff x="8297196" y="1009509"/>
            <a:chExt cx="1314298" cy="420107"/>
          </a:xfrm>
        </p:grpSpPr>
        <p:pic>
          <p:nvPicPr>
            <p:cNvPr id="15" name="Grafik 14" descr="Ein Bild, das Rechteck, Screenshot enthält.&#10;&#10;KI-generierte Inhalte können fehlerhaft sein.">
              <a:extLst>
                <a:ext uri="{FF2B5EF4-FFF2-40B4-BE49-F238E27FC236}">
                  <a16:creationId xmlns:a16="http://schemas.microsoft.com/office/drawing/2014/main" id="{7C2EC111-E192-92F1-6645-CB9BF73061B1}"/>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19445135">
              <a:off x="8297196" y="1009509"/>
              <a:ext cx="1219203" cy="266701"/>
            </a:xfrm>
            <a:prstGeom prst="rect">
              <a:avLst/>
            </a:prstGeom>
          </p:spPr>
        </p:pic>
        <p:pic>
          <p:nvPicPr>
            <p:cNvPr id="18" name="Grafik 17" descr="Ein Bild, das Rechteck, Screenshot enthält.&#10;&#10;KI-generierte Inhalte können fehlerhaft sein.">
              <a:extLst>
                <a:ext uri="{FF2B5EF4-FFF2-40B4-BE49-F238E27FC236}">
                  <a16:creationId xmlns:a16="http://schemas.microsoft.com/office/drawing/2014/main" id="{C5F9BF06-8B5C-BEDE-3763-C3399DA5DC0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rot="20374665">
              <a:off x="8392291" y="1162915"/>
              <a:ext cx="1219203" cy="266701"/>
            </a:xfrm>
            <a:prstGeom prst="rect">
              <a:avLst/>
            </a:prstGeom>
          </p:spPr>
        </p:pic>
      </p:grpSp>
      <p:pic>
        <p:nvPicPr>
          <p:cNvPr id="1026" name="Picture 2">
            <a:extLst>
              <a:ext uri="{FF2B5EF4-FFF2-40B4-BE49-F238E27FC236}">
                <a16:creationId xmlns:a16="http://schemas.microsoft.com/office/drawing/2014/main" id="{684E85CC-771C-E986-4EAE-32E641501629}"/>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8311598" y="1868407"/>
            <a:ext cx="707065" cy="4894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83052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par>
                                <p:cTn id="8" presetID="32" presetClass="emph" presetSubtype="0" fill="hold" nodeType="withEffect">
                                  <p:stCondLst>
                                    <p:cond delay="0"/>
                                  </p:stCondLst>
                                  <p:childTnLst>
                                    <p:animRot by="120000">
                                      <p:cBhvr>
                                        <p:cTn id="9" dur="100" fill="hold">
                                          <p:stCondLst>
                                            <p:cond delay="0"/>
                                          </p:stCondLst>
                                        </p:cTn>
                                        <p:tgtEl>
                                          <p:spTgt spid="17"/>
                                        </p:tgtEl>
                                        <p:attrNameLst>
                                          <p:attrName>r</p:attrName>
                                        </p:attrNameLst>
                                      </p:cBhvr>
                                    </p:animRot>
                                    <p:animRot by="-240000">
                                      <p:cBhvr>
                                        <p:cTn id="10" dur="200" fill="hold">
                                          <p:stCondLst>
                                            <p:cond delay="200"/>
                                          </p:stCondLst>
                                        </p:cTn>
                                        <p:tgtEl>
                                          <p:spTgt spid="17"/>
                                        </p:tgtEl>
                                        <p:attrNameLst>
                                          <p:attrName>r</p:attrName>
                                        </p:attrNameLst>
                                      </p:cBhvr>
                                    </p:animRot>
                                    <p:animRot by="240000">
                                      <p:cBhvr>
                                        <p:cTn id="11" dur="200" fill="hold">
                                          <p:stCondLst>
                                            <p:cond delay="400"/>
                                          </p:stCondLst>
                                        </p:cTn>
                                        <p:tgtEl>
                                          <p:spTgt spid="17"/>
                                        </p:tgtEl>
                                        <p:attrNameLst>
                                          <p:attrName>r</p:attrName>
                                        </p:attrNameLst>
                                      </p:cBhvr>
                                    </p:animRot>
                                    <p:animRot by="-240000">
                                      <p:cBhvr>
                                        <p:cTn id="12" dur="200" fill="hold">
                                          <p:stCondLst>
                                            <p:cond delay="600"/>
                                          </p:stCondLst>
                                        </p:cTn>
                                        <p:tgtEl>
                                          <p:spTgt spid="17"/>
                                        </p:tgtEl>
                                        <p:attrNameLst>
                                          <p:attrName>r</p:attrName>
                                        </p:attrNameLst>
                                      </p:cBhvr>
                                    </p:animRot>
                                    <p:animRot by="120000">
                                      <p:cBhvr>
                                        <p:cTn id="13" dur="200" fill="hold">
                                          <p:stCondLst>
                                            <p:cond delay="800"/>
                                          </p:stCondLst>
                                        </p:cTn>
                                        <p:tgtEl>
                                          <p:spTgt spid="17"/>
                                        </p:tgtEl>
                                        <p:attrNameLst>
                                          <p:attrName>r</p:attrName>
                                        </p:attrNameLst>
                                      </p:cBhvr>
                                    </p:animRot>
                                  </p:childTnLst>
                                </p:cTn>
                              </p:par>
                              <p:par>
                                <p:cTn id="14" presetID="31"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 calcmode="lin" valueType="num">
                                      <p:cBhvr>
                                        <p:cTn id="16" dur="1000" fill="hold"/>
                                        <p:tgtEl>
                                          <p:spTgt spid="12"/>
                                        </p:tgtEl>
                                        <p:attrNameLst>
                                          <p:attrName>ppt_w</p:attrName>
                                        </p:attrNameLst>
                                      </p:cBhvr>
                                      <p:tavLst>
                                        <p:tav tm="0">
                                          <p:val>
                                            <p:fltVal val="0"/>
                                          </p:val>
                                        </p:tav>
                                        <p:tav tm="100000">
                                          <p:val>
                                            <p:strVal val="#ppt_w"/>
                                          </p:val>
                                        </p:tav>
                                      </p:tavLst>
                                    </p:anim>
                                    <p:anim calcmode="lin" valueType="num">
                                      <p:cBhvr>
                                        <p:cTn id="17" dur="1000" fill="hold"/>
                                        <p:tgtEl>
                                          <p:spTgt spid="12"/>
                                        </p:tgtEl>
                                        <p:attrNameLst>
                                          <p:attrName>ppt_h</p:attrName>
                                        </p:attrNameLst>
                                      </p:cBhvr>
                                      <p:tavLst>
                                        <p:tav tm="0">
                                          <p:val>
                                            <p:fltVal val="0"/>
                                          </p:val>
                                        </p:tav>
                                        <p:tav tm="100000">
                                          <p:val>
                                            <p:strVal val="#ppt_h"/>
                                          </p:val>
                                        </p:tav>
                                      </p:tavLst>
                                    </p:anim>
                                    <p:anim calcmode="lin" valueType="num">
                                      <p:cBhvr>
                                        <p:cTn id="18" dur="1000" fill="hold"/>
                                        <p:tgtEl>
                                          <p:spTgt spid="12"/>
                                        </p:tgtEl>
                                        <p:attrNameLst>
                                          <p:attrName>style.rotation</p:attrName>
                                        </p:attrNameLst>
                                      </p:cBhvr>
                                      <p:tavLst>
                                        <p:tav tm="0">
                                          <p:val>
                                            <p:fltVal val="90"/>
                                          </p:val>
                                        </p:tav>
                                        <p:tav tm="100000">
                                          <p:val>
                                            <p:fltVal val="0"/>
                                          </p:val>
                                        </p:tav>
                                      </p:tavLst>
                                    </p:anim>
                                    <p:animEffect transition="in" filter="fade">
                                      <p:cBhvr>
                                        <p:cTn id="19" dur="1000"/>
                                        <p:tgtEl>
                                          <p:spTgt spid="12"/>
                                        </p:tgtEl>
                                      </p:cBhvr>
                                    </p:animEffect>
                                  </p:childTnLst>
                                </p:cTn>
                              </p:par>
                              <p:par>
                                <p:cTn id="20" presetID="42" presetClass="path" presetSubtype="0" accel="50000" decel="50000" fill="hold" nodeType="withEffect">
                                  <p:stCondLst>
                                    <p:cond delay="0"/>
                                  </p:stCondLst>
                                  <p:childTnLst>
                                    <p:animMotion origin="layout" path="M 0.24675 0.02986 L 4.16667E-7 -4.44444E-6 " pathEditMode="relative" rAng="0" ptsTypes="AA">
                                      <p:cBhvr>
                                        <p:cTn id="21" dur="2000" fill="hold"/>
                                        <p:tgtEl>
                                          <p:spTgt spid="12"/>
                                        </p:tgtEl>
                                        <p:attrNameLst>
                                          <p:attrName>ppt_x</p:attrName>
                                          <p:attrName>ppt_y</p:attrName>
                                        </p:attrNameLst>
                                      </p:cBhvr>
                                      <p:rCtr x="-12409" y="-995"/>
                                    </p:animMotion>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8">
                                            <p:txEl>
                                              <p:pRg st="2" end="2"/>
                                            </p:txEl>
                                          </p:spTgt>
                                        </p:tgtEl>
                                        <p:attrNameLst>
                                          <p:attrName>style.visibility</p:attrName>
                                        </p:attrNameLst>
                                      </p:cBhvr>
                                      <p:to>
                                        <p:strVal val="visible"/>
                                      </p:to>
                                    </p:set>
                                    <p:animEffect transition="in" filter="fade">
                                      <p:cBhvr>
                                        <p:cTn id="26" dur="500"/>
                                        <p:tgtEl>
                                          <p:spTgt spid="8">
                                            <p:txEl>
                                              <p:pRg st="2" end="2"/>
                                            </p:txEl>
                                          </p:spTgt>
                                        </p:tgtEl>
                                      </p:cBhvr>
                                    </p:animEffect>
                                  </p:childTnLst>
                                </p:cTn>
                              </p:par>
                              <p:par>
                                <p:cTn id="27" presetID="31" presetClass="entr" presetSubtype="0" fill="hold" nodeType="with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1000" fill="hold"/>
                                        <p:tgtEl>
                                          <p:spTgt spid="19"/>
                                        </p:tgtEl>
                                        <p:attrNameLst>
                                          <p:attrName>ppt_w</p:attrName>
                                        </p:attrNameLst>
                                      </p:cBhvr>
                                      <p:tavLst>
                                        <p:tav tm="0">
                                          <p:val>
                                            <p:fltVal val="0"/>
                                          </p:val>
                                        </p:tav>
                                        <p:tav tm="100000">
                                          <p:val>
                                            <p:strVal val="#ppt_w"/>
                                          </p:val>
                                        </p:tav>
                                      </p:tavLst>
                                    </p:anim>
                                    <p:anim calcmode="lin" valueType="num">
                                      <p:cBhvr>
                                        <p:cTn id="30" dur="1000" fill="hold"/>
                                        <p:tgtEl>
                                          <p:spTgt spid="19"/>
                                        </p:tgtEl>
                                        <p:attrNameLst>
                                          <p:attrName>ppt_h</p:attrName>
                                        </p:attrNameLst>
                                      </p:cBhvr>
                                      <p:tavLst>
                                        <p:tav tm="0">
                                          <p:val>
                                            <p:fltVal val="0"/>
                                          </p:val>
                                        </p:tav>
                                        <p:tav tm="100000">
                                          <p:val>
                                            <p:strVal val="#ppt_h"/>
                                          </p:val>
                                        </p:tav>
                                      </p:tavLst>
                                    </p:anim>
                                    <p:anim calcmode="lin" valueType="num">
                                      <p:cBhvr>
                                        <p:cTn id="31" dur="1000" fill="hold"/>
                                        <p:tgtEl>
                                          <p:spTgt spid="19"/>
                                        </p:tgtEl>
                                        <p:attrNameLst>
                                          <p:attrName>style.rotation</p:attrName>
                                        </p:attrNameLst>
                                      </p:cBhvr>
                                      <p:tavLst>
                                        <p:tav tm="0">
                                          <p:val>
                                            <p:fltVal val="90"/>
                                          </p:val>
                                        </p:tav>
                                        <p:tav tm="100000">
                                          <p:val>
                                            <p:fltVal val="0"/>
                                          </p:val>
                                        </p:tav>
                                      </p:tavLst>
                                    </p:anim>
                                    <p:animEffect transition="in" filter="fade">
                                      <p:cBhvr>
                                        <p:cTn id="32" dur="1000"/>
                                        <p:tgtEl>
                                          <p:spTgt spid="19"/>
                                        </p:tgtEl>
                                      </p:cBhvr>
                                    </p:animEffect>
                                  </p:childTnLst>
                                </p:cTn>
                              </p:par>
                              <p:par>
                                <p:cTn id="33" presetID="42" presetClass="path" presetSubtype="0" accel="50000" decel="50000" fill="hold" nodeType="withEffect">
                                  <p:stCondLst>
                                    <p:cond delay="0"/>
                                  </p:stCondLst>
                                  <p:childTnLst>
                                    <p:animMotion origin="layout" path="M 0.1358 0.08033 L -4.58333E-6 -3.7037E-6 " pathEditMode="relative" rAng="0" ptsTypes="AA">
                                      <p:cBhvr>
                                        <p:cTn id="34" dur="2000" fill="hold"/>
                                        <p:tgtEl>
                                          <p:spTgt spid="19"/>
                                        </p:tgtEl>
                                        <p:attrNameLst>
                                          <p:attrName>ppt_x</p:attrName>
                                          <p:attrName>ppt_y</p:attrName>
                                        </p:attrNameLst>
                                      </p:cBhvr>
                                      <p:rCtr x="-6810" y="-4167"/>
                                    </p:animMotion>
                                  </p:childTnLst>
                                </p:cTn>
                              </p:par>
                              <p:par>
                                <p:cTn id="35" presetID="32" presetClass="emph" presetSubtype="0" fill="hold" nodeType="withEffect">
                                  <p:stCondLst>
                                    <p:cond delay="0"/>
                                  </p:stCondLst>
                                  <p:childTnLst>
                                    <p:animRot by="120000">
                                      <p:cBhvr>
                                        <p:cTn id="36" dur="100" fill="hold">
                                          <p:stCondLst>
                                            <p:cond delay="0"/>
                                          </p:stCondLst>
                                        </p:cTn>
                                        <p:tgtEl>
                                          <p:spTgt spid="17"/>
                                        </p:tgtEl>
                                        <p:attrNameLst>
                                          <p:attrName>r</p:attrName>
                                        </p:attrNameLst>
                                      </p:cBhvr>
                                    </p:animRot>
                                    <p:animRot by="-240000">
                                      <p:cBhvr>
                                        <p:cTn id="37" dur="200" fill="hold">
                                          <p:stCondLst>
                                            <p:cond delay="200"/>
                                          </p:stCondLst>
                                        </p:cTn>
                                        <p:tgtEl>
                                          <p:spTgt spid="17"/>
                                        </p:tgtEl>
                                        <p:attrNameLst>
                                          <p:attrName>r</p:attrName>
                                        </p:attrNameLst>
                                      </p:cBhvr>
                                    </p:animRot>
                                    <p:animRot by="240000">
                                      <p:cBhvr>
                                        <p:cTn id="38" dur="200" fill="hold">
                                          <p:stCondLst>
                                            <p:cond delay="400"/>
                                          </p:stCondLst>
                                        </p:cTn>
                                        <p:tgtEl>
                                          <p:spTgt spid="17"/>
                                        </p:tgtEl>
                                        <p:attrNameLst>
                                          <p:attrName>r</p:attrName>
                                        </p:attrNameLst>
                                      </p:cBhvr>
                                    </p:animRot>
                                    <p:animRot by="-240000">
                                      <p:cBhvr>
                                        <p:cTn id="39" dur="200" fill="hold">
                                          <p:stCondLst>
                                            <p:cond delay="600"/>
                                          </p:stCondLst>
                                        </p:cTn>
                                        <p:tgtEl>
                                          <p:spTgt spid="17"/>
                                        </p:tgtEl>
                                        <p:attrNameLst>
                                          <p:attrName>r</p:attrName>
                                        </p:attrNameLst>
                                      </p:cBhvr>
                                    </p:animRot>
                                    <p:animRot by="120000">
                                      <p:cBhvr>
                                        <p:cTn id="40" dur="200" fill="hold">
                                          <p:stCondLst>
                                            <p:cond delay="800"/>
                                          </p:stCondLst>
                                        </p:cTn>
                                        <p:tgtEl>
                                          <p:spTgt spid="17"/>
                                        </p:tgtEl>
                                        <p:attrNameLst>
                                          <p:attrName>r</p:attrName>
                                        </p:attrNameLst>
                                      </p:cBhvr>
                                    </p:animRo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8">
                                            <p:txEl>
                                              <p:pRg st="3" end="3"/>
                                            </p:txEl>
                                          </p:spTgt>
                                        </p:tgtEl>
                                        <p:attrNameLst>
                                          <p:attrName>style.visibility</p:attrName>
                                        </p:attrNameLst>
                                      </p:cBhvr>
                                      <p:to>
                                        <p:strVal val="visible"/>
                                      </p:to>
                                    </p:set>
                                    <p:animEffect transition="in" filter="fade">
                                      <p:cBhvr>
                                        <p:cTn id="45" dur="500"/>
                                        <p:tgtEl>
                                          <p:spTgt spid="8">
                                            <p:txEl>
                                              <p:pRg st="3" end="3"/>
                                            </p:txEl>
                                          </p:spTgt>
                                        </p:tgtEl>
                                      </p:cBhvr>
                                    </p:animEffect>
                                  </p:childTnLst>
                                </p:cTn>
                              </p:par>
                              <p:par>
                                <p:cTn id="46" presetID="32" presetClass="emph" presetSubtype="0" fill="hold" nodeType="withEffect">
                                  <p:stCondLst>
                                    <p:cond delay="0"/>
                                  </p:stCondLst>
                                  <p:childTnLst>
                                    <p:animRot by="120000">
                                      <p:cBhvr>
                                        <p:cTn id="47" dur="100" fill="hold">
                                          <p:stCondLst>
                                            <p:cond delay="0"/>
                                          </p:stCondLst>
                                        </p:cTn>
                                        <p:tgtEl>
                                          <p:spTgt spid="17"/>
                                        </p:tgtEl>
                                        <p:attrNameLst>
                                          <p:attrName>r</p:attrName>
                                        </p:attrNameLst>
                                      </p:cBhvr>
                                    </p:animRot>
                                    <p:animRot by="-240000">
                                      <p:cBhvr>
                                        <p:cTn id="48" dur="200" fill="hold">
                                          <p:stCondLst>
                                            <p:cond delay="200"/>
                                          </p:stCondLst>
                                        </p:cTn>
                                        <p:tgtEl>
                                          <p:spTgt spid="17"/>
                                        </p:tgtEl>
                                        <p:attrNameLst>
                                          <p:attrName>r</p:attrName>
                                        </p:attrNameLst>
                                      </p:cBhvr>
                                    </p:animRot>
                                    <p:animRot by="240000">
                                      <p:cBhvr>
                                        <p:cTn id="49" dur="200" fill="hold">
                                          <p:stCondLst>
                                            <p:cond delay="400"/>
                                          </p:stCondLst>
                                        </p:cTn>
                                        <p:tgtEl>
                                          <p:spTgt spid="17"/>
                                        </p:tgtEl>
                                        <p:attrNameLst>
                                          <p:attrName>r</p:attrName>
                                        </p:attrNameLst>
                                      </p:cBhvr>
                                    </p:animRot>
                                    <p:animRot by="-240000">
                                      <p:cBhvr>
                                        <p:cTn id="50" dur="200" fill="hold">
                                          <p:stCondLst>
                                            <p:cond delay="600"/>
                                          </p:stCondLst>
                                        </p:cTn>
                                        <p:tgtEl>
                                          <p:spTgt spid="17"/>
                                        </p:tgtEl>
                                        <p:attrNameLst>
                                          <p:attrName>r</p:attrName>
                                        </p:attrNameLst>
                                      </p:cBhvr>
                                    </p:animRot>
                                    <p:animRot by="120000">
                                      <p:cBhvr>
                                        <p:cTn id="51" dur="200" fill="hold">
                                          <p:stCondLst>
                                            <p:cond delay="800"/>
                                          </p:stCondLst>
                                        </p:cTn>
                                        <p:tgtEl>
                                          <p:spTgt spid="17"/>
                                        </p:tgtEl>
                                        <p:attrNameLst>
                                          <p:attrName>r</p:attrName>
                                        </p:attrNameLst>
                                      </p:cBhvr>
                                    </p:animRot>
                                  </p:childTnLst>
                                </p:cTn>
                              </p:par>
                              <p:par>
                                <p:cTn id="52" presetID="31" presetClass="entr" presetSubtype="0" fill="hold" nodeType="withEffect">
                                  <p:stCondLst>
                                    <p:cond delay="0"/>
                                  </p:stCondLst>
                                  <p:childTnLst>
                                    <p:set>
                                      <p:cBhvr>
                                        <p:cTn id="53" dur="1" fill="hold">
                                          <p:stCondLst>
                                            <p:cond delay="0"/>
                                          </p:stCondLst>
                                        </p:cTn>
                                        <p:tgtEl>
                                          <p:spTgt spid="1026"/>
                                        </p:tgtEl>
                                        <p:attrNameLst>
                                          <p:attrName>style.visibility</p:attrName>
                                        </p:attrNameLst>
                                      </p:cBhvr>
                                      <p:to>
                                        <p:strVal val="visible"/>
                                      </p:to>
                                    </p:set>
                                    <p:anim calcmode="lin" valueType="num">
                                      <p:cBhvr>
                                        <p:cTn id="54" dur="1000" fill="hold"/>
                                        <p:tgtEl>
                                          <p:spTgt spid="1026"/>
                                        </p:tgtEl>
                                        <p:attrNameLst>
                                          <p:attrName>ppt_w</p:attrName>
                                        </p:attrNameLst>
                                      </p:cBhvr>
                                      <p:tavLst>
                                        <p:tav tm="0">
                                          <p:val>
                                            <p:fltVal val="0"/>
                                          </p:val>
                                        </p:tav>
                                        <p:tav tm="100000">
                                          <p:val>
                                            <p:strVal val="#ppt_w"/>
                                          </p:val>
                                        </p:tav>
                                      </p:tavLst>
                                    </p:anim>
                                    <p:anim calcmode="lin" valueType="num">
                                      <p:cBhvr>
                                        <p:cTn id="55" dur="1000" fill="hold"/>
                                        <p:tgtEl>
                                          <p:spTgt spid="1026"/>
                                        </p:tgtEl>
                                        <p:attrNameLst>
                                          <p:attrName>ppt_h</p:attrName>
                                        </p:attrNameLst>
                                      </p:cBhvr>
                                      <p:tavLst>
                                        <p:tav tm="0">
                                          <p:val>
                                            <p:fltVal val="0"/>
                                          </p:val>
                                        </p:tav>
                                        <p:tav tm="100000">
                                          <p:val>
                                            <p:strVal val="#ppt_h"/>
                                          </p:val>
                                        </p:tav>
                                      </p:tavLst>
                                    </p:anim>
                                    <p:anim calcmode="lin" valueType="num">
                                      <p:cBhvr>
                                        <p:cTn id="56" dur="1000" fill="hold"/>
                                        <p:tgtEl>
                                          <p:spTgt spid="1026"/>
                                        </p:tgtEl>
                                        <p:attrNameLst>
                                          <p:attrName>style.rotation</p:attrName>
                                        </p:attrNameLst>
                                      </p:cBhvr>
                                      <p:tavLst>
                                        <p:tav tm="0">
                                          <p:val>
                                            <p:fltVal val="90"/>
                                          </p:val>
                                        </p:tav>
                                        <p:tav tm="100000">
                                          <p:val>
                                            <p:fltVal val="0"/>
                                          </p:val>
                                        </p:tav>
                                      </p:tavLst>
                                    </p:anim>
                                    <p:animEffect transition="in" filter="fade">
                                      <p:cBhvr>
                                        <p:cTn id="57" dur="1000"/>
                                        <p:tgtEl>
                                          <p:spTgt spid="1026"/>
                                        </p:tgtEl>
                                      </p:cBhvr>
                                    </p:animEffect>
                                  </p:childTnLst>
                                </p:cTn>
                              </p:par>
                              <p:par>
                                <p:cTn id="58" presetID="42" presetClass="path" presetSubtype="0" accel="50000" decel="50000" fill="hold" nodeType="withEffect">
                                  <p:stCondLst>
                                    <p:cond delay="0"/>
                                  </p:stCondLst>
                                  <p:childTnLst>
                                    <p:animMotion origin="layout" path="M 0.14961 -0.06366 L -4.58333E-6 -2.59259E-6 " pathEditMode="relative" rAng="0" ptsTypes="AA">
                                      <p:cBhvr>
                                        <p:cTn id="59" dur="2000" fill="hold"/>
                                        <p:tgtEl>
                                          <p:spTgt spid="1026"/>
                                        </p:tgtEl>
                                        <p:attrNameLst>
                                          <p:attrName>ppt_x</p:attrName>
                                          <p:attrName>ppt_y</p:attrName>
                                        </p:attrNameLst>
                                      </p:cBhvr>
                                      <p:rCtr x="-7565" y="3333"/>
                                    </p:animMotion>
                                  </p:childTnLst>
                                </p:cTn>
                              </p:par>
                            </p:childTnLst>
                          </p:cTn>
                        </p:par>
                      </p:childTnLst>
                    </p:cTn>
                  </p:par>
                  <p:par>
                    <p:cTn id="60" fill="hold">
                      <p:stCondLst>
                        <p:cond delay="indefinite"/>
                      </p:stCondLst>
                      <p:childTnLst>
                        <p:par>
                          <p:cTn id="61" fill="hold">
                            <p:stCondLst>
                              <p:cond delay="0"/>
                            </p:stCondLst>
                            <p:childTnLst>
                              <p:par>
                                <p:cTn id="62" presetID="22" presetClass="entr" presetSubtype="8" fill="hold"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wipe(left)">
                                      <p:cBhvr>
                                        <p:cTn id="64" dur="500"/>
                                        <p:tgtEl>
                                          <p:spTgt spid="2"/>
                                        </p:tgtEl>
                                      </p:cBhvr>
                                    </p:animEffect>
                                  </p:childTnLst>
                                </p:cTn>
                              </p:par>
                              <p:par>
                                <p:cTn id="65" presetID="10" presetClass="entr" presetSubtype="0" fill="hold" nodeType="withEffect">
                                  <p:stCondLst>
                                    <p:cond delay="0"/>
                                  </p:stCondLst>
                                  <p:childTnLst>
                                    <p:set>
                                      <p:cBhvr>
                                        <p:cTn id="66" dur="1" fill="hold">
                                          <p:stCondLst>
                                            <p:cond delay="0"/>
                                          </p:stCondLst>
                                        </p:cTn>
                                        <p:tgtEl>
                                          <p:spTgt spid="8">
                                            <p:txEl>
                                              <p:pRg st="7" end="7"/>
                                            </p:txEl>
                                          </p:spTgt>
                                        </p:tgtEl>
                                        <p:attrNameLst>
                                          <p:attrName>style.visibility</p:attrName>
                                        </p:attrNameLst>
                                      </p:cBhvr>
                                      <p:to>
                                        <p:strVal val="visible"/>
                                      </p:to>
                                    </p:set>
                                    <p:animEffect transition="in" filter="fade">
                                      <p:cBhvr>
                                        <p:cTn id="67" dur="500"/>
                                        <p:tgtEl>
                                          <p:spTgt spid="8">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D80EE87-6F96-8FE2-B850-51C4042982E3}"/>
            </a:ext>
          </a:extLst>
        </p:cNvPr>
        <p:cNvGrpSpPr/>
        <p:nvPr/>
      </p:nvGrpSpPr>
      <p:grpSpPr>
        <a:xfrm>
          <a:off x="0" y="0"/>
          <a:ext cx="0" cy="0"/>
          <a:chOff x="0" y="0"/>
          <a:chExt cx="0" cy="0"/>
        </a:xfrm>
      </p:grpSpPr>
      <p:sp>
        <p:nvSpPr>
          <p:cNvPr id="24" name="Rechteck 23">
            <a:extLst>
              <a:ext uri="{FF2B5EF4-FFF2-40B4-BE49-F238E27FC236}">
                <a16:creationId xmlns:a16="http://schemas.microsoft.com/office/drawing/2014/main" id="{30E8D147-03C8-61B4-2A0F-A8931E745BD4}"/>
              </a:ext>
            </a:extLst>
          </p:cNvPr>
          <p:cNvSpPr/>
          <p:nvPr/>
        </p:nvSpPr>
        <p:spPr>
          <a:xfrm>
            <a:off x="0" y="1822116"/>
            <a:ext cx="983432" cy="4429604"/>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10" name="Textfeld 9">
            <a:extLst>
              <a:ext uri="{FF2B5EF4-FFF2-40B4-BE49-F238E27FC236}">
                <a16:creationId xmlns:a16="http://schemas.microsoft.com/office/drawing/2014/main" id="{256EFDEC-7697-27FF-E60B-52818411B9AC}"/>
              </a:ext>
            </a:extLst>
          </p:cNvPr>
          <p:cNvSpPr txBox="1"/>
          <p:nvPr/>
        </p:nvSpPr>
        <p:spPr>
          <a:xfrm>
            <a:off x="6743964" y="2961949"/>
            <a:ext cx="4909024" cy="467051"/>
          </a:xfrm>
          <a:prstGeom prst="rect">
            <a:avLst/>
          </a:prstGeom>
          <a:solidFill>
            <a:schemeClr val="bg1"/>
          </a:solidFill>
        </p:spPr>
        <p:txBody>
          <a:bodyPr wrap="square" rtlCol="0">
            <a:spAutoFit/>
          </a:bodyPr>
          <a:lstStyle/>
          <a:p>
            <a:pPr algn="ctr">
              <a:lnSpc>
                <a:spcPct val="110000"/>
              </a:lnSpc>
              <a:spcBef>
                <a:spcPts val="600"/>
              </a:spcBef>
              <a:spcAft>
                <a:spcPts val="600"/>
              </a:spcAft>
            </a:pPr>
            <a:r>
              <a:rPr lang="de-DE" sz="2400" b="1" dirty="0">
                <a:solidFill>
                  <a:srgbClr val="0070C0"/>
                </a:solidFill>
                <a:latin typeface="Arial" panose="020B0604020202020204" pitchFamily="34" charset="0"/>
                <a:cs typeface="Arial" panose="020B0604020202020204" pitchFamily="34" charset="0"/>
              </a:rPr>
              <a:t>Eine Bildrückwärtssuche ergab:</a:t>
            </a:r>
            <a:endParaRPr lang="de-DE" sz="2400" dirty="0">
              <a:solidFill>
                <a:srgbClr val="0070C0"/>
              </a:solidFill>
              <a:latin typeface="Arial" panose="020B0604020202020204" pitchFamily="34" charset="0"/>
              <a:cs typeface="Arial" panose="020B0604020202020204" pitchFamily="34" charset="0"/>
            </a:endParaRPr>
          </a:p>
        </p:txBody>
      </p:sp>
      <p:sp>
        <p:nvSpPr>
          <p:cNvPr id="19" name="Textfeld 18">
            <a:extLst>
              <a:ext uri="{FF2B5EF4-FFF2-40B4-BE49-F238E27FC236}">
                <a16:creationId xmlns:a16="http://schemas.microsoft.com/office/drawing/2014/main" id="{27F599EF-7A18-2F3C-30BB-E47B9F5B3439}"/>
              </a:ext>
            </a:extLst>
          </p:cNvPr>
          <p:cNvSpPr txBox="1"/>
          <p:nvPr/>
        </p:nvSpPr>
        <p:spPr>
          <a:xfrm>
            <a:off x="6378600" y="1681965"/>
            <a:ext cx="5274388" cy="1078950"/>
          </a:xfrm>
          <a:prstGeom prst="rect">
            <a:avLst/>
          </a:prstGeom>
          <a:noFill/>
        </p:spPr>
        <p:txBody>
          <a:bodyPr wrap="square" rtlCol="0">
            <a:spAutoFit/>
          </a:bodyPr>
          <a:lstStyle/>
          <a:p>
            <a:pPr marL="457200" indent="-457200" algn="ctr">
              <a:lnSpc>
                <a:spcPct val="120000"/>
              </a:lnSpc>
              <a:buFont typeface="Arial" panose="020B0604020202020204" pitchFamily="34" charset="0"/>
              <a:buChar char="•"/>
            </a:pPr>
            <a:r>
              <a:rPr lang="de-DE" sz="2800" dirty="0">
                <a:latin typeface="Arial" panose="020B0604020202020204" pitchFamily="34" charset="0"/>
                <a:cs typeface="Arial" panose="020B0604020202020204" pitchFamily="34" charset="0"/>
              </a:rPr>
              <a:t>Der Kommentar nennt keine Quelle für seine Behauptung.</a:t>
            </a:r>
            <a:endParaRPr lang="de-DE" sz="2800" dirty="0"/>
          </a:p>
        </p:txBody>
      </p:sp>
      <p:sp>
        <p:nvSpPr>
          <p:cNvPr id="7" name="Textfeld 6">
            <a:extLst>
              <a:ext uri="{FF2B5EF4-FFF2-40B4-BE49-F238E27FC236}">
                <a16:creationId xmlns:a16="http://schemas.microsoft.com/office/drawing/2014/main" id="{125726FF-F266-D88A-4AFE-F80C43346F51}"/>
              </a:ext>
            </a:extLst>
          </p:cNvPr>
          <p:cNvSpPr txBox="1"/>
          <p:nvPr/>
        </p:nvSpPr>
        <p:spPr>
          <a:xfrm>
            <a:off x="6498224" y="3619290"/>
            <a:ext cx="5274388" cy="2630144"/>
          </a:xfrm>
          <a:prstGeom prst="rect">
            <a:avLst/>
          </a:prstGeom>
          <a:noFill/>
        </p:spPr>
        <p:txBody>
          <a:bodyPr wrap="square" rtlCol="0">
            <a:spAutoFit/>
          </a:bodyPr>
          <a:lstStyle/>
          <a:p>
            <a:pPr algn="ctr">
              <a:lnSpc>
                <a:spcPct val="120000"/>
              </a:lnSpc>
            </a:pPr>
            <a:r>
              <a:rPr lang="fr-FR" sz="2800" dirty="0" err="1">
                <a:latin typeface="Arial" panose="020B0604020202020204" pitchFamily="34" charset="0"/>
                <a:cs typeface="Arial" panose="020B0604020202020204" pitchFamily="34" charset="0"/>
              </a:rPr>
              <a:t>Das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Bild</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stammt</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aus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einem</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TikTok-Video</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bei</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dem</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tatsächlich</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ein</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Linienbus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liegenblieb</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Das</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hatte</a:t>
            </a:r>
            <a:r>
              <a:rPr lang="fr-FR" sz="2800" dirty="0">
                <a:latin typeface="Arial" panose="020B0604020202020204" pitchFamily="34" charset="0"/>
                <a:cs typeface="Arial" panose="020B0604020202020204" pitchFamily="34" charset="0"/>
              </a:rPr>
              <a:t> aber </a:t>
            </a:r>
            <a:r>
              <a:rPr lang="fr-FR" sz="2800" dirty="0" err="1">
                <a:latin typeface="Arial" panose="020B0604020202020204" pitchFamily="34" charset="0"/>
                <a:cs typeface="Arial" panose="020B0604020202020204" pitchFamily="34" charset="0"/>
              </a:rPr>
              <a:t>ganz</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andere</a:t>
            </a:r>
            <a:r>
              <a:rPr lang="fr-FR" sz="2800" dirty="0">
                <a:latin typeface="Arial" panose="020B0604020202020204" pitchFamily="34" charset="0"/>
                <a:cs typeface="Arial" panose="020B0604020202020204" pitchFamily="34" charset="0"/>
              </a:rPr>
              <a:t> </a:t>
            </a:r>
            <a:r>
              <a:rPr lang="fr-FR" sz="2800" dirty="0" err="1">
                <a:latin typeface="Arial" panose="020B0604020202020204" pitchFamily="34" charset="0"/>
                <a:cs typeface="Arial" panose="020B0604020202020204" pitchFamily="34" charset="0"/>
              </a:rPr>
              <a:t>Gründe</a:t>
            </a:r>
            <a:r>
              <a:rPr lang="fr-FR" sz="2400" dirty="0">
                <a:latin typeface="Arial" panose="020B0604020202020204" pitchFamily="34" charset="0"/>
                <a:cs typeface="Arial" panose="020B0604020202020204" pitchFamily="34" charset="0"/>
              </a:rPr>
              <a:t>.</a:t>
            </a:r>
          </a:p>
        </p:txBody>
      </p:sp>
      <p:sp>
        <p:nvSpPr>
          <p:cNvPr id="2" name="Textfeld 1">
            <a:extLst>
              <a:ext uri="{FF2B5EF4-FFF2-40B4-BE49-F238E27FC236}">
                <a16:creationId xmlns:a16="http://schemas.microsoft.com/office/drawing/2014/main" id="{1451F9E4-678D-40BA-84C2-C3D4E876166F}"/>
              </a:ext>
            </a:extLst>
          </p:cNvPr>
          <p:cNvSpPr txBox="1"/>
          <p:nvPr/>
        </p:nvSpPr>
        <p:spPr>
          <a:xfrm>
            <a:off x="6436173" y="997770"/>
            <a:ext cx="5384366" cy="5509200"/>
          </a:xfrm>
          <a:prstGeom prst="rect">
            <a:avLst/>
          </a:prstGeom>
          <a:solidFill>
            <a:schemeClr val="bg1"/>
          </a:solidFill>
        </p:spPr>
        <p:txBody>
          <a:bodyPr wrap="square" rtlCol="0">
            <a:spAutoFit/>
          </a:bodyPr>
          <a:lstStyle/>
          <a:p>
            <a:pPr algn="ctr"/>
            <a:endParaRPr lang="de-DE" sz="3200" b="1" dirty="0"/>
          </a:p>
          <a:p>
            <a:pPr algn="ctr"/>
            <a:r>
              <a:rPr lang="de-DE" sz="3200" b="1" dirty="0"/>
              <a:t>Was meint Ihr?</a:t>
            </a:r>
          </a:p>
          <a:p>
            <a:pPr algn="ctr"/>
            <a:endParaRPr lang="de-DE" sz="3200" dirty="0"/>
          </a:p>
          <a:p>
            <a:pPr algn="ctr"/>
            <a:r>
              <a:rPr lang="de-DE" sz="3200" dirty="0"/>
              <a:t>Schaut euch den Post genau an und schaltet den Verstand ein.</a:t>
            </a:r>
          </a:p>
          <a:p>
            <a:pPr algn="ctr"/>
            <a:br>
              <a:rPr lang="de-DE" sz="3200" dirty="0"/>
            </a:br>
            <a:r>
              <a:rPr lang="de-DE" sz="3200" dirty="0"/>
              <a:t>Würdet ihr das glauben?</a:t>
            </a:r>
            <a:br>
              <a:rPr lang="de-DE" sz="3200" dirty="0"/>
            </a:br>
            <a:endParaRPr lang="de-DE" sz="3200" dirty="0"/>
          </a:p>
          <a:p>
            <a:pPr algn="ctr"/>
            <a:r>
              <a:rPr lang="de-DE" sz="3200" dirty="0"/>
              <a:t> </a:t>
            </a:r>
          </a:p>
          <a:p>
            <a:pPr algn="ctr"/>
            <a:endParaRPr lang="de-DE" sz="3200" dirty="0"/>
          </a:p>
        </p:txBody>
      </p:sp>
      <p:pic>
        <p:nvPicPr>
          <p:cNvPr id="15" name="Grafik 14" descr="Ein Bild, das Text, Screenshot, Landfahrzeug, Fahrzeug enthält.&#10;&#10;KI-generierte Inhalte können fehlerhaft sein.">
            <a:extLst>
              <a:ext uri="{FF2B5EF4-FFF2-40B4-BE49-F238E27FC236}">
                <a16:creationId xmlns:a16="http://schemas.microsoft.com/office/drawing/2014/main" id="{60DA643F-DCDB-DC37-435F-4798C626875C}"/>
              </a:ext>
            </a:extLst>
          </p:cNvPr>
          <p:cNvPicPr>
            <a:picLocks noChangeAspect="1"/>
          </p:cNvPicPr>
          <p:nvPr/>
        </p:nvPicPr>
        <p:blipFill rotWithShape="1">
          <a:blip r:embed="rId3">
            <a:extLst>
              <a:ext uri="{28A0092B-C50C-407E-A947-70E740481C1C}">
                <a14:useLocalDpi xmlns:a14="http://schemas.microsoft.com/office/drawing/2010/main" val="0"/>
              </a:ext>
            </a:extLst>
          </a:blip>
          <a:srcRect t="7116"/>
          <a:stretch/>
        </p:blipFill>
        <p:spPr>
          <a:xfrm>
            <a:off x="158900" y="833836"/>
            <a:ext cx="4496940" cy="6046233"/>
          </a:xfrm>
          <a:prstGeom prst="rect">
            <a:avLst/>
          </a:prstGeom>
          <a:ln>
            <a:noFill/>
          </a:ln>
          <a:effectLst>
            <a:outerShdw blurRad="292100" dist="139700" dir="2700000" algn="tl" rotWithShape="0">
              <a:srgbClr val="333333">
                <a:alpha val="65000"/>
              </a:srgbClr>
            </a:outerShdw>
          </a:effectLst>
        </p:spPr>
      </p:pic>
      <p:grpSp>
        <p:nvGrpSpPr>
          <p:cNvPr id="18" name="Gruppieren 17">
            <a:extLst>
              <a:ext uri="{FF2B5EF4-FFF2-40B4-BE49-F238E27FC236}">
                <a16:creationId xmlns:a16="http://schemas.microsoft.com/office/drawing/2014/main" id="{653453A2-A4BD-D899-993D-4B70C09D0109}"/>
              </a:ext>
            </a:extLst>
          </p:cNvPr>
          <p:cNvGrpSpPr/>
          <p:nvPr/>
        </p:nvGrpSpPr>
        <p:grpSpPr>
          <a:xfrm>
            <a:off x="5639272" y="908720"/>
            <a:ext cx="6552728" cy="5771400"/>
            <a:chOff x="5571418" y="571094"/>
            <a:chExt cx="6552728" cy="5771400"/>
          </a:xfrm>
        </p:grpSpPr>
        <p:sp>
          <p:nvSpPr>
            <p:cNvPr id="17" name="Rechteck 16">
              <a:extLst>
                <a:ext uri="{FF2B5EF4-FFF2-40B4-BE49-F238E27FC236}">
                  <a16:creationId xmlns:a16="http://schemas.microsoft.com/office/drawing/2014/main" id="{07DFF8F7-9609-F8D9-7F0A-D578113339EA}"/>
                </a:ext>
              </a:extLst>
            </p:cNvPr>
            <p:cNvSpPr/>
            <p:nvPr/>
          </p:nvSpPr>
          <p:spPr>
            <a:xfrm>
              <a:off x="5571418" y="571094"/>
              <a:ext cx="6552728" cy="5771400"/>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dirty="0"/>
            </a:p>
          </p:txBody>
        </p:sp>
        <p:sp>
          <p:nvSpPr>
            <p:cNvPr id="16" name="Textfeld 15">
              <a:extLst>
                <a:ext uri="{FF2B5EF4-FFF2-40B4-BE49-F238E27FC236}">
                  <a16:creationId xmlns:a16="http://schemas.microsoft.com/office/drawing/2014/main" id="{5252BC81-1EA9-BFF1-3247-F5BC95DE74C7}"/>
                </a:ext>
              </a:extLst>
            </p:cNvPr>
            <p:cNvSpPr txBox="1"/>
            <p:nvPr/>
          </p:nvSpPr>
          <p:spPr>
            <a:xfrm>
              <a:off x="5981413" y="1308562"/>
              <a:ext cx="5587417" cy="4899803"/>
            </a:xfrm>
            <a:prstGeom prst="rect">
              <a:avLst/>
            </a:prstGeom>
            <a:noFill/>
          </p:spPr>
          <p:txBody>
            <a:bodyPr wrap="square" rtlCol="0">
              <a:spAutoFit/>
            </a:bodyPr>
            <a:lstStyle/>
            <a:p>
              <a:pPr algn="ctr">
                <a:lnSpc>
                  <a:spcPct val="130000"/>
                </a:lnSpc>
                <a:spcAft>
                  <a:spcPts val="1200"/>
                </a:spcAft>
              </a:pPr>
              <a:r>
                <a:rPr lang="de-DE" sz="3200" b="1" dirty="0">
                  <a:solidFill>
                    <a:srgbClr val="C00000"/>
                  </a:solidFill>
                  <a:latin typeface="Arial" panose="020B0604020202020204" pitchFamily="34" charset="0"/>
                  <a:cs typeface="Arial" panose="020B0604020202020204" pitchFamily="34" charset="0"/>
                </a:rPr>
                <a:t>„E-Busse funktionieren nicht mehr, wenn draußen über 30 Grad sind!“</a:t>
              </a:r>
            </a:p>
            <a:p>
              <a:pPr marL="0" indent="0" algn="ctr">
                <a:lnSpc>
                  <a:spcPct val="120000"/>
                </a:lnSpc>
                <a:buNone/>
              </a:pPr>
              <a:r>
                <a:rPr lang="de-DE" sz="3200" dirty="0">
                  <a:latin typeface="Arial" panose="020B0604020202020204" pitchFamily="34" charset="0"/>
                  <a:cs typeface="Arial" panose="020B0604020202020204" pitchFamily="34" charset="0"/>
                </a:rPr>
                <a:t>Dieser Post wurde im Sommer 2025 auf Plattformen der </a:t>
              </a:r>
              <a:r>
                <a:rPr lang="de-DE" sz="3200" dirty="0" err="1">
                  <a:latin typeface="Arial" panose="020B0604020202020204" pitchFamily="34" charset="0"/>
                  <a:cs typeface="Arial" panose="020B0604020202020204" pitchFamily="34" charset="0"/>
                </a:rPr>
                <a:t>Social</a:t>
              </a:r>
              <a:r>
                <a:rPr lang="de-DE" sz="3200" dirty="0">
                  <a:latin typeface="Arial" panose="020B0604020202020204" pitchFamily="34" charset="0"/>
                  <a:cs typeface="Arial" panose="020B0604020202020204" pitchFamily="34" charset="0"/>
                </a:rPr>
                <a:t> Media verbreitet.</a:t>
              </a:r>
            </a:p>
            <a:p>
              <a:endParaRPr lang="de-DE" sz="2400" dirty="0"/>
            </a:p>
          </p:txBody>
        </p:sp>
      </p:grpSp>
      <p:pic>
        <p:nvPicPr>
          <p:cNvPr id="1026" name="Picture 2" descr="Screenshot des zuvor angesprochenen TikTok-Videos.">
            <a:extLst>
              <a:ext uri="{FF2B5EF4-FFF2-40B4-BE49-F238E27FC236}">
                <a16:creationId xmlns:a16="http://schemas.microsoft.com/office/drawing/2014/main" id="{3E9C89B1-1F2B-F840-7685-F26AA1DEE87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28724" b="15640"/>
          <a:stretch>
            <a:fillRect/>
          </a:stretch>
        </p:blipFill>
        <p:spPr bwMode="auto">
          <a:xfrm>
            <a:off x="211126" y="2493314"/>
            <a:ext cx="4392488" cy="4339096"/>
          </a:xfrm>
          <a:prstGeom prst="roundRect">
            <a:avLst>
              <a:gd name="adj" fmla="val 3432"/>
            </a:avLst>
          </a:prstGeom>
          <a:ln w="57150">
            <a:solidFill>
              <a:schemeClr val="bg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08491583"/>
      </p:ext>
    </p:extLst>
  </p:cSld>
  <p:clrMapOvr>
    <a:masterClrMapping/>
  </p:clrMapOvr>
  <p:transition spd="med">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50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ppt_w</p:attrName>
                                        </p:attrNameLst>
                                      </p:cBhvr>
                                      <p:tavLst>
                                        <p:tav tm="0">
                                          <p:val>
                                            <p:fltVal val="0"/>
                                          </p:val>
                                        </p:tav>
                                        <p:tav tm="100000">
                                          <p:val>
                                            <p:strVal val="#ppt_w"/>
                                          </p:val>
                                        </p:tav>
                                      </p:tavLst>
                                    </p:anim>
                                    <p:anim calcmode="lin" valueType="num">
                                      <p:cBhvr>
                                        <p:cTn id="8" dur="1000" fill="hold"/>
                                        <p:tgtEl>
                                          <p:spTgt spid="19"/>
                                        </p:tgtEl>
                                        <p:attrNameLst>
                                          <p:attrName>ppt_h</p:attrName>
                                        </p:attrNameLst>
                                      </p:cBhvr>
                                      <p:tavLst>
                                        <p:tav tm="0">
                                          <p:val>
                                            <p:fltVal val="0"/>
                                          </p:val>
                                        </p:tav>
                                        <p:tav tm="100000">
                                          <p:val>
                                            <p:strVal val="#ppt_h"/>
                                          </p:val>
                                        </p:tav>
                                      </p:tavLst>
                                    </p:anim>
                                    <p:animEffect transition="in" filter="fade">
                                      <p:cBhvr>
                                        <p:cTn id="9" dur="1000"/>
                                        <p:tgtEl>
                                          <p:spTgt spid="19"/>
                                        </p:tgtEl>
                                      </p:cBhvr>
                                    </p:animEffect>
                                  </p:childTnLst>
                                </p:cTn>
                              </p:par>
                            </p:childTnLst>
                          </p:cTn>
                        </p:par>
                        <p:par>
                          <p:cTn id="10" fill="hold">
                            <p:stCondLst>
                              <p:cond delay="1500"/>
                            </p:stCondLst>
                            <p:childTnLst>
                              <p:par>
                                <p:cTn id="11" presetID="53" presetClass="entr" presetSubtype="16" fill="hold" grpId="0" nodeType="afterEffect">
                                  <p:stCondLst>
                                    <p:cond delay="10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Effect transition="in" filter="fade">
                                      <p:cBhvr>
                                        <p:cTn id="15" dur="10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nodeType="clickEffect">
                                  <p:stCondLst>
                                    <p:cond delay="0"/>
                                  </p:stCondLst>
                                  <p:childTnLst>
                                    <p:animEffect transition="out" filter="fade">
                                      <p:cBhvr>
                                        <p:cTn id="19" dur="500"/>
                                        <p:tgtEl>
                                          <p:spTgt spid="18"/>
                                        </p:tgtEl>
                                      </p:cBhvr>
                                    </p:animEffect>
                                    <p:set>
                                      <p:cBhvr>
                                        <p:cTn id="20" dur="1" fill="hold">
                                          <p:stCondLst>
                                            <p:cond delay="499"/>
                                          </p:stCondLst>
                                        </p:cTn>
                                        <p:tgtEl>
                                          <p:spTgt spid="18"/>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6" presetClass="exit" presetSubtype="21" fill="hold" grpId="0" nodeType="clickEffect">
                                  <p:stCondLst>
                                    <p:cond delay="0"/>
                                  </p:stCondLst>
                                  <p:childTnLst>
                                    <p:animEffect transition="out" filter="barn(inVertical)">
                                      <p:cBhvr>
                                        <p:cTn id="24" dur="500"/>
                                        <p:tgtEl>
                                          <p:spTgt spid="2"/>
                                        </p:tgtEl>
                                      </p:cBhvr>
                                    </p:animEffect>
                                    <p:set>
                                      <p:cBhvr>
                                        <p:cTn id="25"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7" grpId="0"/>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D2F1C5C9-FD0E-482A-80CF-571E3D942F7C}"/>
              </a:ext>
            </a:extLst>
          </p:cNvPr>
          <p:cNvSpPr>
            <a:spLocks noGrp="1"/>
          </p:cNvSpPr>
          <p:nvPr>
            <p:ph type="sldNum" sz="quarter" idx="12"/>
          </p:nvPr>
        </p:nvSpPr>
        <p:spPr/>
        <p:txBody>
          <a:bodyPr/>
          <a:lstStyle/>
          <a:p>
            <a:fld id="{995B83AF-091C-4368-ABDB-DF7FEF1A6B80}" type="slidenum">
              <a:rPr lang="de-DE" smtClean="0"/>
              <a:pPr/>
              <a:t>13</a:t>
            </a:fld>
            <a:endParaRPr lang="de-DE" dirty="0"/>
          </a:p>
        </p:txBody>
      </p:sp>
      <p:sp>
        <p:nvSpPr>
          <p:cNvPr id="5" name="Inhaltsplatzhalter 1">
            <a:extLst>
              <a:ext uri="{FF2B5EF4-FFF2-40B4-BE49-F238E27FC236}">
                <a16:creationId xmlns:a16="http://schemas.microsoft.com/office/drawing/2014/main" id="{A11D3017-B634-4922-9E93-4884B27EC69F}"/>
              </a:ext>
            </a:extLst>
          </p:cNvPr>
          <p:cNvSpPr txBox="1">
            <a:spLocks/>
          </p:cNvSpPr>
          <p:nvPr/>
        </p:nvSpPr>
        <p:spPr>
          <a:xfrm>
            <a:off x="441874" y="1484784"/>
            <a:ext cx="11510776" cy="4854841"/>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3. Es gibt nur schwarz oder weiß!</a:t>
            </a:r>
          </a:p>
          <a:p>
            <a:pPr marL="0" indent="0">
              <a:buFont typeface="Arial" pitchFamily="34" charset="0"/>
              <a:buNone/>
            </a:pPr>
            <a:endParaRPr lang="de-DE" dirty="0"/>
          </a:p>
          <a:p>
            <a:pPr marL="0" indent="0">
              <a:buFont typeface="Arial" pitchFamily="34" charset="0"/>
              <a:buNone/>
            </a:pPr>
            <a:br>
              <a:rPr lang="de-DE" dirty="0"/>
            </a:br>
            <a:endParaRPr lang="de-DE" dirty="0"/>
          </a:p>
          <a:p>
            <a:pPr marL="0" indent="0">
              <a:buFont typeface="Arial" pitchFamily="34" charset="0"/>
              <a:buNone/>
            </a:pPr>
            <a:r>
              <a:rPr lang="de-DE" dirty="0"/>
              <a:t>Das nutzen manche Blogs aus – Denn sie wollen einfache Antworten verkaufen (oft gegen Klicks)! </a:t>
            </a:r>
            <a:br>
              <a:rPr lang="de-DE" dirty="0"/>
            </a:br>
            <a:endParaRPr lang="de-DE" sz="1800" b="1" dirty="0"/>
          </a:p>
          <a:p>
            <a:pPr marL="0" indent="0">
              <a:buFont typeface="Arial" pitchFamily="34" charset="0"/>
              <a:buNone/>
            </a:pPr>
            <a:r>
              <a:rPr lang="de-DE" b="1" dirty="0"/>
              <a:t>Beispiel: Schwarzweiß-Malerei bei Windrädern </a:t>
            </a:r>
            <a:r>
              <a:rPr lang="de-DE" b="1" dirty="0">
                <a:sym typeface="Wingdings" panose="05000000000000000000" pitchFamily="2" charset="2"/>
              </a:rPr>
              <a:t> </a:t>
            </a:r>
            <a:endParaRPr lang="de-DE" b="1" dirty="0"/>
          </a:p>
          <a:p>
            <a:pPr marL="0" indent="0">
              <a:buFont typeface="Arial" pitchFamily="34" charset="0"/>
              <a:buNone/>
            </a:pPr>
            <a:endParaRPr lang="de-DE" dirty="0"/>
          </a:p>
        </p:txBody>
      </p:sp>
      <p:cxnSp>
        <p:nvCxnSpPr>
          <p:cNvPr id="4" name="Gerader Verbinder 3">
            <a:extLst>
              <a:ext uri="{FF2B5EF4-FFF2-40B4-BE49-F238E27FC236}">
                <a16:creationId xmlns:a16="http://schemas.microsoft.com/office/drawing/2014/main" id="{B4EAF3B6-7476-4C3F-7360-366229134653}"/>
              </a:ext>
            </a:extLst>
          </p:cNvPr>
          <p:cNvCxnSpPr>
            <a:cxnSpLocks/>
          </p:cNvCxnSpPr>
          <p:nvPr/>
        </p:nvCxnSpPr>
        <p:spPr>
          <a:xfrm>
            <a:off x="0" y="4941168"/>
            <a:ext cx="6816080" cy="0"/>
          </a:xfrm>
          <a:prstGeom prst="line">
            <a:avLst/>
          </a:prstGeom>
        </p:spPr>
        <p:style>
          <a:lnRef idx="3">
            <a:schemeClr val="accent1"/>
          </a:lnRef>
          <a:fillRef idx="0">
            <a:schemeClr val="accent1"/>
          </a:fillRef>
          <a:effectRef idx="2">
            <a:schemeClr val="accent1"/>
          </a:effectRef>
          <a:fontRef idx="minor">
            <a:schemeClr val="tx1"/>
          </a:fontRef>
        </p:style>
      </p:cxnSp>
      <p:sp>
        <p:nvSpPr>
          <p:cNvPr id="8" name="Textfeld 7">
            <a:extLst>
              <a:ext uri="{FF2B5EF4-FFF2-40B4-BE49-F238E27FC236}">
                <a16:creationId xmlns:a16="http://schemas.microsoft.com/office/drawing/2014/main" id="{8CA2B661-EB7C-AFCA-D3DD-06088B8AE4EE}"/>
              </a:ext>
            </a:extLst>
          </p:cNvPr>
          <p:cNvSpPr txBox="1"/>
          <p:nvPr/>
        </p:nvSpPr>
        <p:spPr>
          <a:xfrm>
            <a:off x="441874" y="2509266"/>
            <a:ext cx="10911926" cy="1077218"/>
          </a:xfrm>
          <a:prstGeom prst="rect">
            <a:avLst/>
          </a:prstGeom>
          <a:noFill/>
        </p:spPr>
        <p:txBody>
          <a:bodyPr wrap="square">
            <a:spAutoFit/>
          </a:bodyPr>
          <a:lstStyle/>
          <a:p>
            <a:r>
              <a:rPr lang="de-DE" sz="3200" dirty="0"/>
              <a:t>Die Welt ist kompliziert! Viele Leute sind verunsichert. </a:t>
            </a:r>
            <a:br>
              <a:rPr lang="de-DE" sz="3200" dirty="0"/>
            </a:br>
            <a:r>
              <a:rPr lang="de-DE" sz="3200" dirty="0"/>
              <a:t>Sie wollen einfache Antworten. </a:t>
            </a:r>
          </a:p>
        </p:txBody>
      </p:sp>
      <p:pic>
        <p:nvPicPr>
          <p:cNvPr id="20" name="Grafik 19" descr="Ein Bild, das Behälter, Box, Cartoon, Mülleimer enthält.&#10;&#10;KI-generierte Inhalte können fehlerhaft sein.">
            <a:extLst>
              <a:ext uri="{FF2B5EF4-FFF2-40B4-BE49-F238E27FC236}">
                <a16:creationId xmlns:a16="http://schemas.microsoft.com/office/drawing/2014/main" id="{0842BD8C-861A-8B3F-2CA5-51BCF3A7340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466345" y="869829"/>
            <a:ext cx="2871764" cy="1479052"/>
          </a:xfrm>
          <a:prstGeom prst="rect">
            <a:avLst/>
          </a:prstGeom>
        </p:spPr>
      </p:pic>
      <p:grpSp>
        <p:nvGrpSpPr>
          <p:cNvPr id="15" name="Gruppieren 14">
            <a:extLst>
              <a:ext uri="{FF2B5EF4-FFF2-40B4-BE49-F238E27FC236}">
                <a16:creationId xmlns:a16="http://schemas.microsoft.com/office/drawing/2014/main" id="{09DDADA6-805F-7FD8-6C72-92AC3F789EEE}"/>
              </a:ext>
            </a:extLst>
          </p:cNvPr>
          <p:cNvGrpSpPr/>
          <p:nvPr/>
        </p:nvGrpSpPr>
        <p:grpSpPr>
          <a:xfrm>
            <a:off x="8466345" y="620688"/>
            <a:ext cx="3725655" cy="1728193"/>
            <a:chOff x="8466345" y="620688"/>
            <a:chExt cx="3725655" cy="1728193"/>
          </a:xfrm>
        </p:grpSpPr>
        <p:sp>
          <p:nvSpPr>
            <p:cNvPr id="14" name="Rechteck 13">
              <a:extLst>
                <a:ext uri="{FF2B5EF4-FFF2-40B4-BE49-F238E27FC236}">
                  <a16:creationId xmlns:a16="http://schemas.microsoft.com/office/drawing/2014/main" id="{ED8CD525-1A27-78B1-2095-062D5B904836}"/>
                </a:ext>
              </a:extLst>
            </p:cNvPr>
            <p:cNvSpPr/>
            <p:nvPr/>
          </p:nvSpPr>
          <p:spPr>
            <a:xfrm>
              <a:off x="8466345" y="620688"/>
              <a:ext cx="3725655" cy="1728193"/>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Mülleimer, Behälter, Abfallcontainer, gelb enthält.&#10;&#10;KI-generierte Inhalte können fehlerhaft sein.">
              <a:extLst>
                <a:ext uri="{FF2B5EF4-FFF2-40B4-BE49-F238E27FC236}">
                  <a16:creationId xmlns:a16="http://schemas.microsoft.com/office/drawing/2014/main" id="{DD569C33-7444-AB3F-ECEB-263A64A4A4B0}"/>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781481" y="868959"/>
              <a:ext cx="1671128" cy="1400405"/>
            </a:xfrm>
            <a:prstGeom prst="rect">
              <a:avLst/>
            </a:prstGeom>
          </p:spPr>
        </p:pic>
      </p:grpSp>
    </p:spTree>
    <p:extLst>
      <p:ext uri="{BB962C8B-B14F-4D97-AF65-F5344CB8AC3E}">
        <p14:creationId xmlns:p14="http://schemas.microsoft.com/office/powerpoint/2010/main" val="8853788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xit" presetSubtype="0" fill="hold" nodeType="withEffect">
                                  <p:stCondLst>
                                    <p:cond delay="0"/>
                                  </p:stCondLst>
                                  <p:childTnLst>
                                    <p:animEffect transition="out" filter="fade">
                                      <p:cBhvr>
                                        <p:cTn id="9" dur="500"/>
                                        <p:tgtEl>
                                          <p:spTgt spid="15"/>
                                        </p:tgtEl>
                                      </p:cBhvr>
                                    </p:animEffect>
                                    <p:set>
                                      <p:cBhvr>
                                        <p:cTn id="10" dur="1" fill="hold">
                                          <p:stCondLst>
                                            <p:cond delay="499"/>
                                          </p:stCondLst>
                                        </p:cTn>
                                        <p:tgtEl>
                                          <p:spTgt spid="15"/>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5">
                                            <p:txEl>
                                              <p:pRg st="3" end="3"/>
                                            </p:txEl>
                                          </p:spTgt>
                                        </p:tgtEl>
                                        <p:attrNameLst>
                                          <p:attrName>style.visibility</p:attrName>
                                        </p:attrNameLst>
                                      </p:cBhvr>
                                      <p:to>
                                        <p:strVal val="visible"/>
                                      </p:to>
                                    </p:set>
                                    <p:animEffect transition="in" filter="fade">
                                      <p:cBhvr>
                                        <p:cTn id="15" dur="500"/>
                                        <p:tgtEl>
                                          <p:spTgt spid="5">
                                            <p:txEl>
                                              <p:pRg st="3" end="3"/>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0" presetClass="entr" presetSubtype="0" fill="hold" nodeType="withEffect">
                                  <p:stCondLst>
                                    <p:cond delay="0"/>
                                  </p:stCondLst>
                                  <p:childTnLst>
                                    <p:set>
                                      <p:cBhvr>
                                        <p:cTn id="22" dur="1" fill="hold">
                                          <p:stCondLst>
                                            <p:cond delay="0"/>
                                          </p:stCondLst>
                                        </p:cTn>
                                        <p:tgtEl>
                                          <p:spTgt spid="5">
                                            <p:txEl>
                                              <p:pRg st="4" end="4"/>
                                            </p:txEl>
                                          </p:spTgt>
                                        </p:tgtEl>
                                        <p:attrNameLst>
                                          <p:attrName>style.visibility</p:attrName>
                                        </p:attrNameLst>
                                      </p:cBhvr>
                                      <p:to>
                                        <p:strVal val="visible"/>
                                      </p:to>
                                    </p:set>
                                    <p:animEffect transition="in" filter="fade">
                                      <p:cBhvr>
                                        <p:cTn id="23" dur="500"/>
                                        <p:tgtEl>
                                          <p:spTgt spid="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9AEAD99-575D-4E7D-811C-DC899E06C1FC}"/>
              </a:ext>
            </a:extLst>
          </p:cNvPr>
          <p:cNvSpPr>
            <a:spLocks noGrp="1"/>
          </p:cNvSpPr>
          <p:nvPr>
            <p:ph type="sldNum" sz="quarter" idx="12"/>
          </p:nvPr>
        </p:nvSpPr>
        <p:spPr/>
        <p:txBody>
          <a:bodyPr/>
          <a:lstStyle/>
          <a:p>
            <a:fld id="{995B83AF-091C-4368-ABDB-DF7FEF1A6B80}" type="slidenum">
              <a:rPr lang="de-DE" smtClean="0"/>
              <a:pPr/>
              <a:t>14</a:t>
            </a:fld>
            <a:endParaRPr lang="de-DE" dirty="0"/>
          </a:p>
        </p:txBody>
      </p:sp>
      <p:sp>
        <p:nvSpPr>
          <p:cNvPr id="22" name="Textfeld 21">
            <a:extLst>
              <a:ext uri="{FF2B5EF4-FFF2-40B4-BE49-F238E27FC236}">
                <a16:creationId xmlns:a16="http://schemas.microsoft.com/office/drawing/2014/main" id="{E8B9EFF1-FF1B-2E66-0AF5-14155347D131}"/>
              </a:ext>
            </a:extLst>
          </p:cNvPr>
          <p:cNvSpPr txBox="1"/>
          <p:nvPr/>
        </p:nvSpPr>
        <p:spPr>
          <a:xfrm>
            <a:off x="1146934" y="548680"/>
            <a:ext cx="9902214" cy="584775"/>
          </a:xfrm>
          <a:prstGeom prst="rect">
            <a:avLst/>
          </a:prstGeom>
          <a:noFill/>
        </p:spPr>
        <p:txBody>
          <a:bodyPr wrap="square">
            <a:spAutoFit/>
          </a:bodyPr>
          <a:lstStyle/>
          <a:p>
            <a:pPr algn="ctr"/>
            <a:r>
              <a:rPr lang="de-DE" sz="3200" b="1" dirty="0">
                <a:solidFill>
                  <a:srgbClr val="0070C0"/>
                </a:solidFill>
              </a:rPr>
              <a:t>Schaut Euch die beiden Posts an.</a:t>
            </a:r>
          </a:p>
        </p:txBody>
      </p:sp>
      <p:pic>
        <p:nvPicPr>
          <p:cNvPr id="4" name="Grafik 3">
            <a:extLst>
              <a:ext uri="{FF2B5EF4-FFF2-40B4-BE49-F238E27FC236}">
                <a16:creationId xmlns:a16="http://schemas.microsoft.com/office/drawing/2014/main" id="{5B40177C-B7B7-9EF0-B6C5-E1ECF454EC5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67808" y="116632"/>
            <a:ext cx="9182746" cy="6858000"/>
          </a:xfrm>
          <a:prstGeom prst="rect">
            <a:avLst/>
          </a:prstGeom>
        </p:spPr>
      </p:pic>
      <p:pic>
        <p:nvPicPr>
          <p:cNvPr id="6" name="Grafik 5">
            <a:extLst>
              <a:ext uri="{FF2B5EF4-FFF2-40B4-BE49-F238E27FC236}">
                <a16:creationId xmlns:a16="http://schemas.microsoft.com/office/drawing/2014/main" id="{0BD6080A-4692-D1A1-5656-15211DD14E54}"/>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92832" y="119216"/>
            <a:ext cx="9182746" cy="6858000"/>
          </a:xfrm>
          <a:prstGeom prst="rect">
            <a:avLst/>
          </a:prstGeom>
        </p:spPr>
      </p:pic>
    </p:spTree>
    <p:extLst>
      <p:ext uri="{BB962C8B-B14F-4D97-AF65-F5344CB8AC3E}">
        <p14:creationId xmlns:p14="http://schemas.microsoft.com/office/powerpoint/2010/main" val="1118470922"/>
      </p:ext>
    </p:extLst>
  </p:cSld>
  <p:clrMapOvr>
    <a:masterClrMapping/>
  </p:clrMapOvr>
  <mc:AlternateContent xmlns:mc="http://schemas.openxmlformats.org/markup-compatibility/2006" xmlns:p14="http://schemas.microsoft.com/office/powerpoint/2010/main">
    <mc:Choice Requires="p14">
      <p:transition spd="slow" p14:dur="1250">
        <p:strips dir="rd"/>
      </p:transition>
    </mc:Choice>
    <mc:Fallback xmlns="">
      <p:transition spd="slow">
        <p:strips dir="rd"/>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EBB04422-F680-AB1A-EA17-F56EC2DFA133}"/>
              </a:ext>
            </a:extLst>
          </p:cNvPr>
          <p:cNvSpPr>
            <a:spLocks noGrp="1"/>
          </p:cNvSpPr>
          <p:nvPr>
            <p:ph type="sldNum" sz="quarter" idx="12"/>
          </p:nvPr>
        </p:nvSpPr>
        <p:spPr/>
        <p:txBody>
          <a:bodyPr/>
          <a:lstStyle/>
          <a:p>
            <a:fld id="{995B83AF-091C-4368-ABDB-DF7FEF1A6B80}" type="slidenum">
              <a:rPr lang="de-DE" smtClean="0"/>
              <a:pPr/>
              <a:t>15</a:t>
            </a:fld>
            <a:endParaRPr lang="de-DE" dirty="0"/>
          </a:p>
        </p:txBody>
      </p:sp>
      <p:sp>
        <p:nvSpPr>
          <p:cNvPr id="4" name="Rechteck: abgerundete Ecken 3">
            <a:extLst>
              <a:ext uri="{FF2B5EF4-FFF2-40B4-BE49-F238E27FC236}">
                <a16:creationId xmlns:a16="http://schemas.microsoft.com/office/drawing/2014/main" id="{1A9F3E22-F870-B1B9-0B37-24095DCDDA27}"/>
              </a:ext>
            </a:extLst>
          </p:cNvPr>
          <p:cNvSpPr/>
          <p:nvPr/>
        </p:nvSpPr>
        <p:spPr>
          <a:xfrm>
            <a:off x="6948855" y="1988840"/>
            <a:ext cx="5339833" cy="1872208"/>
          </a:xfrm>
          <a:prstGeom prst="roundRect">
            <a:avLst>
              <a:gd name="adj" fmla="val 105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5" name="Rechteck: abgerundete Ecken 4">
            <a:extLst>
              <a:ext uri="{FF2B5EF4-FFF2-40B4-BE49-F238E27FC236}">
                <a16:creationId xmlns:a16="http://schemas.microsoft.com/office/drawing/2014/main" id="{931643DD-9DF4-06CC-2710-91F2AC8BE810}"/>
              </a:ext>
            </a:extLst>
          </p:cNvPr>
          <p:cNvSpPr/>
          <p:nvPr/>
        </p:nvSpPr>
        <p:spPr>
          <a:xfrm>
            <a:off x="6948855" y="4170290"/>
            <a:ext cx="5339833" cy="1562966"/>
          </a:xfrm>
          <a:prstGeom prst="roundRect">
            <a:avLst>
              <a:gd name="adj" fmla="val 10562"/>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8" name="Textfeld 7">
            <a:extLst>
              <a:ext uri="{FF2B5EF4-FFF2-40B4-BE49-F238E27FC236}">
                <a16:creationId xmlns:a16="http://schemas.microsoft.com/office/drawing/2014/main" id="{6A1B9DD2-16D1-6736-9750-2C500EB2085B}"/>
              </a:ext>
            </a:extLst>
          </p:cNvPr>
          <p:cNvSpPr txBox="1"/>
          <p:nvPr/>
        </p:nvSpPr>
        <p:spPr>
          <a:xfrm>
            <a:off x="7128792" y="2030510"/>
            <a:ext cx="5159896" cy="3539430"/>
          </a:xfrm>
          <a:prstGeom prst="rect">
            <a:avLst/>
          </a:prstGeom>
          <a:noFill/>
        </p:spPr>
        <p:txBody>
          <a:bodyPr wrap="square">
            <a:spAutoFit/>
          </a:bodyPr>
          <a:lstStyle/>
          <a:p>
            <a:r>
              <a:rPr lang="de-DE" sz="2800" dirty="0">
                <a:solidFill>
                  <a:schemeClr val="bg1"/>
                </a:solidFill>
              </a:rPr>
              <a:t>Post 1: Vögel sterben durch Windräder – Diese Killermaschinen gehören abgeschafft!</a:t>
            </a:r>
            <a:br>
              <a:rPr lang="de-DE" sz="2800" dirty="0">
                <a:solidFill>
                  <a:schemeClr val="bg1"/>
                </a:solidFill>
              </a:rPr>
            </a:br>
            <a:endParaRPr lang="de-DE" sz="2800" dirty="0">
              <a:solidFill>
                <a:schemeClr val="bg1"/>
              </a:solidFill>
            </a:endParaRPr>
          </a:p>
          <a:p>
            <a:r>
              <a:rPr lang="de-DE" sz="2800" dirty="0">
                <a:solidFill>
                  <a:schemeClr val="bg1"/>
                </a:solidFill>
              </a:rPr>
              <a:t>Post 2: Katzen töten viel mehr Vögel. Die paar toten Vögel durch Windräder sind egal!</a:t>
            </a:r>
          </a:p>
        </p:txBody>
      </p:sp>
      <p:sp>
        <p:nvSpPr>
          <p:cNvPr id="7" name="Rechteck: abgerundete Ecken 6">
            <a:extLst>
              <a:ext uri="{FF2B5EF4-FFF2-40B4-BE49-F238E27FC236}">
                <a16:creationId xmlns:a16="http://schemas.microsoft.com/office/drawing/2014/main" id="{FE2051A8-5311-4DD6-B5F7-422869F61134}"/>
              </a:ext>
            </a:extLst>
          </p:cNvPr>
          <p:cNvSpPr/>
          <p:nvPr/>
        </p:nvSpPr>
        <p:spPr>
          <a:xfrm>
            <a:off x="7212648" y="2385280"/>
            <a:ext cx="4716000" cy="3564000"/>
          </a:xfrm>
          <a:prstGeom prst="roundRect">
            <a:avLst/>
          </a:prstGeom>
          <a:solidFill>
            <a:srgbClr val="C6D9F1">
              <a:alpha val="90000"/>
            </a:srgb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a:p>
        </p:txBody>
      </p:sp>
      <p:sp>
        <p:nvSpPr>
          <p:cNvPr id="9" name="Textfeld 8">
            <a:extLst>
              <a:ext uri="{FF2B5EF4-FFF2-40B4-BE49-F238E27FC236}">
                <a16:creationId xmlns:a16="http://schemas.microsoft.com/office/drawing/2014/main" id="{807B6D0F-F346-44A6-8809-2E5335EAA9C1}"/>
              </a:ext>
            </a:extLst>
          </p:cNvPr>
          <p:cNvSpPr txBox="1"/>
          <p:nvPr/>
        </p:nvSpPr>
        <p:spPr>
          <a:xfrm>
            <a:off x="7918665" y="2652999"/>
            <a:ext cx="3303965" cy="3139321"/>
          </a:xfrm>
          <a:prstGeom prst="rect">
            <a:avLst/>
          </a:prstGeom>
          <a:noFill/>
        </p:spPr>
        <p:txBody>
          <a:bodyPr wrap="square" rtlCol="0">
            <a:spAutoFit/>
          </a:bodyPr>
          <a:lstStyle/>
          <a:p>
            <a:pPr algn="ctr"/>
            <a:r>
              <a:rPr lang="de-DE" sz="3600" b="1" dirty="0">
                <a:solidFill>
                  <a:srgbClr val="0070C0"/>
                </a:solidFill>
                <a:effectLst>
                  <a:outerShdw blurRad="38100" dist="38100" dir="2700000" algn="tl">
                    <a:srgbClr val="000000">
                      <a:alpha val="43137"/>
                    </a:srgbClr>
                  </a:outerShdw>
                </a:effectLst>
              </a:rPr>
              <a:t>Überlegt mal:</a:t>
            </a:r>
          </a:p>
          <a:p>
            <a:pPr algn="ctr"/>
            <a:endParaRPr lang="de-DE" sz="3600" b="1" dirty="0">
              <a:solidFill>
                <a:srgbClr val="0070C0"/>
              </a:solidFill>
              <a:effectLst>
                <a:outerShdw blurRad="38100" dist="38100" dir="2700000" algn="tl">
                  <a:srgbClr val="000000">
                    <a:alpha val="43137"/>
                  </a:srgbClr>
                </a:outerShdw>
              </a:effectLst>
            </a:endParaRPr>
          </a:p>
          <a:p>
            <a:pPr algn="ctr"/>
            <a:r>
              <a:rPr lang="de-DE" sz="3600" b="1" dirty="0">
                <a:solidFill>
                  <a:srgbClr val="0070C0"/>
                </a:solidFill>
                <a:effectLst>
                  <a:outerShdw blurRad="38100" dist="38100" dir="2700000" algn="tl">
                    <a:srgbClr val="000000">
                      <a:alpha val="43137"/>
                    </a:srgbClr>
                  </a:outerShdw>
                </a:effectLst>
              </a:rPr>
              <a:t>Wie lautet hier die Wahrheit?</a:t>
            </a:r>
            <a:br>
              <a:rPr lang="de-DE" sz="3600" b="1" dirty="0">
                <a:solidFill>
                  <a:srgbClr val="0070C0"/>
                </a:solidFill>
                <a:effectLst>
                  <a:outerShdw blurRad="38100" dist="38100" dir="2700000" algn="tl">
                    <a:srgbClr val="000000">
                      <a:alpha val="43137"/>
                    </a:srgbClr>
                  </a:outerShdw>
                </a:effectLst>
              </a:rPr>
            </a:br>
            <a:endParaRPr lang="de-DE" sz="3600" b="1" dirty="0">
              <a:solidFill>
                <a:srgbClr val="0070C0"/>
              </a:solidFill>
              <a:effectLst>
                <a:outerShdw blurRad="38100" dist="38100" dir="2700000" algn="tl">
                  <a:srgbClr val="000000">
                    <a:alpha val="43137"/>
                  </a:srgbClr>
                </a:outerShdw>
              </a:effectLst>
            </a:endParaRPr>
          </a:p>
          <a:p>
            <a:endParaRPr lang="de-DE" dirty="0"/>
          </a:p>
        </p:txBody>
      </p:sp>
      <p:pic>
        <p:nvPicPr>
          <p:cNvPr id="2" name="Grafik 1">
            <a:extLst>
              <a:ext uri="{FF2B5EF4-FFF2-40B4-BE49-F238E27FC236}">
                <a16:creationId xmlns:a16="http://schemas.microsoft.com/office/drawing/2014/main" id="{7D7D60BF-BDC2-F2B5-A6C9-22C8853A3D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61726" y="692696"/>
            <a:ext cx="8318650" cy="6212662"/>
          </a:xfrm>
          <a:prstGeom prst="rect">
            <a:avLst/>
          </a:prstGeom>
        </p:spPr>
      </p:pic>
      <p:pic>
        <p:nvPicPr>
          <p:cNvPr id="6" name="Grafik 5">
            <a:extLst>
              <a:ext uri="{FF2B5EF4-FFF2-40B4-BE49-F238E27FC236}">
                <a16:creationId xmlns:a16="http://schemas.microsoft.com/office/drawing/2014/main" id="{65F2AA99-32C8-C511-1EF3-5FC2B4C068C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6626" y="692696"/>
            <a:ext cx="8318650" cy="6212662"/>
          </a:xfrm>
          <a:prstGeom prst="rect">
            <a:avLst/>
          </a:prstGeom>
        </p:spPr>
      </p:pic>
    </p:spTree>
    <p:extLst>
      <p:ext uri="{BB962C8B-B14F-4D97-AF65-F5344CB8AC3E}">
        <p14:creationId xmlns:p14="http://schemas.microsoft.com/office/powerpoint/2010/main" val="232021756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500"/>
                                        <p:tgtEl>
                                          <p:spTgt spid="8">
                                            <p:txEl>
                                              <p:pRg st="0" end="0"/>
                                            </p:txEl>
                                          </p:spTgt>
                                        </p:tgtEl>
                                      </p:cBhvr>
                                    </p:animEffect>
                                  </p:childTnLst>
                                </p:cTn>
                              </p:par>
                              <p:par>
                                <p:cTn id="8" presetID="2" presetClass="entr" presetSubtype="8"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 calcmode="lin" valueType="num">
                                      <p:cBhvr additive="base">
                                        <p:cTn id="10" dur="500" fill="hold"/>
                                        <p:tgtEl>
                                          <p:spTgt spid="4"/>
                                        </p:tgtEl>
                                        <p:attrNameLst>
                                          <p:attrName>ppt_x</p:attrName>
                                        </p:attrNameLst>
                                      </p:cBhvr>
                                      <p:tavLst>
                                        <p:tav tm="0">
                                          <p:val>
                                            <p:strVal val="0-#ppt_w/2"/>
                                          </p:val>
                                        </p:tav>
                                        <p:tav tm="100000">
                                          <p:val>
                                            <p:strVal val="#ppt_x"/>
                                          </p:val>
                                        </p:tav>
                                      </p:tavLst>
                                    </p:anim>
                                    <p:anim calcmode="lin" valueType="num">
                                      <p:cBhvr additive="base">
                                        <p:cTn id="11" dur="500" fill="hold"/>
                                        <p:tgtEl>
                                          <p:spTgt spid="4"/>
                                        </p:tgtEl>
                                        <p:attrNameLst>
                                          <p:attrName>ppt_y</p:attrName>
                                        </p:attrNameLst>
                                      </p:cBhvr>
                                      <p:tavLst>
                                        <p:tav tm="0">
                                          <p:val>
                                            <p:strVal val="#ppt_y"/>
                                          </p:val>
                                        </p:tav>
                                        <p:tav tm="100000">
                                          <p:val>
                                            <p:strVal val="#ppt_y"/>
                                          </p:val>
                                        </p:tav>
                                      </p:tavLst>
                                    </p:anim>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8">
                                            <p:txEl>
                                              <p:pRg st="1" end="1"/>
                                            </p:txEl>
                                          </p:spTgt>
                                        </p:tgtEl>
                                        <p:attrNameLst>
                                          <p:attrName>style.visibility</p:attrName>
                                        </p:attrNameLst>
                                      </p:cBhvr>
                                      <p:to>
                                        <p:strVal val="visible"/>
                                      </p:to>
                                    </p:set>
                                    <p:animEffect transition="in" filter="fade">
                                      <p:cBhvr>
                                        <p:cTn id="16" dur="500"/>
                                        <p:tgtEl>
                                          <p:spTgt spid="8">
                                            <p:txEl>
                                              <p:pRg st="1" end="1"/>
                                            </p:txEl>
                                          </p:spTgt>
                                        </p:tgtEl>
                                      </p:cBhvr>
                                    </p:animEffect>
                                  </p:childTnLst>
                                </p:cTn>
                              </p:par>
                              <p:par>
                                <p:cTn id="17" presetID="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additive="base">
                                        <p:cTn id="19" dur="500" fill="hold"/>
                                        <p:tgtEl>
                                          <p:spTgt spid="5"/>
                                        </p:tgtEl>
                                        <p:attrNameLst>
                                          <p:attrName>ppt_x</p:attrName>
                                        </p:attrNameLst>
                                      </p:cBhvr>
                                      <p:tavLst>
                                        <p:tav tm="0">
                                          <p:val>
                                            <p:strVal val="0-#ppt_w/2"/>
                                          </p:val>
                                        </p:tav>
                                        <p:tav tm="100000">
                                          <p:val>
                                            <p:strVal val="#ppt_x"/>
                                          </p:val>
                                        </p:tav>
                                      </p:tavLst>
                                    </p:anim>
                                    <p:anim calcmode="lin" valueType="num">
                                      <p:cBhvr additive="base">
                                        <p:cTn id="20" dur="5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53" presetClass="entr" presetSubtype="16" fill="hold" grpId="0" nodeType="clickEffect">
                                  <p:stCondLst>
                                    <p:cond delay="500"/>
                                  </p:stCondLst>
                                  <p:childTnLst>
                                    <p:set>
                                      <p:cBhvr>
                                        <p:cTn id="24" dur="1" fill="hold">
                                          <p:stCondLst>
                                            <p:cond delay="0"/>
                                          </p:stCondLst>
                                        </p:cTn>
                                        <p:tgtEl>
                                          <p:spTgt spid="9"/>
                                        </p:tgtEl>
                                        <p:attrNameLst>
                                          <p:attrName>style.visibility</p:attrName>
                                        </p:attrNameLst>
                                      </p:cBhvr>
                                      <p:to>
                                        <p:strVal val="visible"/>
                                      </p:to>
                                    </p:set>
                                    <p:anim calcmode="lin" valueType="num">
                                      <p:cBhvr>
                                        <p:cTn id="25" dur="1000" fill="hold"/>
                                        <p:tgtEl>
                                          <p:spTgt spid="9"/>
                                        </p:tgtEl>
                                        <p:attrNameLst>
                                          <p:attrName>ppt_w</p:attrName>
                                        </p:attrNameLst>
                                      </p:cBhvr>
                                      <p:tavLst>
                                        <p:tav tm="0">
                                          <p:val>
                                            <p:fltVal val="0"/>
                                          </p:val>
                                        </p:tav>
                                        <p:tav tm="100000">
                                          <p:val>
                                            <p:strVal val="#ppt_w"/>
                                          </p:val>
                                        </p:tav>
                                      </p:tavLst>
                                    </p:anim>
                                    <p:anim calcmode="lin" valueType="num">
                                      <p:cBhvr>
                                        <p:cTn id="26" dur="1000" fill="hold"/>
                                        <p:tgtEl>
                                          <p:spTgt spid="9"/>
                                        </p:tgtEl>
                                        <p:attrNameLst>
                                          <p:attrName>ppt_h</p:attrName>
                                        </p:attrNameLst>
                                      </p:cBhvr>
                                      <p:tavLst>
                                        <p:tav tm="0">
                                          <p:val>
                                            <p:fltVal val="0"/>
                                          </p:val>
                                        </p:tav>
                                        <p:tav tm="100000">
                                          <p:val>
                                            <p:strVal val="#ppt_h"/>
                                          </p:val>
                                        </p:tav>
                                      </p:tavLst>
                                    </p:anim>
                                    <p:animEffect transition="in" filter="fade">
                                      <p:cBhvr>
                                        <p:cTn id="27" dur="1000"/>
                                        <p:tgtEl>
                                          <p:spTgt spid="9"/>
                                        </p:tgtEl>
                                      </p:cBhvr>
                                    </p:animEffect>
                                  </p:childTnLst>
                                </p:cTn>
                              </p:par>
                              <p:par>
                                <p:cTn id="28" presetID="53" presetClass="entr" presetSubtype="16" fill="hold" grpId="0" nodeType="withEffect">
                                  <p:stCondLst>
                                    <p:cond delay="500"/>
                                  </p:stCondLst>
                                  <p:childTnLst>
                                    <p:set>
                                      <p:cBhvr>
                                        <p:cTn id="29" dur="1" fill="hold">
                                          <p:stCondLst>
                                            <p:cond delay="0"/>
                                          </p:stCondLst>
                                        </p:cTn>
                                        <p:tgtEl>
                                          <p:spTgt spid="7"/>
                                        </p:tgtEl>
                                        <p:attrNameLst>
                                          <p:attrName>style.visibility</p:attrName>
                                        </p:attrNameLst>
                                      </p:cBhvr>
                                      <p:to>
                                        <p:strVal val="visible"/>
                                      </p:to>
                                    </p:set>
                                    <p:anim calcmode="lin" valueType="num">
                                      <p:cBhvr>
                                        <p:cTn id="30" dur="500" fill="hold"/>
                                        <p:tgtEl>
                                          <p:spTgt spid="7"/>
                                        </p:tgtEl>
                                        <p:attrNameLst>
                                          <p:attrName>ppt_w</p:attrName>
                                        </p:attrNameLst>
                                      </p:cBhvr>
                                      <p:tavLst>
                                        <p:tav tm="0">
                                          <p:val>
                                            <p:fltVal val="0"/>
                                          </p:val>
                                        </p:tav>
                                        <p:tav tm="100000">
                                          <p:val>
                                            <p:strVal val="#ppt_w"/>
                                          </p:val>
                                        </p:tav>
                                      </p:tavLst>
                                    </p:anim>
                                    <p:anim calcmode="lin" valueType="num">
                                      <p:cBhvr>
                                        <p:cTn id="31" dur="500" fill="hold"/>
                                        <p:tgtEl>
                                          <p:spTgt spid="7"/>
                                        </p:tgtEl>
                                        <p:attrNameLst>
                                          <p:attrName>ppt_h</p:attrName>
                                        </p:attrNameLst>
                                      </p:cBhvr>
                                      <p:tavLst>
                                        <p:tav tm="0">
                                          <p:val>
                                            <p:fltVal val="0"/>
                                          </p:val>
                                        </p:tav>
                                        <p:tav tm="100000">
                                          <p:val>
                                            <p:strVal val="#ppt_h"/>
                                          </p:val>
                                        </p:tav>
                                      </p:tavLst>
                                    </p:anim>
                                    <p:animEffect transition="in" filter="fade">
                                      <p:cBhvr>
                                        <p:cTn id="3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8" grpId="0" uiExpand="1" build="allAtOnce"/>
      <p:bldP spid="7" grpId="0" animBg="1"/>
      <p:bldP spid="9"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BA26DED1-D858-4EA4-B049-D6313CA5EC80}"/>
              </a:ext>
            </a:extLst>
          </p:cNvPr>
          <p:cNvSpPr>
            <a:spLocks noGrp="1"/>
          </p:cNvSpPr>
          <p:nvPr>
            <p:ph type="sldNum" sz="quarter" idx="12"/>
          </p:nvPr>
        </p:nvSpPr>
        <p:spPr/>
        <p:txBody>
          <a:bodyPr/>
          <a:lstStyle/>
          <a:p>
            <a:fld id="{995B83AF-091C-4368-ABDB-DF7FEF1A6B80}" type="slidenum">
              <a:rPr lang="de-DE" smtClean="0"/>
              <a:pPr/>
              <a:t>16</a:t>
            </a:fld>
            <a:endParaRPr lang="de-DE" dirty="0"/>
          </a:p>
        </p:txBody>
      </p:sp>
      <p:sp>
        <p:nvSpPr>
          <p:cNvPr id="8" name="Inhaltsplatzhalter 1">
            <a:extLst>
              <a:ext uri="{FF2B5EF4-FFF2-40B4-BE49-F238E27FC236}">
                <a16:creationId xmlns:a16="http://schemas.microsoft.com/office/drawing/2014/main" id="{B6B4B08E-590F-4C87-A966-62AE226A7C26}"/>
              </a:ext>
            </a:extLst>
          </p:cNvPr>
          <p:cNvSpPr txBox="1">
            <a:spLocks/>
          </p:cNvSpPr>
          <p:nvPr/>
        </p:nvSpPr>
        <p:spPr>
          <a:xfrm>
            <a:off x="441874" y="1484784"/>
            <a:ext cx="11750126" cy="4882270"/>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sz="3600" b="1" dirty="0">
                <a:solidFill>
                  <a:srgbClr val="0070C0"/>
                </a:solidFill>
              </a:rPr>
              <a:t>4. Generalisieren &amp; Verallgemeinern</a:t>
            </a:r>
          </a:p>
          <a:p>
            <a:pPr marL="0" indent="0">
              <a:buFont typeface="Arial" pitchFamily="34" charset="0"/>
              <a:buNone/>
            </a:pPr>
            <a:endParaRPr lang="de-DE" dirty="0"/>
          </a:p>
          <a:p>
            <a:pPr marL="0" indent="0">
              <a:buFont typeface="Arial" pitchFamily="34" charset="0"/>
              <a:buNone/>
            </a:pPr>
            <a:r>
              <a:rPr lang="de-DE" dirty="0"/>
              <a:t>Der Einzelfall sagt nicht viel. Aber wenn jemand sagt: </a:t>
            </a:r>
            <a:br>
              <a:rPr lang="de-DE" dirty="0"/>
            </a:br>
            <a:r>
              <a:rPr lang="de-DE" dirty="0"/>
              <a:t>„So ist es überall!“ dann hat er große Wirkung. </a:t>
            </a:r>
          </a:p>
          <a:p>
            <a:pPr marL="0" indent="0">
              <a:buFont typeface="Arial" pitchFamily="34" charset="0"/>
              <a:buNone/>
            </a:pPr>
            <a:endParaRPr lang="de-DE" sz="2400" dirty="0"/>
          </a:p>
          <a:p>
            <a:pPr marL="0" indent="0">
              <a:buFont typeface="Arial" pitchFamily="34" charset="0"/>
              <a:buNone/>
            </a:pPr>
            <a:r>
              <a:rPr lang="de-DE" b="1" dirty="0"/>
              <a:t>In Schlagzeilen und Blogs der sozialen Medien </a:t>
            </a:r>
            <a:br>
              <a:rPr lang="de-DE" b="1" dirty="0"/>
            </a:br>
            <a:r>
              <a:rPr lang="de-DE" b="1" dirty="0"/>
              <a:t>finden wir solche Verallgemeinerungen sehr oft. </a:t>
            </a:r>
            <a:br>
              <a:rPr lang="de-DE" b="1" dirty="0"/>
            </a:br>
            <a:br>
              <a:rPr lang="de-DE" b="1" dirty="0"/>
            </a:br>
            <a:endParaRPr lang="de-DE" dirty="0"/>
          </a:p>
        </p:txBody>
      </p:sp>
      <p:cxnSp>
        <p:nvCxnSpPr>
          <p:cNvPr id="2" name="Gerader Verbinder 1">
            <a:extLst>
              <a:ext uri="{FF2B5EF4-FFF2-40B4-BE49-F238E27FC236}">
                <a16:creationId xmlns:a16="http://schemas.microsoft.com/office/drawing/2014/main" id="{3DF3E54D-1391-3894-659B-7A823780CF3F}"/>
              </a:ext>
            </a:extLst>
          </p:cNvPr>
          <p:cNvCxnSpPr>
            <a:cxnSpLocks/>
          </p:cNvCxnSpPr>
          <p:nvPr/>
        </p:nvCxnSpPr>
        <p:spPr>
          <a:xfrm>
            <a:off x="0" y="5589240"/>
            <a:ext cx="6816080" cy="0"/>
          </a:xfrm>
          <a:prstGeom prst="line">
            <a:avLst/>
          </a:prstGeom>
        </p:spPr>
        <p:style>
          <a:lnRef idx="3">
            <a:schemeClr val="accent1"/>
          </a:lnRef>
          <a:fillRef idx="0">
            <a:schemeClr val="accent1"/>
          </a:fillRef>
          <a:effectRef idx="2">
            <a:schemeClr val="accent1"/>
          </a:effectRef>
          <a:fontRef idx="minor">
            <a:schemeClr val="tx1"/>
          </a:fontRef>
        </p:style>
      </p:cxnSp>
      <p:sp>
        <p:nvSpPr>
          <p:cNvPr id="10" name="Textfeld 9">
            <a:extLst>
              <a:ext uri="{FF2B5EF4-FFF2-40B4-BE49-F238E27FC236}">
                <a16:creationId xmlns:a16="http://schemas.microsoft.com/office/drawing/2014/main" id="{E37B76F8-C256-B2B7-32E2-71D3C9399342}"/>
              </a:ext>
            </a:extLst>
          </p:cNvPr>
          <p:cNvSpPr txBox="1"/>
          <p:nvPr/>
        </p:nvSpPr>
        <p:spPr>
          <a:xfrm>
            <a:off x="500236" y="5782280"/>
            <a:ext cx="6324600" cy="584775"/>
          </a:xfrm>
          <a:prstGeom prst="rect">
            <a:avLst/>
          </a:prstGeom>
          <a:noFill/>
        </p:spPr>
        <p:txBody>
          <a:bodyPr wrap="square">
            <a:spAutoFit/>
          </a:bodyPr>
          <a:lstStyle/>
          <a:p>
            <a:pPr marL="0" indent="0">
              <a:buFont typeface="Arial" pitchFamily="34" charset="0"/>
              <a:buNone/>
            </a:pPr>
            <a:r>
              <a:rPr lang="de-DE" sz="3200" b="1" dirty="0"/>
              <a:t>Beispiel: „ …immer mehr… “ </a:t>
            </a:r>
            <a:r>
              <a:rPr lang="de-DE" sz="3200" b="1" dirty="0">
                <a:sym typeface="Wingdings" panose="05000000000000000000" pitchFamily="2" charset="2"/>
              </a:rPr>
              <a:t></a:t>
            </a:r>
            <a:endParaRPr lang="de-DE" sz="3200" dirty="0"/>
          </a:p>
        </p:txBody>
      </p:sp>
      <p:pic>
        <p:nvPicPr>
          <p:cNvPr id="5" name="Grafik 4" descr="Ein Bild, das Mülleimer, Behälter, Abfallcontainer, gelb enthält.&#10;&#10;KI-generierte Inhalte können fehlerhaft sein.">
            <a:extLst>
              <a:ext uri="{FF2B5EF4-FFF2-40B4-BE49-F238E27FC236}">
                <a16:creationId xmlns:a16="http://schemas.microsoft.com/office/drawing/2014/main" id="{093A559C-549F-CF74-94F0-B08358ED242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493449" y="1295195"/>
            <a:ext cx="1521027" cy="1274620"/>
          </a:xfrm>
          <a:prstGeom prst="rect">
            <a:avLst/>
          </a:prstGeom>
        </p:spPr>
      </p:pic>
      <p:pic>
        <p:nvPicPr>
          <p:cNvPr id="9" name="Grafik 8" descr="Ein Bild, das Cartoon enthält.&#10;&#10;KI-generierte Inhalte können fehlerhaft sein.">
            <a:extLst>
              <a:ext uri="{FF2B5EF4-FFF2-40B4-BE49-F238E27FC236}">
                <a16:creationId xmlns:a16="http://schemas.microsoft.com/office/drawing/2014/main" id="{55E85BC6-5CC7-CCBC-097F-A46BA58639BE}"/>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976320" y="678711"/>
            <a:ext cx="2376264" cy="1902688"/>
          </a:xfrm>
          <a:prstGeom prst="rect">
            <a:avLst/>
          </a:prstGeom>
        </p:spPr>
      </p:pic>
    </p:spTree>
    <p:extLst>
      <p:ext uri="{BB962C8B-B14F-4D97-AF65-F5344CB8AC3E}">
        <p14:creationId xmlns:p14="http://schemas.microsoft.com/office/powerpoint/2010/main" val="407212023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4" end="4"/>
                                            </p:txEl>
                                          </p:spTgt>
                                        </p:tgtEl>
                                        <p:attrNameLst>
                                          <p:attrName>style.visibility</p:attrName>
                                        </p:attrNameLst>
                                      </p:cBhvr>
                                      <p:to>
                                        <p:strVal val="visible"/>
                                      </p:to>
                                    </p:set>
                                    <p:anim calcmode="lin" valueType="num">
                                      <p:cBhvr additive="base">
                                        <p:cTn id="7" dur="500" fill="hold"/>
                                        <p:tgtEl>
                                          <p:spTgt spid="8">
                                            <p:txEl>
                                              <p:pRg st="4" end="4"/>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4" end="4"/>
                                            </p:txEl>
                                          </p:spTgt>
                                        </p:tgtEl>
                                        <p:attrNameLst>
                                          <p:attrName>ppt_y</p:attrName>
                                        </p:attrNameLst>
                                      </p:cBhvr>
                                      <p:tavLst>
                                        <p:tav tm="0">
                                          <p:val>
                                            <p:strVal val="1+#ppt_h/2"/>
                                          </p:val>
                                        </p:tav>
                                        <p:tav tm="100000">
                                          <p:val>
                                            <p:strVal val="#ppt_y"/>
                                          </p:val>
                                        </p:tav>
                                      </p:tavLst>
                                    </p:anim>
                                  </p:childTnLst>
                                </p:cTn>
                              </p:par>
                              <p:par>
                                <p:cTn id="9" presetID="10" presetClass="entr" presetSubtype="0" fill="hold" nodeType="with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grpId="0" nodeType="click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22" presetClass="entr" presetSubtype="8" fill="hold" nodeType="withEffect">
                                  <p:stCondLst>
                                    <p:cond delay="0"/>
                                  </p:stCondLst>
                                  <p:childTnLst>
                                    <p:set>
                                      <p:cBhvr>
                                        <p:cTn id="18" dur="1" fill="hold">
                                          <p:stCondLst>
                                            <p:cond delay="0"/>
                                          </p:stCondLst>
                                        </p:cTn>
                                        <p:tgtEl>
                                          <p:spTgt spid="2"/>
                                        </p:tgtEl>
                                        <p:attrNameLst>
                                          <p:attrName>style.visibility</p:attrName>
                                        </p:attrNameLst>
                                      </p:cBhvr>
                                      <p:to>
                                        <p:strVal val="visible"/>
                                      </p:to>
                                    </p:set>
                                    <p:animEffect transition="in" filter="wipe(left)">
                                      <p:cBhvr>
                                        <p:cTn id="1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CDCFD547-6392-44DA-8BA6-04360A83AC2D}"/>
              </a:ext>
            </a:extLst>
          </p:cNvPr>
          <p:cNvSpPr>
            <a:spLocks noGrp="1"/>
          </p:cNvSpPr>
          <p:nvPr>
            <p:ph type="sldNum" sz="quarter" idx="12"/>
          </p:nvPr>
        </p:nvSpPr>
        <p:spPr/>
        <p:txBody>
          <a:bodyPr/>
          <a:lstStyle/>
          <a:p>
            <a:fld id="{995B83AF-091C-4368-ABDB-DF7FEF1A6B80}" type="slidenum">
              <a:rPr lang="de-DE" smtClean="0"/>
              <a:pPr/>
              <a:t>17</a:t>
            </a:fld>
            <a:endParaRPr lang="de-DE" dirty="0"/>
          </a:p>
        </p:txBody>
      </p:sp>
      <p:pic>
        <p:nvPicPr>
          <p:cNvPr id="4" name="Grafik 3">
            <a:extLst>
              <a:ext uri="{FF2B5EF4-FFF2-40B4-BE49-F238E27FC236}">
                <a16:creationId xmlns:a16="http://schemas.microsoft.com/office/drawing/2014/main" id="{871E903C-0352-451B-A651-6C9CFA1F1606}"/>
              </a:ext>
            </a:extLst>
          </p:cNvPr>
          <p:cNvPicPr>
            <a:picLocks noChangeAspect="1"/>
          </p:cNvPicPr>
          <p:nvPr/>
        </p:nvPicPr>
        <p:blipFill rotWithShape="1">
          <a:blip r:embed="rId3"/>
          <a:srcRect b="27681"/>
          <a:stretch/>
        </p:blipFill>
        <p:spPr>
          <a:xfrm>
            <a:off x="2653288" y="1322494"/>
            <a:ext cx="7878466" cy="4307254"/>
          </a:xfrm>
          <a:prstGeom prst="rect">
            <a:avLst/>
          </a:prstGeom>
          <a:ln>
            <a:solidFill>
              <a:schemeClr val="tx2"/>
            </a:solidFill>
          </a:ln>
          <a:effectLst>
            <a:outerShdw blurRad="292100" dist="139700" dir="2700000" algn="tl" rotWithShape="0">
              <a:srgbClr val="333333">
                <a:alpha val="65000"/>
              </a:srgbClr>
            </a:outerShdw>
          </a:effectLst>
        </p:spPr>
      </p:pic>
      <p:pic>
        <p:nvPicPr>
          <p:cNvPr id="13" name="Grafik 12">
            <a:extLst>
              <a:ext uri="{FF2B5EF4-FFF2-40B4-BE49-F238E27FC236}">
                <a16:creationId xmlns:a16="http://schemas.microsoft.com/office/drawing/2014/main" id="{6CDF7B59-C21F-423A-8E59-EFC0E93857DA}"/>
              </a:ext>
            </a:extLst>
          </p:cNvPr>
          <p:cNvPicPr>
            <a:picLocks noChangeAspect="1"/>
          </p:cNvPicPr>
          <p:nvPr/>
        </p:nvPicPr>
        <p:blipFill>
          <a:blip r:embed="rId4"/>
          <a:stretch>
            <a:fillRect/>
          </a:stretch>
        </p:blipFill>
        <p:spPr>
          <a:xfrm>
            <a:off x="239350" y="2761616"/>
            <a:ext cx="11570376" cy="2457425"/>
          </a:xfrm>
          <a:prstGeom prst="rect">
            <a:avLst/>
          </a:prstGeom>
          <a:ln>
            <a:noFill/>
          </a:ln>
          <a:effectLst>
            <a:outerShdw blurRad="190500" algn="tl" rotWithShape="0">
              <a:srgbClr val="000000">
                <a:alpha val="70000"/>
              </a:srgbClr>
            </a:outerShdw>
          </a:effectLst>
        </p:spPr>
      </p:pic>
      <p:pic>
        <p:nvPicPr>
          <p:cNvPr id="9" name="Grafik 8">
            <a:extLst>
              <a:ext uri="{FF2B5EF4-FFF2-40B4-BE49-F238E27FC236}">
                <a16:creationId xmlns:a16="http://schemas.microsoft.com/office/drawing/2014/main" id="{A138E56B-D069-46B8-BF9D-32999EF8195A}"/>
              </a:ext>
            </a:extLst>
          </p:cNvPr>
          <p:cNvPicPr>
            <a:picLocks noChangeAspect="1"/>
          </p:cNvPicPr>
          <p:nvPr/>
        </p:nvPicPr>
        <p:blipFill rotWithShape="1">
          <a:blip r:embed="rId5"/>
          <a:srcRect r="9750"/>
          <a:stretch/>
        </p:blipFill>
        <p:spPr>
          <a:xfrm>
            <a:off x="853484" y="838475"/>
            <a:ext cx="11089232"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 name="Grafik 6">
            <a:extLst>
              <a:ext uri="{FF2B5EF4-FFF2-40B4-BE49-F238E27FC236}">
                <a16:creationId xmlns:a16="http://schemas.microsoft.com/office/drawing/2014/main" id="{38AC75FA-70A4-432F-A4D5-52AA12FC0222}"/>
              </a:ext>
            </a:extLst>
          </p:cNvPr>
          <p:cNvPicPr>
            <a:picLocks noChangeAspect="1"/>
          </p:cNvPicPr>
          <p:nvPr/>
        </p:nvPicPr>
        <p:blipFill>
          <a:blip r:embed="rId6"/>
          <a:stretch>
            <a:fillRect/>
          </a:stretch>
        </p:blipFill>
        <p:spPr>
          <a:xfrm>
            <a:off x="767408" y="2987799"/>
            <a:ext cx="10315235" cy="2457425"/>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
        <p:nvSpPr>
          <p:cNvPr id="16" name="Textfeld 15">
            <a:extLst>
              <a:ext uri="{FF2B5EF4-FFF2-40B4-BE49-F238E27FC236}">
                <a16:creationId xmlns:a16="http://schemas.microsoft.com/office/drawing/2014/main" id="{71E2800E-2094-4F7F-8587-DB9BF82F8F9B}"/>
              </a:ext>
            </a:extLst>
          </p:cNvPr>
          <p:cNvSpPr txBox="1"/>
          <p:nvPr/>
        </p:nvSpPr>
        <p:spPr>
          <a:xfrm>
            <a:off x="1" y="494084"/>
            <a:ext cx="12191999" cy="6463308"/>
          </a:xfrm>
          <a:prstGeom prst="rect">
            <a:avLst/>
          </a:prstGeom>
          <a:solidFill>
            <a:schemeClr val="bg1">
              <a:lumMod val="85000"/>
              <a:alpha val="80000"/>
            </a:schemeClr>
          </a:solidFill>
        </p:spPr>
        <p:txBody>
          <a:bodyPr wrap="square" rtlCol="0">
            <a:spAutoFit/>
          </a:bodyPr>
          <a:lstStyle/>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a:p>
            <a:endParaRPr lang="de-DE" dirty="0"/>
          </a:p>
        </p:txBody>
      </p:sp>
      <p:sp>
        <p:nvSpPr>
          <p:cNvPr id="15" name="Textfeld 14">
            <a:extLst>
              <a:ext uri="{FF2B5EF4-FFF2-40B4-BE49-F238E27FC236}">
                <a16:creationId xmlns:a16="http://schemas.microsoft.com/office/drawing/2014/main" id="{DFA466E4-430E-46B5-AEEA-896C8E6F7C3C}"/>
              </a:ext>
            </a:extLst>
          </p:cNvPr>
          <p:cNvSpPr txBox="1"/>
          <p:nvPr/>
        </p:nvSpPr>
        <p:spPr>
          <a:xfrm>
            <a:off x="1632990" y="1704852"/>
            <a:ext cx="8706778" cy="3557897"/>
          </a:xfrm>
          <a:prstGeom prst="rect">
            <a:avLst/>
          </a:prstGeom>
        </p:spPr>
        <p:style>
          <a:lnRef idx="3">
            <a:schemeClr val="lt1"/>
          </a:lnRef>
          <a:fillRef idx="1">
            <a:schemeClr val="accent1"/>
          </a:fillRef>
          <a:effectRef idx="1">
            <a:schemeClr val="accent1"/>
          </a:effectRef>
          <a:fontRef idx="minor">
            <a:schemeClr val="lt1"/>
          </a:fontRef>
        </p:style>
        <p:txBody>
          <a:bodyPr wrap="square" rtlCol="0">
            <a:spAutoFit/>
          </a:bodyPr>
          <a:lstStyle/>
          <a:p>
            <a:pPr algn="ctr"/>
            <a:endParaRPr lang="de-DE" sz="3200" dirty="0"/>
          </a:p>
          <a:p>
            <a:pPr marL="355600" algn="ctr">
              <a:lnSpc>
                <a:spcPct val="120000"/>
              </a:lnSpc>
              <a:tabLst>
                <a:tab pos="7534275" algn="l"/>
              </a:tabLst>
            </a:pPr>
            <a:r>
              <a:rPr lang="de-DE" sz="3200" dirty="0"/>
              <a:t>Wie wirken diese Aussagen</a:t>
            </a:r>
            <a:br>
              <a:rPr lang="de-DE" sz="3200" dirty="0"/>
            </a:br>
            <a:r>
              <a:rPr lang="de-DE" sz="3200" dirty="0"/>
              <a:t>„immer mehr…“  oder „überall…“ </a:t>
            </a:r>
            <a:br>
              <a:rPr lang="de-DE" sz="3200" dirty="0"/>
            </a:br>
            <a:r>
              <a:rPr lang="de-DE" sz="3200" dirty="0"/>
              <a:t>auf euch?</a:t>
            </a:r>
            <a:br>
              <a:rPr lang="de-DE" sz="3200" dirty="0"/>
            </a:br>
            <a:r>
              <a:rPr lang="de-DE" sz="3200" dirty="0"/>
              <a:t>Machen sie euch neugierig?</a:t>
            </a:r>
            <a:br>
              <a:rPr lang="de-DE" sz="3200" dirty="0"/>
            </a:br>
            <a:endParaRPr lang="de-DE" dirty="0"/>
          </a:p>
          <a:p>
            <a:pPr algn="ctr"/>
            <a:endParaRPr lang="de-DE" dirty="0"/>
          </a:p>
        </p:txBody>
      </p:sp>
    </p:spTree>
    <p:extLst>
      <p:ext uri="{BB962C8B-B14F-4D97-AF65-F5344CB8AC3E}">
        <p14:creationId xmlns:p14="http://schemas.microsoft.com/office/powerpoint/2010/main" val="27791425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16"/>
                                        </p:tgtEl>
                                        <p:attrNameLst>
                                          <p:attrName>style.visibility</p:attrName>
                                        </p:attrNameLst>
                                      </p:cBhvr>
                                      <p:to>
                                        <p:strVal val="visible"/>
                                      </p:to>
                                    </p:set>
                                    <p:animEffect transition="in" filter="fade">
                                      <p:cBhvr>
                                        <p:cTn id="22" dur="1000"/>
                                        <p:tgtEl>
                                          <p:spTgt spid="16"/>
                                        </p:tgtEl>
                                      </p:cBhvr>
                                    </p:animEffect>
                                  </p:childTnLst>
                                </p:cTn>
                              </p:par>
                              <p:par>
                                <p:cTn id="23" presetID="26"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wipe(down)">
                                      <p:cBhvr>
                                        <p:cTn id="25" dur="580">
                                          <p:stCondLst>
                                            <p:cond delay="0"/>
                                          </p:stCondLst>
                                        </p:cTn>
                                        <p:tgtEl>
                                          <p:spTgt spid="15"/>
                                        </p:tgtEl>
                                      </p:cBhvr>
                                    </p:animEffect>
                                    <p:anim calcmode="lin" valueType="num">
                                      <p:cBhvr>
                                        <p:cTn id="2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31" dur="26">
                                          <p:stCondLst>
                                            <p:cond delay="650"/>
                                          </p:stCondLst>
                                        </p:cTn>
                                        <p:tgtEl>
                                          <p:spTgt spid="15"/>
                                        </p:tgtEl>
                                      </p:cBhvr>
                                      <p:to x="100000" y="60000"/>
                                    </p:animScale>
                                    <p:animScale>
                                      <p:cBhvr>
                                        <p:cTn id="32" dur="166" decel="50000">
                                          <p:stCondLst>
                                            <p:cond delay="676"/>
                                          </p:stCondLst>
                                        </p:cTn>
                                        <p:tgtEl>
                                          <p:spTgt spid="15"/>
                                        </p:tgtEl>
                                      </p:cBhvr>
                                      <p:to x="100000" y="100000"/>
                                    </p:animScale>
                                    <p:animScale>
                                      <p:cBhvr>
                                        <p:cTn id="33" dur="26">
                                          <p:stCondLst>
                                            <p:cond delay="1312"/>
                                          </p:stCondLst>
                                        </p:cTn>
                                        <p:tgtEl>
                                          <p:spTgt spid="15"/>
                                        </p:tgtEl>
                                      </p:cBhvr>
                                      <p:to x="100000" y="80000"/>
                                    </p:animScale>
                                    <p:animScale>
                                      <p:cBhvr>
                                        <p:cTn id="34" dur="166" decel="50000">
                                          <p:stCondLst>
                                            <p:cond delay="1338"/>
                                          </p:stCondLst>
                                        </p:cTn>
                                        <p:tgtEl>
                                          <p:spTgt spid="15"/>
                                        </p:tgtEl>
                                      </p:cBhvr>
                                      <p:to x="100000" y="100000"/>
                                    </p:animScale>
                                    <p:animScale>
                                      <p:cBhvr>
                                        <p:cTn id="35" dur="26">
                                          <p:stCondLst>
                                            <p:cond delay="1642"/>
                                          </p:stCondLst>
                                        </p:cTn>
                                        <p:tgtEl>
                                          <p:spTgt spid="15"/>
                                        </p:tgtEl>
                                      </p:cBhvr>
                                      <p:to x="100000" y="90000"/>
                                    </p:animScale>
                                    <p:animScale>
                                      <p:cBhvr>
                                        <p:cTn id="36" dur="166" decel="50000">
                                          <p:stCondLst>
                                            <p:cond delay="1668"/>
                                          </p:stCondLst>
                                        </p:cTn>
                                        <p:tgtEl>
                                          <p:spTgt spid="15"/>
                                        </p:tgtEl>
                                      </p:cBhvr>
                                      <p:to x="100000" y="100000"/>
                                    </p:animScale>
                                    <p:animScale>
                                      <p:cBhvr>
                                        <p:cTn id="37" dur="26">
                                          <p:stCondLst>
                                            <p:cond delay="1808"/>
                                          </p:stCondLst>
                                        </p:cTn>
                                        <p:tgtEl>
                                          <p:spTgt spid="15"/>
                                        </p:tgtEl>
                                      </p:cBhvr>
                                      <p:to x="100000" y="95000"/>
                                    </p:animScale>
                                    <p:animScale>
                                      <p:cBhvr>
                                        <p:cTn id="38" dur="166" decel="50000">
                                          <p:stCondLst>
                                            <p:cond delay="1834"/>
                                          </p:stCondLst>
                                        </p:cTn>
                                        <p:tgtEl>
                                          <p:spTgt spid="15"/>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5" grpId="0" animBg="1"/>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p:txBody>
          <a:bodyPr/>
          <a:lstStyle/>
          <a:p>
            <a:fld id="{995B83AF-091C-4368-ABDB-DF7FEF1A6B80}" type="slidenum">
              <a:rPr lang="de-DE" smtClean="0"/>
              <a:pPr/>
              <a:t>18</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273265" y="2548954"/>
            <a:ext cx="11750126" cy="4120406"/>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Font typeface="Arial" pitchFamily="34" charset="0"/>
              <a:buNone/>
            </a:pPr>
            <a:r>
              <a:rPr lang="de-DE" b="1" dirty="0">
                <a:solidFill>
                  <a:srgbClr val="0070C0"/>
                </a:solidFill>
              </a:rPr>
              <a:t>Was meint ihr: Warum sollen wir manipuliert werden?</a:t>
            </a:r>
          </a:p>
          <a:p>
            <a:pPr marL="0" indent="0">
              <a:buFont typeface="Arial" pitchFamily="34" charset="0"/>
              <a:buNone/>
            </a:pPr>
            <a:endParaRPr lang="de-DE" b="1" dirty="0">
              <a:solidFill>
                <a:srgbClr val="0070C0"/>
              </a:solidFill>
            </a:endParaRPr>
          </a:p>
          <a:p>
            <a:pPr marL="0" indent="0">
              <a:buFont typeface="Arial" pitchFamily="34" charset="0"/>
              <a:buNone/>
            </a:pPr>
            <a:r>
              <a:rPr lang="de-DE" b="1" dirty="0">
                <a:solidFill>
                  <a:srgbClr val="0070C0"/>
                </a:solidFill>
              </a:rPr>
              <a:t> Wir entdecken und diskutieren die Motive:</a:t>
            </a:r>
          </a:p>
          <a:p>
            <a:pPr marL="0" indent="0">
              <a:buFont typeface="Arial" pitchFamily="34" charset="0"/>
              <a:buNone/>
            </a:pPr>
            <a:endParaRPr lang="de-DE" sz="2000" b="1" dirty="0">
              <a:solidFill>
                <a:srgbClr val="0070C0"/>
              </a:solidFill>
            </a:endParaRPr>
          </a:p>
          <a:p>
            <a:r>
              <a:rPr lang="de-DE" b="1" dirty="0">
                <a:solidFill>
                  <a:srgbClr val="0070C0"/>
                </a:solidFill>
              </a:rPr>
              <a:t>Welche Absichten stecken dahinter?</a:t>
            </a:r>
          </a:p>
          <a:p>
            <a:endParaRPr lang="de-DE" sz="2000" b="1" dirty="0">
              <a:solidFill>
                <a:srgbClr val="0070C0"/>
              </a:solidFill>
            </a:endParaRPr>
          </a:p>
          <a:p>
            <a:r>
              <a:rPr lang="de-DE" b="1" dirty="0">
                <a:solidFill>
                  <a:srgbClr val="0070C0"/>
                </a:solidFill>
              </a:rPr>
              <a:t>Der Journalismus verfolgt andere Zwecke: Welche?</a:t>
            </a:r>
          </a:p>
          <a:p>
            <a:endParaRPr lang="de-DE" b="1" dirty="0">
              <a:solidFill>
                <a:srgbClr val="0070C0"/>
              </a:solidFill>
            </a:endParaRPr>
          </a:p>
          <a:p>
            <a:pPr marL="0" indent="0">
              <a:buFont typeface="Arial" pitchFamily="34" charset="0"/>
              <a:buNone/>
            </a:pPr>
            <a:endParaRPr lang="de-DE" sz="2800"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7992888" cy="50723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800" b="1" dirty="0">
                <a:sym typeface="Wingdings" panose="05000000000000000000" pitchFamily="2" charset="2"/>
              </a:rPr>
              <a:t> Das sind </a:t>
            </a:r>
            <a:r>
              <a:rPr lang="de-DE" sz="2800" b="1" dirty="0"/>
              <a:t>Tricks der Manipulierer!</a:t>
            </a:r>
            <a:endParaRPr lang="de-DE" sz="2200" b="1" dirty="0"/>
          </a:p>
        </p:txBody>
      </p:sp>
      <p:grpSp>
        <p:nvGrpSpPr>
          <p:cNvPr id="2" name="Gruppieren 1" hidden="1">
            <a:extLst>
              <a:ext uri="{FF2B5EF4-FFF2-40B4-BE49-F238E27FC236}">
                <a16:creationId xmlns:a16="http://schemas.microsoft.com/office/drawing/2014/main" id="{1164CBE0-0F8F-3457-23D3-601B9B6D63ED}"/>
              </a:ext>
            </a:extLst>
          </p:cNvPr>
          <p:cNvGrpSpPr/>
          <p:nvPr/>
        </p:nvGrpSpPr>
        <p:grpSpPr>
          <a:xfrm>
            <a:off x="1811897" y="2780134"/>
            <a:ext cx="8530703" cy="4120406"/>
            <a:chOff x="7047605" y="764704"/>
            <a:chExt cx="5781297" cy="2792418"/>
          </a:xfrm>
        </p:grpSpPr>
        <p:sp>
          <p:nvSpPr>
            <p:cNvPr id="7" name="Rechteck: abgerundete Ecken 6">
              <a:extLst>
                <a:ext uri="{FF2B5EF4-FFF2-40B4-BE49-F238E27FC236}">
                  <a16:creationId xmlns:a16="http://schemas.microsoft.com/office/drawing/2014/main" id="{3AB8B181-1AB4-BC76-2707-E8885275A4FD}"/>
                </a:ext>
              </a:extLst>
            </p:cNvPr>
            <p:cNvSpPr/>
            <p:nvPr/>
          </p:nvSpPr>
          <p:spPr>
            <a:xfrm>
              <a:off x="7047605" y="764704"/>
              <a:ext cx="5781297" cy="27924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Kleidung, Menschliches Gesicht, Kinderkunst, Person enthält.&#10;&#10;KI-generierte Inhalte können fehlerhaft sein.">
              <a:extLst>
                <a:ext uri="{FF2B5EF4-FFF2-40B4-BE49-F238E27FC236}">
                  <a16:creationId xmlns:a16="http://schemas.microsoft.com/office/drawing/2014/main" id="{049F47F3-8CEA-01EE-97B7-0574FF97D24B}"/>
                </a:ext>
              </a:extLst>
            </p:cNvPr>
            <p:cNvPicPr>
              <a:picLocks noChangeAspect="1"/>
            </p:cNvPicPr>
            <p:nvPr/>
          </p:nvPicPr>
          <p:blipFill>
            <a:blip r:embed="rId3" cstate="print">
              <a:extLst>
                <a:ext uri="{28A0092B-C50C-407E-A947-70E740481C1C}">
                  <a14:useLocalDpi xmlns:a14="http://schemas.microsoft.com/office/drawing/2010/main" val="0"/>
                </a:ext>
              </a:extLst>
            </a:blip>
            <a:srcRect b="20119"/>
            <a:stretch>
              <a:fillRect/>
            </a:stretch>
          </p:blipFill>
          <p:spPr>
            <a:xfrm>
              <a:off x="7313784" y="939162"/>
              <a:ext cx="4917886" cy="2617960"/>
            </a:xfrm>
            <a:prstGeom prst="rect">
              <a:avLst/>
            </a:prstGeom>
          </p:spPr>
        </p:pic>
      </p:grpSp>
      <p:pic>
        <p:nvPicPr>
          <p:cNvPr id="9" name="Grafik 8">
            <a:extLst>
              <a:ext uri="{FF2B5EF4-FFF2-40B4-BE49-F238E27FC236}">
                <a16:creationId xmlns:a16="http://schemas.microsoft.com/office/drawing/2014/main" id="{581EDE29-84CB-4D8C-9E28-54D5E891C217}"/>
              </a:ext>
            </a:extLst>
          </p:cNvPr>
          <p:cNvPicPr>
            <a:picLocks noChangeAspect="1"/>
          </p:cNvPicPr>
          <p:nvPr/>
        </p:nvPicPr>
        <p:blipFill rotWithShape="1">
          <a:blip r:embed="rId4"/>
          <a:srcRect t="15697" r="20101" b="17795"/>
          <a:stretch/>
        </p:blipFill>
        <p:spPr>
          <a:xfrm>
            <a:off x="9445818" y="550050"/>
            <a:ext cx="2770862" cy="1836000"/>
          </a:xfrm>
          <a:prstGeom prst="rect">
            <a:avLst/>
          </a:prstGeom>
        </p:spPr>
      </p:pic>
    </p:spTree>
    <p:extLst>
      <p:ext uri="{BB962C8B-B14F-4D97-AF65-F5344CB8AC3E}">
        <p14:creationId xmlns:p14="http://schemas.microsoft.com/office/powerpoint/2010/main" val="208008649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xit" presetSubtype="0" fill="hold"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par>
                          <p:cTn id="12" fill="hold">
                            <p:stCondLst>
                              <p:cond delay="500"/>
                            </p:stCondLst>
                            <p:childTnLst>
                              <p:par>
                                <p:cTn id="13" presetID="10" presetClass="entr" presetSubtype="0" fill="hold" nodeType="afterEffect">
                                  <p:stCondLst>
                                    <p:cond delay="100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p:txBody>
          <a:bodyPr/>
          <a:lstStyle/>
          <a:p>
            <a:fld id="{995B83AF-091C-4368-ABDB-DF7FEF1A6B80}" type="slidenum">
              <a:rPr lang="de-DE" smtClean="0"/>
              <a:pPr/>
              <a:t>19</a:t>
            </a:fld>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263352" y="741285"/>
            <a:ext cx="8496944" cy="455467"/>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800" b="1" dirty="0">
                <a:sym typeface="Wingdings" panose="05000000000000000000" pitchFamily="2" charset="2"/>
              </a:rPr>
              <a:t> Hier nennen wir die drei wichtigsten Gründe</a:t>
            </a:r>
            <a:endParaRPr lang="de-DE" sz="2200" b="1" dirty="0"/>
          </a:p>
        </p:txBody>
      </p:sp>
      <p:sp>
        <p:nvSpPr>
          <p:cNvPr id="6" name="Textfeld 5">
            <a:extLst>
              <a:ext uri="{FF2B5EF4-FFF2-40B4-BE49-F238E27FC236}">
                <a16:creationId xmlns:a16="http://schemas.microsoft.com/office/drawing/2014/main" id="{C0FF3B78-3381-4C21-A063-DAC3FEA523C8}"/>
              </a:ext>
            </a:extLst>
          </p:cNvPr>
          <p:cNvSpPr txBox="1"/>
          <p:nvPr/>
        </p:nvSpPr>
        <p:spPr>
          <a:xfrm>
            <a:off x="263352" y="1845588"/>
            <a:ext cx="11270750" cy="3166824"/>
          </a:xfrm>
          <a:prstGeom prst="roundRect">
            <a:avLst/>
          </a:prstGeom>
          <a:noFill/>
        </p:spPr>
        <p:txBody>
          <a:bodyPr wrap="square" rtlCol="0">
            <a:spAutoFit/>
          </a:bodyPr>
          <a:lstStyle/>
          <a:p>
            <a:pPr>
              <a:spcBef>
                <a:spcPts val="600"/>
              </a:spcBef>
              <a:spcAft>
                <a:spcPts val="600"/>
              </a:spcAft>
            </a:pPr>
            <a:r>
              <a:rPr lang="de-DE" sz="3200" b="1" dirty="0">
                <a:solidFill>
                  <a:srgbClr val="0070C0"/>
                </a:solidFill>
              </a:rPr>
              <a:t>Erstens das Geld: </a:t>
            </a:r>
            <a:r>
              <a:rPr lang="de-DE" sz="3200" dirty="0">
                <a:solidFill>
                  <a:srgbClr val="0070C0"/>
                </a:solidFill>
              </a:rPr>
              <a:t>Ihr sollt klicken und kaufen!</a:t>
            </a:r>
          </a:p>
          <a:p>
            <a:pPr>
              <a:spcBef>
                <a:spcPts val="600"/>
              </a:spcBef>
              <a:spcAft>
                <a:spcPts val="600"/>
              </a:spcAft>
            </a:pPr>
            <a:r>
              <a:rPr lang="de-DE" sz="3200" b="1" dirty="0">
                <a:solidFill>
                  <a:srgbClr val="0070C0"/>
                </a:solidFill>
              </a:rPr>
              <a:t>Zweitens Meinungsmache: </a:t>
            </a:r>
            <a:r>
              <a:rPr lang="de-DE" sz="3200" dirty="0">
                <a:solidFill>
                  <a:srgbClr val="0070C0"/>
                </a:solidFill>
              </a:rPr>
              <a:t>Eure Denkweise, eure Ansichten sollen beeinflusst (geändert) werden!</a:t>
            </a:r>
          </a:p>
          <a:p>
            <a:pPr>
              <a:spcBef>
                <a:spcPts val="600"/>
              </a:spcBef>
              <a:spcAft>
                <a:spcPts val="600"/>
              </a:spcAft>
            </a:pPr>
            <a:r>
              <a:rPr lang="de-DE" sz="3200" b="1" dirty="0">
                <a:solidFill>
                  <a:srgbClr val="0070C0"/>
                </a:solidFill>
              </a:rPr>
              <a:t>Drittens Reichweite: </a:t>
            </a:r>
            <a:r>
              <a:rPr lang="de-DE" sz="3200" dirty="0">
                <a:solidFill>
                  <a:srgbClr val="0070C0"/>
                </a:solidFill>
              </a:rPr>
              <a:t>Ihr sollt als Follower den Influencern folgen und sie bewundern – Das macht sie berühmt.</a:t>
            </a:r>
            <a:endParaRPr lang="de-DE" b="1" dirty="0">
              <a:solidFill>
                <a:srgbClr val="0070C0"/>
              </a:solidFill>
            </a:endParaRPr>
          </a:p>
        </p:txBody>
      </p:sp>
      <p:grpSp>
        <p:nvGrpSpPr>
          <p:cNvPr id="2" name="Gruppieren 1" hidden="1">
            <a:extLst>
              <a:ext uri="{FF2B5EF4-FFF2-40B4-BE49-F238E27FC236}">
                <a16:creationId xmlns:a16="http://schemas.microsoft.com/office/drawing/2014/main" id="{1164CBE0-0F8F-3457-23D3-601B9B6D63ED}"/>
              </a:ext>
            </a:extLst>
          </p:cNvPr>
          <p:cNvGrpSpPr/>
          <p:nvPr/>
        </p:nvGrpSpPr>
        <p:grpSpPr>
          <a:xfrm>
            <a:off x="1811897" y="2780134"/>
            <a:ext cx="8530703" cy="4120406"/>
            <a:chOff x="7047605" y="764704"/>
            <a:chExt cx="5781297" cy="2792418"/>
          </a:xfrm>
        </p:grpSpPr>
        <p:sp>
          <p:nvSpPr>
            <p:cNvPr id="7" name="Rechteck: abgerundete Ecken 6">
              <a:extLst>
                <a:ext uri="{FF2B5EF4-FFF2-40B4-BE49-F238E27FC236}">
                  <a16:creationId xmlns:a16="http://schemas.microsoft.com/office/drawing/2014/main" id="{3AB8B181-1AB4-BC76-2707-E8885275A4FD}"/>
                </a:ext>
              </a:extLst>
            </p:cNvPr>
            <p:cNvSpPr/>
            <p:nvPr/>
          </p:nvSpPr>
          <p:spPr>
            <a:xfrm>
              <a:off x="7047605" y="764704"/>
              <a:ext cx="5781297" cy="2792418"/>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Ein Bild, das Kleidung, Menschliches Gesicht, Kinderkunst, Person enthält.&#10;&#10;KI-generierte Inhalte können fehlerhaft sein.">
              <a:extLst>
                <a:ext uri="{FF2B5EF4-FFF2-40B4-BE49-F238E27FC236}">
                  <a16:creationId xmlns:a16="http://schemas.microsoft.com/office/drawing/2014/main" id="{049F47F3-8CEA-01EE-97B7-0574FF97D24B}"/>
                </a:ext>
              </a:extLst>
            </p:cNvPr>
            <p:cNvPicPr>
              <a:picLocks noChangeAspect="1"/>
            </p:cNvPicPr>
            <p:nvPr/>
          </p:nvPicPr>
          <p:blipFill>
            <a:blip r:embed="rId3" cstate="print">
              <a:extLst>
                <a:ext uri="{28A0092B-C50C-407E-A947-70E740481C1C}">
                  <a14:useLocalDpi xmlns:a14="http://schemas.microsoft.com/office/drawing/2010/main" val="0"/>
                </a:ext>
              </a:extLst>
            </a:blip>
            <a:srcRect b="20119"/>
            <a:stretch>
              <a:fillRect/>
            </a:stretch>
          </p:blipFill>
          <p:spPr>
            <a:xfrm>
              <a:off x="7313784" y="939162"/>
              <a:ext cx="4917886" cy="2617960"/>
            </a:xfrm>
            <a:prstGeom prst="rect">
              <a:avLst/>
            </a:prstGeom>
          </p:spPr>
        </p:pic>
      </p:grpSp>
    </p:spTree>
    <p:extLst>
      <p:ext uri="{BB962C8B-B14F-4D97-AF65-F5344CB8AC3E}">
        <p14:creationId xmlns:p14="http://schemas.microsoft.com/office/powerpoint/2010/main" val="37647346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10" presetClass="exit" presetSubtype="0" fill="hold" nodeType="withEffect">
                                  <p:stCondLst>
                                    <p:cond delay="0"/>
                                  </p:stCondLst>
                                  <p:childTnLst>
                                    <p:animEffect transition="out" filter="fade">
                                      <p:cBhvr>
                                        <p:cTn id="10" dur="500"/>
                                        <p:tgtEl>
                                          <p:spTgt spid="2"/>
                                        </p:tgtEl>
                                      </p:cBhvr>
                                    </p:animEffect>
                                    <p:set>
                                      <p:cBhvr>
                                        <p:cTn id="11" dur="1" fill="hold">
                                          <p:stCondLst>
                                            <p:cond delay="499"/>
                                          </p:stCondLst>
                                        </p:cTn>
                                        <p:tgtEl>
                                          <p:spTgt spid="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6">
                                            <p:txEl>
                                              <p:pRg st="0" end="0"/>
                                            </p:txEl>
                                          </p:spTgt>
                                        </p:tgtEl>
                                        <p:attrNameLst>
                                          <p:attrName>style.visibility</p:attrName>
                                        </p:attrNameLst>
                                      </p:cBhvr>
                                      <p:to>
                                        <p:strVal val="visible"/>
                                      </p:to>
                                    </p:set>
                                    <p:animEffect transition="in" filter="fade">
                                      <p:cBhvr>
                                        <p:cTn id="16" dur="500"/>
                                        <p:tgtEl>
                                          <p:spTgt spid="6">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6">
                                            <p:txEl>
                                              <p:pRg st="1" end="1"/>
                                            </p:txEl>
                                          </p:spTgt>
                                        </p:tgtEl>
                                        <p:attrNameLst>
                                          <p:attrName>style.visibility</p:attrName>
                                        </p:attrNameLst>
                                      </p:cBhvr>
                                      <p:to>
                                        <p:strVal val="visible"/>
                                      </p:to>
                                    </p:set>
                                    <p:animEffect transition="in" filter="fade">
                                      <p:cBhvr>
                                        <p:cTn id="21" dur="500"/>
                                        <p:tgtEl>
                                          <p:spTgt spid="6">
                                            <p:txEl>
                                              <p:pRg st="1" end="1"/>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6">
                                            <p:txEl>
                                              <p:pRg st="2" end="2"/>
                                            </p:txEl>
                                          </p:spTgt>
                                        </p:tgtEl>
                                        <p:attrNameLst>
                                          <p:attrName>style.visibility</p:attrName>
                                        </p:attrNameLst>
                                      </p:cBhvr>
                                      <p:to>
                                        <p:strVal val="visible"/>
                                      </p:to>
                                    </p:set>
                                    <p:animEffect transition="in" filter="fade">
                                      <p:cBhvr>
                                        <p:cTn id="26" dur="5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4882CD-ECD4-434F-4811-307EF6BDB6D2}"/>
            </a:ext>
          </a:extLst>
        </p:cNvPr>
        <p:cNvGrpSpPr/>
        <p:nvPr/>
      </p:nvGrpSpPr>
      <p:grpSpPr>
        <a:xfrm>
          <a:off x="0" y="0"/>
          <a:ext cx="0" cy="0"/>
          <a:chOff x="0" y="0"/>
          <a:chExt cx="0" cy="0"/>
        </a:xfrm>
      </p:grpSpPr>
      <p:sp>
        <p:nvSpPr>
          <p:cNvPr id="2" name="Inhaltsplatzhalter 1">
            <a:extLst>
              <a:ext uri="{FF2B5EF4-FFF2-40B4-BE49-F238E27FC236}">
                <a16:creationId xmlns:a16="http://schemas.microsoft.com/office/drawing/2014/main" id="{E4E031F7-FA8C-3AFA-6743-190F9F19AFD7}"/>
              </a:ext>
            </a:extLst>
          </p:cNvPr>
          <p:cNvSpPr>
            <a:spLocks noGrp="1"/>
          </p:cNvSpPr>
          <p:nvPr>
            <p:ph idx="1"/>
          </p:nvPr>
        </p:nvSpPr>
        <p:spPr>
          <a:xfrm>
            <a:off x="263352" y="2276872"/>
            <a:ext cx="5447928" cy="3024336"/>
          </a:xfrm>
        </p:spPr>
        <p:txBody>
          <a:bodyPr/>
          <a:lstStyle/>
          <a:p>
            <a:pPr marL="0" indent="0" algn="ctr">
              <a:buNone/>
            </a:pPr>
            <a:r>
              <a:rPr lang="de-DE" sz="3600" b="1" dirty="0"/>
              <a:t>Über Manipulation in den Sozialen Medien</a:t>
            </a:r>
          </a:p>
          <a:p>
            <a:pPr marL="0" indent="0" algn="ctr">
              <a:buNone/>
            </a:pPr>
            <a:r>
              <a:rPr lang="de-DE" sz="3600" b="1" dirty="0"/>
              <a:t>und wie ihr euch wehren könnt!</a:t>
            </a:r>
          </a:p>
        </p:txBody>
      </p:sp>
      <p:sp>
        <p:nvSpPr>
          <p:cNvPr id="3" name="Foliennummernplatzhalter 2">
            <a:extLst>
              <a:ext uri="{FF2B5EF4-FFF2-40B4-BE49-F238E27FC236}">
                <a16:creationId xmlns:a16="http://schemas.microsoft.com/office/drawing/2014/main" id="{D9D3DF1D-D45A-FFC6-FF55-B0EB369BD402}"/>
              </a:ext>
            </a:extLst>
          </p:cNvPr>
          <p:cNvSpPr>
            <a:spLocks noGrp="1"/>
          </p:cNvSpPr>
          <p:nvPr>
            <p:ph type="sldNum" sz="quarter" idx="12"/>
          </p:nvPr>
        </p:nvSpPr>
        <p:spPr/>
        <p:txBody>
          <a:bodyPr/>
          <a:lstStyle/>
          <a:p>
            <a:fld id="{995B83AF-091C-4368-ABDB-DF7FEF1A6B80}" type="slidenum">
              <a:rPr lang="de-DE" smtClean="0"/>
              <a:pPr/>
              <a:t>2</a:t>
            </a:fld>
            <a:endParaRPr lang="de-DE" dirty="0"/>
          </a:p>
        </p:txBody>
      </p:sp>
      <p:sp>
        <p:nvSpPr>
          <p:cNvPr id="5" name="Rechteck: abgerundete Ecken 4">
            <a:extLst>
              <a:ext uri="{FF2B5EF4-FFF2-40B4-BE49-F238E27FC236}">
                <a16:creationId xmlns:a16="http://schemas.microsoft.com/office/drawing/2014/main" id="{EB06D71B-3E8C-014C-B3CB-10F13CD61D93}"/>
              </a:ext>
            </a:extLst>
          </p:cNvPr>
          <p:cNvSpPr/>
          <p:nvPr/>
        </p:nvSpPr>
        <p:spPr>
          <a:xfrm>
            <a:off x="6168008" y="1484784"/>
            <a:ext cx="6530306" cy="4674235"/>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cxnSp>
        <p:nvCxnSpPr>
          <p:cNvPr id="10" name="Gerader Verbinder 9">
            <a:extLst>
              <a:ext uri="{FF2B5EF4-FFF2-40B4-BE49-F238E27FC236}">
                <a16:creationId xmlns:a16="http://schemas.microsoft.com/office/drawing/2014/main" id="{08F65A1F-5513-C780-017D-7ADDEE45338E}"/>
              </a:ext>
            </a:extLst>
          </p:cNvPr>
          <p:cNvCxnSpPr>
            <a:cxnSpLocks/>
          </p:cNvCxnSpPr>
          <p:nvPr/>
        </p:nvCxnSpPr>
        <p:spPr>
          <a:xfrm>
            <a:off x="0" y="3501008"/>
            <a:ext cx="6096000" cy="0"/>
          </a:xfrm>
          <a:prstGeom prst="line">
            <a:avLst/>
          </a:prstGeom>
        </p:spPr>
        <p:style>
          <a:lnRef idx="3">
            <a:schemeClr val="accent1"/>
          </a:lnRef>
          <a:fillRef idx="0">
            <a:schemeClr val="accent1"/>
          </a:fillRef>
          <a:effectRef idx="2">
            <a:schemeClr val="accent1"/>
          </a:effectRef>
          <a:fontRef idx="minor">
            <a:schemeClr val="tx1"/>
          </a:fontRef>
        </p:style>
      </p:cxnSp>
      <p:pic>
        <p:nvPicPr>
          <p:cNvPr id="4" name="Grafik 3" descr="Ein Bild, das Kleidung, Menschliches Gesicht, Animation, Animierter Cartoon enthält.&#10;&#10;KI-generierte Inhalte können fehlerhaft sein." hidden="1">
            <a:extLst>
              <a:ext uri="{FF2B5EF4-FFF2-40B4-BE49-F238E27FC236}">
                <a16:creationId xmlns:a16="http://schemas.microsoft.com/office/drawing/2014/main" id="{34C93BE5-0F6E-F14B-376D-4F5D3BAD4B7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9536" y="1408048"/>
            <a:ext cx="6406702" cy="4750972"/>
          </a:xfrm>
          <a:prstGeom prst="rect">
            <a:avLst/>
          </a:prstGeom>
        </p:spPr>
      </p:pic>
      <p:pic>
        <p:nvPicPr>
          <p:cNvPr id="7" name="Grafik 6" descr="Ein Bild, das Kleidung, Menschliches Gesicht, Animation, Animierter Cartoon enthält.&#10;&#10;KI-generierte Inhalte können fehlerhaft sein.">
            <a:extLst>
              <a:ext uri="{FF2B5EF4-FFF2-40B4-BE49-F238E27FC236}">
                <a16:creationId xmlns:a16="http://schemas.microsoft.com/office/drawing/2014/main" id="{F755E3D6-A075-F16B-2D34-CFBD0AD7EDE1}"/>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84032" y="2060848"/>
            <a:ext cx="6149659" cy="4098172"/>
          </a:xfrm>
          <a:prstGeom prst="roundRect">
            <a:avLst>
              <a:gd name="adj" fmla="val 14738"/>
            </a:avLst>
          </a:prstGeom>
        </p:spPr>
      </p:pic>
    </p:spTree>
    <p:extLst>
      <p:ext uri="{BB962C8B-B14F-4D97-AF65-F5344CB8AC3E}">
        <p14:creationId xmlns:p14="http://schemas.microsoft.com/office/powerpoint/2010/main" val="25479924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fade">
                                      <p:cBhvr>
                                        <p:cTn id="7" dur="500"/>
                                        <p:tgtEl>
                                          <p:spTgt spid="2">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25085FB3-E2B7-4E0C-B3A8-C5C95E3ADB52}"/>
              </a:ext>
            </a:extLst>
          </p:cNvPr>
          <p:cNvSpPr>
            <a:spLocks noGrp="1"/>
          </p:cNvSpPr>
          <p:nvPr>
            <p:ph type="sldNum" sz="quarter" idx="12"/>
          </p:nvPr>
        </p:nvSpPr>
        <p:spPr>
          <a:xfrm>
            <a:off x="239350" y="6269107"/>
            <a:ext cx="2844800" cy="365125"/>
          </a:xfrm>
        </p:spPr>
        <p:txBody>
          <a:bodyPr/>
          <a:lstStyle/>
          <a:p>
            <a:fld id="{995B83AF-091C-4368-ABDB-DF7FEF1A6B80}" type="slidenum">
              <a:rPr lang="de-DE" smtClean="0"/>
              <a:pPr/>
              <a:t>20</a:t>
            </a:fld>
            <a:endParaRPr lang="de-DE" dirty="0"/>
          </a:p>
        </p:txBody>
      </p:sp>
      <p:sp>
        <p:nvSpPr>
          <p:cNvPr id="4" name="Inhaltsplatzhalter 1">
            <a:extLst>
              <a:ext uri="{FF2B5EF4-FFF2-40B4-BE49-F238E27FC236}">
                <a16:creationId xmlns:a16="http://schemas.microsoft.com/office/drawing/2014/main" id="{BC3F5E32-BDB1-4940-AE1B-4E1E800075BE}"/>
              </a:ext>
            </a:extLst>
          </p:cNvPr>
          <p:cNvSpPr txBox="1">
            <a:spLocks/>
          </p:cNvSpPr>
          <p:nvPr/>
        </p:nvSpPr>
        <p:spPr>
          <a:xfrm>
            <a:off x="441874" y="1484784"/>
            <a:ext cx="11750126" cy="1341028"/>
          </a:xfrm>
          <a:prstGeom prst="rect">
            <a:avLst/>
          </a:prstGeom>
          <a:solidFill>
            <a:schemeClr val="bg1"/>
          </a:solid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600" b="1" dirty="0">
                <a:solidFill>
                  <a:srgbClr val="0070C0"/>
                </a:solidFill>
              </a:rPr>
              <a:t>Setzt Euch so, dass Vierer-Gruppen </a:t>
            </a:r>
            <a:br>
              <a:rPr lang="de-DE" sz="3600" b="1" dirty="0">
                <a:solidFill>
                  <a:srgbClr val="0070C0"/>
                </a:solidFill>
              </a:rPr>
            </a:br>
            <a:r>
              <a:rPr lang="de-DE" sz="3600" b="1" dirty="0">
                <a:solidFill>
                  <a:srgbClr val="0070C0"/>
                </a:solidFill>
              </a:rPr>
              <a:t>gebildet werden!</a:t>
            </a:r>
          </a:p>
          <a:p>
            <a:pPr marL="0" indent="0">
              <a:buFont typeface="Arial" pitchFamily="34" charset="0"/>
              <a:buNone/>
            </a:pPr>
            <a:endParaRPr lang="de-DE" dirty="0"/>
          </a:p>
          <a:p>
            <a:pPr marL="0" indent="0">
              <a:buFont typeface="Arial" pitchFamily="34" charset="0"/>
              <a:buNone/>
            </a:pPr>
            <a:endParaRPr lang="de-DE" dirty="0"/>
          </a:p>
        </p:txBody>
      </p:sp>
      <p:sp>
        <p:nvSpPr>
          <p:cNvPr id="5" name="Rechteck: abgerundete Ecken 4">
            <a:extLst>
              <a:ext uri="{FF2B5EF4-FFF2-40B4-BE49-F238E27FC236}">
                <a16:creationId xmlns:a16="http://schemas.microsoft.com/office/drawing/2014/main" id="{0A1C36B0-D35F-43CF-B9D1-8394DB72284A}"/>
              </a:ext>
            </a:extLst>
          </p:cNvPr>
          <p:cNvSpPr/>
          <p:nvPr/>
        </p:nvSpPr>
        <p:spPr>
          <a:xfrm>
            <a:off x="191344" y="689513"/>
            <a:ext cx="8064896" cy="507239"/>
          </a:xfrm>
          <a:prstGeom prst="roundRect">
            <a:avLst/>
          </a:prstGeom>
          <a:solidFill>
            <a:schemeClr val="accent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r>
              <a:rPr lang="de-DE" sz="2200" b="1" dirty="0"/>
              <a:t> </a:t>
            </a:r>
            <a:r>
              <a:rPr lang="de-DE" sz="2200" b="1" dirty="0">
                <a:sym typeface="Wingdings" panose="05000000000000000000" pitchFamily="2" charset="2"/>
              </a:rPr>
              <a:t> </a:t>
            </a:r>
            <a:r>
              <a:rPr lang="de-DE" sz="2200" b="1" dirty="0"/>
              <a:t> Die Werkzeuge der Manipulierer unbrauchbar machen!</a:t>
            </a:r>
          </a:p>
        </p:txBody>
      </p:sp>
      <p:grpSp>
        <p:nvGrpSpPr>
          <p:cNvPr id="8" name="Gruppieren 7">
            <a:extLst>
              <a:ext uri="{FF2B5EF4-FFF2-40B4-BE49-F238E27FC236}">
                <a16:creationId xmlns:a16="http://schemas.microsoft.com/office/drawing/2014/main" id="{9E3EA578-1F94-B3AD-B65E-72359E3A56F3}"/>
              </a:ext>
            </a:extLst>
          </p:cNvPr>
          <p:cNvGrpSpPr/>
          <p:nvPr/>
        </p:nvGrpSpPr>
        <p:grpSpPr>
          <a:xfrm>
            <a:off x="8544272" y="690565"/>
            <a:ext cx="4057120" cy="2123364"/>
            <a:chOff x="7047605" y="764704"/>
            <a:chExt cx="5335484" cy="2792418"/>
          </a:xfrm>
        </p:grpSpPr>
        <p:sp>
          <p:nvSpPr>
            <p:cNvPr id="9" name="Rechteck: abgerundete Ecken 8">
              <a:extLst>
                <a:ext uri="{FF2B5EF4-FFF2-40B4-BE49-F238E27FC236}">
                  <a16:creationId xmlns:a16="http://schemas.microsoft.com/office/drawing/2014/main" id="{F1808839-91DC-085E-B694-1B64A5B7EC33}"/>
                </a:ext>
              </a:extLst>
            </p:cNvPr>
            <p:cNvSpPr/>
            <p:nvPr/>
          </p:nvSpPr>
          <p:spPr>
            <a:xfrm>
              <a:off x="7047605" y="764704"/>
              <a:ext cx="5335484" cy="2792418"/>
            </a:xfrm>
            <a:prstGeom prst="roundRect">
              <a:avLst>
                <a:gd name="adj" fmla="val 5901"/>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Ein Bild, das Kleidung, Menschliches Gesicht, Kinderkunst, Person enthält.&#10;&#10;KI-generierte Inhalte können fehlerhaft sein.">
              <a:extLst>
                <a:ext uri="{FF2B5EF4-FFF2-40B4-BE49-F238E27FC236}">
                  <a16:creationId xmlns:a16="http://schemas.microsoft.com/office/drawing/2014/main" id="{617AC661-5BBB-2AD0-FE18-261357622D0E}"/>
                </a:ext>
              </a:extLst>
            </p:cNvPr>
            <p:cNvPicPr>
              <a:picLocks noChangeAspect="1"/>
            </p:cNvPicPr>
            <p:nvPr/>
          </p:nvPicPr>
          <p:blipFill>
            <a:blip r:embed="rId3" cstate="print">
              <a:extLst>
                <a:ext uri="{28A0092B-C50C-407E-A947-70E740481C1C}">
                  <a14:useLocalDpi xmlns:a14="http://schemas.microsoft.com/office/drawing/2010/main" val="0"/>
                </a:ext>
              </a:extLst>
            </a:blip>
            <a:srcRect b="20119"/>
            <a:stretch>
              <a:fillRect/>
            </a:stretch>
          </p:blipFill>
          <p:spPr>
            <a:xfrm>
              <a:off x="7313784" y="939162"/>
              <a:ext cx="4917886" cy="2617960"/>
            </a:xfrm>
            <a:prstGeom prst="rect">
              <a:avLst/>
            </a:prstGeom>
          </p:spPr>
        </p:pic>
      </p:grpSp>
      <p:sp>
        <p:nvSpPr>
          <p:cNvPr id="7" name="Rechteck 6">
            <a:extLst>
              <a:ext uri="{FF2B5EF4-FFF2-40B4-BE49-F238E27FC236}">
                <a16:creationId xmlns:a16="http://schemas.microsoft.com/office/drawing/2014/main" id="{FA7B3E58-F667-0ED0-37C5-57EA0361F107}"/>
              </a:ext>
            </a:extLst>
          </p:cNvPr>
          <p:cNvSpPr/>
          <p:nvPr/>
        </p:nvSpPr>
        <p:spPr>
          <a:xfrm>
            <a:off x="0" y="1340768"/>
            <a:ext cx="8337283" cy="4827719"/>
          </a:xfrm>
          <a:prstGeom prst="rect">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de-DE" dirty="0"/>
              <a:t>s</a:t>
            </a:r>
          </a:p>
        </p:txBody>
      </p:sp>
      <p:sp>
        <p:nvSpPr>
          <p:cNvPr id="11" name="Inhaltsplatzhalter 1">
            <a:extLst>
              <a:ext uri="{FF2B5EF4-FFF2-40B4-BE49-F238E27FC236}">
                <a16:creationId xmlns:a16="http://schemas.microsoft.com/office/drawing/2014/main" id="{692D891A-1E10-07CD-7198-09955B300DF3}"/>
              </a:ext>
            </a:extLst>
          </p:cNvPr>
          <p:cNvSpPr txBox="1">
            <a:spLocks/>
          </p:cNvSpPr>
          <p:nvPr/>
        </p:nvSpPr>
        <p:spPr>
          <a:xfrm>
            <a:off x="263352" y="1477706"/>
            <a:ext cx="11665296" cy="4690781"/>
          </a:xfrm>
          <a:prstGeom prst="rect">
            <a:avLst/>
          </a:prstGeom>
          <a:noFill/>
        </p:spPr>
        <p:txBody>
          <a:bodyPr/>
          <a:lstStyle>
            <a:lvl1pPr marL="342900" indent="-342900" algn="l" defTabSz="914400" rtl="0" eaLnBrk="1" latinLnBrk="0" hangingPunct="1">
              <a:spcBef>
                <a:spcPct val="20000"/>
              </a:spcBef>
              <a:buFont typeface="Arial" pitchFamily="34" charset="0"/>
              <a:buChar char="•"/>
              <a:defRPr sz="3200" kern="1200">
                <a:solidFill>
                  <a:schemeClr val="tx1"/>
                </a:solidFill>
                <a:latin typeface="Arial" panose="020B0604020202020204" pitchFamily="34" charset="0"/>
                <a:ea typeface="+mn-ea"/>
                <a:cs typeface="Arial" panose="020B0604020202020204" pitchFamily="34" charset="0"/>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indent="0">
              <a:buNone/>
            </a:pPr>
            <a:r>
              <a:rPr lang="de-DE" sz="3600" b="1" dirty="0">
                <a:solidFill>
                  <a:srgbClr val="0070C0"/>
                </a:solidFill>
              </a:rPr>
              <a:t>Macht euch in der Gruppe </a:t>
            </a:r>
            <a:br>
              <a:rPr lang="de-DE" sz="3600" b="1" dirty="0">
                <a:solidFill>
                  <a:srgbClr val="0070C0"/>
                </a:solidFill>
              </a:rPr>
            </a:br>
            <a:r>
              <a:rPr lang="de-DE" sz="3600" b="1" dirty="0">
                <a:solidFill>
                  <a:srgbClr val="0070C0"/>
                </a:solidFill>
              </a:rPr>
              <a:t>Gedanken und schreibt sie auf:</a:t>
            </a:r>
          </a:p>
          <a:p>
            <a:pPr marL="0" indent="0">
              <a:buNone/>
            </a:pPr>
            <a:endParaRPr lang="de-DE" sz="3600" b="1" dirty="0">
              <a:solidFill>
                <a:srgbClr val="0070C0"/>
              </a:solidFill>
            </a:endParaRPr>
          </a:p>
          <a:p>
            <a:pPr marL="0" indent="0">
              <a:buNone/>
            </a:pPr>
            <a:r>
              <a:rPr lang="de-DE" b="1" dirty="0">
                <a:solidFill>
                  <a:srgbClr val="0070C0"/>
                </a:solidFill>
              </a:rPr>
              <a:t>1.) Was machen Journalisten anders?</a:t>
            </a:r>
          </a:p>
          <a:p>
            <a:pPr marL="0" indent="0">
              <a:buNone/>
            </a:pPr>
            <a:r>
              <a:rPr lang="de-DE" b="1" dirty="0">
                <a:solidFill>
                  <a:srgbClr val="0070C0"/>
                </a:solidFill>
              </a:rPr>
              <a:t>2.) Wie verhindern Journalisten, </a:t>
            </a:r>
            <a:br>
              <a:rPr lang="de-DE" b="1" dirty="0">
                <a:solidFill>
                  <a:srgbClr val="0070C0"/>
                </a:solidFill>
              </a:rPr>
            </a:br>
            <a:r>
              <a:rPr lang="de-DE" b="1" dirty="0">
                <a:solidFill>
                  <a:srgbClr val="0070C0"/>
                </a:solidFill>
              </a:rPr>
              <a:t>dass sie manipuliert werden?</a:t>
            </a:r>
          </a:p>
          <a:p>
            <a:pPr marL="0" indent="0">
              <a:buNone/>
            </a:pPr>
            <a:r>
              <a:rPr lang="de-DE" dirty="0">
                <a:solidFill>
                  <a:srgbClr val="0070C0"/>
                </a:solidFill>
              </a:rPr>
              <a:t>(Denkt an die erste Unterrichtseinheit über Fact-</a:t>
            </a:r>
            <a:r>
              <a:rPr lang="de-DE" dirty="0" err="1">
                <a:solidFill>
                  <a:srgbClr val="0070C0"/>
                </a:solidFill>
              </a:rPr>
              <a:t>Checking</a:t>
            </a:r>
            <a:r>
              <a:rPr lang="de-DE" dirty="0">
                <a:solidFill>
                  <a:srgbClr val="0070C0"/>
                </a:solidFill>
              </a:rPr>
              <a:t>…)</a:t>
            </a:r>
          </a:p>
        </p:txBody>
      </p:sp>
    </p:spTree>
    <p:extLst>
      <p:ext uri="{BB962C8B-B14F-4D97-AF65-F5344CB8AC3E}">
        <p14:creationId xmlns:p14="http://schemas.microsoft.com/office/powerpoint/2010/main" val="32275716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drap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2"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1+#ppt_w/2"/>
                                          </p:val>
                                        </p:tav>
                                        <p:tav tm="100000">
                                          <p:val>
                                            <p:strVal val="#ppt_x"/>
                                          </p:val>
                                        </p:tav>
                                      </p:tavLst>
                                    </p:anim>
                                    <p:anim calcmode="lin" valueType="num">
                                      <p:cBhvr additive="base">
                                        <p:cTn id="8" dur="500" fill="hold"/>
                                        <p:tgtEl>
                                          <p:spTgt spid="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par>
                          <p:cTn id="14" fill="hold">
                            <p:stCondLst>
                              <p:cond delay="500"/>
                            </p:stCondLst>
                            <p:childTnLst>
                              <p:par>
                                <p:cTn id="15" presetID="10" presetClass="entr" presetSubtype="0" fill="hold" grpId="0" nodeType="after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par>
                          <p:cTn id="18" fill="hold">
                            <p:stCondLst>
                              <p:cond delay="1000"/>
                            </p:stCondLst>
                            <p:childTnLst>
                              <p:par>
                                <p:cTn id="19" presetID="10" presetClass="entr" presetSubtype="0" fill="hold"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nodeType="clickEffect">
                                  <p:stCondLst>
                                    <p:cond delay="0"/>
                                  </p:stCondLst>
                                  <p:childTnLst>
                                    <p:set>
                                      <p:cBhvr>
                                        <p:cTn id="25" dur="1" fill="hold">
                                          <p:stCondLst>
                                            <p:cond delay="0"/>
                                          </p:stCondLst>
                                        </p:cTn>
                                        <p:tgtEl>
                                          <p:spTgt spid="11">
                                            <p:txEl>
                                              <p:pRg st="2" end="2"/>
                                            </p:txEl>
                                          </p:spTgt>
                                        </p:tgtEl>
                                        <p:attrNameLst>
                                          <p:attrName>style.visibility</p:attrName>
                                        </p:attrNameLst>
                                      </p:cBhvr>
                                      <p:to>
                                        <p:strVal val="visible"/>
                                      </p:to>
                                    </p:set>
                                    <p:animEffect transition="in" filter="fade">
                                      <p:cBhvr>
                                        <p:cTn id="26" dur="500"/>
                                        <p:tgtEl>
                                          <p:spTgt spid="11">
                                            <p:txEl>
                                              <p:pRg st="2" end="2"/>
                                            </p:txEl>
                                          </p:spTgt>
                                        </p:tgtEl>
                                      </p:cBhvr>
                                    </p:animEffect>
                                  </p:childTnLst>
                                </p:cTn>
                              </p:par>
                            </p:childTnLst>
                          </p:cTn>
                        </p:par>
                        <p:par>
                          <p:cTn id="27" fill="hold">
                            <p:stCondLst>
                              <p:cond delay="500"/>
                            </p:stCondLst>
                            <p:childTnLst>
                              <p:par>
                                <p:cTn id="28" presetID="10" presetClass="entr" presetSubtype="0" fill="hold" nodeType="afterEffect">
                                  <p:stCondLst>
                                    <p:cond delay="1500"/>
                                  </p:stCondLst>
                                  <p:childTnLst>
                                    <p:set>
                                      <p:cBhvr>
                                        <p:cTn id="29" dur="1" fill="hold">
                                          <p:stCondLst>
                                            <p:cond delay="0"/>
                                          </p:stCondLst>
                                        </p:cTn>
                                        <p:tgtEl>
                                          <p:spTgt spid="11">
                                            <p:txEl>
                                              <p:pRg st="3" end="3"/>
                                            </p:txEl>
                                          </p:spTgt>
                                        </p:tgtEl>
                                        <p:attrNameLst>
                                          <p:attrName>style.visibility</p:attrName>
                                        </p:attrNameLst>
                                      </p:cBhvr>
                                      <p:to>
                                        <p:strVal val="visible"/>
                                      </p:to>
                                    </p:set>
                                    <p:animEffect transition="in" filter="fade">
                                      <p:cBhvr>
                                        <p:cTn id="30" dur="500"/>
                                        <p:tgtEl>
                                          <p:spTgt spid="11">
                                            <p:txEl>
                                              <p:pRg st="3" end="3"/>
                                            </p:txEl>
                                          </p:spTgt>
                                        </p:tgtEl>
                                      </p:cBhvr>
                                    </p:animEffect>
                                  </p:childTnLst>
                                </p:cTn>
                              </p:par>
                              <p:par>
                                <p:cTn id="31" presetID="10" presetClass="entr" presetSubtype="0" fill="hold" nodeType="withEffect">
                                  <p:stCondLst>
                                    <p:cond delay="1500"/>
                                  </p:stCondLst>
                                  <p:childTnLst>
                                    <p:set>
                                      <p:cBhvr>
                                        <p:cTn id="32" dur="1" fill="hold">
                                          <p:stCondLst>
                                            <p:cond delay="0"/>
                                          </p:stCondLst>
                                        </p:cTn>
                                        <p:tgtEl>
                                          <p:spTgt spid="11">
                                            <p:txEl>
                                              <p:pRg st="4" end="4"/>
                                            </p:txEl>
                                          </p:spTgt>
                                        </p:tgtEl>
                                        <p:attrNameLst>
                                          <p:attrName>style.visibility</p:attrName>
                                        </p:attrNameLst>
                                      </p:cBhvr>
                                      <p:to>
                                        <p:strVal val="visible"/>
                                      </p:to>
                                    </p:set>
                                    <p:animEffect transition="in" filter="fade">
                                      <p:cBhvr>
                                        <p:cTn id="33" dur="500"/>
                                        <p:tgtEl>
                                          <p:spTgt spid="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1"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5CCDED6-362C-477D-8EF9-759C25B19636}"/>
              </a:ext>
            </a:extLst>
          </p:cNvPr>
          <p:cNvSpPr>
            <a:spLocks noGrp="1"/>
          </p:cNvSpPr>
          <p:nvPr>
            <p:ph type="sldNum" sz="quarter" idx="12"/>
          </p:nvPr>
        </p:nvSpPr>
        <p:spPr>
          <a:xfrm>
            <a:off x="220179" y="6163956"/>
            <a:ext cx="2844800" cy="365125"/>
          </a:xfrm>
        </p:spPr>
        <p:txBody>
          <a:bodyPr/>
          <a:lstStyle/>
          <a:p>
            <a:fld id="{995B83AF-091C-4368-ABDB-DF7FEF1A6B80}" type="slidenum">
              <a:rPr lang="de-DE" smtClean="0"/>
              <a:pPr/>
              <a:t>21</a:t>
            </a:fld>
            <a:endParaRPr lang="de-DE" dirty="0"/>
          </a:p>
        </p:txBody>
      </p:sp>
      <p:sp>
        <p:nvSpPr>
          <p:cNvPr id="6" name="Textfeld 5">
            <a:extLst>
              <a:ext uri="{FF2B5EF4-FFF2-40B4-BE49-F238E27FC236}">
                <a16:creationId xmlns:a16="http://schemas.microsoft.com/office/drawing/2014/main" id="{81982E14-F51D-CC9C-EC7F-A95758369C03}"/>
              </a:ext>
            </a:extLst>
          </p:cNvPr>
          <p:cNvSpPr txBox="1"/>
          <p:nvPr/>
        </p:nvSpPr>
        <p:spPr>
          <a:xfrm>
            <a:off x="211831" y="748278"/>
            <a:ext cx="5580695" cy="561820"/>
          </a:xfrm>
          <a:prstGeom prst="rect">
            <a:avLst/>
          </a:prstGeom>
          <a:noFill/>
        </p:spPr>
        <p:txBody>
          <a:bodyPr wrap="none" rtlCol="0">
            <a:spAutoFit/>
          </a:bodyPr>
          <a:lstStyle/>
          <a:p>
            <a:pPr marL="357188">
              <a:lnSpc>
                <a:spcPct val="120000"/>
              </a:lnSpc>
            </a:pPr>
            <a:r>
              <a:rPr lang="de-DE" sz="2800" b="1" dirty="0">
                <a:solidFill>
                  <a:srgbClr val="EB6183"/>
                </a:solidFill>
                <a:sym typeface="Wingdings" panose="05000000000000000000" pitchFamily="2" charset="2"/>
              </a:rPr>
              <a:t>Für den Journalistenbesuch: </a:t>
            </a:r>
            <a:endParaRPr lang="de-DE" sz="2800" dirty="0">
              <a:solidFill>
                <a:srgbClr val="EB6183"/>
              </a:solidFill>
              <a:sym typeface="Wingdings" panose="05000000000000000000" pitchFamily="2" charset="2"/>
            </a:endParaRPr>
          </a:p>
        </p:txBody>
      </p:sp>
      <p:sp>
        <p:nvSpPr>
          <p:cNvPr id="7" name="Textfeld 6" hidden="1">
            <a:extLst>
              <a:ext uri="{FF2B5EF4-FFF2-40B4-BE49-F238E27FC236}">
                <a16:creationId xmlns:a16="http://schemas.microsoft.com/office/drawing/2014/main" id="{B47AA02B-3B6B-99DB-5EA5-7C2FFC705B00}"/>
              </a:ext>
            </a:extLst>
          </p:cNvPr>
          <p:cNvSpPr txBox="1"/>
          <p:nvPr/>
        </p:nvSpPr>
        <p:spPr>
          <a:xfrm>
            <a:off x="239350" y="1628800"/>
            <a:ext cx="11064552" cy="1008481"/>
          </a:xfrm>
          <a:prstGeom prst="rect">
            <a:avLst/>
          </a:prstGeom>
          <a:noFill/>
        </p:spPr>
        <p:txBody>
          <a:bodyPr wrap="square" rtlCol="0">
            <a:spAutoFit/>
          </a:bodyPr>
          <a:lstStyle/>
          <a:p>
            <a:pPr marL="357188">
              <a:lnSpc>
                <a:spcPct val="120000"/>
              </a:lnSpc>
            </a:pPr>
            <a:r>
              <a:rPr lang="de-DE" sz="2600" b="1" dirty="0">
                <a:sym typeface="Wingdings" panose="05000000000000000000" pitchFamily="2" charset="2"/>
              </a:rPr>
              <a:t>Auf was sollten Journalisten achten, damit sie uns nicht manipulieren?</a:t>
            </a:r>
            <a:endParaRPr lang="de-DE" dirty="0"/>
          </a:p>
        </p:txBody>
      </p:sp>
      <p:sp>
        <p:nvSpPr>
          <p:cNvPr id="2" name="Rechteck: abgerundete Ecken 1">
            <a:extLst>
              <a:ext uri="{FF2B5EF4-FFF2-40B4-BE49-F238E27FC236}">
                <a16:creationId xmlns:a16="http://schemas.microsoft.com/office/drawing/2014/main" id="{90E4DF3E-AC75-4235-8814-413965B9CD09}"/>
              </a:ext>
            </a:extLst>
          </p:cNvPr>
          <p:cNvSpPr/>
          <p:nvPr/>
        </p:nvSpPr>
        <p:spPr>
          <a:xfrm>
            <a:off x="4367808" y="1382106"/>
            <a:ext cx="5976664" cy="1254806"/>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357188">
              <a:lnSpc>
                <a:spcPct val="120000"/>
              </a:lnSpc>
            </a:pPr>
            <a:r>
              <a:rPr lang="de-DE" sz="3200" dirty="0">
                <a:sym typeface="Wingdings" panose="05000000000000000000" pitchFamily="2" charset="2"/>
              </a:rPr>
              <a:t>… Sammelt alle eure Stichworte und Fragen!</a:t>
            </a:r>
          </a:p>
        </p:txBody>
      </p:sp>
      <p:pic>
        <p:nvPicPr>
          <p:cNvPr id="9" name="Grafik 8">
            <a:extLst>
              <a:ext uri="{FF2B5EF4-FFF2-40B4-BE49-F238E27FC236}">
                <a16:creationId xmlns:a16="http://schemas.microsoft.com/office/drawing/2014/main" id="{B65B0E2E-0180-4452-9996-1D79990FBEDC}"/>
              </a:ext>
            </a:extLst>
          </p:cNvPr>
          <p:cNvPicPr/>
          <p:nvPr/>
        </p:nvPicPr>
        <p:blipFill>
          <a:blip r:embed="rId3"/>
          <a:stretch>
            <a:fillRect/>
          </a:stretch>
        </p:blipFill>
        <p:spPr>
          <a:xfrm>
            <a:off x="6168008" y="2852936"/>
            <a:ext cx="5784643" cy="4032449"/>
          </a:xfrm>
          <a:prstGeom prst="rect">
            <a:avLst/>
          </a:prstGeom>
        </p:spPr>
      </p:pic>
      <p:sp>
        <p:nvSpPr>
          <p:cNvPr id="8" name="Sprechblase: rechteckig mit abgerundeten Ecken 4">
            <a:extLst>
              <a:ext uri="{FF2B5EF4-FFF2-40B4-BE49-F238E27FC236}">
                <a16:creationId xmlns:a16="http://schemas.microsoft.com/office/drawing/2014/main" id="{AAE23A67-D904-F58F-C122-BB4ADAE352E1}"/>
              </a:ext>
            </a:extLst>
          </p:cNvPr>
          <p:cNvSpPr/>
          <p:nvPr/>
        </p:nvSpPr>
        <p:spPr>
          <a:xfrm>
            <a:off x="1991544" y="3303199"/>
            <a:ext cx="3312368" cy="1835780"/>
          </a:xfrm>
          <a:prstGeom prst="wedgeRoundRectCallout">
            <a:avLst>
              <a:gd name="adj1" fmla="val 94477"/>
              <a:gd name="adj2" fmla="val 3297"/>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lIns="0" rtlCol="0" anchor="ctr"/>
          <a:lstStyle/>
          <a:p>
            <a:pPr marL="357188" algn="ctr">
              <a:lnSpc>
                <a:spcPct val="120000"/>
              </a:lnSpc>
            </a:pPr>
            <a:r>
              <a:rPr lang="de-DE" sz="2800" dirty="0">
                <a:sym typeface="Wingdings" panose="05000000000000000000" pitchFamily="2" charset="2"/>
              </a:rPr>
              <a:t>Wie machen Sie es, damit ...</a:t>
            </a:r>
          </a:p>
        </p:txBody>
      </p:sp>
    </p:spTree>
    <p:extLst>
      <p:ext uri="{BB962C8B-B14F-4D97-AF65-F5344CB8AC3E}">
        <p14:creationId xmlns:p14="http://schemas.microsoft.com/office/powerpoint/2010/main" val="134294809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55" presetClass="entr" presetSubtype="0" fill="hold" grpId="0" nodeType="afterEffect">
                                  <p:stCondLst>
                                    <p:cond delay="1000"/>
                                  </p:stCondLst>
                                  <p:childTnLst>
                                    <p:set>
                                      <p:cBhvr>
                                        <p:cTn id="13" dur="1" fill="hold">
                                          <p:stCondLst>
                                            <p:cond delay="0"/>
                                          </p:stCondLst>
                                        </p:cTn>
                                        <p:tgtEl>
                                          <p:spTgt spid="8"/>
                                        </p:tgtEl>
                                        <p:attrNameLst>
                                          <p:attrName>style.visibility</p:attrName>
                                        </p:attrNameLst>
                                      </p:cBhvr>
                                      <p:to>
                                        <p:strVal val="visible"/>
                                      </p:to>
                                    </p:set>
                                    <p:anim calcmode="lin" valueType="num">
                                      <p:cBhvr>
                                        <p:cTn id="14" dur="1500" fill="hold"/>
                                        <p:tgtEl>
                                          <p:spTgt spid="8"/>
                                        </p:tgtEl>
                                        <p:attrNameLst>
                                          <p:attrName>ppt_w</p:attrName>
                                        </p:attrNameLst>
                                      </p:cBhvr>
                                      <p:tavLst>
                                        <p:tav tm="0">
                                          <p:val>
                                            <p:strVal val="#ppt_w*0.70"/>
                                          </p:val>
                                        </p:tav>
                                        <p:tav tm="100000">
                                          <p:val>
                                            <p:strVal val="#ppt_w"/>
                                          </p:val>
                                        </p:tav>
                                      </p:tavLst>
                                    </p:anim>
                                    <p:anim calcmode="lin" valueType="num">
                                      <p:cBhvr>
                                        <p:cTn id="15" dur="1500" fill="hold"/>
                                        <p:tgtEl>
                                          <p:spTgt spid="8"/>
                                        </p:tgtEl>
                                        <p:attrNameLst>
                                          <p:attrName>ppt_h</p:attrName>
                                        </p:attrNameLst>
                                      </p:cBhvr>
                                      <p:tavLst>
                                        <p:tav tm="0">
                                          <p:val>
                                            <p:strVal val="#ppt_h"/>
                                          </p:val>
                                        </p:tav>
                                        <p:tav tm="100000">
                                          <p:val>
                                            <p:strVal val="#ppt_h"/>
                                          </p:val>
                                        </p:tav>
                                      </p:tavLst>
                                    </p:anim>
                                    <p:animEffect transition="in" filter="fade">
                                      <p:cBhvr>
                                        <p:cTn id="16" dur="1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Sprechblase: rechteckig mit abgerundeten Ecken 4">
            <a:extLst>
              <a:ext uri="{FF2B5EF4-FFF2-40B4-BE49-F238E27FC236}">
                <a16:creationId xmlns:a16="http://schemas.microsoft.com/office/drawing/2014/main" id="{19072FDC-CFCB-313D-7711-220BF829B3AD}"/>
              </a:ext>
            </a:extLst>
          </p:cNvPr>
          <p:cNvSpPr/>
          <p:nvPr/>
        </p:nvSpPr>
        <p:spPr>
          <a:xfrm>
            <a:off x="239350" y="1330765"/>
            <a:ext cx="6502400" cy="2592288"/>
          </a:xfrm>
          <a:prstGeom prst="wedgeRoundRectCallout">
            <a:avLst>
              <a:gd name="adj1" fmla="val 61419"/>
              <a:gd name="adj2" fmla="val 23568"/>
              <a:gd name="adj3" fmla="val 16667"/>
            </a:avLst>
          </a:prstGeom>
          <a:solidFill>
            <a:srgbClr val="EB6183"/>
          </a:solidFill>
          <a:ln w="31750">
            <a:noFill/>
          </a:ln>
          <a:effectLst>
            <a:outerShdw blurRad="50800" dist="38100" dir="5400000" algn="t"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20000"/>
              </a:lnSpc>
              <a:spcBef>
                <a:spcPts val="600"/>
              </a:spcBef>
            </a:pPr>
            <a:r>
              <a:rPr lang="de-DE" sz="4800" dirty="0">
                <a:solidFill>
                  <a:schemeClr val="bg1"/>
                </a:solidFill>
                <a:latin typeface="+mj-lt"/>
              </a:rPr>
              <a:t>Danke fürs Mitmachen!</a:t>
            </a:r>
          </a:p>
        </p:txBody>
      </p:sp>
      <p:sp>
        <p:nvSpPr>
          <p:cNvPr id="3" name="Foliennummernplatzhalter 2">
            <a:extLst>
              <a:ext uri="{FF2B5EF4-FFF2-40B4-BE49-F238E27FC236}">
                <a16:creationId xmlns:a16="http://schemas.microsoft.com/office/drawing/2014/main" id="{5D0B7A43-E599-4490-8BB7-531F4E4DFF2F}"/>
              </a:ext>
            </a:extLst>
          </p:cNvPr>
          <p:cNvSpPr>
            <a:spLocks noGrp="1"/>
          </p:cNvSpPr>
          <p:nvPr>
            <p:ph type="sldNum" sz="quarter" idx="12"/>
          </p:nvPr>
        </p:nvSpPr>
        <p:spPr/>
        <p:txBody>
          <a:bodyPr/>
          <a:lstStyle/>
          <a:p>
            <a:fld id="{995B83AF-091C-4368-ABDB-DF7FEF1A6B80}" type="slidenum">
              <a:rPr lang="de-DE" smtClean="0"/>
              <a:pPr/>
              <a:t>22</a:t>
            </a:fld>
            <a:endParaRPr lang="de-DE" dirty="0"/>
          </a:p>
        </p:txBody>
      </p:sp>
      <p:pic>
        <p:nvPicPr>
          <p:cNvPr id="4" name="Grafik 3" descr="Ein Bild, das Kleidung, Cartoon, Person, Lächeln enthält.&#10;&#10;KI-generierte Inhalte können fehlerhaft sein.">
            <a:extLst>
              <a:ext uri="{FF2B5EF4-FFF2-40B4-BE49-F238E27FC236}">
                <a16:creationId xmlns:a16="http://schemas.microsoft.com/office/drawing/2014/main" id="{11C8BDA3-4BB7-009E-8C73-C1820A41419C}"/>
              </a:ext>
            </a:extLst>
          </p:cNvPr>
          <p:cNvPicPr>
            <a:picLocks noChangeAspect="1"/>
          </p:cNvPicPr>
          <p:nvPr/>
        </p:nvPicPr>
        <p:blipFill>
          <a:blip r:embed="rId3">
            <a:extLst>
              <a:ext uri="{28A0092B-C50C-407E-A947-70E740481C1C}">
                <a14:useLocalDpi xmlns:a14="http://schemas.microsoft.com/office/drawing/2010/main" val="0"/>
              </a:ext>
            </a:extLst>
          </a:blip>
          <a:srcRect r="11693"/>
          <a:stretch>
            <a:fillRect/>
          </a:stretch>
        </p:blipFill>
        <p:spPr>
          <a:xfrm>
            <a:off x="6384032" y="2473318"/>
            <a:ext cx="5807968" cy="4384682"/>
          </a:xfrm>
          <a:prstGeom prst="rect">
            <a:avLst/>
          </a:prstGeom>
        </p:spPr>
      </p:pic>
    </p:spTree>
    <p:extLst>
      <p:ext uri="{BB962C8B-B14F-4D97-AF65-F5344CB8AC3E}">
        <p14:creationId xmlns:p14="http://schemas.microsoft.com/office/powerpoint/2010/main" val="12932477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p:cTn id="7" dur="1500" fill="hold"/>
                                        <p:tgtEl>
                                          <p:spTgt spid="10"/>
                                        </p:tgtEl>
                                        <p:attrNameLst>
                                          <p:attrName>ppt_w</p:attrName>
                                        </p:attrNameLst>
                                      </p:cBhvr>
                                      <p:tavLst>
                                        <p:tav tm="0">
                                          <p:val>
                                            <p:fltVal val="0"/>
                                          </p:val>
                                        </p:tav>
                                        <p:tav tm="100000">
                                          <p:val>
                                            <p:strVal val="#ppt_w"/>
                                          </p:val>
                                        </p:tav>
                                      </p:tavLst>
                                    </p:anim>
                                    <p:anim calcmode="lin" valueType="num">
                                      <p:cBhvr>
                                        <p:cTn id="8" dur="1500" fill="hold"/>
                                        <p:tgtEl>
                                          <p:spTgt spid="10"/>
                                        </p:tgtEl>
                                        <p:attrNameLst>
                                          <p:attrName>ppt_h</p:attrName>
                                        </p:attrNameLst>
                                      </p:cBhvr>
                                      <p:tavLst>
                                        <p:tav tm="0">
                                          <p:val>
                                            <p:fltVal val="0"/>
                                          </p:val>
                                        </p:tav>
                                        <p:tav tm="100000">
                                          <p:val>
                                            <p:strVal val="#ppt_h"/>
                                          </p:val>
                                        </p:tav>
                                      </p:tavLst>
                                    </p:anim>
                                    <p:anim calcmode="lin" valueType="num">
                                      <p:cBhvr>
                                        <p:cTn id="9" dur="1500" fill="hold"/>
                                        <p:tgtEl>
                                          <p:spTgt spid="10"/>
                                        </p:tgtEl>
                                        <p:attrNameLst>
                                          <p:attrName>style.rotation</p:attrName>
                                        </p:attrNameLst>
                                      </p:cBhvr>
                                      <p:tavLst>
                                        <p:tav tm="0">
                                          <p:val>
                                            <p:fltVal val="90"/>
                                          </p:val>
                                        </p:tav>
                                        <p:tav tm="100000">
                                          <p:val>
                                            <p:fltVal val="0"/>
                                          </p:val>
                                        </p:tav>
                                      </p:tavLst>
                                    </p:anim>
                                    <p:animEffect transition="in" filter="fade">
                                      <p:cBhvr>
                                        <p:cTn id="10" dur="1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7BB91CC8-250E-429D-B6BA-4C3B16CC7AE5}"/>
              </a:ext>
            </a:extLst>
          </p:cNvPr>
          <p:cNvSpPr>
            <a:spLocks noGrp="1"/>
          </p:cNvSpPr>
          <p:nvPr>
            <p:ph type="sldNum" sz="quarter" idx="12"/>
          </p:nvPr>
        </p:nvSpPr>
        <p:spPr/>
        <p:txBody>
          <a:bodyPr/>
          <a:lstStyle/>
          <a:p>
            <a:fld id="{0793B557-C5D9-488F-ABF8-3B4B976721B8}" type="slidenum">
              <a:rPr lang="de-DE" smtClean="0"/>
              <a:pPr/>
              <a:t>23</a:t>
            </a:fld>
            <a:endParaRPr lang="de-DE" dirty="0"/>
          </a:p>
        </p:txBody>
      </p:sp>
      <p:sp>
        <p:nvSpPr>
          <p:cNvPr id="4" name="Rectangle 3">
            <a:extLst>
              <a:ext uri="{FF2B5EF4-FFF2-40B4-BE49-F238E27FC236}">
                <a16:creationId xmlns:a16="http://schemas.microsoft.com/office/drawing/2014/main" id="{B1C1DC27-C34B-4C11-A31E-2B661FE95E6D}"/>
              </a:ext>
            </a:extLst>
          </p:cNvPr>
          <p:cNvSpPr/>
          <p:nvPr/>
        </p:nvSpPr>
        <p:spPr>
          <a:xfrm>
            <a:off x="2077966" y="2362272"/>
            <a:ext cx="5534219" cy="4495728"/>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5" name="Rectangle 3">
            <a:extLst>
              <a:ext uri="{FF2B5EF4-FFF2-40B4-BE49-F238E27FC236}">
                <a16:creationId xmlns:a16="http://schemas.microsoft.com/office/drawing/2014/main" id="{14EE1B86-A505-436B-8C74-3448A444FCBD}"/>
              </a:ext>
            </a:extLst>
          </p:cNvPr>
          <p:cNvSpPr/>
          <p:nvPr/>
        </p:nvSpPr>
        <p:spPr>
          <a:xfrm>
            <a:off x="8542334" y="2523562"/>
            <a:ext cx="3649666" cy="4334437"/>
          </a:xfrm>
          <a:prstGeom prst="rect">
            <a:avLst/>
          </a:prstGeom>
          <a:solidFill>
            <a:srgbClr val="E5F2F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x-none"/>
          </a:p>
        </p:txBody>
      </p:sp>
      <p:sp>
        <p:nvSpPr>
          <p:cNvPr id="6" name="Rectangle 2">
            <a:extLst>
              <a:ext uri="{FF2B5EF4-FFF2-40B4-BE49-F238E27FC236}">
                <a16:creationId xmlns:a16="http://schemas.microsoft.com/office/drawing/2014/main" id="{01237846-03E9-464F-A0C9-00557C63FA0D}"/>
              </a:ext>
            </a:extLst>
          </p:cNvPr>
          <p:cNvSpPr>
            <a:spLocks noChangeArrowheads="1"/>
          </p:cNvSpPr>
          <p:nvPr/>
        </p:nvSpPr>
        <p:spPr bwMode="auto">
          <a:xfrm>
            <a:off x="2077965" y="2404045"/>
            <a:ext cx="5242171" cy="1384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3"/>
              </a:rPr>
              <a:t>fit for news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2025 by EIJK gem. </a:t>
            </a:r>
            <a:r>
              <a:rPr kumimoji="0" lang="en-US" altLang="de-DE" sz="1800" b="1" i="0" u="none" strike="noStrike" cap="none" normalizeH="0" baseline="0" dirty="0" err="1">
                <a:ln>
                  <a:noFill/>
                </a:ln>
                <a:solidFill>
                  <a:schemeClr val="tx1"/>
                </a:solidFill>
                <a:effectLst/>
                <a:latin typeface="+mj-lt"/>
                <a:ea typeface="Calibri" panose="020F0502020204030204" pitchFamily="34" charset="0"/>
                <a:cs typeface="Times New Roman" panose="02020603050405020304" pitchFamily="18" charset="0"/>
              </a:rPr>
              <a:t>e.V.</a:t>
            </a:r>
            <a:b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b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is licensed under </a:t>
            </a:r>
            <a:r>
              <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4"/>
              </a:rPr>
              <a:t>CC BY-NC-ND 4.0 </a:t>
            </a:r>
            <a:endParaRPr kumimoji="0" lang="en-US" altLang="de-DE" sz="1800" b="1"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endParaRPr>
          </a:p>
          <a:p>
            <a:pPr eaLnBrk="0" fontAlgn="base" hangingPunct="0">
              <a:spcBef>
                <a:spcPct val="0"/>
              </a:spcBef>
              <a:spcAft>
                <a:spcPct val="0"/>
              </a:spcAft>
            </a:pPr>
            <a:r>
              <a:rPr lang="en-US" altLang="de-DE" sz="1600" dirty="0" err="1">
                <a:latin typeface="+mj-lt"/>
                <a:ea typeface="Calibri" panose="020F0502020204030204" pitchFamily="34" charset="0"/>
                <a:cs typeface="Times New Roman" panose="02020603050405020304" pitchFamily="18" charset="0"/>
              </a:rPr>
              <a:t>Konzeption</a:t>
            </a:r>
            <a:r>
              <a:rPr lang="en-US" altLang="de-DE" sz="1600" dirty="0">
                <a:latin typeface="+mj-lt"/>
                <a:ea typeface="Calibri" panose="020F0502020204030204" pitchFamily="34" charset="0"/>
                <a:cs typeface="Times New Roman" panose="02020603050405020304" pitchFamily="18" charset="0"/>
              </a:rPr>
              <a:t> und </a:t>
            </a:r>
            <a:r>
              <a:rPr lang="en-US" altLang="de-DE" sz="1600" dirty="0" err="1">
                <a:latin typeface="+mj-lt"/>
                <a:ea typeface="Calibri" panose="020F0502020204030204" pitchFamily="34" charset="0"/>
                <a:cs typeface="Times New Roman" panose="02020603050405020304" pitchFamily="18" charset="0"/>
              </a:rPr>
              <a:t>Inhalt</a:t>
            </a:r>
            <a:r>
              <a:rPr lang="en-US" altLang="de-DE" sz="1600" dirty="0">
                <a:latin typeface="+mj-lt"/>
                <a:ea typeface="Calibri" panose="020F0502020204030204" pitchFamily="34" charset="0"/>
                <a:cs typeface="Times New Roman" panose="02020603050405020304" pitchFamily="18" charset="0"/>
              </a:rPr>
              <a:t>: </a:t>
            </a:r>
            <a:r>
              <a:rPr lang="de-DE" altLang="de-DE" sz="1600" dirty="0">
                <a:latin typeface="+mj-lt"/>
                <a:ea typeface="Calibri" panose="020F0502020204030204" pitchFamily="34" charset="0"/>
                <a:cs typeface="Times New Roman" panose="02020603050405020304" pitchFamily="18" charset="0"/>
              </a:rPr>
              <a:t>Prof. Dr. M. Haller (verantw.), Albrecht </a:t>
            </a:r>
            <a:r>
              <a:rPr lang="de-DE" altLang="de-DE" sz="1600" dirty="0" err="1">
                <a:latin typeface="+mj-lt"/>
                <a:ea typeface="Calibri" panose="020F0502020204030204" pitchFamily="34" charset="0"/>
                <a:cs typeface="Times New Roman" panose="02020603050405020304" pitchFamily="18" charset="0"/>
              </a:rPr>
              <a:t>Jugel</a:t>
            </a:r>
            <a:r>
              <a:rPr lang="de-DE" altLang="de-DE" sz="1600" dirty="0">
                <a:latin typeface="+mj-lt"/>
                <a:ea typeface="Calibri" panose="020F0502020204030204" pitchFamily="34" charset="0"/>
                <a:cs typeface="Times New Roman" panose="02020603050405020304" pitchFamily="18" charset="0"/>
              </a:rPr>
              <a:t>, Stephan Gert, Stefan Möck. </a:t>
            </a:r>
            <a:br>
              <a:rPr lang="de-DE" altLang="de-DE" sz="1600" dirty="0">
                <a:latin typeface="+mj-lt"/>
                <a:ea typeface="Calibri" panose="020F0502020204030204" pitchFamily="34" charset="0"/>
                <a:cs typeface="Times New Roman" panose="02020603050405020304" pitchFamily="18" charset="0"/>
              </a:rPr>
            </a:br>
            <a:endParaRPr lang="en-US" altLang="de-DE" sz="1600" dirty="0">
              <a:latin typeface="+mj-lt"/>
              <a:ea typeface="Calibri" panose="020F0502020204030204" pitchFamily="34" charset="0"/>
              <a:cs typeface="Times New Roman" panose="02020603050405020304" pitchFamily="18" charset="0"/>
            </a:endParaRPr>
          </a:p>
        </p:txBody>
      </p:sp>
      <p:pic>
        <p:nvPicPr>
          <p:cNvPr id="7" name="Grafik 0" descr="CC-Lizenz by nc nd_gtafik.png">
            <a:extLst>
              <a:ext uri="{FF2B5EF4-FFF2-40B4-BE49-F238E27FC236}">
                <a16:creationId xmlns:a16="http://schemas.microsoft.com/office/drawing/2014/main" id="{75EDBCCF-65C7-4565-81B7-9E90FD94D566}"/>
              </a:ext>
            </a:extLst>
          </p:cNvPr>
          <p:cNvPicPr>
            <a:picLocks noChangeAspect="1" noChangeArrowheads="1"/>
          </p:cNvPicPr>
          <p:nvPr/>
        </p:nvPicPr>
        <p:blipFill>
          <a:blip r:embed="rId5" cstate="email">
            <a:extLst>
              <a:ext uri="{28A0092B-C50C-407E-A947-70E740481C1C}">
                <a14:useLocalDpi xmlns:a14="http://schemas.microsoft.com/office/drawing/2010/main"/>
              </a:ext>
            </a:extLst>
          </a:blip>
          <a:srcRect/>
          <a:stretch>
            <a:fillRect/>
          </a:stretch>
        </p:blipFill>
        <p:spPr bwMode="auto">
          <a:xfrm>
            <a:off x="2140424" y="3789040"/>
            <a:ext cx="2515417" cy="88039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3">
            <a:extLst>
              <a:ext uri="{FF2B5EF4-FFF2-40B4-BE49-F238E27FC236}">
                <a16:creationId xmlns:a16="http://schemas.microsoft.com/office/drawing/2014/main" id="{34FCD909-39B2-4315-B66A-36C3BCE47501}"/>
              </a:ext>
            </a:extLst>
          </p:cNvPr>
          <p:cNvSpPr>
            <a:spLocks noChangeArrowheads="1"/>
          </p:cNvSpPr>
          <p:nvPr/>
        </p:nvSpPr>
        <p:spPr bwMode="auto">
          <a:xfrm>
            <a:off x="2077965" y="4710043"/>
            <a:ext cx="5688632" cy="20313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 Einheiten dürfen für individuelle Unterrichtszwecke angepasst werden, aber nicht in veränderter Form weitergegeben werden.</a:t>
            </a:r>
          </a:p>
          <a:p>
            <a:pPr marL="0" marR="0" lvl="0" indent="0" algn="l" defTabSz="914400" rtl="0" eaLnBrk="0" fontAlgn="base" latinLnBrk="0" hangingPunct="0">
              <a:lnSpc>
                <a:spcPct val="100000"/>
              </a:lnSpc>
              <a:spcBef>
                <a:spcPct val="0"/>
              </a:spcBef>
              <a:spcAft>
                <a:spcPct val="0"/>
              </a:spcAft>
              <a:buClrTx/>
              <a:buSzTx/>
              <a:buFontTx/>
              <a:buNone/>
              <a:tabLst/>
            </a:pPr>
            <a:endParaRPr lang="de-DE" altLang="de-DE" sz="1400" dirty="0">
              <a:latin typeface="+mj-lt"/>
              <a:ea typeface="Calibri" panose="020F0502020204030204" pitchFamily="34" charset="0"/>
              <a:cs typeface="Times New Roman" panose="02020603050405020304"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Regelmäßige Updates, Erweiterungen und neue Lehrmaterialien werden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6"/>
              </a:rPr>
              <a:t>www.fitfornews.de</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bereitgestellt. Bei Fragen kontaktieren Sie das Team des EIJK unter </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hlinkClick r:id="rId7"/>
              </a:rPr>
              <a:t>info@eijc.eu</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p>
          <a:p>
            <a:pPr marL="0" marR="0" lvl="0" indent="0" algn="l" defTabSz="914400" rtl="0" eaLnBrk="0" fontAlgn="base" latinLnBrk="0" hangingPunct="0">
              <a:lnSpc>
                <a:spcPct val="100000"/>
              </a:lnSpc>
              <a:spcBef>
                <a:spcPct val="0"/>
              </a:spcBef>
              <a:spcAft>
                <a:spcPct val="0"/>
              </a:spcAft>
              <a:buClrTx/>
              <a:buSzTx/>
              <a:buFontTx/>
              <a:buNone/>
              <a:tabLst/>
            </a:pPr>
            <a:endParaRPr kumimoji="0" lang="de-DE" altLang="de-DE" sz="1400" b="0" i="0" u="none" strike="noStrike" cap="none" normalizeH="0" baseline="0" dirty="0">
              <a:ln>
                <a:noFill/>
              </a:ln>
              <a:solidFill>
                <a:schemeClr val="tx1"/>
              </a:solidFill>
              <a:effectLst/>
              <a:latin typeface="+mj-lt"/>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Diese Einheit wurde zuletzt veränder</a:t>
            </a:r>
            <a:r>
              <a:rPr kumimoji="0" lang="de-DE" altLang="de-DE" sz="1400" b="0" i="0" strike="noStrike" cap="none" normalizeH="0" baseline="0" dirty="0">
                <a:ln>
                  <a:noFill/>
                </a:ln>
                <a:effectLst/>
                <a:latin typeface="+mj-lt"/>
                <a:ea typeface="Calibri" panose="020F0502020204030204" pitchFamily="34" charset="0"/>
                <a:cs typeface="Times New Roman" panose="02020603050405020304" pitchFamily="18" charset="0"/>
              </a:rPr>
              <a:t>t am 12</a:t>
            </a:r>
            <a:r>
              <a:rPr lang="de-DE" altLang="de-DE" sz="1400" dirty="0">
                <a:latin typeface="+mj-lt"/>
                <a:ea typeface="Calibri" panose="020F0502020204030204" pitchFamily="34" charset="0"/>
                <a:cs typeface="Times New Roman" panose="02020603050405020304" pitchFamily="18" charset="0"/>
              </a:rPr>
              <a:t>.04.2026</a:t>
            </a:r>
          </a:p>
          <a:p>
            <a:pPr marL="0" marR="0" lvl="0" indent="0" algn="l" defTabSz="914400" rtl="0" eaLnBrk="0" fontAlgn="base" latinLnBrk="0" hangingPunct="0">
              <a:lnSpc>
                <a:spcPct val="100000"/>
              </a:lnSpc>
              <a:spcBef>
                <a:spcPct val="0"/>
              </a:spcBef>
              <a:spcAft>
                <a:spcPct val="0"/>
              </a:spcAft>
              <a:buClrTx/>
              <a:buSzTx/>
              <a:buFontTx/>
              <a:buNone/>
              <a:tabLst/>
            </a:pPr>
            <a:r>
              <a:rPr lang="de-DE" altLang="de-DE" sz="1400" dirty="0">
                <a:latin typeface="+mj-lt"/>
                <a:ea typeface="Calibri" panose="020F0502020204030204" pitchFamily="34" charset="0"/>
                <a:cs typeface="Times New Roman" panose="02020603050405020304" pitchFamily="18" charset="0"/>
              </a:rPr>
              <a:t>Cartoons und Comics wurden mit ChatGPT erstellt.</a:t>
            </a:r>
            <a:r>
              <a:rPr kumimoji="0" lang="de-DE" altLang="de-DE" sz="1400" b="0" i="0" u="none" strike="noStrike" cap="none" normalizeH="0" baseline="0" dirty="0">
                <a:ln>
                  <a:noFill/>
                </a:ln>
                <a:solidFill>
                  <a:schemeClr val="tx1"/>
                </a:solidFill>
                <a:effectLst/>
                <a:latin typeface="+mj-lt"/>
                <a:ea typeface="Calibri" panose="020F0502020204030204" pitchFamily="34" charset="0"/>
                <a:cs typeface="Times New Roman" panose="02020603050405020304" pitchFamily="18" charset="0"/>
              </a:rPr>
              <a:t>   </a:t>
            </a:r>
            <a:endParaRPr kumimoji="0" lang="de-DE" altLang="de-DE" sz="1400" b="0" i="0" u="none" strike="noStrike" cap="none" normalizeH="0" baseline="0" dirty="0">
              <a:ln>
                <a:noFill/>
              </a:ln>
              <a:solidFill>
                <a:schemeClr val="tx1"/>
              </a:solidFill>
              <a:effectLst/>
              <a:latin typeface="+mj-lt"/>
            </a:endParaRPr>
          </a:p>
        </p:txBody>
      </p:sp>
      <p:pic>
        <p:nvPicPr>
          <p:cNvPr id="9" name="Grafik 8">
            <a:extLst>
              <a:ext uri="{FF2B5EF4-FFF2-40B4-BE49-F238E27FC236}">
                <a16:creationId xmlns:a16="http://schemas.microsoft.com/office/drawing/2014/main" id="{668CECE9-7B24-46E5-8CC2-E3DD7378168B}"/>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8542334" y="2523563"/>
            <a:ext cx="3357615" cy="1009848"/>
          </a:xfrm>
          <a:prstGeom prst="rect">
            <a:avLst/>
          </a:prstGeom>
        </p:spPr>
      </p:pic>
      <p:sp>
        <p:nvSpPr>
          <p:cNvPr id="10" name="Textfeld 9">
            <a:extLst>
              <a:ext uri="{FF2B5EF4-FFF2-40B4-BE49-F238E27FC236}">
                <a16:creationId xmlns:a16="http://schemas.microsoft.com/office/drawing/2014/main" id="{1CA6E8CF-2F04-4082-92EB-65A7A1DCC58E}"/>
              </a:ext>
            </a:extLst>
          </p:cNvPr>
          <p:cNvSpPr txBox="1"/>
          <p:nvPr/>
        </p:nvSpPr>
        <p:spPr>
          <a:xfrm>
            <a:off x="1559496" y="1421135"/>
            <a:ext cx="8554538" cy="492443"/>
          </a:xfrm>
          <a:prstGeom prst="rect">
            <a:avLst/>
          </a:prstGeom>
          <a:noFill/>
        </p:spPr>
        <p:txBody>
          <a:bodyPr wrap="square" rtlCol="0">
            <a:spAutoFit/>
          </a:bodyPr>
          <a:lstStyle/>
          <a:p>
            <a:pPr marL="481013" lvl="3">
              <a:buSzPct val="100000"/>
            </a:pPr>
            <a:r>
              <a:rPr lang="de-DE" sz="2600" b="1" dirty="0">
                <a:solidFill>
                  <a:srgbClr val="015BA8"/>
                </a:solidFill>
                <a:ea typeface="Roboto" panose="02000000000000000000" pitchFamily="2" charset="0"/>
              </a:rPr>
              <a:t>Impressum &amp; Information zur Lizenzierung</a:t>
            </a:r>
          </a:p>
        </p:txBody>
      </p:sp>
      <p:cxnSp>
        <p:nvCxnSpPr>
          <p:cNvPr id="11" name="Gerader Verbinder 10">
            <a:extLst>
              <a:ext uri="{FF2B5EF4-FFF2-40B4-BE49-F238E27FC236}">
                <a16:creationId xmlns:a16="http://schemas.microsoft.com/office/drawing/2014/main" id="{21B020BF-3CA1-455D-B9B0-ED41DDEA5483}"/>
              </a:ext>
            </a:extLst>
          </p:cNvPr>
          <p:cNvCxnSpPr>
            <a:cxnSpLocks/>
          </p:cNvCxnSpPr>
          <p:nvPr/>
        </p:nvCxnSpPr>
        <p:spPr>
          <a:xfrm flipH="1">
            <a:off x="2077966" y="1988840"/>
            <a:ext cx="10114034" cy="0"/>
          </a:xfrm>
          <a:prstGeom prst="line">
            <a:avLst/>
          </a:prstGeom>
          <a:ln w="88900" cmpd="sng">
            <a:solidFill>
              <a:srgbClr val="015BA8"/>
            </a:solidFill>
          </a:ln>
        </p:spPr>
        <p:style>
          <a:lnRef idx="1">
            <a:schemeClr val="accent1"/>
          </a:lnRef>
          <a:fillRef idx="0">
            <a:schemeClr val="accent1"/>
          </a:fillRef>
          <a:effectRef idx="0">
            <a:schemeClr val="accent1"/>
          </a:effectRef>
          <a:fontRef idx="minor">
            <a:schemeClr val="tx1"/>
          </a:fontRef>
        </p:style>
      </p:cxnSp>
      <p:sp>
        <p:nvSpPr>
          <p:cNvPr id="12" name="Textfeld 11">
            <a:extLst>
              <a:ext uri="{FF2B5EF4-FFF2-40B4-BE49-F238E27FC236}">
                <a16:creationId xmlns:a16="http://schemas.microsoft.com/office/drawing/2014/main" id="{45C69905-2508-47CA-BFB3-45F2D68C54A2}"/>
              </a:ext>
            </a:extLst>
          </p:cNvPr>
          <p:cNvSpPr txBox="1"/>
          <p:nvPr/>
        </p:nvSpPr>
        <p:spPr>
          <a:xfrm>
            <a:off x="8722285" y="3504067"/>
            <a:ext cx="2722401" cy="2893100"/>
          </a:xfrm>
          <a:prstGeom prst="rect">
            <a:avLst/>
          </a:prstGeom>
          <a:noFill/>
        </p:spPr>
        <p:txBody>
          <a:bodyPr wrap="square" rtlCol="0">
            <a:spAutoFit/>
          </a:bodyPr>
          <a:lstStyle/>
          <a:p>
            <a:br>
              <a:rPr lang="de-DE" sz="1400" dirty="0"/>
            </a:br>
            <a:r>
              <a:rPr lang="de-DE" sz="1400" dirty="0" err="1"/>
              <a:t>Menckestraße</a:t>
            </a:r>
            <a:r>
              <a:rPr lang="de-DE" sz="1400" dirty="0"/>
              <a:t> 27 </a:t>
            </a:r>
            <a:br>
              <a:rPr lang="de-DE" sz="1400" dirty="0"/>
            </a:br>
            <a:r>
              <a:rPr lang="de-DE" sz="1400" dirty="0"/>
              <a:t>04155 Leipzig </a:t>
            </a:r>
            <a:br>
              <a:rPr lang="de-DE" sz="1400" dirty="0"/>
            </a:br>
            <a:r>
              <a:rPr lang="de-DE" sz="1400" dirty="0"/>
              <a:t>Fon: 0341 56 296 66 </a:t>
            </a:r>
            <a:br>
              <a:rPr lang="de-DE" sz="1400" dirty="0"/>
            </a:br>
            <a:r>
              <a:rPr lang="de-DE" sz="1400" dirty="0"/>
              <a:t>E-Mail: info@eijc.eu</a:t>
            </a:r>
          </a:p>
          <a:p>
            <a:r>
              <a:rPr lang="de-DE" sz="1400" dirty="0">
                <a:solidFill>
                  <a:srgbClr val="4A7EBB"/>
                </a:solidFill>
                <a:hlinkClick r:id="rId3"/>
              </a:rPr>
              <a:t>www.eijc.eu</a:t>
            </a:r>
            <a:endParaRPr lang="de-DE" sz="1400" dirty="0">
              <a:solidFill>
                <a:srgbClr val="4A7EBB"/>
              </a:solidFill>
            </a:endParaRPr>
          </a:p>
          <a:p>
            <a:endParaRPr lang="de-DE" sz="1400" dirty="0"/>
          </a:p>
          <a:p>
            <a:endParaRPr lang="de-DE" sz="1400" dirty="0"/>
          </a:p>
          <a:p>
            <a:r>
              <a:rPr lang="de-DE" sz="1400" dirty="0"/>
              <a:t>Das Projekt</a:t>
            </a:r>
            <a:r>
              <a:rPr lang="de-DE" sz="1400" dirty="0">
                <a:solidFill>
                  <a:srgbClr val="015BA8"/>
                </a:solidFill>
              </a:rPr>
              <a:t> </a:t>
            </a:r>
            <a:r>
              <a:rPr lang="de-DE" sz="1400" i="1" dirty="0">
                <a:solidFill>
                  <a:srgbClr val="015BA8"/>
                </a:solidFill>
              </a:rPr>
              <a:t>fit </a:t>
            </a:r>
            <a:r>
              <a:rPr lang="de-DE" sz="1400" i="1" dirty="0" err="1">
                <a:solidFill>
                  <a:srgbClr val="015BA8"/>
                </a:solidFill>
              </a:rPr>
              <a:t>for</a:t>
            </a:r>
            <a:r>
              <a:rPr lang="de-DE" sz="1400" i="1" dirty="0">
                <a:solidFill>
                  <a:srgbClr val="015BA8"/>
                </a:solidFill>
              </a:rPr>
              <a:t> </a:t>
            </a:r>
            <a:r>
              <a:rPr lang="de-DE" sz="1400" i="1" dirty="0" err="1">
                <a:solidFill>
                  <a:srgbClr val="015BA8"/>
                </a:solidFill>
              </a:rPr>
              <a:t>news</a:t>
            </a:r>
            <a:r>
              <a:rPr lang="de-DE" sz="1400" dirty="0">
                <a:solidFill>
                  <a:srgbClr val="015BA8"/>
                </a:solidFill>
              </a:rPr>
              <a:t> </a:t>
            </a:r>
            <a:r>
              <a:rPr lang="de-DE" sz="1400" dirty="0"/>
              <a:t>wird gefördert von der Stiftung Neue Länder (SNL) sowie der Medienstiftung der Sparkasse Leipzig.</a:t>
            </a:r>
            <a:endParaRPr lang="de-DE" sz="1400" dirty="0">
              <a:solidFill>
                <a:srgbClr val="1880C6"/>
              </a:solidFill>
            </a:endParaRPr>
          </a:p>
        </p:txBody>
      </p:sp>
    </p:spTree>
    <p:extLst>
      <p:ext uri="{BB962C8B-B14F-4D97-AF65-F5344CB8AC3E}">
        <p14:creationId xmlns:p14="http://schemas.microsoft.com/office/powerpoint/2010/main" val="2132534046"/>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strips(downLeft)">
                                      <p:cBhvr>
                                        <p:cTn id="7" dur="500"/>
                                        <p:tgtEl>
                                          <p:spTgt spid="5"/>
                                        </p:tgtEl>
                                      </p:cBhvr>
                                    </p:animEffect>
                                  </p:childTnLst>
                                </p:cTn>
                              </p:par>
                              <p:par>
                                <p:cTn id="8" presetID="18" presetClass="entr" presetSubtype="12"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strips(downLeft)">
                                      <p:cBhvr>
                                        <p:cTn id="10"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3</a:t>
            </a:fld>
            <a:endParaRPr lang="de-DE" dirty="0"/>
          </a:p>
        </p:txBody>
      </p:sp>
      <p:sp>
        <p:nvSpPr>
          <p:cNvPr id="6" name="Textfeld 5">
            <a:extLst>
              <a:ext uri="{FF2B5EF4-FFF2-40B4-BE49-F238E27FC236}">
                <a16:creationId xmlns:a16="http://schemas.microsoft.com/office/drawing/2014/main" id="{94E51944-76AF-4004-BB16-821255598257}"/>
              </a:ext>
            </a:extLst>
          </p:cNvPr>
          <p:cNvSpPr txBox="1"/>
          <p:nvPr/>
        </p:nvSpPr>
        <p:spPr>
          <a:xfrm>
            <a:off x="329804" y="966109"/>
            <a:ext cx="7522185" cy="584775"/>
          </a:xfrm>
          <a:prstGeom prst="rect">
            <a:avLst/>
          </a:prstGeom>
          <a:noFill/>
        </p:spPr>
        <p:txBody>
          <a:bodyPr wrap="square" rtlCol="0">
            <a:spAutoFit/>
          </a:bodyPr>
          <a:lstStyle/>
          <a:p>
            <a:r>
              <a:rPr lang="de-DE" sz="3200" b="1" dirty="0">
                <a:solidFill>
                  <a:srgbClr val="0070C0"/>
                </a:solidFill>
              </a:rPr>
              <a:t>Habt ihr sowas auch schon erlebt? </a:t>
            </a:r>
          </a:p>
        </p:txBody>
      </p:sp>
      <p:sp>
        <p:nvSpPr>
          <p:cNvPr id="2" name="Textfeld 1">
            <a:extLst>
              <a:ext uri="{FF2B5EF4-FFF2-40B4-BE49-F238E27FC236}">
                <a16:creationId xmlns:a16="http://schemas.microsoft.com/office/drawing/2014/main" id="{8FA0229A-813B-454B-B7E7-3A0E38BEAE67}"/>
              </a:ext>
            </a:extLst>
          </p:cNvPr>
          <p:cNvSpPr txBox="1"/>
          <p:nvPr/>
        </p:nvSpPr>
        <p:spPr>
          <a:xfrm>
            <a:off x="8328248" y="6429464"/>
            <a:ext cx="3532710" cy="307777"/>
          </a:xfrm>
          <a:prstGeom prst="rect">
            <a:avLst/>
          </a:prstGeom>
          <a:noFill/>
        </p:spPr>
        <p:txBody>
          <a:bodyPr wrap="square" rtlCol="0">
            <a:spAutoFit/>
          </a:bodyPr>
          <a:lstStyle/>
          <a:p>
            <a:r>
              <a:rPr lang="de-DE" sz="1400" i="1" dirty="0"/>
              <a:t>Die Comics sind mit ChatGPT generiert</a:t>
            </a:r>
          </a:p>
        </p:txBody>
      </p:sp>
      <p:pic>
        <p:nvPicPr>
          <p:cNvPr id="15" name="Grafik 14">
            <a:extLst>
              <a:ext uri="{FF2B5EF4-FFF2-40B4-BE49-F238E27FC236}">
                <a16:creationId xmlns:a16="http://schemas.microsoft.com/office/drawing/2014/main" id="{A43241A4-2F8C-433C-BC6E-222834838A34}"/>
              </a:ext>
            </a:extLst>
          </p:cNvPr>
          <p:cNvPicPr>
            <a:picLocks noChangeAspect="1"/>
          </p:cNvPicPr>
          <p:nvPr/>
        </p:nvPicPr>
        <p:blipFill rotWithShape="1">
          <a:blip r:embed="rId3"/>
          <a:srcRect l="2168" t="20227" r="1754" b="18009"/>
          <a:stretch/>
        </p:blipFill>
        <p:spPr>
          <a:xfrm>
            <a:off x="2061179" y="4215675"/>
            <a:ext cx="6123053" cy="2624166"/>
          </a:xfrm>
          <a:prstGeom prst="rect">
            <a:avLst/>
          </a:prstGeom>
          <a:ln>
            <a:noFill/>
          </a:ln>
          <a:effectLst>
            <a:outerShdw blurRad="190500" algn="tl" rotWithShape="0">
              <a:srgbClr val="000000">
                <a:alpha val="70000"/>
              </a:srgbClr>
            </a:outerShdw>
          </a:effectLst>
        </p:spPr>
      </p:pic>
      <p:pic>
        <p:nvPicPr>
          <p:cNvPr id="16" name="Grafik 15">
            <a:extLst>
              <a:ext uri="{FF2B5EF4-FFF2-40B4-BE49-F238E27FC236}">
                <a16:creationId xmlns:a16="http://schemas.microsoft.com/office/drawing/2014/main" id="{C2FF83FE-6E7A-478F-A4B8-F6851457BEA8}"/>
              </a:ext>
            </a:extLst>
          </p:cNvPr>
          <p:cNvPicPr/>
          <p:nvPr/>
        </p:nvPicPr>
        <p:blipFill rotWithShape="1">
          <a:blip r:embed="rId4"/>
          <a:srcRect l="1795" t="19669" r="2116" b="18214"/>
          <a:stretch/>
        </p:blipFill>
        <p:spPr bwMode="auto">
          <a:xfrm>
            <a:off x="385693" y="1692189"/>
            <a:ext cx="5983044" cy="2445618"/>
          </a:xfrm>
          <a:prstGeom prst="rect">
            <a:avLst/>
          </a:prstGeom>
          <a:ln>
            <a:noFill/>
          </a:ln>
          <a:effectLst>
            <a:outerShdw blurRad="292100" dist="139700" dir="2700000" algn="tl" rotWithShape="0">
              <a:srgbClr val="333333">
                <a:alpha val="65000"/>
              </a:srgbClr>
            </a:outerShdw>
          </a:effectLst>
          <a:extLst>
            <a:ext uri="{53640926-AAD7-44D8-BBD7-CCE9431645EC}">
              <a14:shadowObscured xmlns:a14="http://schemas.microsoft.com/office/drawing/2010/main"/>
            </a:ext>
          </a:extLst>
        </p:spPr>
      </p:pic>
      <p:sp>
        <p:nvSpPr>
          <p:cNvPr id="5" name="Textfeld 4">
            <a:extLst>
              <a:ext uri="{FF2B5EF4-FFF2-40B4-BE49-F238E27FC236}">
                <a16:creationId xmlns:a16="http://schemas.microsoft.com/office/drawing/2014/main" id="{ACE26878-DD88-4D9C-9D62-C1892967FF21}"/>
              </a:ext>
            </a:extLst>
          </p:cNvPr>
          <p:cNvSpPr txBox="1"/>
          <p:nvPr/>
        </p:nvSpPr>
        <p:spPr>
          <a:xfrm>
            <a:off x="6600056" y="2893732"/>
            <a:ext cx="1368152" cy="369332"/>
          </a:xfrm>
          <a:prstGeom prst="rect">
            <a:avLst/>
          </a:prstGeom>
          <a:noFill/>
        </p:spPr>
        <p:txBody>
          <a:bodyPr wrap="square" rtlCol="0">
            <a:spAutoFit/>
          </a:bodyPr>
          <a:lstStyle/>
          <a:p>
            <a:r>
              <a:rPr lang="de-DE" b="1" dirty="0"/>
              <a:t>1. Comic</a:t>
            </a:r>
          </a:p>
        </p:txBody>
      </p:sp>
      <p:sp>
        <p:nvSpPr>
          <p:cNvPr id="17" name="Textfeld 16">
            <a:extLst>
              <a:ext uri="{FF2B5EF4-FFF2-40B4-BE49-F238E27FC236}">
                <a16:creationId xmlns:a16="http://schemas.microsoft.com/office/drawing/2014/main" id="{BF3EF435-1D5E-4617-A742-7143FDD3A581}"/>
              </a:ext>
            </a:extLst>
          </p:cNvPr>
          <p:cNvSpPr txBox="1"/>
          <p:nvPr/>
        </p:nvSpPr>
        <p:spPr>
          <a:xfrm>
            <a:off x="681538" y="5192392"/>
            <a:ext cx="1368152" cy="369332"/>
          </a:xfrm>
          <a:prstGeom prst="rect">
            <a:avLst/>
          </a:prstGeom>
          <a:noFill/>
        </p:spPr>
        <p:txBody>
          <a:bodyPr wrap="square" rtlCol="0">
            <a:spAutoFit/>
          </a:bodyPr>
          <a:lstStyle/>
          <a:p>
            <a:r>
              <a:rPr lang="de-DE" b="1" dirty="0"/>
              <a:t>2. Comic</a:t>
            </a:r>
          </a:p>
        </p:txBody>
      </p:sp>
      <p:sp>
        <p:nvSpPr>
          <p:cNvPr id="8" name="Textfeld 7">
            <a:extLst>
              <a:ext uri="{FF2B5EF4-FFF2-40B4-BE49-F238E27FC236}">
                <a16:creationId xmlns:a16="http://schemas.microsoft.com/office/drawing/2014/main" id="{6DE88910-C50E-4C98-8F03-78B87EACFBA7}"/>
              </a:ext>
            </a:extLst>
          </p:cNvPr>
          <p:cNvSpPr txBox="1"/>
          <p:nvPr/>
        </p:nvSpPr>
        <p:spPr>
          <a:xfrm>
            <a:off x="-3414" y="1550884"/>
            <a:ext cx="12166556" cy="5644815"/>
          </a:xfrm>
          <a:prstGeom prst="rect">
            <a:avLst/>
          </a:prstGeom>
          <a:solidFill>
            <a:schemeClr val="bg1"/>
          </a:solidFill>
        </p:spPr>
        <p:txBody>
          <a:bodyPr wrap="square" rtlCol="0">
            <a:spAutoFit/>
          </a:bodyPr>
          <a:lstStyle/>
          <a:p>
            <a:pPr marL="355600">
              <a:lnSpc>
                <a:spcPct val="150000"/>
              </a:lnSpc>
            </a:pPr>
            <a:endParaRPr lang="de-DE" sz="2000" dirty="0"/>
          </a:p>
          <a:p>
            <a:pPr marL="355600">
              <a:lnSpc>
                <a:spcPct val="150000"/>
              </a:lnSpc>
            </a:pPr>
            <a:r>
              <a:rPr lang="de-DE" sz="2800" dirty="0"/>
              <a:t>Setzt euch in </a:t>
            </a:r>
            <a:r>
              <a:rPr lang="de-DE" sz="2800" b="1" dirty="0"/>
              <a:t>Gruppen </a:t>
            </a:r>
            <a:r>
              <a:rPr lang="de-DE" sz="2800" dirty="0"/>
              <a:t>zusammen</a:t>
            </a:r>
            <a:br>
              <a:rPr lang="de-DE" sz="2800" b="1" dirty="0"/>
            </a:br>
            <a:r>
              <a:rPr lang="de-DE" sz="2800" b="1" dirty="0"/>
              <a:t>Kein Handy, kein </a:t>
            </a:r>
            <a:r>
              <a:rPr lang="de-DE" sz="2800" b="1" dirty="0" err="1"/>
              <a:t>IPad</a:t>
            </a:r>
            <a:r>
              <a:rPr lang="de-DE" sz="2800" b="1" dirty="0"/>
              <a:t>!</a:t>
            </a:r>
          </a:p>
          <a:p>
            <a:pPr marL="355600">
              <a:lnSpc>
                <a:spcPct val="150000"/>
              </a:lnSpc>
            </a:pPr>
            <a:r>
              <a:rPr lang="de-DE" sz="2800" b="1" dirty="0"/>
              <a:t>1.</a:t>
            </a:r>
            <a:r>
              <a:rPr lang="de-DE" sz="2800" dirty="0"/>
              <a:t> Jede Gruppe bespricht die in den Comics gezeigte </a:t>
            </a:r>
            <a:br>
              <a:rPr lang="de-DE" sz="2800" dirty="0"/>
            </a:br>
            <a:r>
              <a:rPr lang="de-DE" sz="2800" dirty="0"/>
              <a:t>Situation: </a:t>
            </a:r>
            <a:r>
              <a:rPr lang="de-DE" sz="2800" b="1" dirty="0"/>
              <a:t>Wie</a:t>
            </a:r>
            <a:r>
              <a:rPr lang="de-DE" sz="2800" dirty="0"/>
              <a:t> wurden die beiden beeinflusst? </a:t>
            </a:r>
          </a:p>
          <a:p>
            <a:pPr marL="358775">
              <a:lnSpc>
                <a:spcPct val="150000"/>
              </a:lnSpc>
            </a:pPr>
            <a:r>
              <a:rPr lang="de-DE" sz="2800" b="1" dirty="0"/>
              <a:t>2. Kennt ihr Erlebnisse</a:t>
            </a:r>
            <a:r>
              <a:rPr lang="de-DE" sz="2800" dirty="0"/>
              <a:t>, bei denen sich </a:t>
            </a:r>
            <a:r>
              <a:rPr lang="de-DE" sz="2800" b="1" dirty="0"/>
              <a:t>jemand von euch</a:t>
            </a:r>
            <a:br>
              <a:rPr lang="de-DE" sz="2800" dirty="0"/>
            </a:br>
            <a:r>
              <a:rPr lang="de-DE" sz="2800" dirty="0"/>
              <a:t>manipuliert gefühlt hat? Wenn ja: Wie kam es dazu?</a:t>
            </a:r>
          </a:p>
          <a:p>
            <a:pPr marL="358775">
              <a:lnSpc>
                <a:spcPct val="150000"/>
              </a:lnSpc>
            </a:pPr>
            <a:endParaRPr lang="de-DE" sz="2800" dirty="0"/>
          </a:p>
          <a:p>
            <a:pPr>
              <a:lnSpc>
                <a:spcPct val="150000"/>
              </a:lnSpc>
            </a:pPr>
            <a:endParaRPr lang="de-DE" sz="2800" dirty="0"/>
          </a:p>
        </p:txBody>
      </p:sp>
      <p:grpSp>
        <p:nvGrpSpPr>
          <p:cNvPr id="14" name="Gruppieren 13">
            <a:extLst>
              <a:ext uri="{FF2B5EF4-FFF2-40B4-BE49-F238E27FC236}">
                <a16:creationId xmlns:a16="http://schemas.microsoft.com/office/drawing/2014/main" id="{50303CB9-50B4-4001-8053-9294CA8318AC}"/>
              </a:ext>
            </a:extLst>
          </p:cNvPr>
          <p:cNvGrpSpPr/>
          <p:nvPr/>
        </p:nvGrpSpPr>
        <p:grpSpPr>
          <a:xfrm>
            <a:off x="8616280" y="638666"/>
            <a:ext cx="3437854" cy="1998246"/>
            <a:chOff x="7558047" y="764704"/>
            <a:chExt cx="5090681" cy="2664296"/>
          </a:xfrm>
        </p:grpSpPr>
        <p:sp>
          <p:nvSpPr>
            <p:cNvPr id="10" name="Rechteck: abgerundete Ecken 9">
              <a:extLst>
                <a:ext uri="{FF2B5EF4-FFF2-40B4-BE49-F238E27FC236}">
                  <a16:creationId xmlns:a16="http://schemas.microsoft.com/office/drawing/2014/main" id="{C10B6F81-FB5D-DD27-D72B-0D696EEA80CD}"/>
                </a:ext>
              </a:extLst>
            </p:cNvPr>
            <p:cNvSpPr/>
            <p:nvPr/>
          </p:nvSpPr>
          <p:spPr>
            <a:xfrm>
              <a:off x="7558047" y="764704"/>
              <a:ext cx="5090681" cy="26642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Kleidung, Cartoon enthält.&#10;&#10;KI-generierte Inhalte können fehlerhaft sein.">
              <a:extLst>
                <a:ext uri="{FF2B5EF4-FFF2-40B4-BE49-F238E27FC236}">
                  <a16:creationId xmlns:a16="http://schemas.microsoft.com/office/drawing/2014/main" id="{9E3770A8-D4B4-5961-19FC-4E874DC8EA6E}"/>
                </a:ext>
              </a:extLst>
            </p:cNvPr>
            <p:cNvPicPr>
              <a:picLocks noChangeAspect="1"/>
            </p:cNvPicPr>
            <p:nvPr/>
          </p:nvPicPr>
          <p:blipFill>
            <a:blip r:embed="rId5" cstate="print">
              <a:extLst>
                <a:ext uri="{28A0092B-C50C-407E-A947-70E740481C1C}">
                  <a14:useLocalDpi xmlns:a14="http://schemas.microsoft.com/office/drawing/2010/main" val="0"/>
                </a:ext>
              </a:extLst>
            </a:blip>
            <a:srcRect b="22549"/>
            <a:stretch>
              <a:fillRect/>
            </a:stretch>
          </p:blipFill>
          <p:spPr>
            <a:xfrm>
              <a:off x="7851989" y="1093034"/>
              <a:ext cx="4524114" cy="2335966"/>
            </a:xfrm>
            <a:prstGeom prst="rect">
              <a:avLst/>
            </a:prstGeom>
          </p:spPr>
        </p:pic>
      </p:grpSp>
    </p:spTree>
    <p:extLst>
      <p:ext uri="{BB962C8B-B14F-4D97-AF65-F5344CB8AC3E}">
        <p14:creationId xmlns:p14="http://schemas.microsoft.com/office/powerpoint/2010/main" val="1187681890"/>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10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1" end="1"/>
                                            </p:txEl>
                                          </p:spTgt>
                                        </p:tgtEl>
                                        <p:attrNameLst>
                                          <p:attrName>style.visibility</p:attrName>
                                        </p:attrNameLst>
                                      </p:cBhvr>
                                      <p:to>
                                        <p:strVal val="visible"/>
                                      </p:to>
                                    </p:set>
                                    <p:animEffect transition="in" filter="fade">
                                      <p:cBhvr>
                                        <p:cTn id="10" dur="750"/>
                                        <p:tgtEl>
                                          <p:spTgt spid="8">
                                            <p:txEl>
                                              <p:pRg st="1" end="1"/>
                                            </p:txEl>
                                          </p:spTgt>
                                        </p:tgtEl>
                                      </p:cBhvr>
                                    </p:animEffect>
                                  </p:childTnLst>
                                </p:cTn>
                              </p:par>
                              <p:par>
                                <p:cTn id="11" presetID="10" presetClass="exit" presetSubtype="0" fill="hold" grpId="0" nodeType="withEffect">
                                  <p:stCondLst>
                                    <p:cond delay="0"/>
                                  </p:stCondLst>
                                  <p:childTnLst>
                                    <p:animEffect transition="out" filter="fade">
                                      <p:cBhvr>
                                        <p:cTn id="12" dur="500"/>
                                        <p:tgtEl>
                                          <p:spTgt spid="5"/>
                                        </p:tgtEl>
                                      </p:cBhvr>
                                    </p:animEffect>
                                    <p:set>
                                      <p:cBhvr>
                                        <p:cTn id="13" dur="1" fill="hold">
                                          <p:stCondLst>
                                            <p:cond delay="499"/>
                                          </p:stCondLst>
                                        </p:cTn>
                                        <p:tgtEl>
                                          <p:spTgt spid="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7"/>
                                        </p:tgtEl>
                                      </p:cBhvr>
                                    </p:animEffect>
                                    <p:set>
                                      <p:cBhvr>
                                        <p:cTn id="16" dur="1" fill="hold">
                                          <p:stCondLst>
                                            <p:cond delay="499"/>
                                          </p:stCondLst>
                                        </p:cTn>
                                        <p:tgtEl>
                                          <p:spTgt spid="17"/>
                                        </p:tgtEl>
                                        <p:attrNameLst>
                                          <p:attrName>style.visibility</p:attrName>
                                        </p:attrNameLst>
                                      </p:cBhvr>
                                      <p:to>
                                        <p:strVal val="hidden"/>
                                      </p:to>
                                    </p:set>
                                  </p:childTnLst>
                                </p:cTn>
                              </p:par>
                              <p:par>
                                <p:cTn id="17" presetID="10" presetClass="entr" presetSubtype="0" fill="hold" nodeType="with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Effect transition="in" filter="fade">
                                      <p:cBhvr>
                                        <p:cTn id="19" dur="500"/>
                                        <p:tgtEl>
                                          <p:spTgt spid="8">
                                            <p:txEl>
                                              <p:pRg st="2" end="2"/>
                                            </p:txEl>
                                          </p:spTgt>
                                        </p:tgtEl>
                                      </p:cBhvr>
                                    </p:animEffect>
                                  </p:childTnLst>
                                </p:cTn>
                              </p:par>
                              <p:par>
                                <p:cTn id="20" presetID="2" presetClass="entr" presetSubtype="2" fill="hold" nodeType="withEffect">
                                  <p:stCondLst>
                                    <p:cond delay="0"/>
                                  </p:stCondLst>
                                  <p:childTnLst>
                                    <p:set>
                                      <p:cBhvr>
                                        <p:cTn id="21" dur="1" fill="hold">
                                          <p:stCondLst>
                                            <p:cond delay="0"/>
                                          </p:stCondLst>
                                        </p:cTn>
                                        <p:tgtEl>
                                          <p:spTgt spid="14"/>
                                        </p:tgtEl>
                                        <p:attrNameLst>
                                          <p:attrName>style.visibility</p:attrName>
                                        </p:attrNameLst>
                                      </p:cBhvr>
                                      <p:to>
                                        <p:strVal val="visible"/>
                                      </p:to>
                                    </p:set>
                                    <p:anim calcmode="lin" valueType="num">
                                      <p:cBhvr additive="base">
                                        <p:cTn id="22" dur="500" fill="hold"/>
                                        <p:tgtEl>
                                          <p:spTgt spid="14"/>
                                        </p:tgtEl>
                                        <p:attrNameLst>
                                          <p:attrName>ppt_x</p:attrName>
                                        </p:attrNameLst>
                                      </p:cBhvr>
                                      <p:tavLst>
                                        <p:tav tm="0">
                                          <p:val>
                                            <p:strVal val="1+#ppt_w/2"/>
                                          </p:val>
                                        </p:tav>
                                        <p:tav tm="100000">
                                          <p:val>
                                            <p:strVal val="#ppt_x"/>
                                          </p:val>
                                        </p:tav>
                                      </p:tavLst>
                                    </p:anim>
                                    <p:anim calcmode="lin" valueType="num">
                                      <p:cBhvr additive="base">
                                        <p:cTn id="23" dur="500" fill="hold"/>
                                        <p:tgtEl>
                                          <p:spTgt spid="14"/>
                                        </p:tgtEl>
                                        <p:attrNameLst>
                                          <p:attrName>ppt_y</p:attrName>
                                        </p:attrNameLst>
                                      </p:cBhvr>
                                      <p:tavLst>
                                        <p:tav tm="0">
                                          <p:val>
                                            <p:strVal val="#ppt_y"/>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8">
                                            <p:txEl>
                                              <p:pRg st="3" end="3"/>
                                            </p:txEl>
                                          </p:spTgt>
                                        </p:tgtEl>
                                        <p:attrNameLst>
                                          <p:attrName>style.visibility</p:attrName>
                                        </p:attrNameLst>
                                      </p:cBhvr>
                                      <p:to>
                                        <p:strVal val="visible"/>
                                      </p:to>
                                    </p:set>
                                    <p:animEffect transition="in" filter="fade">
                                      <p:cBhvr>
                                        <p:cTn id="28" dur="5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17" grpId="0"/>
      <p:bldP spid="8"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A69EB324-C467-4150-B06E-98C49A29BCF7}"/>
              </a:ext>
            </a:extLst>
          </p:cNvPr>
          <p:cNvSpPr>
            <a:spLocks noGrp="1"/>
          </p:cNvSpPr>
          <p:nvPr>
            <p:ph type="sldNum" sz="quarter" idx="12"/>
          </p:nvPr>
        </p:nvSpPr>
        <p:spPr/>
        <p:txBody>
          <a:bodyPr/>
          <a:lstStyle/>
          <a:p>
            <a:fld id="{995B83AF-091C-4368-ABDB-DF7FEF1A6B80}" type="slidenum">
              <a:rPr lang="de-DE" smtClean="0"/>
              <a:pPr/>
              <a:t>4</a:t>
            </a:fld>
            <a:endParaRPr lang="de-DE" dirty="0"/>
          </a:p>
        </p:txBody>
      </p:sp>
      <p:sp>
        <p:nvSpPr>
          <p:cNvPr id="6" name="Textfeld 5">
            <a:extLst>
              <a:ext uri="{FF2B5EF4-FFF2-40B4-BE49-F238E27FC236}">
                <a16:creationId xmlns:a16="http://schemas.microsoft.com/office/drawing/2014/main" id="{94E51944-76AF-4004-BB16-821255598257}"/>
              </a:ext>
            </a:extLst>
          </p:cNvPr>
          <p:cNvSpPr txBox="1"/>
          <p:nvPr/>
        </p:nvSpPr>
        <p:spPr>
          <a:xfrm>
            <a:off x="329804" y="908720"/>
            <a:ext cx="8484982" cy="1446550"/>
          </a:xfrm>
          <a:prstGeom prst="rect">
            <a:avLst/>
          </a:prstGeom>
          <a:noFill/>
        </p:spPr>
        <p:txBody>
          <a:bodyPr wrap="square" rtlCol="0">
            <a:spAutoFit/>
          </a:bodyPr>
          <a:lstStyle/>
          <a:p>
            <a:r>
              <a:rPr lang="de-DE" sz="3200" b="1" dirty="0">
                <a:solidFill>
                  <a:srgbClr val="0070C0"/>
                </a:solidFill>
              </a:rPr>
              <a:t>Was habt Ihr herausgefunden? </a:t>
            </a:r>
            <a:endParaRPr lang="de-DE" sz="2800" b="1" dirty="0">
              <a:solidFill>
                <a:srgbClr val="0070C0"/>
              </a:solidFill>
            </a:endParaRPr>
          </a:p>
          <a:p>
            <a:endParaRPr lang="de-DE" sz="2800" b="1" dirty="0"/>
          </a:p>
          <a:p>
            <a:r>
              <a:rPr lang="de-DE" sz="2800" b="1" dirty="0"/>
              <a:t>Die meisten Jugendlichen wollen…. ??</a:t>
            </a:r>
            <a:endParaRPr lang="de-DE" sz="3200" b="1" dirty="0">
              <a:solidFill>
                <a:srgbClr val="0070C0"/>
              </a:solidFill>
            </a:endParaRPr>
          </a:p>
        </p:txBody>
      </p:sp>
      <p:sp>
        <p:nvSpPr>
          <p:cNvPr id="8" name="Textfeld 7">
            <a:extLst>
              <a:ext uri="{FF2B5EF4-FFF2-40B4-BE49-F238E27FC236}">
                <a16:creationId xmlns:a16="http://schemas.microsoft.com/office/drawing/2014/main" id="{6DE88910-C50E-4C98-8F03-78B87EACFBA7}"/>
              </a:ext>
            </a:extLst>
          </p:cNvPr>
          <p:cNvSpPr txBox="1"/>
          <p:nvPr/>
        </p:nvSpPr>
        <p:spPr>
          <a:xfrm>
            <a:off x="119336" y="3108045"/>
            <a:ext cx="11280576" cy="3244158"/>
          </a:xfrm>
          <a:prstGeom prst="rect">
            <a:avLst/>
          </a:prstGeom>
          <a:solidFill>
            <a:schemeClr val="bg1"/>
          </a:solidFill>
        </p:spPr>
        <p:txBody>
          <a:bodyPr wrap="square" rtlCol="0">
            <a:spAutoFit/>
          </a:bodyPr>
          <a:lstStyle/>
          <a:p>
            <a:pPr marL="812800" indent="-457200">
              <a:lnSpc>
                <a:spcPct val="150000"/>
              </a:lnSpc>
              <a:buFont typeface="Wingdings" panose="05000000000000000000" pitchFamily="2" charset="2"/>
              <a:buChar char="§"/>
            </a:pPr>
            <a:r>
              <a:rPr lang="de-DE" sz="2800" dirty="0"/>
              <a:t>von der Gruppe akzeptiert werden (kein Außenseiter)</a:t>
            </a:r>
          </a:p>
          <a:p>
            <a:pPr marL="815975" indent="-457200">
              <a:lnSpc>
                <a:spcPct val="150000"/>
              </a:lnSpc>
              <a:buFont typeface="Wingdings" panose="05000000000000000000" pitchFamily="2" charset="2"/>
              <a:buChar char="§"/>
            </a:pPr>
            <a:r>
              <a:rPr lang="de-DE" sz="2800" dirty="0"/>
              <a:t>das machen, was angesagt ist (Mode, Stil, Sprache usw.)</a:t>
            </a:r>
          </a:p>
          <a:p>
            <a:pPr marL="815975" indent="-457200">
              <a:lnSpc>
                <a:spcPct val="150000"/>
              </a:lnSpc>
              <a:buFont typeface="Wingdings" panose="05000000000000000000" pitchFamily="2" charset="2"/>
              <a:buChar char="§"/>
            </a:pPr>
            <a:r>
              <a:rPr lang="de-DE" sz="2800" dirty="0"/>
              <a:t>bewundert werden (mutiger, schöner, toller, schlauer als…)</a:t>
            </a:r>
          </a:p>
          <a:p>
            <a:pPr marL="358775">
              <a:lnSpc>
                <a:spcPct val="150000"/>
              </a:lnSpc>
            </a:pPr>
            <a:r>
              <a:rPr lang="de-DE" sz="2800" dirty="0"/>
              <a:t>Praktisch jeder kennt solche Wünsche…. </a:t>
            </a:r>
            <a:br>
              <a:rPr lang="de-DE" sz="2800" dirty="0"/>
            </a:br>
            <a:r>
              <a:rPr lang="de-DE" sz="2800" dirty="0"/>
              <a:t>				</a:t>
            </a:r>
          </a:p>
        </p:txBody>
      </p:sp>
      <p:grpSp>
        <p:nvGrpSpPr>
          <p:cNvPr id="14" name="Gruppieren 13">
            <a:extLst>
              <a:ext uri="{FF2B5EF4-FFF2-40B4-BE49-F238E27FC236}">
                <a16:creationId xmlns:a16="http://schemas.microsoft.com/office/drawing/2014/main" id="{50303CB9-50B4-4001-8053-9294CA8318AC}"/>
              </a:ext>
            </a:extLst>
          </p:cNvPr>
          <p:cNvGrpSpPr/>
          <p:nvPr/>
        </p:nvGrpSpPr>
        <p:grpSpPr>
          <a:xfrm>
            <a:off x="8616280" y="638666"/>
            <a:ext cx="3437854" cy="1998246"/>
            <a:chOff x="7558047" y="764704"/>
            <a:chExt cx="5090681" cy="2664296"/>
          </a:xfrm>
        </p:grpSpPr>
        <p:sp>
          <p:nvSpPr>
            <p:cNvPr id="10" name="Rechteck: abgerundete Ecken 9">
              <a:extLst>
                <a:ext uri="{FF2B5EF4-FFF2-40B4-BE49-F238E27FC236}">
                  <a16:creationId xmlns:a16="http://schemas.microsoft.com/office/drawing/2014/main" id="{C10B6F81-FB5D-DD27-D72B-0D696EEA80CD}"/>
                </a:ext>
              </a:extLst>
            </p:cNvPr>
            <p:cNvSpPr/>
            <p:nvPr/>
          </p:nvSpPr>
          <p:spPr>
            <a:xfrm>
              <a:off x="7558047" y="764704"/>
              <a:ext cx="5090681" cy="2664296"/>
            </a:xfrm>
            <a:prstGeom prst="roundRect">
              <a:avLst/>
            </a:prstGeom>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3" name="Grafik 12" descr="Ein Bild, das Kleidung, Cartoon enthält.&#10;&#10;KI-generierte Inhalte können fehlerhaft sein.">
              <a:extLst>
                <a:ext uri="{FF2B5EF4-FFF2-40B4-BE49-F238E27FC236}">
                  <a16:creationId xmlns:a16="http://schemas.microsoft.com/office/drawing/2014/main" id="{9E3770A8-D4B4-5961-19FC-4E874DC8EA6E}"/>
                </a:ext>
              </a:extLst>
            </p:cNvPr>
            <p:cNvPicPr>
              <a:picLocks noChangeAspect="1"/>
            </p:cNvPicPr>
            <p:nvPr/>
          </p:nvPicPr>
          <p:blipFill>
            <a:blip r:embed="rId3" cstate="print">
              <a:extLst>
                <a:ext uri="{28A0092B-C50C-407E-A947-70E740481C1C}">
                  <a14:useLocalDpi xmlns:a14="http://schemas.microsoft.com/office/drawing/2010/main" val="0"/>
                </a:ext>
              </a:extLst>
            </a:blip>
            <a:srcRect b="22549"/>
            <a:stretch>
              <a:fillRect/>
            </a:stretch>
          </p:blipFill>
          <p:spPr>
            <a:xfrm>
              <a:off x="7851989" y="1093034"/>
              <a:ext cx="4524114" cy="2335966"/>
            </a:xfrm>
            <a:prstGeom prst="rect">
              <a:avLst/>
            </a:prstGeom>
          </p:spPr>
        </p:pic>
      </p:grpSp>
    </p:spTree>
    <p:extLst>
      <p:ext uri="{BB962C8B-B14F-4D97-AF65-F5344CB8AC3E}">
        <p14:creationId xmlns:p14="http://schemas.microsoft.com/office/powerpoint/2010/main" val="2919473327"/>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grpId="0" nodeType="clickEffect">
                                  <p:stCondLst>
                                    <p:cond delay="0"/>
                                  </p:stCondLst>
                                  <p:childTnLst>
                                    <p:set>
                                      <p:cBhvr>
                                        <p:cTn id="6" dur="1" fill="hold">
                                          <p:stCondLst>
                                            <p:cond delay="0"/>
                                          </p:stCondLst>
                                        </p:cTn>
                                        <p:tgtEl>
                                          <p:spTgt spid="8">
                                            <p:bg/>
                                          </p:spTgt>
                                        </p:tgtEl>
                                        <p:attrNameLst>
                                          <p:attrName>style.visibility</p:attrName>
                                        </p:attrNameLst>
                                      </p:cBhvr>
                                      <p:to>
                                        <p:strVal val="visible"/>
                                      </p:to>
                                    </p:set>
                                    <p:anim calcmode="lin" valueType="num">
                                      <p:cBhvr additive="base">
                                        <p:cTn id="7" dur="500" fill="hold"/>
                                        <p:tgtEl>
                                          <p:spTgt spid="8">
                                            <p:bg/>
                                          </p:spTgt>
                                        </p:tgtEl>
                                        <p:attrNameLst>
                                          <p:attrName>ppt_x</p:attrName>
                                        </p:attrNameLst>
                                      </p:cBhvr>
                                      <p:tavLst>
                                        <p:tav tm="0">
                                          <p:val>
                                            <p:strVal val="0-#ppt_w/2"/>
                                          </p:val>
                                        </p:tav>
                                        <p:tav tm="100000">
                                          <p:val>
                                            <p:strVal val="#ppt_x"/>
                                          </p:val>
                                        </p:tav>
                                      </p:tavLst>
                                    </p:anim>
                                    <p:anim calcmode="lin" valueType="num">
                                      <p:cBhvr additive="base">
                                        <p:cTn id="8" dur="500" fill="hold"/>
                                        <p:tgtEl>
                                          <p:spTgt spid="8">
                                            <p:bg/>
                                          </p:spTgt>
                                        </p:tgtEl>
                                        <p:attrNameLst>
                                          <p:attrName>ppt_y</p:attrName>
                                        </p:attrNameLst>
                                      </p:cBhvr>
                                      <p:tavLst>
                                        <p:tav tm="0">
                                          <p:val>
                                            <p:strVal val="#ppt_y"/>
                                          </p:val>
                                        </p:tav>
                                        <p:tav tm="100000">
                                          <p:val>
                                            <p:strVal val="#ppt_y"/>
                                          </p:val>
                                        </p:tav>
                                      </p:tavLst>
                                    </p:anim>
                                  </p:childTnLst>
                                </p:cTn>
                              </p:par>
                              <p:par>
                                <p:cTn id="9" presetID="2" presetClass="entr" presetSubtype="8" fill="hold" grpId="0" nodeType="withEffect">
                                  <p:stCondLst>
                                    <p:cond delay="0"/>
                                  </p:stCondLst>
                                  <p:childTnLst>
                                    <p:set>
                                      <p:cBhvr>
                                        <p:cTn id="10" dur="1" fill="hold">
                                          <p:stCondLst>
                                            <p:cond delay="0"/>
                                          </p:stCondLst>
                                        </p:cTn>
                                        <p:tgtEl>
                                          <p:spTgt spid="8">
                                            <p:txEl>
                                              <p:pRg st="0" end="0"/>
                                            </p:txEl>
                                          </p:spTgt>
                                        </p:tgtEl>
                                        <p:attrNameLst>
                                          <p:attrName>style.visibility</p:attrName>
                                        </p:attrNameLst>
                                      </p:cBhvr>
                                      <p:to>
                                        <p:strVal val="visible"/>
                                      </p:to>
                                    </p:set>
                                    <p:anim calcmode="lin" valueType="num">
                                      <p:cBhvr additive="base">
                                        <p:cTn id="11" dur="500" fill="hold"/>
                                        <p:tgtEl>
                                          <p:spTgt spid="8">
                                            <p:txEl>
                                              <p:pRg st="0" end="0"/>
                                            </p:txEl>
                                          </p:spTgt>
                                        </p:tgtEl>
                                        <p:attrNameLst>
                                          <p:attrName>ppt_x</p:attrName>
                                        </p:attrNameLst>
                                      </p:cBhvr>
                                      <p:tavLst>
                                        <p:tav tm="0">
                                          <p:val>
                                            <p:strVal val="0-#ppt_w/2"/>
                                          </p:val>
                                        </p:tav>
                                        <p:tav tm="100000">
                                          <p:val>
                                            <p:strVal val="#ppt_x"/>
                                          </p:val>
                                        </p:tav>
                                      </p:tavLst>
                                    </p:anim>
                                    <p:anim calcmode="lin" valueType="num">
                                      <p:cBhvr additive="base">
                                        <p:cTn id="12" dur="500" fill="hold"/>
                                        <p:tgtEl>
                                          <p:spTgt spid="8">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8" fill="hold" grpId="0" nodeType="clickEffect">
                                  <p:stCondLst>
                                    <p:cond delay="0"/>
                                  </p:stCondLst>
                                  <p:childTnLst>
                                    <p:set>
                                      <p:cBhvr>
                                        <p:cTn id="16" dur="1" fill="hold">
                                          <p:stCondLst>
                                            <p:cond delay="0"/>
                                          </p:stCondLst>
                                        </p:cTn>
                                        <p:tgtEl>
                                          <p:spTgt spid="8">
                                            <p:txEl>
                                              <p:pRg st="1" end="1"/>
                                            </p:txEl>
                                          </p:spTgt>
                                        </p:tgtEl>
                                        <p:attrNameLst>
                                          <p:attrName>style.visibility</p:attrName>
                                        </p:attrNameLst>
                                      </p:cBhvr>
                                      <p:to>
                                        <p:strVal val="visible"/>
                                      </p:to>
                                    </p:set>
                                    <p:anim calcmode="lin" valueType="num">
                                      <p:cBhvr additive="base">
                                        <p:cTn id="17" dur="500" fill="hold"/>
                                        <p:tgtEl>
                                          <p:spTgt spid="8">
                                            <p:txEl>
                                              <p:pRg st="1" end="1"/>
                                            </p:txEl>
                                          </p:spTgt>
                                        </p:tgtEl>
                                        <p:attrNameLst>
                                          <p:attrName>ppt_x</p:attrName>
                                        </p:attrNameLst>
                                      </p:cBhvr>
                                      <p:tavLst>
                                        <p:tav tm="0">
                                          <p:val>
                                            <p:strVal val="0-#ppt_w/2"/>
                                          </p:val>
                                        </p:tav>
                                        <p:tav tm="100000">
                                          <p:val>
                                            <p:strVal val="#ppt_x"/>
                                          </p:val>
                                        </p:tav>
                                      </p:tavLst>
                                    </p:anim>
                                    <p:anim calcmode="lin" valueType="num">
                                      <p:cBhvr additive="base">
                                        <p:cTn id="18" dur="500" fill="hold"/>
                                        <p:tgtEl>
                                          <p:spTgt spid="8">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 presetClass="entr" presetSubtype="8" fill="hold" grpId="0" nodeType="clickEffect">
                                  <p:stCondLst>
                                    <p:cond delay="0"/>
                                  </p:stCondLst>
                                  <p:childTnLst>
                                    <p:set>
                                      <p:cBhvr>
                                        <p:cTn id="22" dur="1" fill="hold">
                                          <p:stCondLst>
                                            <p:cond delay="0"/>
                                          </p:stCondLst>
                                        </p:cTn>
                                        <p:tgtEl>
                                          <p:spTgt spid="8">
                                            <p:txEl>
                                              <p:pRg st="2" end="2"/>
                                            </p:txEl>
                                          </p:spTgt>
                                        </p:tgtEl>
                                        <p:attrNameLst>
                                          <p:attrName>style.visibility</p:attrName>
                                        </p:attrNameLst>
                                      </p:cBhvr>
                                      <p:to>
                                        <p:strVal val="visible"/>
                                      </p:to>
                                    </p:set>
                                    <p:anim calcmode="lin" valueType="num">
                                      <p:cBhvr additive="base">
                                        <p:cTn id="23" dur="500" fill="hold"/>
                                        <p:tgtEl>
                                          <p:spTgt spid="8">
                                            <p:txEl>
                                              <p:pRg st="2" end="2"/>
                                            </p:txEl>
                                          </p:spTgt>
                                        </p:tgtEl>
                                        <p:attrNameLst>
                                          <p:attrName>ppt_x</p:attrName>
                                        </p:attrNameLst>
                                      </p:cBhvr>
                                      <p:tavLst>
                                        <p:tav tm="0">
                                          <p:val>
                                            <p:strVal val="0-#ppt_w/2"/>
                                          </p:val>
                                        </p:tav>
                                        <p:tav tm="100000">
                                          <p:val>
                                            <p:strVal val="#ppt_x"/>
                                          </p:val>
                                        </p:tav>
                                      </p:tavLst>
                                    </p:anim>
                                    <p:anim calcmode="lin" valueType="num">
                                      <p:cBhvr additive="base">
                                        <p:cTn id="24" dur="500" fill="hold"/>
                                        <p:tgtEl>
                                          <p:spTgt spid="8">
                                            <p:txEl>
                                              <p:pRg st="2" end="2"/>
                                            </p:txEl>
                                          </p:spTgt>
                                        </p:tgtEl>
                                        <p:attrNameLst>
                                          <p:attrName>ppt_y</p:attrName>
                                        </p:attrNameLst>
                                      </p:cBhvr>
                                      <p:tavLst>
                                        <p:tav tm="0">
                                          <p:val>
                                            <p:strVal val="#ppt_y"/>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8" fill="hold" grpId="0" nodeType="clickEffect">
                                  <p:stCondLst>
                                    <p:cond delay="0"/>
                                  </p:stCondLst>
                                  <p:childTnLst>
                                    <p:set>
                                      <p:cBhvr>
                                        <p:cTn id="28" dur="1" fill="hold">
                                          <p:stCondLst>
                                            <p:cond delay="0"/>
                                          </p:stCondLst>
                                        </p:cTn>
                                        <p:tgtEl>
                                          <p:spTgt spid="8">
                                            <p:txEl>
                                              <p:pRg st="3" end="3"/>
                                            </p:txEl>
                                          </p:spTgt>
                                        </p:tgtEl>
                                        <p:attrNameLst>
                                          <p:attrName>style.visibility</p:attrName>
                                        </p:attrNameLst>
                                      </p:cBhvr>
                                      <p:to>
                                        <p:strVal val="visible"/>
                                      </p:to>
                                    </p:set>
                                    <p:anim calcmode="lin" valueType="num">
                                      <p:cBhvr additive="base">
                                        <p:cTn id="29" dur="500" fill="hold"/>
                                        <p:tgtEl>
                                          <p:spTgt spid="8">
                                            <p:txEl>
                                              <p:pRg st="3" end="3"/>
                                            </p:txEl>
                                          </p:spTgt>
                                        </p:tgtEl>
                                        <p:attrNameLst>
                                          <p:attrName>ppt_x</p:attrName>
                                        </p:attrNameLst>
                                      </p:cBhvr>
                                      <p:tavLst>
                                        <p:tav tm="0">
                                          <p:val>
                                            <p:strVal val="0-#ppt_w/2"/>
                                          </p:val>
                                        </p:tav>
                                        <p:tav tm="100000">
                                          <p:val>
                                            <p:strVal val="#ppt_x"/>
                                          </p:val>
                                        </p:tav>
                                      </p:tavLst>
                                    </p:anim>
                                    <p:anim calcmode="lin" valueType="num">
                                      <p:cBhvr additive="base">
                                        <p:cTn id="30" dur="500" fill="hold"/>
                                        <p:tgtEl>
                                          <p:spTgt spid="8">
                                            <p:txEl>
                                              <p:pRg st="3" end="3"/>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F4250458-A9E2-E8E2-F8EF-A1D765DB26A4}"/>
              </a:ext>
            </a:extLst>
          </p:cNvPr>
          <p:cNvSpPr>
            <a:spLocks noGrp="1"/>
          </p:cNvSpPr>
          <p:nvPr>
            <p:ph type="sldNum" sz="quarter" idx="12"/>
          </p:nvPr>
        </p:nvSpPr>
        <p:spPr/>
        <p:txBody>
          <a:bodyPr/>
          <a:lstStyle/>
          <a:p>
            <a:fld id="{995B83AF-091C-4368-ABDB-DF7FEF1A6B80}" type="slidenum">
              <a:rPr lang="de-DE" smtClean="0"/>
              <a:pPr/>
              <a:t>5</a:t>
            </a:fld>
            <a:endParaRPr lang="de-DE" dirty="0"/>
          </a:p>
        </p:txBody>
      </p:sp>
      <p:pic>
        <p:nvPicPr>
          <p:cNvPr id="5" name="Grafik 4" descr="Ein Bild, das Gerät, tragbares Kommunikationsgerät, Kommunikationsgerät, mobiles Gerät enthält.&#10;&#10;KI-generierte Inhalte können fehlerhaft sein.">
            <a:extLst>
              <a:ext uri="{FF2B5EF4-FFF2-40B4-BE49-F238E27FC236}">
                <a16:creationId xmlns:a16="http://schemas.microsoft.com/office/drawing/2014/main" id="{87DEEEA3-CCB9-615E-072A-79C991301017}"/>
              </a:ext>
            </a:extLst>
          </p:cNvPr>
          <p:cNvPicPr>
            <a:picLocks noChangeAspect="1"/>
          </p:cNvPicPr>
          <p:nvPr/>
        </p:nvPicPr>
        <p:blipFill>
          <a:blip r:embed="rId3" cstate="print">
            <a:extLst>
              <a:ext uri="{28A0092B-C50C-407E-A947-70E740481C1C}">
                <a14:useLocalDpi xmlns:a14="http://schemas.microsoft.com/office/drawing/2010/main" val="0"/>
              </a:ext>
            </a:extLst>
          </a:blip>
          <a:srcRect l="22048" r="16602"/>
          <a:stretch>
            <a:fillRect/>
          </a:stretch>
        </p:blipFill>
        <p:spPr>
          <a:xfrm>
            <a:off x="7392144" y="1316765"/>
            <a:ext cx="4392489" cy="4773149"/>
          </a:xfrm>
          <a:prstGeom prst="rect">
            <a:avLst/>
          </a:prstGeom>
          <a:ln w="38100">
            <a:solidFill>
              <a:srgbClr val="0070C0"/>
            </a:solidFill>
          </a:ln>
        </p:spPr>
      </p:pic>
      <p:sp>
        <p:nvSpPr>
          <p:cNvPr id="2" name="Textfeld 1">
            <a:extLst>
              <a:ext uri="{FF2B5EF4-FFF2-40B4-BE49-F238E27FC236}">
                <a16:creationId xmlns:a16="http://schemas.microsoft.com/office/drawing/2014/main" id="{1413DE5E-51B8-416F-9076-EBFFB31B8335}"/>
              </a:ext>
            </a:extLst>
          </p:cNvPr>
          <p:cNvSpPr txBox="1"/>
          <p:nvPr/>
        </p:nvSpPr>
        <p:spPr>
          <a:xfrm>
            <a:off x="220509" y="1241126"/>
            <a:ext cx="6864762" cy="4801314"/>
          </a:xfrm>
          <a:prstGeom prst="rect">
            <a:avLst/>
          </a:prstGeom>
          <a:noFill/>
        </p:spPr>
        <p:txBody>
          <a:bodyPr wrap="square" rtlCol="0">
            <a:spAutoFit/>
          </a:bodyPr>
          <a:lstStyle/>
          <a:p>
            <a:pPr marL="723900" algn="ctr"/>
            <a:r>
              <a:rPr lang="de-DE" sz="3200" b="1" dirty="0"/>
              <a:t>Noch heftigere Formen der Manipulation seht ihr auf vielen Plattformen der Sozialen Medien.</a:t>
            </a:r>
          </a:p>
          <a:p>
            <a:pPr marL="723900" algn="ctr"/>
            <a:endParaRPr lang="de-DE" sz="3200" b="1" dirty="0"/>
          </a:p>
          <a:p>
            <a:pPr marL="723900" algn="ctr"/>
            <a:r>
              <a:rPr lang="de-DE" sz="3200" b="1" dirty="0"/>
              <a:t>Mit Bildern und Tönen werden eure Gefühle beeinflusst.</a:t>
            </a:r>
          </a:p>
          <a:p>
            <a:pPr marL="723900" algn="ctr"/>
            <a:endParaRPr lang="de-DE" sz="3200" b="1" dirty="0"/>
          </a:p>
          <a:p>
            <a:pPr marL="723900" algn="ctr"/>
            <a:r>
              <a:rPr lang="de-DE" sz="3200" b="1" dirty="0"/>
              <a:t>Jetzt seht ihr zwei Clips. </a:t>
            </a:r>
          </a:p>
          <a:p>
            <a:endParaRPr lang="de-DE" dirty="0"/>
          </a:p>
        </p:txBody>
      </p:sp>
    </p:spTree>
    <p:extLst>
      <p:ext uri="{BB962C8B-B14F-4D97-AF65-F5344CB8AC3E}">
        <p14:creationId xmlns:p14="http://schemas.microsoft.com/office/powerpoint/2010/main" val="3477685084"/>
      </p:ext>
    </p:extLst>
  </p:cSld>
  <p:clrMapOvr>
    <a:masterClrMapping/>
  </p:clrMapOvr>
  <p:transition spd="slow">
    <p:wip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A456E1-58A2-4179-84FC-EDB4F7F60B32}"/>
              </a:ext>
            </a:extLst>
          </p:cNvPr>
          <p:cNvSpPr>
            <a:spLocks noGrp="1"/>
          </p:cNvSpPr>
          <p:nvPr>
            <p:ph idx="1"/>
          </p:nvPr>
        </p:nvSpPr>
        <p:spPr>
          <a:xfrm>
            <a:off x="620960" y="2348880"/>
            <a:ext cx="10515600" cy="4680520"/>
          </a:xfrm>
        </p:spPr>
        <p:txBody>
          <a:bodyPr/>
          <a:lstStyle/>
          <a:p>
            <a:pPr marL="0" indent="0">
              <a:buNone/>
            </a:pPr>
            <a:endParaRPr lang="de-DE" dirty="0"/>
          </a:p>
          <a:p>
            <a:pPr marL="0" indent="0">
              <a:buNone/>
            </a:pPr>
            <a:r>
              <a:rPr lang="de-DE" b="1" dirty="0">
                <a:solidFill>
                  <a:srgbClr val="0070C0"/>
                </a:solidFill>
              </a:rPr>
              <a:t>Clip 1: Was erzählen die Bilder, </a:t>
            </a:r>
            <a:br>
              <a:rPr lang="de-DE" b="1" dirty="0">
                <a:solidFill>
                  <a:srgbClr val="0070C0"/>
                </a:solidFill>
              </a:rPr>
            </a:br>
            <a:r>
              <a:rPr lang="de-DE" b="1" dirty="0">
                <a:solidFill>
                  <a:srgbClr val="0070C0"/>
                </a:solidFill>
              </a:rPr>
              <a:t>was macht die Melodie?</a:t>
            </a:r>
          </a:p>
          <a:p>
            <a:pPr marL="0" indent="0">
              <a:buNone/>
            </a:pPr>
            <a:r>
              <a:rPr lang="de-DE" dirty="0"/>
              <a:t>	</a:t>
            </a:r>
          </a:p>
        </p:txBody>
      </p:sp>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6</a:t>
            </a:fld>
            <a:endParaRPr lang="de-DE" dirty="0"/>
          </a:p>
        </p:txBody>
      </p:sp>
      <p:pic>
        <p:nvPicPr>
          <p:cNvPr id="7" name="Clip 3 niedriges Niveau (komp)">
            <a:hlinkClick r:id="" action="ppaction://media"/>
            <a:extLst>
              <a:ext uri="{FF2B5EF4-FFF2-40B4-BE49-F238E27FC236}">
                <a16:creationId xmlns:a16="http://schemas.microsoft.com/office/drawing/2014/main" id="{A6E0F89B-C442-C80D-5B98-FF431E4DC0EE}"/>
              </a:ext>
            </a:extLst>
          </p:cNvPr>
          <p:cNvPicPr>
            <a:picLocks noChangeAspect="1"/>
          </p:cNvPicPr>
          <p:nvPr>
            <a:videoFile r:link="rId1"/>
            <p:extLst>
              <p:ext uri="{DAA4B4D4-6D71-4841-9C94-3DE7FCFB9230}">
                <p14:media xmlns:p14="http://schemas.microsoft.com/office/powerpoint/2010/main" r:embed="rId2">
                  <p14:trim st="12392"/>
                </p14:media>
              </p:ext>
            </p:extLst>
          </p:nvPr>
        </p:nvPicPr>
        <p:blipFill>
          <a:blip r:embed="rId5"/>
          <a:srcRect b="4988"/>
          <a:stretch>
            <a:fillRect/>
          </a:stretch>
        </p:blipFill>
        <p:spPr>
          <a:xfrm>
            <a:off x="7896200" y="1196753"/>
            <a:ext cx="3351612" cy="5661248"/>
          </a:xfrm>
          <a:prstGeom prst="rect">
            <a:avLst/>
          </a:prstGeom>
        </p:spPr>
      </p:pic>
      <p:cxnSp>
        <p:nvCxnSpPr>
          <p:cNvPr id="4" name="Gerader Verbinder 3">
            <a:extLst>
              <a:ext uri="{FF2B5EF4-FFF2-40B4-BE49-F238E27FC236}">
                <a16:creationId xmlns:a16="http://schemas.microsoft.com/office/drawing/2014/main" id="{85A9EFAC-A4A5-63AD-07DC-F24D501E919A}"/>
              </a:ext>
            </a:extLst>
          </p:cNvPr>
          <p:cNvCxnSpPr>
            <a:cxnSpLocks/>
          </p:cNvCxnSpPr>
          <p:nvPr/>
        </p:nvCxnSpPr>
        <p:spPr>
          <a:xfrm>
            <a:off x="0" y="4005064"/>
            <a:ext cx="6816080" cy="0"/>
          </a:xfrm>
          <a:prstGeom prst="line">
            <a:avLst/>
          </a:prstGeom>
        </p:spPr>
        <p:style>
          <a:lnRef idx="3">
            <a:schemeClr val="accent1"/>
          </a:lnRef>
          <a:fillRef idx="0">
            <a:schemeClr val="accent1"/>
          </a:fillRef>
          <a:effectRef idx="2">
            <a:schemeClr val="accent1"/>
          </a:effectRef>
          <a:fontRef idx="minor">
            <a:schemeClr val="tx1"/>
          </a:fontRef>
        </p:style>
      </p:cxnSp>
      <p:pic>
        <p:nvPicPr>
          <p:cNvPr id="10" name="Grafik 9" descr="Ein Bild, das Schwarz, Dunkelheit enthält.&#10;&#10;KI-generierte Inhalte können fehlerhaft sein.">
            <a:extLst>
              <a:ext uri="{FF2B5EF4-FFF2-40B4-BE49-F238E27FC236}">
                <a16:creationId xmlns:a16="http://schemas.microsoft.com/office/drawing/2014/main" id="{07B80AC2-1F85-F636-9E1D-B2A876FEBA0E}"/>
              </a:ext>
            </a:extLst>
          </p:cNvPr>
          <p:cNvPicPr>
            <a:picLocks noChangeAspect="1"/>
          </p:cNvPicPr>
          <p:nvPr/>
        </p:nvPicPr>
        <p:blipFill>
          <a:blip r:embed="rId6" cstate="print">
            <a:extLst>
              <a:ext uri="{28A0092B-C50C-407E-A947-70E740481C1C}">
                <a14:useLocalDpi xmlns:a14="http://schemas.microsoft.com/office/drawing/2010/main" val="0"/>
              </a:ext>
            </a:extLst>
          </a:blip>
          <a:srcRect b="25474"/>
          <a:stretch>
            <a:fillRect/>
          </a:stretch>
        </p:blipFill>
        <p:spPr>
          <a:xfrm>
            <a:off x="4566105" y="-603448"/>
            <a:ext cx="10011802" cy="7461448"/>
          </a:xfrm>
          <a:prstGeom prst="rect">
            <a:avLst/>
          </a:prstGeom>
        </p:spPr>
      </p:pic>
      <p:grpSp>
        <p:nvGrpSpPr>
          <p:cNvPr id="9" name="Gruppieren 8" hidden="1">
            <a:extLst>
              <a:ext uri="{FF2B5EF4-FFF2-40B4-BE49-F238E27FC236}">
                <a16:creationId xmlns:a16="http://schemas.microsoft.com/office/drawing/2014/main" id="{5AF2C7AA-3AD7-1AE4-DB73-71B1A6830FBA}"/>
              </a:ext>
            </a:extLst>
          </p:cNvPr>
          <p:cNvGrpSpPr/>
          <p:nvPr/>
        </p:nvGrpSpPr>
        <p:grpSpPr>
          <a:xfrm>
            <a:off x="7896200" y="1196753"/>
            <a:ext cx="3351612" cy="5661247"/>
            <a:chOff x="7896200" y="1196753"/>
            <a:chExt cx="3351612" cy="5661247"/>
          </a:xfrm>
        </p:grpSpPr>
        <p:sp>
          <p:nvSpPr>
            <p:cNvPr id="5" name="Rechteck 4">
              <a:extLst>
                <a:ext uri="{FF2B5EF4-FFF2-40B4-BE49-F238E27FC236}">
                  <a16:creationId xmlns:a16="http://schemas.microsoft.com/office/drawing/2014/main" id="{0E1D0CA8-220D-DD0A-6EDD-DE550A6A6620}"/>
                </a:ext>
              </a:extLst>
            </p:cNvPr>
            <p:cNvSpPr/>
            <p:nvPr/>
          </p:nvSpPr>
          <p:spPr>
            <a:xfrm>
              <a:off x="7896200" y="1196753"/>
              <a:ext cx="3351612" cy="5661247"/>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8" name="Grafik 7" descr="Wiedergabe mit einfarbiger Füllung">
              <a:extLst>
                <a:ext uri="{FF2B5EF4-FFF2-40B4-BE49-F238E27FC236}">
                  <a16:creationId xmlns:a16="http://schemas.microsoft.com/office/drawing/2014/main" id="{547C6266-224E-9910-622F-EA1AF5F24E2C}"/>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45759" y="2708920"/>
              <a:ext cx="2115466" cy="2115466"/>
            </a:xfrm>
            <a:prstGeom prst="rect">
              <a:avLst/>
            </a:prstGeom>
          </p:spPr>
        </p:pic>
      </p:grpSp>
      <p:pic>
        <p:nvPicPr>
          <p:cNvPr id="11" name="Grafik 10" descr="Ein Bild, das Kleidung, Person, Menschliches Gesicht, Im Haus enthält.&#10;&#10;KI-generierte Inhalte können fehlerhaft sein." hidden="1">
            <a:extLst>
              <a:ext uri="{FF2B5EF4-FFF2-40B4-BE49-F238E27FC236}">
                <a16:creationId xmlns:a16="http://schemas.microsoft.com/office/drawing/2014/main" id="{150F0C78-A28B-4803-BA49-43DA2DD2A6CE}"/>
              </a:ext>
            </a:extLst>
          </p:cNvPr>
          <p:cNvPicPr>
            <a:picLocks noChangeAspect="1"/>
          </p:cNvPicPr>
          <p:nvPr/>
        </p:nvPicPr>
        <p:blipFill>
          <a:blip r:embed="rId8"/>
          <a:srcRect l="20049" r="39571"/>
          <a:stretch>
            <a:fillRect/>
          </a:stretch>
        </p:blipFill>
        <p:spPr>
          <a:xfrm>
            <a:off x="3492685" y="924873"/>
            <a:ext cx="3351612" cy="5683560"/>
          </a:xfrm>
          <a:prstGeom prst="rect">
            <a:avLst/>
          </a:prstGeom>
          <a:ln w="38100">
            <a:noFill/>
          </a:ln>
        </p:spPr>
      </p:pic>
      <p:sp>
        <p:nvSpPr>
          <p:cNvPr id="12" name="Textfeld 11" hidden="1">
            <a:extLst>
              <a:ext uri="{FF2B5EF4-FFF2-40B4-BE49-F238E27FC236}">
                <a16:creationId xmlns:a16="http://schemas.microsoft.com/office/drawing/2014/main" id="{E526DDBA-C0AD-4B1D-ACE7-31F4768EB14A}"/>
              </a:ext>
            </a:extLst>
          </p:cNvPr>
          <p:cNvSpPr txBox="1"/>
          <p:nvPr/>
        </p:nvSpPr>
        <p:spPr>
          <a:xfrm>
            <a:off x="674503" y="1196753"/>
            <a:ext cx="4320480" cy="1477328"/>
          </a:xfrm>
          <a:prstGeom prst="rect">
            <a:avLst/>
          </a:prstGeom>
          <a:solidFill>
            <a:srgbClr val="FFFF00"/>
          </a:solidFill>
        </p:spPr>
        <p:txBody>
          <a:bodyPr wrap="square" rtlCol="0">
            <a:spAutoFit/>
          </a:bodyPr>
          <a:lstStyle/>
          <a:p>
            <a:r>
              <a:rPr lang="de-DE" dirty="0">
                <a:highlight>
                  <a:srgbClr val="FFFF00"/>
                </a:highlight>
              </a:rPr>
              <a:t>Bitte nur 2. Teil mit Single-Musik als Video, besser mit Coverbild</a:t>
            </a:r>
          </a:p>
          <a:p>
            <a:r>
              <a:rPr lang="de-DE" dirty="0">
                <a:highlight>
                  <a:srgbClr val="FFFF00"/>
                </a:highlight>
              </a:rPr>
              <a:t>Dies auch auf dem folgenden Video-Screen</a:t>
            </a:r>
          </a:p>
          <a:p>
            <a:r>
              <a:rPr lang="de-DE" dirty="0">
                <a:highlight>
                  <a:srgbClr val="FFFF00"/>
                </a:highlight>
              </a:rPr>
              <a:t>Auf der </a:t>
            </a:r>
            <a:r>
              <a:rPr lang="de-DE" dirty="0" err="1">
                <a:highlight>
                  <a:srgbClr val="FFFF00"/>
                </a:highlight>
              </a:rPr>
              <a:t>Manualeben</a:t>
            </a:r>
            <a:r>
              <a:rPr lang="de-DE" dirty="0">
                <a:highlight>
                  <a:srgbClr val="FFFF00"/>
                </a:highlight>
              </a:rPr>
              <a:t> Quellen angeben</a:t>
            </a:r>
          </a:p>
        </p:txBody>
      </p:sp>
      <p:pic>
        <p:nvPicPr>
          <p:cNvPr id="13" name="Grafik 12">
            <a:extLst>
              <a:ext uri="{FF2B5EF4-FFF2-40B4-BE49-F238E27FC236}">
                <a16:creationId xmlns:a16="http://schemas.microsoft.com/office/drawing/2014/main" id="{3AF661E7-BB06-12BE-939C-C879F350839D}"/>
              </a:ext>
            </a:extLst>
          </p:cNvPr>
          <p:cNvPicPr>
            <a:picLocks noChangeAspect="1"/>
          </p:cNvPicPr>
          <p:nvPr/>
        </p:nvPicPr>
        <p:blipFill>
          <a:blip r:embed="rId9"/>
          <a:stretch>
            <a:fillRect/>
          </a:stretch>
        </p:blipFill>
        <p:spPr>
          <a:xfrm>
            <a:off x="7837027" y="1210485"/>
            <a:ext cx="3469957" cy="5661248"/>
          </a:xfrm>
          <a:prstGeom prst="rect">
            <a:avLst/>
          </a:prstGeom>
        </p:spPr>
      </p:pic>
    </p:spTree>
    <p:extLst>
      <p:ext uri="{BB962C8B-B14F-4D97-AF65-F5344CB8AC3E}">
        <p14:creationId xmlns:p14="http://schemas.microsoft.com/office/powerpoint/2010/main" val="2313282515"/>
      </p:ext>
    </p:extLst>
  </p:cSld>
  <p:clrMapOvr>
    <a:masterClrMapping/>
  </p:clrMapOvr>
  <p:transition spd="slow">
    <p:push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11"/>
                                        </p:tgtEl>
                                      </p:cBhvr>
                                    </p:animEffect>
                                    <p:set>
                                      <p:cBhvr>
                                        <p:cTn id="12" dur="1" fill="hold">
                                          <p:stCondLst>
                                            <p:cond delay="499"/>
                                          </p:stCondLst>
                                        </p:cTn>
                                        <p:tgtEl>
                                          <p:spTgt spid="11"/>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8302" fill="hold"/>
                                        <p:tgtEl>
                                          <p:spTgt spid="7"/>
                                        </p:tgtEl>
                                      </p:cBhvr>
                                    </p:cmd>
                                  </p:childTnLst>
                                </p:cTn>
                              </p:par>
                              <p:par>
                                <p:cTn id="17" presetID="10" presetClass="exit" presetSubtype="0" fill="hold" nodeType="withEffect">
                                  <p:stCondLst>
                                    <p:cond delay="0"/>
                                  </p:stCondLst>
                                  <p:childTnLst>
                                    <p:animEffect transition="out" filter="fade">
                                      <p:cBhvr>
                                        <p:cTn id="18" dur="300"/>
                                        <p:tgtEl>
                                          <p:spTgt spid="9"/>
                                        </p:tgtEl>
                                      </p:cBhvr>
                                    </p:animEffect>
                                    <p:set>
                                      <p:cBhvr>
                                        <p:cTn id="19" dur="1" fill="hold">
                                          <p:stCondLst>
                                            <p:cond delay="299"/>
                                          </p:stCondLst>
                                        </p:cTn>
                                        <p:tgtEl>
                                          <p:spTgt spid="9"/>
                                        </p:tgtEl>
                                        <p:attrNameLst>
                                          <p:attrName>style.visibility</p:attrName>
                                        </p:attrNameLst>
                                      </p:cBhvr>
                                      <p:to>
                                        <p:strVal val="hidden"/>
                                      </p:to>
                                    </p:set>
                                  </p:childTnLst>
                                </p:cTn>
                              </p:par>
                            </p:childTnLst>
                          </p:cTn>
                        </p:par>
                      </p:childTnLst>
                    </p:cTn>
                  </p:par>
                  <p:par>
                    <p:cTn id="20" fill="hold">
                      <p:stCondLst>
                        <p:cond delay="indefinite"/>
                      </p:stCondLst>
                      <p:childTnLst>
                        <p:par>
                          <p:cTn id="21" fill="hold">
                            <p:stCondLst>
                              <p:cond delay="0"/>
                            </p:stCondLst>
                            <p:childTnLst>
                              <p:par>
                                <p:cTn id="22" presetID="10" presetClass="exit" presetSubtype="0" fill="hold" nodeType="clickEffect">
                                  <p:stCondLst>
                                    <p:cond delay="0"/>
                                  </p:stCondLst>
                                  <p:childTnLst>
                                    <p:animEffect transition="out" filter="fade">
                                      <p:cBhvr>
                                        <p:cTn id="23" dur="500"/>
                                        <p:tgtEl>
                                          <p:spTgt spid="11"/>
                                        </p:tgtEl>
                                      </p:cBhvr>
                                    </p:animEffect>
                                    <p:set>
                                      <p:cBhvr>
                                        <p:cTn id="24" dur="1" fill="hold">
                                          <p:stCondLst>
                                            <p:cond delay="499"/>
                                          </p:stCondLst>
                                        </p:cTn>
                                        <p:tgtEl>
                                          <p:spTgt spid="11"/>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13"/>
                                        </p:tgtEl>
                                      </p:cBhvr>
                                    </p:animEffect>
                                    <p:set>
                                      <p:cBhvr>
                                        <p:cTn id="27" dur="1" fill="hold">
                                          <p:stCondLst>
                                            <p:cond delay="499"/>
                                          </p:stCondLst>
                                        </p:cTn>
                                        <p:tgtEl>
                                          <p:spTgt spid="13"/>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7"/>
                    </p:tgtEl>
                  </p:cond>
                </p:stCondLst>
                <p:endSync evt="end" delay="0">
                  <p:rtn val="all"/>
                </p:endSync>
                <p:childTnLst>
                  <p:par>
                    <p:cTn id="29" fill="hold">
                      <p:stCondLst>
                        <p:cond delay="0"/>
                      </p:stCondLst>
                      <p:childTnLst>
                        <p:par>
                          <p:cTn id="30" fill="hold">
                            <p:stCondLst>
                              <p:cond delay="0"/>
                            </p:stCondLst>
                            <p:childTnLst>
                              <p:par>
                                <p:cTn id="31" presetID="2" presetClass="mediacall" presetSubtype="0" fill="hold" nodeType="clickEffect">
                                  <p:stCondLst>
                                    <p:cond delay="0"/>
                                  </p:stCondLst>
                                  <p:childTnLst>
                                    <p:cmd type="call" cmd="togglePause">
                                      <p:cBhvr>
                                        <p:cTn id="32" dur="1" fill="hold"/>
                                        <p:tgtEl>
                                          <p:spTgt spid="7"/>
                                        </p:tgtEl>
                                      </p:cBhvr>
                                    </p:cmd>
                                  </p:childTnLst>
                                </p:cTn>
                              </p:par>
                            </p:childTnLst>
                          </p:cTn>
                        </p:par>
                      </p:childTnLst>
                    </p:cTn>
                  </p:par>
                </p:childTnLst>
              </p:cTn>
              <p:nextCondLst>
                <p:cond evt="onClick" delay="0">
                  <p:tgtEl>
                    <p:spTgt spid="7"/>
                  </p:tgtEl>
                </p:cond>
              </p:nextCondLst>
            </p:seq>
            <p:video>
              <p:cMediaNode vol="80000">
                <p:cTn id="33" fill="hold" display="0">
                  <p:stCondLst>
                    <p:cond delay="indefinite"/>
                  </p:stCondLst>
                </p:cTn>
                <p:tgtEl>
                  <p:spTgt spid="7"/>
                </p:tgtEl>
              </p:cMediaNode>
            </p:vide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B3A456E1-58A2-4179-84FC-EDB4F7F60B32}"/>
              </a:ext>
            </a:extLst>
          </p:cNvPr>
          <p:cNvSpPr>
            <a:spLocks noGrp="1"/>
          </p:cNvSpPr>
          <p:nvPr>
            <p:ph idx="1"/>
          </p:nvPr>
        </p:nvSpPr>
        <p:spPr>
          <a:xfrm>
            <a:off x="258893" y="1196752"/>
            <a:ext cx="6579743" cy="4968552"/>
          </a:xfrm>
        </p:spPr>
        <p:txBody>
          <a:bodyPr/>
          <a:lstStyle/>
          <a:p>
            <a:pPr marL="0" indent="0">
              <a:buNone/>
            </a:pPr>
            <a:endParaRPr lang="de-DE" dirty="0"/>
          </a:p>
          <a:p>
            <a:pPr marL="0" indent="0">
              <a:buNone/>
            </a:pPr>
            <a:endParaRPr lang="de-DE" dirty="0"/>
          </a:p>
          <a:p>
            <a:pPr marL="0" indent="0">
              <a:buNone/>
            </a:pPr>
            <a:endParaRPr lang="de-DE" sz="2800" b="1" dirty="0">
              <a:solidFill>
                <a:srgbClr val="FF0000"/>
              </a:solidFill>
            </a:endParaRPr>
          </a:p>
          <a:p>
            <a:pPr marL="0" indent="0" algn="ctr">
              <a:buNone/>
            </a:pPr>
            <a:r>
              <a:rPr lang="de-DE" b="1" dirty="0">
                <a:solidFill>
                  <a:srgbClr val="0070C0"/>
                </a:solidFill>
              </a:rPr>
              <a:t>Clip 2: Sie fühlt sich super. </a:t>
            </a:r>
            <a:br>
              <a:rPr lang="de-DE" b="1" dirty="0">
                <a:solidFill>
                  <a:srgbClr val="0070C0"/>
                </a:solidFill>
              </a:rPr>
            </a:br>
            <a:r>
              <a:rPr lang="de-DE" b="1" dirty="0">
                <a:solidFill>
                  <a:srgbClr val="0070C0"/>
                </a:solidFill>
              </a:rPr>
              <a:t>Und das sollen wir auch!</a:t>
            </a:r>
          </a:p>
          <a:p>
            <a:pPr marL="0" indent="0">
              <a:buNone/>
            </a:pPr>
            <a:r>
              <a:rPr lang="de-DE" b="1" dirty="0">
                <a:solidFill>
                  <a:srgbClr val="FF0000"/>
                </a:solidFill>
              </a:rPr>
              <a:t>	</a:t>
            </a:r>
            <a:endParaRPr lang="de-DE" dirty="0"/>
          </a:p>
        </p:txBody>
      </p:sp>
      <p:sp>
        <p:nvSpPr>
          <p:cNvPr id="3" name="Foliennummernplatzhalter 2">
            <a:extLst>
              <a:ext uri="{FF2B5EF4-FFF2-40B4-BE49-F238E27FC236}">
                <a16:creationId xmlns:a16="http://schemas.microsoft.com/office/drawing/2014/main" id="{E2CEE1EC-2370-4141-A529-86E0AD6702A8}"/>
              </a:ext>
            </a:extLst>
          </p:cNvPr>
          <p:cNvSpPr>
            <a:spLocks noGrp="1"/>
          </p:cNvSpPr>
          <p:nvPr>
            <p:ph type="sldNum" sz="quarter" idx="12"/>
          </p:nvPr>
        </p:nvSpPr>
        <p:spPr/>
        <p:txBody>
          <a:bodyPr/>
          <a:lstStyle/>
          <a:p>
            <a:fld id="{995B83AF-091C-4368-ABDB-DF7FEF1A6B80}" type="slidenum">
              <a:rPr lang="de-DE" smtClean="0"/>
              <a:pPr/>
              <a:t>7</a:t>
            </a:fld>
            <a:endParaRPr lang="de-DE" dirty="0"/>
          </a:p>
        </p:txBody>
      </p:sp>
      <p:pic>
        <p:nvPicPr>
          <p:cNvPr id="6" name="CLIP 2-2">
            <a:hlinkClick r:id="" action="ppaction://media"/>
            <a:extLst>
              <a:ext uri="{FF2B5EF4-FFF2-40B4-BE49-F238E27FC236}">
                <a16:creationId xmlns:a16="http://schemas.microsoft.com/office/drawing/2014/main" id="{93A70A7F-12E9-416B-A333-4C2B0D536A41}"/>
              </a:ext>
            </a:extLst>
          </p:cNvPr>
          <p:cNvPicPr>
            <a:picLocks noChangeAspect="1"/>
          </p:cNvPicPr>
          <p:nvPr>
            <a:videoFile r:link="rId2"/>
            <p:extLst>
              <p:ext uri="{DAA4B4D4-6D71-4841-9C94-3DE7FCFB9230}">
                <p14:media xmlns:p14="http://schemas.microsoft.com/office/powerpoint/2010/main" r:embed="rId1"/>
              </p:ext>
            </p:extLst>
          </p:nvPr>
        </p:nvPicPr>
        <p:blipFill>
          <a:blip r:embed="rId5"/>
          <a:srcRect r="2409" b="9169"/>
          <a:stretch>
            <a:fillRect/>
          </a:stretch>
        </p:blipFill>
        <p:spPr>
          <a:xfrm>
            <a:off x="7783108" y="1052736"/>
            <a:ext cx="3569476" cy="5805264"/>
          </a:xfrm>
          <a:prstGeom prst="rect">
            <a:avLst/>
          </a:prstGeom>
        </p:spPr>
      </p:pic>
      <p:cxnSp>
        <p:nvCxnSpPr>
          <p:cNvPr id="4" name="Gerader Verbinder 3">
            <a:extLst>
              <a:ext uri="{FF2B5EF4-FFF2-40B4-BE49-F238E27FC236}">
                <a16:creationId xmlns:a16="http://schemas.microsoft.com/office/drawing/2014/main" id="{BF7A6597-2E56-D5DE-A489-EBCC17685CA9}"/>
              </a:ext>
            </a:extLst>
          </p:cNvPr>
          <p:cNvCxnSpPr>
            <a:cxnSpLocks/>
          </p:cNvCxnSpPr>
          <p:nvPr/>
        </p:nvCxnSpPr>
        <p:spPr>
          <a:xfrm>
            <a:off x="0" y="3933056"/>
            <a:ext cx="6816080" cy="0"/>
          </a:xfrm>
          <a:prstGeom prst="line">
            <a:avLst/>
          </a:prstGeom>
        </p:spPr>
        <p:style>
          <a:lnRef idx="3">
            <a:schemeClr val="accent1"/>
          </a:lnRef>
          <a:fillRef idx="0">
            <a:schemeClr val="accent1"/>
          </a:fillRef>
          <a:effectRef idx="2">
            <a:schemeClr val="accent1"/>
          </a:effectRef>
          <a:fontRef idx="minor">
            <a:schemeClr val="tx1"/>
          </a:fontRef>
        </p:style>
      </p:cxnSp>
      <p:pic>
        <p:nvPicPr>
          <p:cNvPr id="5" name="Grafik 4" descr="Ein Bild, das Schwarz, Dunkelheit enthält.&#10;&#10;KI-generierte Inhalte können fehlerhaft sein.">
            <a:extLst>
              <a:ext uri="{FF2B5EF4-FFF2-40B4-BE49-F238E27FC236}">
                <a16:creationId xmlns:a16="http://schemas.microsoft.com/office/drawing/2014/main" id="{5A88914F-BD79-2A88-A87B-33586C454ADB}"/>
              </a:ext>
            </a:extLst>
          </p:cNvPr>
          <p:cNvPicPr>
            <a:picLocks noChangeAspect="1"/>
          </p:cNvPicPr>
          <p:nvPr/>
        </p:nvPicPr>
        <p:blipFill>
          <a:blip r:embed="rId6" cstate="print">
            <a:extLst>
              <a:ext uri="{28A0092B-C50C-407E-A947-70E740481C1C}">
                <a14:useLocalDpi xmlns:a14="http://schemas.microsoft.com/office/drawing/2010/main" val="0"/>
              </a:ext>
            </a:extLst>
          </a:blip>
          <a:srcRect b="25474"/>
          <a:stretch>
            <a:fillRect/>
          </a:stretch>
        </p:blipFill>
        <p:spPr>
          <a:xfrm>
            <a:off x="4566105" y="-603448"/>
            <a:ext cx="10011802" cy="7461448"/>
          </a:xfrm>
          <a:prstGeom prst="rect">
            <a:avLst/>
          </a:prstGeom>
        </p:spPr>
      </p:pic>
      <p:sp>
        <p:nvSpPr>
          <p:cNvPr id="7" name="Rechteck 6" hidden="1">
            <a:extLst>
              <a:ext uri="{FF2B5EF4-FFF2-40B4-BE49-F238E27FC236}">
                <a16:creationId xmlns:a16="http://schemas.microsoft.com/office/drawing/2014/main" id="{473437A5-C42F-CFA6-13E4-845BB047857A}"/>
              </a:ext>
            </a:extLst>
          </p:cNvPr>
          <p:cNvSpPr/>
          <p:nvPr/>
        </p:nvSpPr>
        <p:spPr>
          <a:xfrm>
            <a:off x="7873644" y="1168240"/>
            <a:ext cx="3406931" cy="5689759"/>
          </a:xfrm>
          <a:prstGeom prst="rect">
            <a:avLst/>
          </a:prstGeom>
          <a:solidFill>
            <a:schemeClr val="tx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grpSp>
        <p:nvGrpSpPr>
          <p:cNvPr id="8" name="Gruppieren 7" hidden="1">
            <a:extLst>
              <a:ext uri="{FF2B5EF4-FFF2-40B4-BE49-F238E27FC236}">
                <a16:creationId xmlns:a16="http://schemas.microsoft.com/office/drawing/2014/main" id="{22703908-D98F-F1E4-C81F-6E108E0E9DDA}"/>
              </a:ext>
            </a:extLst>
          </p:cNvPr>
          <p:cNvGrpSpPr/>
          <p:nvPr/>
        </p:nvGrpSpPr>
        <p:grpSpPr>
          <a:xfrm>
            <a:off x="7896200" y="1196753"/>
            <a:ext cx="3351612" cy="5661247"/>
            <a:chOff x="7896200" y="1196753"/>
            <a:chExt cx="3351612" cy="5661247"/>
          </a:xfrm>
        </p:grpSpPr>
        <p:sp>
          <p:nvSpPr>
            <p:cNvPr id="9" name="Rechteck 8">
              <a:extLst>
                <a:ext uri="{FF2B5EF4-FFF2-40B4-BE49-F238E27FC236}">
                  <a16:creationId xmlns:a16="http://schemas.microsoft.com/office/drawing/2014/main" id="{E6AE4C77-F577-08F8-77B4-F2C9C71E617F}"/>
                </a:ext>
              </a:extLst>
            </p:cNvPr>
            <p:cNvSpPr/>
            <p:nvPr/>
          </p:nvSpPr>
          <p:spPr>
            <a:xfrm>
              <a:off x="7896200" y="1196753"/>
              <a:ext cx="3351612" cy="5661247"/>
            </a:xfrm>
            <a:prstGeom prst="rect">
              <a:avLst/>
            </a:prstGeom>
            <a:solidFill>
              <a:schemeClr val="tx2">
                <a:lumMod val="40000"/>
                <a:lumOff val="6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de-DE"/>
            </a:p>
          </p:txBody>
        </p:sp>
        <p:pic>
          <p:nvPicPr>
            <p:cNvPr id="10" name="Grafik 9" descr="Wiedergabe mit einfarbiger Füllung">
              <a:extLst>
                <a:ext uri="{FF2B5EF4-FFF2-40B4-BE49-F238E27FC236}">
                  <a16:creationId xmlns:a16="http://schemas.microsoft.com/office/drawing/2014/main" id="{3CDB85BD-1157-3009-6713-8B96622B23DF}"/>
                </a:ext>
              </a:extLst>
            </p:cNvPr>
            <p:cNvPicPr>
              <a:picLocks noChangeAspect="1"/>
            </p:cNvPicPr>
            <p:nvPr/>
          </p:nvPicPr>
          <p:blipFill>
            <a:blip>
              <a:extLst>
                <a:ext uri="{96DAC541-7B7A-43D3-8B79-37D633B846F1}">
                  <asvg:svgBlip xmlns:asvg="http://schemas.microsoft.com/office/drawing/2016/SVG/main" r:embed="rId7"/>
                </a:ext>
              </a:extLst>
            </a:blip>
            <a:stretch>
              <a:fillRect/>
            </a:stretch>
          </p:blipFill>
          <p:spPr>
            <a:xfrm>
              <a:off x="8645759" y="2708920"/>
              <a:ext cx="2115466" cy="2115466"/>
            </a:xfrm>
            <a:prstGeom prst="rect">
              <a:avLst/>
            </a:prstGeom>
          </p:spPr>
        </p:pic>
      </p:grpSp>
      <p:pic>
        <p:nvPicPr>
          <p:cNvPr id="11" name="Grafik 10" descr="Ein Bild, das Person, Menschliches Gesicht, Lächeln, Lippe enthält.&#10;&#10;KI-generierte Inhalte können fehlerhaft sein." hidden="1">
            <a:extLst>
              <a:ext uri="{FF2B5EF4-FFF2-40B4-BE49-F238E27FC236}">
                <a16:creationId xmlns:a16="http://schemas.microsoft.com/office/drawing/2014/main" id="{4D3DBFE4-F975-4432-8632-263F270C6050}"/>
              </a:ext>
            </a:extLst>
          </p:cNvPr>
          <p:cNvPicPr>
            <a:picLocks noChangeAspect="1"/>
          </p:cNvPicPr>
          <p:nvPr/>
        </p:nvPicPr>
        <p:blipFill>
          <a:blip r:embed="rId8"/>
          <a:stretch>
            <a:fillRect/>
          </a:stretch>
        </p:blipFill>
        <p:spPr>
          <a:xfrm>
            <a:off x="5230590" y="1206384"/>
            <a:ext cx="2333941" cy="1502536"/>
          </a:xfrm>
          <a:prstGeom prst="rect">
            <a:avLst/>
          </a:prstGeom>
          <a:ln w="38100">
            <a:solidFill>
              <a:srgbClr val="0070C0"/>
            </a:solidFill>
          </a:ln>
        </p:spPr>
      </p:pic>
    </p:spTree>
    <p:extLst>
      <p:ext uri="{BB962C8B-B14F-4D97-AF65-F5344CB8AC3E}">
        <p14:creationId xmlns:p14="http://schemas.microsoft.com/office/powerpoint/2010/main" val="3107799185"/>
      </p:ext>
    </p:extLst>
  </p:cSld>
  <p:clrMapOvr>
    <a:masterClrMapping/>
  </p:clrMapOvr>
  <p:transition spd="slow">
    <p:push/>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par>
                                <p:cTn id="8" presetID="22" presetClass="entr" presetSubtype="8"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ipe(left)">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1"/>
                                        </p:tgtEl>
                                      </p:cBhvr>
                                    </p:animEffect>
                                    <p:set>
                                      <p:cBhvr>
                                        <p:cTn id="15" dur="1" fill="hold">
                                          <p:stCondLst>
                                            <p:cond delay="499"/>
                                          </p:stCondLst>
                                        </p:cTn>
                                        <p:tgtEl>
                                          <p:spTgt spid="11"/>
                                        </p:tgtEl>
                                        <p:attrNameLst>
                                          <p:attrName>style.visibility</p:attrName>
                                        </p:attrNameLst>
                                      </p:cBhvr>
                                      <p:to>
                                        <p:strVal val="hidden"/>
                                      </p:to>
                                    </p:set>
                                  </p:childTnLst>
                                </p:cTn>
                              </p:par>
                            </p:childTnLst>
                          </p:cTn>
                        </p:par>
                      </p:childTnLst>
                    </p:cTn>
                  </p:par>
                  <p:par>
                    <p:cTn id="16" fill="hold">
                      <p:stCondLst>
                        <p:cond delay="indefinite"/>
                      </p:stCondLst>
                      <p:childTnLst>
                        <p:par>
                          <p:cTn id="17" fill="hold">
                            <p:stCondLst>
                              <p:cond delay="0"/>
                            </p:stCondLst>
                            <p:childTnLst>
                              <p:par>
                                <p:cTn id="18" presetID="1" presetClass="mediacall" presetSubtype="0" fill="hold" nodeType="clickEffect">
                                  <p:stCondLst>
                                    <p:cond delay="0"/>
                                  </p:stCondLst>
                                  <p:childTnLst>
                                    <p:cmd type="call" cmd="playFrom(0.0)">
                                      <p:cBhvr>
                                        <p:cTn id="19" dur="22294" fill="hold"/>
                                        <p:tgtEl>
                                          <p:spTgt spid="6"/>
                                        </p:tgtEl>
                                      </p:cBhvr>
                                    </p:cmd>
                                  </p:childTnLst>
                                </p:cTn>
                              </p:par>
                              <p:par>
                                <p:cTn id="20" presetID="10" presetClass="exit" presetSubtype="0" fill="hold" grpId="0" nodeType="withEffect">
                                  <p:stCondLst>
                                    <p:cond delay="0"/>
                                  </p:stCondLst>
                                  <p:childTnLst>
                                    <p:animEffect transition="out" filter="fade">
                                      <p:cBhvr>
                                        <p:cTn id="21" dur="500"/>
                                        <p:tgtEl>
                                          <p:spTgt spid="7"/>
                                        </p:tgtEl>
                                      </p:cBhvr>
                                    </p:animEffect>
                                    <p:set>
                                      <p:cBhvr>
                                        <p:cTn id="22" dur="1" fill="hold">
                                          <p:stCondLst>
                                            <p:cond delay="499"/>
                                          </p:stCondLst>
                                        </p:cTn>
                                        <p:tgtEl>
                                          <p:spTgt spid="7"/>
                                        </p:tgtEl>
                                        <p:attrNameLst>
                                          <p:attrName>style.visibility</p:attrName>
                                        </p:attrNameLst>
                                      </p:cBhvr>
                                      <p:to>
                                        <p:strVal val="hidden"/>
                                      </p:to>
                                    </p:set>
                                  </p:childTnLst>
                                </p:cTn>
                              </p:par>
                              <p:par>
                                <p:cTn id="23" presetID="10" presetClass="exit" presetSubtype="0" fill="hold" nodeType="withEffect">
                                  <p:stCondLst>
                                    <p:cond delay="0"/>
                                  </p:stCondLst>
                                  <p:childTnLst>
                                    <p:animEffect transition="out" filter="fade">
                                      <p:cBhvr>
                                        <p:cTn id="24" dur="300"/>
                                        <p:tgtEl>
                                          <p:spTgt spid="8"/>
                                        </p:tgtEl>
                                      </p:cBhvr>
                                    </p:animEffect>
                                    <p:set>
                                      <p:cBhvr>
                                        <p:cTn id="25" dur="1" fill="hold">
                                          <p:stCondLst>
                                            <p:cond delay="2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6" restart="whenNotActive" fill="hold" evtFilter="cancelBubble" nodeType="interactiveSeq">
                <p:stCondLst>
                  <p:cond evt="onClick" delay="0">
                    <p:tgtEl>
                      <p:spTgt spid="6"/>
                    </p:tgtEl>
                  </p:cond>
                </p:stCondLst>
                <p:endSync evt="end" delay="0">
                  <p:rtn val="all"/>
                </p:endSync>
                <p:childTnLst>
                  <p:par>
                    <p:cTn id="27" fill="hold">
                      <p:stCondLst>
                        <p:cond delay="0"/>
                      </p:stCondLst>
                      <p:childTnLst>
                        <p:par>
                          <p:cTn id="28" fill="hold">
                            <p:stCondLst>
                              <p:cond delay="0"/>
                            </p:stCondLst>
                            <p:childTnLst>
                              <p:par>
                                <p:cTn id="29" presetID="2" presetClass="mediacall" presetSubtype="0" fill="hold" nodeType="clickEffect">
                                  <p:stCondLst>
                                    <p:cond delay="0"/>
                                  </p:stCondLst>
                                  <p:childTnLst>
                                    <p:cmd type="call" cmd="togglePause">
                                      <p:cBhvr>
                                        <p:cTn id="30" dur="1" fill="hold"/>
                                        <p:tgtEl>
                                          <p:spTgt spid="6"/>
                                        </p:tgtEl>
                                      </p:cBhvr>
                                    </p:cmd>
                                  </p:childTnLst>
                                </p:cTn>
                              </p:par>
                            </p:childTnLst>
                          </p:cTn>
                        </p:par>
                      </p:childTnLst>
                    </p:cTn>
                  </p:par>
                </p:childTnLst>
              </p:cTn>
              <p:nextCondLst>
                <p:cond evt="onClick" delay="0">
                  <p:tgtEl>
                    <p:spTgt spid="6"/>
                  </p:tgtEl>
                </p:cond>
              </p:nextCondLst>
            </p:seq>
            <p:video>
              <p:cMediaNode vol="80000">
                <p:cTn id="31" fill="hold" display="0">
                  <p:stCondLst>
                    <p:cond delay="indefinite"/>
                  </p:stCondLst>
                </p:cTn>
                <p:tgtEl>
                  <p:spTgt spid="6"/>
                </p:tgtEl>
              </p:cMediaNode>
            </p:video>
          </p:childTnLst>
        </p:cTn>
      </p:par>
    </p:tnLst>
    <p:bldLst>
      <p:bldP spid="7"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96370702-4A7D-413D-B3A9-1A8E5CD251C9}"/>
              </a:ext>
            </a:extLst>
          </p:cNvPr>
          <p:cNvSpPr>
            <a:spLocks noGrp="1"/>
          </p:cNvSpPr>
          <p:nvPr>
            <p:ph idx="1"/>
          </p:nvPr>
        </p:nvSpPr>
        <p:spPr>
          <a:xfrm>
            <a:off x="2999656" y="1196752"/>
            <a:ext cx="8424936" cy="4680520"/>
          </a:xfrm>
        </p:spPr>
        <p:txBody>
          <a:bodyPr/>
          <a:lstStyle/>
          <a:p>
            <a:pPr marL="57150" indent="0">
              <a:buNone/>
            </a:pPr>
            <a:r>
              <a:rPr lang="de-DE" sz="2800" b="1" dirty="0">
                <a:solidFill>
                  <a:srgbClr val="0070C0"/>
                </a:solidFill>
              </a:rPr>
              <a:t>Zu Clip 1: Was habt ihr gefühlt? </a:t>
            </a:r>
          </a:p>
          <a:p>
            <a:pPr marL="57150" indent="0">
              <a:buNone/>
            </a:pPr>
            <a:endParaRPr lang="de-DE" sz="1200" b="1" dirty="0">
              <a:solidFill>
                <a:srgbClr val="0070C0"/>
              </a:solidFill>
            </a:endParaRPr>
          </a:p>
          <a:p>
            <a:pPr marL="857250" lvl="1" indent="-342900">
              <a:buFont typeface="Wingdings" panose="05000000000000000000" pitchFamily="2" charset="2"/>
              <a:buChar char="à"/>
            </a:pPr>
            <a:r>
              <a:rPr lang="de-DE" sz="2400" dirty="0"/>
              <a:t>Bild-/Ton-Schwere: Der Sound weckt das Gefühl, die Szene sei komisch oder „witzig“ (Schadensfreude?).</a:t>
            </a:r>
          </a:p>
          <a:p>
            <a:pPr marL="857250" lvl="1" indent="-342900">
              <a:buFont typeface="Wingdings" panose="05000000000000000000" pitchFamily="2" charset="2"/>
              <a:buChar char="à"/>
            </a:pPr>
            <a:endParaRPr lang="de-DE" sz="2400" dirty="0"/>
          </a:p>
          <a:p>
            <a:pPr marL="857250" lvl="1" indent="-342900">
              <a:buFont typeface="Wingdings" panose="05000000000000000000" pitchFamily="2" charset="2"/>
              <a:buChar char="à"/>
            </a:pPr>
            <a:endParaRPr lang="de-DE" sz="2400" dirty="0"/>
          </a:p>
          <a:p>
            <a:pPr marL="57150" indent="0">
              <a:buNone/>
            </a:pPr>
            <a:r>
              <a:rPr lang="de-DE" sz="2800" b="1" dirty="0">
                <a:solidFill>
                  <a:srgbClr val="0070C0"/>
                </a:solidFill>
              </a:rPr>
              <a:t>Zu Clip 2: Wie lautet die Botschaft?</a:t>
            </a:r>
          </a:p>
          <a:p>
            <a:pPr marL="514350" lvl="1" indent="0">
              <a:buNone/>
            </a:pPr>
            <a:endParaRPr lang="de-DE" sz="1400" dirty="0">
              <a:sym typeface="Wingdings" panose="05000000000000000000" pitchFamily="2" charset="2"/>
            </a:endParaRPr>
          </a:p>
          <a:p>
            <a:pPr marL="514350" lvl="1" indent="0">
              <a:buNone/>
            </a:pPr>
            <a:r>
              <a:rPr lang="de-DE" sz="2400" dirty="0">
                <a:sym typeface="Wingdings" panose="05000000000000000000" pitchFamily="2" charset="2"/>
              </a:rPr>
              <a:t> </a:t>
            </a:r>
            <a:r>
              <a:rPr lang="de-DE" sz="2400" dirty="0"/>
              <a:t>Die </a:t>
            </a:r>
            <a:r>
              <a:rPr lang="de-DE" sz="2400" dirty="0" err="1"/>
              <a:t>Influencerin</a:t>
            </a:r>
            <a:r>
              <a:rPr lang="de-DE" sz="2400" dirty="0"/>
              <a:t> spielt „natürlich“ und „echt“, </a:t>
            </a:r>
            <a:br>
              <a:rPr lang="de-DE" sz="2400" dirty="0"/>
            </a:br>
            <a:r>
              <a:rPr lang="de-DE" sz="2400" dirty="0"/>
              <a:t>    damit wir ihr vertrauen und ihrer Werbung glauben.</a:t>
            </a:r>
          </a:p>
        </p:txBody>
      </p:sp>
      <p:sp>
        <p:nvSpPr>
          <p:cNvPr id="3" name="Foliennummernplatzhalter 2">
            <a:extLst>
              <a:ext uri="{FF2B5EF4-FFF2-40B4-BE49-F238E27FC236}">
                <a16:creationId xmlns:a16="http://schemas.microsoft.com/office/drawing/2014/main" id="{124F3585-AEFD-4EAD-8414-E895D522A3CE}"/>
              </a:ext>
            </a:extLst>
          </p:cNvPr>
          <p:cNvSpPr>
            <a:spLocks noGrp="1"/>
          </p:cNvSpPr>
          <p:nvPr>
            <p:ph type="sldNum" sz="quarter" idx="12"/>
          </p:nvPr>
        </p:nvSpPr>
        <p:spPr/>
        <p:txBody>
          <a:bodyPr/>
          <a:lstStyle/>
          <a:p>
            <a:fld id="{995B83AF-091C-4368-ABDB-DF7FEF1A6B80}" type="slidenum">
              <a:rPr lang="de-DE" smtClean="0"/>
              <a:pPr/>
              <a:t>8</a:t>
            </a:fld>
            <a:endParaRPr lang="de-DE" dirty="0"/>
          </a:p>
        </p:txBody>
      </p:sp>
      <p:pic>
        <p:nvPicPr>
          <p:cNvPr id="8" name="Grafik 7" descr="Ein Bild, das Kleidung, Person, Menschliches Gesicht, Im Haus enthält.&#10;&#10;KI-generierte Inhalte können fehlerhaft sein.">
            <a:extLst>
              <a:ext uri="{FF2B5EF4-FFF2-40B4-BE49-F238E27FC236}">
                <a16:creationId xmlns:a16="http://schemas.microsoft.com/office/drawing/2014/main" id="{C84510DE-FCB8-7B5A-4C6F-0879BC0BFB8F}"/>
              </a:ext>
            </a:extLst>
          </p:cNvPr>
          <p:cNvPicPr>
            <a:picLocks noChangeAspect="1"/>
          </p:cNvPicPr>
          <p:nvPr/>
        </p:nvPicPr>
        <p:blipFill>
          <a:blip r:embed="rId3"/>
          <a:stretch>
            <a:fillRect/>
          </a:stretch>
        </p:blipFill>
        <p:spPr>
          <a:xfrm>
            <a:off x="653638" y="1340768"/>
            <a:ext cx="2016224" cy="1344150"/>
          </a:xfrm>
          <a:prstGeom prst="rect">
            <a:avLst/>
          </a:prstGeom>
          <a:ln w="38100">
            <a:solidFill>
              <a:srgbClr val="0070C0"/>
            </a:solidFill>
          </a:ln>
        </p:spPr>
      </p:pic>
      <p:pic>
        <p:nvPicPr>
          <p:cNvPr id="10" name="Grafik 9" descr="Ein Bild, das Person, Menschliches Gesicht, Lächeln, Lippe enthält.&#10;&#10;KI-generierte Inhalte können fehlerhaft sein.">
            <a:extLst>
              <a:ext uri="{FF2B5EF4-FFF2-40B4-BE49-F238E27FC236}">
                <a16:creationId xmlns:a16="http://schemas.microsoft.com/office/drawing/2014/main" id="{29261C34-4074-05E5-B955-146D7DD6DCAC}"/>
              </a:ext>
            </a:extLst>
          </p:cNvPr>
          <p:cNvPicPr>
            <a:picLocks noChangeAspect="1"/>
          </p:cNvPicPr>
          <p:nvPr/>
        </p:nvPicPr>
        <p:blipFill>
          <a:blip r:embed="rId4"/>
          <a:stretch>
            <a:fillRect/>
          </a:stretch>
        </p:blipFill>
        <p:spPr>
          <a:xfrm>
            <a:off x="545626" y="3828506"/>
            <a:ext cx="2124236" cy="1367533"/>
          </a:xfrm>
          <a:prstGeom prst="rect">
            <a:avLst/>
          </a:prstGeom>
          <a:ln w="38100">
            <a:solidFill>
              <a:srgbClr val="0070C0"/>
            </a:solidFill>
          </a:ln>
        </p:spPr>
      </p:pic>
    </p:spTree>
    <p:extLst>
      <p:ext uri="{BB962C8B-B14F-4D97-AF65-F5344CB8AC3E}">
        <p14:creationId xmlns:p14="http://schemas.microsoft.com/office/powerpoint/2010/main" val="1859902144"/>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
                                            <p:txEl>
                                              <p:pRg st="0" end="0"/>
                                            </p:txEl>
                                          </p:spTgt>
                                        </p:tgtEl>
                                        <p:attrNameLst>
                                          <p:attrName>style.visibility</p:attrName>
                                        </p:attrNameLst>
                                      </p:cBhvr>
                                      <p:to>
                                        <p:strVal val="visible"/>
                                      </p:to>
                                    </p:set>
                                    <p:animEffect transition="in" filter="fade">
                                      <p:cBhvr>
                                        <p:cTn id="11" dur="500"/>
                                        <p:tgtEl>
                                          <p:spTgt spid="2">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50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fade">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childTnLst>
                          </p:cTn>
                        </p:par>
                        <p:par>
                          <p:cTn id="22" fill="hold">
                            <p:stCondLst>
                              <p:cond delay="500"/>
                            </p:stCondLst>
                            <p:childTnLst>
                              <p:par>
                                <p:cTn id="23" presetID="10" presetClass="entr" presetSubtype="0" fill="hold" nodeType="afterEffect">
                                  <p:stCondLst>
                                    <p:cond delay="500"/>
                                  </p:stCondLst>
                                  <p:childTnLst>
                                    <p:set>
                                      <p:cBhvr>
                                        <p:cTn id="24" dur="1" fill="hold">
                                          <p:stCondLst>
                                            <p:cond delay="0"/>
                                          </p:stCondLst>
                                        </p:cTn>
                                        <p:tgtEl>
                                          <p:spTgt spid="2">
                                            <p:txEl>
                                              <p:pRg st="5" end="5"/>
                                            </p:txEl>
                                          </p:spTgt>
                                        </p:tgtEl>
                                        <p:attrNameLst>
                                          <p:attrName>style.visibility</p:attrName>
                                        </p:attrNameLst>
                                      </p:cBhvr>
                                      <p:to>
                                        <p:strVal val="visible"/>
                                      </p:to>
                                    </p:set>
                                    <p:animEffect transition="in" filter="fade">
                                      <p:cBhvr>
                                        <p:cTn id="25" dur="500"/>
                                        <p:tgtEl>
                                          <p:spTgt spid="2">
                                            <p:txEl>
                                              <p:pRg st="5" end="5"/>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500"/>
                                  </p:stCondLst>
                                  <p:childTnLst>
                                    <p:set>
                                      <p:cBhvr>
                                        <p:cTn id="29" dur="1" fill="hold">
                                          <p:stCondLst>
                                            <p:cond delay="0"/>
                                          </p:stCondLst>
                                        </p:cTn>
                                        <p:tgtEl>
                                          <p:spTgt spid="2">
                                            <p:txEl>
                                              <p:pRg st="7" end="7"/>
                                            </p:txEl>
                                          </p:spTgt>
                                        </p:tgtEl>
                                        <p:attrNameLst>
                                          <p:attrName>style.visibility</p:attrName>
                                        </p:attrNameLst>
                                      </p:cBhvr>
                                      <p:to>
                                        <p:strVal val="visible"/>
                                      </p:to>
                                    </p:set>
                                    <p:animEffect transition="in" filter="fade">
                                      <p:cBhvr>
                                        <p:cTn id="30"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oliennummernplatzhalter 2">
            <a:extLst>
              <a:ext uri="{FF2B5EF4-FFF2-40B4-BE49-F238E27FC236}">
                <a16:creationId xmlns:a16="http://schemas.microsoft.com/office/drawing/2014/main" id="{951284CA-E77A-3665-C3CF-E1E6BB85EDE7}"/>
              </a:ext>
            </a:extLst>
          </p:cNvPr>
          <p:cNvSpPr>
            <a:spLocks noGrp="1"/>
          </p:cNvSpPr>
          <p:nvPr>
            <p:ph type="sldNum" sz="quarter" idx="12"/>
          </p:nvPr>
        </p:nvSpPr>
        <p:spPr/>
        <p:txBody>
          <a:bodyPr/>
          <a:lstStyle/>
          <a:p>
            <a:fld id="{995B83AF-091C-4368-ABDB-DF7FEF1A6B80}" type="slidenum">
              <a:rPr lang="de-DE" smtClean="0"/>
              <a:pPr/>
              <a:t>9</a:t>
            </a:fld>
            <a:endParaRPr lang="de-DE" dirty="0"/>
          </a:p>
        </p:txBody>
      </p:sp>
      <p:sp>
        <p:nvSpPr>
          <p:cNvPr id="5" name="Textfeld 4">
            <a:extLst>
              <a:ext uri="{FF2B5EF4-FFF2-40B4-BE49-F238E27FC236}">
                <a16:creationId xmlns:a16="http://schemas.microsoft.com/office/drawing/2014/main" id="{67A2249B-6A6F-E4CB-E7CE-D62DF3658105}"/>
              </a:ext>
            </a:extLst>
          </p:cNvPr>
          <p:cNvSpPr txBox="1"/>
          <p:nvPr/>
        </p:nvSpPr>
        <p:spPr>
          <a:xfrm>
            <a:off x="3488126" y="888543"/>
            <a:ext cx="7848872" cy="1877437"/>
          </a:xfrm>
          <a:prstGeom prst="rect">
            <a:avLst/>
          </a:prstGeom>
          <a:noFill/>
        </p:spPr>
        <p:txBody>
          <a:bodyPr wrap="square">
            <a:spAutoFit/>
          </a:bodyPr>
          <a:lstStyle/>
          <a:p>
            <a:pPr marL="457200" lvl="1" indent="0" algn="ctr">
              <a:buNone/>
            </a:pPr>
            <a:r>
              <a:rPr lang="de-DE" sz="2800" b="1" dirty="0">
                <a:solidFill>
                  <a:srgbClr val="0070C0"/>
                </a:solidFill>
              </a:rPr>
              <a:t>Diese Clips haben euch gezeigt, </a:t>
            </a:r>
            <a:br>
              <a:rPr lang="de-DE" sz="2800" b="1" dirty="0">
                <a:solidFill>
                  <a:srgbClr val="0070C0"/>
                </a:solidFill>
              </a:rPr>
            </a:br>
            <a:r>
              <a:rPr lang="de-DE" sz="2800" b="1" dirty="0">
                <a:solidFill>
                  <a:srgbClr val="0070C0"/>
                </a:solidFill>
              </a:rPr>
              <a:t>wie in vielen Posts der Sozialen Medien Gefühle manipuliert werden. </a:t>
            </a:r>
            <a:br>
              <a:rPr lang="de-DE" sz="3200" b="1" dirty="0">
                <a:solidFill>
                  <a:srgbClr val="0070C0"/>
                </a:solidFill>
              </a:rPr>
            </a:br>
            <a:endParaRPr lang="de-DE" sz="3200" b="1" dirty="0">
              <a:solidFill>
                <a:srgbClr val="0070C0"/>
              </a:solidFill>
            </a:endParaRPr>
          </a:p>
        </p:txBody>
      </p:sp>
      <p:pic>
        <p:nvPicPr>
          <p:cNvPr id="4" name="Grafik 3" descr="Ein Bild, das Mülleimer, Behälter, Abfallcontainer, gelb enthält.&#10;&#10;KI-generierte Inhalte können fehlerhaft sein.">
            <a:extLst>
              <a:ext uri="{FF2B5EF4-FFF2-40B4-BE49-F238E27FC236}">
                <a16:creationId xmlns:a16="http://schemas.microsoft.com/office/drawing/2014/main" id="{167248DD-D4D6-F67A-4193-C548BCE7C9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9109" y="3117437"/>
            <a:ext cx="2886571" cy="2418947"/>
          </a:xfrm>
          <a:prstGeom prst="rect">
            <a:avLst/>
          </a:prstGeom>
        </p:spPr>
      </p:pic>
      <p:sp>
        <p:nvSpPr>
          <p:cNvPr id="2" name="Textfeld 1">
            <a:extLst>
              <a:ext uri="{FF2B5EF4-FFF2-40B4-BE49-F238E27FC236}">
                <a16:creationId xmlns:a16="http://schemas.microsoft.com/office/drawing/2014/main" id="{A871F56E-CA63-45C4-A85D-AB30D8CDA29F}"/>
              </a:ext>
            </a:extLst>
          </p:cNvPr>
          <p:cNvSpPr txBox="1"/>
          <p:nvPr/>
        </p:nvSpPr>
        <p:spPr>
          <a:xfrm>
            <a:off x="3503712" y="2981839"/>
            <a:ext cx="7920880" cy="2554545"/>
          </a:xfrm>
          <a:prstGeom prst="rect">
            <a:avLst/>
          </a:prstGeom>
          <a:noFill/>
        </p:spPr>
        <p:txBody>
          <a:bodyPr wrap="square" rtlCol="0">
            <a:spAutoFit/>
          </a:bodyPr>
          <a:lstStyle/>
          <a:p>
            <a:pPr algn="ctr"/>
            <a:r>
              <a:rPr lang="de-DE" sz="3200" b="1" dirty="0"/>
              <a:t>Die Medienmacher kennen aber noch viel mehr Mittel und Methoden.</a:t>
            </a:r>
          </a:p>
          <a:p>
            <a:pPr algn="ctr"/>
            <a:r>
              <a:rPr lang="de-DE" sz="3200" b="1" dirty="0"/>
              <a:t>Sie besitzen eine ‚Trickkiste‘. </a:t>
            </a:r>
          </a:p>
          <a:p>
            <a:pPr algn="ctr"/>
            <a:r>
              <a:rPr lang="de-DE" sz="3200" b="1" dirty="0"/>
              <a:t>Und die packen wir jetzt aus und zeigen </a:t>
            </a:r>
            <a:br>
              <a:rPr lang="de-DE" sz="3200" b="1" dirty="0"/>
            </a:br>
            <a:r>
              <a:rPr lang="de-DE" sz="3200" b="1" dirty="0"/>
              <a:t>4 oft benutzte Tricks.</a:t>
            </a:r>
            <a:endParaRPr lang="de-DE" sz="3200" dirty="0"/>
          </a:p>
        </p:txBody>
      </p:sp>
    </p:spTree>
    <p:extLst>
      <p:ext uri="{BB962C8B-B14F-4D97-AF65-F5344CB8AC3E}">
        <p14:creationId xmlns:p14="http://schemas.microsoft.com/office/powerpoint/2010/main" val="407374468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42"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outHorizontal)">
                                      <p:cBhvr>
                                        <p:cTn id="7" dur="1000"/>
                                        <p:tgtEl>
                                          <p:spTgt spid="2"/>
                                        </p:tgtEl>
                                      </p:cBhvr>
                                    </p:animEffect>
                                  </p:childTnLst>
                                </p:cTn>
                              </p:par>
                            </p:childTnLst>
                          </p:cTn>
                        </p:par>
                        <p:par>
                          <p:cTn id="8" fill="hold">
                            <p:stCondLst>
                              <p:cond delay="1000"/>
                            </p:stCondLst>
                            <p:childTnLst>
                              <p:par>
                                <p:cTn id="9" presetID="31" presetClass="entr" presetSubtype="0" fill="hold" nodeType="after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000" fill="hold"/>
                                        <p:tgtEl>
                                          <p:spTgt spid="4"/>
                                        </p:tgtEl>
                                        <p:attrNameLst>
                                          <p:attrName>ppt_w</p:attrName>
                                        </p:attrNameLst>
                                      </p:cBhvr>
                                      <p:tavLst>
                                        <p:tav tm="0">
                                          <p:val>
                                            <p:fltVal val="0"/>
                                          </p:val>
                                        </p:tav>
                                        <p:tav tm="100000">
                                          <p:val>
                                            <p:strVal val="#ppt_w"/>
                                          </p:val>
                                        </p:tav>
                                      </p:tavLst>
                                    </p:anim>
                                    <p:anim calcmode="lin" valueType="num">
                                      <p:cBhvr>
                                        <p:cTn id="12" dur="1000" fill="hold"/>
                                        <p:tgtEl>
                                          <p:spTgt spid="4"/>
                                        </p:tgtEl>
                                        <p:attrNameLst>
                                          <p:attrName>ppt_h</p:attrName>
                                        </p:attrNameLst>
                                      </p:cBhvr>
                                      <p:tavLst>
                                        <p:tav tm="0">
                                          <p:val>
                                            <p:fltVal val="0"/>
                                          </p:val>
                                        </p:tav>
                                        <p:tav tm="100000">
                                          <p:val>
                                            <p:strVal val="#ppt_h"/>
                                          </p:val>
                                        </p:tav>
                                      </p:tavLst>
                                    </p:anim>
                                    <p:anim calcmode="lin" valueType="num">
                                      <p:cBhvr>
                                        <p:cTn id="13" dur="1000" fill="hold"/>
                                        <p:tgtEl>
                                          <p:spTgt spid="4"/>
                                        </p:tgtEl>
                                        <p:attrNameLst>
                                          <p:attrName>style.rotation</p:attrName>
                                        </p:attrNameLst>
                                      </p:cBhvr>
                                      <p:tavLst>
                                        <p:tav tm="0">
                                          <p:val>
                                            <p:fltVal val="90"/>
                                          </p:val>
                                        </p:tav>
                                        <p:tav tm="100000">
                                          <p:val>
                                            <p:fltVal val="0"/>
                                          </p:val>
                                        </p:tav>
                                      </p:tavLst>
                                    </p:anim>
                                    <p:animEffect transition="in" filter="fade">
                                      <p:cBhvr>
                                        <p:cTn id="14" dur="1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theme/theme1.xml><?xml version="1.0" encoding="utf-8"?>
<a:theme xmlns:a="http://schemas.openxmlformats.org/drawingml/2006/main" name="4_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Larissa-Design">
  <a:themeElements>
    <a:clrScheme name="Larissa">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Arial">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rtlCol="0">
        <a:spAutoFit/>
      </a:bodyPr>
      <a:lstStyle>
        <a:defPPr algn="l">
          <a:defRPr sz="1200" dirty="0" smtClean="0">
            <a:latin typeface="Arial" panose="020B0604020202020204" pitchFamily="34" charset="0"/>
            <a:cs typeface="Arial" panose="020B0604020202020204" pitchFamily="34" charset="0"/>
          </a:defRPr>
        </a:defPPr>
      </a:lstStyle>
    </a:txDef>
  </a:objectDefaults>
  <a:extraClrSchemeLst/>
</a:theme>
</file>

<file path=ppt/theme/theme3.xml><?xml version="1.0" encoding="utf-8"?>
<a:theme xmlns:a="http://schemas.openxmlformats.org/drawingml/2006/main" name="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webextensions/_rels/taskpanes.xml.rels><?xml version="1.0" encoding="UTF-8" standalone="yes"?>
<Relationships xmlns="http://schemas.openxmlformats.org/package/2006/relationships"><Relationship Id="rId1" Type="http://schemas.microsoft.com/office/2011/relationships/webextension" Target="webextension1.xml"/></Relationships>
</file>

<file path=ppt/webextensions/taskpanes.xml><?xml version="1.0" encoding="utf-8"?>
<wetp:taskpanes xmlns:wetp="http://schemas.microsoft.com/office/webextensions/taskpanes/2010/11">
  <wetp:taskpane dockstate="right" visibility="0" width="350" row="7">
    <wetp:webextensionref xmlns:r="http://schemas.openxmlformats.org/officeDocument/2006/relationships" r:id="rId1"/>
  </wetp:taskpane>
</wetp:taskpanes>
</file>

<file path=ppt/webextensions/webextension1.xml><?xml version="1.0" encoding="utf-8"?>
<we:webextension xmlns:we="http://schemas.microsoft.com/office/webextensions/webextension/2010/11" id="{F3993F84-D090-4FF5-82AB-5A95A377AF68}">
  <we:reference id="wa104380121" version="2.0.0.0" store="de-DE" storeType="OMEX"/>
  <we:alternateReferences>
    <we:reference id="WA104380121" version="2.0.0.0" store="" storeType="OMEX"/>
  </we:alternateReferences>
  <we:properties/>
  <we:bindings/>
  <we:snapshot xmlns:r="http://schemas.openxmlformats.org/officeDocument/2006/relationships"/>
</we:webextension>
</file>

<file path=docProps/app.xml><?xml version="1.0" encoding="utf-8"?>
<Properties xmlns="http://schemas.openxmlformats.org/officeDocument/2006/extended-properties" xmlns:vt="http://schemas.openxmlformats.org/officeDocument/2006/docPropsVTypes">
  <TotalTime>0</TotalTime>
  <Words>5377</Words>
  <Application>Microsoft Office PowerPoint</Application>
  <PresentationFormat>Breitbild</PresentationFormat>
  <Paragraphs>684</Paragraphs>
  <Slides>23</Slides>
  <Notes>23</Notes>
  <HiddenSlides>0</HiddenSlides>
  <MMClips>2</MMClips>
  <ScaleCrop>false</ScaleCrop>
  <HeadingPairs>
    <vt:vector size="6" baseType="variant">
      <vt:variant>
        <vt:lpstr>Verwendete Schriftarten</vt:lpstr>
      </vt:variant>
      <vt:variant>
        <vt:i4>5</vt:i4>
      </vt:variant>
      <vt:variant>
        <vt:lpstr>Design</vt:lpstr>
      </vt:variant>
      <vt:variant>
        <vt:i4>1</vt:i4>
      </vt:variant>
      <vt:variant>
        <vt:lpstr>Folientitel</vt:lpstr>
      </vt:variant>
      <vt:variant>
        <vt:i4>23</vt:i4>
      </vt:variant>
    </vt:vector>
  </HeadingPairs>
  <TitlesOfParts>
    <vt:vector size="29" baseType="lpstr">
      <vt:lpstr>Arial</vt:lpstr>
      <vt:lpstr>Calibri</vt:lpstr>
      <vt:lpstr>Roboto</vt:lpstr>
      <vt:lpstr>Roboto Slab Light</vt:lpstr>
      <vt:lpstr>Wingdings</vt:lpstr>
      <vt:lpstr>4_Larissa-Design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lpstr>PowerPoint-Präsentation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Folie 1</dc:title>
  <dc:creator>Pauli</dc:creator>
  <cp:lastModifiedBy>Stephan Gert</cp:lastModifiedBy>
  <cp:revision>2140</cp:revision>
  <cp:lastPrinted>2022-01-21T07:08:42Z</cp:lastPrinted>
  <dcterms:created xsi:type="dcterms:W3CDTF">2018-12-06T13:54:02Z</dcterms:created>
  <dcterms:modified xsi:type="dcterms:W3CDTF">2026-04-14T09:44:43Z</dcterms:modified>
</cp:coreProperties>
</file>