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4"/>
  </p:notesMasterIdLst>
  <p:handoutMasterIdLst>
    <p:handoutMasterId r:id="rId25"/>
  </p:handoutMasterIdLst>
  <p:sldIdLst>
    <p:sldId id="273" r:id="rId2"/>
    <p:sldId id="454" r:id="rId3"/>
    <p:sldId id="523" r:id="rId4"/>
    <p:sldId id="455" r:id="rId5"/>
    <p:sldId id="524" r:id="rId6"/>
    <p:sldId id="506" r:id="rId7"/>
    <p:sldId id="481" r:id="rId8"/>
    <p:sldId id="519" r:id="rId9"/>
    <p:sldId id="520" r:id="rId10"/>
    <p:sldId id="457" r:id="rId11"/>
    <p:sldId id="462" r:id="rId12"/>
    <p:sldId id="526" r:id="rId13"/>
    <p:sldId id="522" r:id="rId14"/>
    <p:sldId id="424" r:id="rId15"/>
    <p:sldId id="464" r:id="rId16"/>
    <p:sldId id="463" r:id="rId17"/>
    <p:sldId id="531" r:id="rId18"/>
    <p:sldId id="529" r:id="rId19"/>
    <p:sldId id="530" r:id="rId20"/>
    <p:sldId id="478" r:id="rId21"/>
    <p:sldId id="525" r:id="rId22"/>
    <p:sldId id="420" r:id="rId23"/>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454"/>
            <p14:sldId id="523"/>
            <p14:sldId id="455"/>
            <p14:sldId id="524"/>
            <p14:sldId id="506"/>
            <p14:sldId id="481"/>
            <p14:sldId id="519"/>
            <p14:sldId id="520"/>
            <p14:sldId id="457"/>
            <p14:sldId id="462"/>
            <p14:sldId id="526"/>
            <p14:sldId id="522"/>
            <p14:sldId id="424"/>
            <p14:sldId id="464"/>
            <p14:sldId id="463"/>
            <p14:sldId id="531"/>
            <p14:sldId id="529"/>
            <p14:sldId id="530"/>
            <p14:sldId id="478"/>
            <p14:sldId id="525"/>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183"/>
    <a:srgbClr val="D28280"/>
    <a:srgbClr val="D79795"/>
    <a:srgbClr val="DBA09F"/>
    <a:srgbClr val="F3D5C5"/>
    <a:srgbClr val="E7C0BF"/>
    <a:srgbClr val="E8BFA6"/>
    <a:srgbClr val="EBC8B3"/>
    <a:srgbClr val="EDCCCB"/>
    <a:srgbClr val="375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04" autoAdjust="0"/>
    <p:restoredTop sz="95617" autoAdjust="0"/>
  </p:normalViewPr>
  <p:slideViewPr>
    <p:cSldViewPr>
      <p:cViewPr varScale="1">
        <p:scale>
          <a:sx n="101" d="100"/>
          <a:sy n="101" d="100"/>
        </p:scale>
        <p:origin x="608"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p:scale>
          <a:sx n="62" d="100"/>
          <a:sy n="62" d="100"/>
        </p:scale>
        <p:origin x="4392" y="512"/>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14.04.26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utsche-apotheker-zeitung.de/daz-az/2020/daz-33-2020/un-bedenkliche-salicylsaeur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fedup.com.au/images/stories/Malakarsalicylate2017.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eibniz-hbi.de/hbi-publications/reuters-report-2025-ergebnisse-fuer-deutschlan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List_of_fake_news_troll_farms?utm_source=chatgpt.co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horturl.at/LoY7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5.png"/><Relationship Id="rId5" Type="http://schemas.openxmlformats.org/officeDocument/2006/relationships/hyperlink" Target="https://kontrast.at/fpoe-medien/" TargetMode="External"/><Relationship Id="rId4" Type="http://schemas.openxmlformats.org/officeDocument/2006/relationships/hyperlink" Target="https://www.mimikama.org/kein-buergeraufstand-in-dresden-ki-bil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fk.de/fileadmin/PDFs/Publikationen/Studien/Typen-von-Desinformation-und-Misinformation/typen-von-desinformation-und-misinformation.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pb.de/shop/zeitschriften/izpb/medienkompetenz-355/539986/fake-news-misinformation-desinforma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tfornews.de/wp-content/uploads/2025/01/2024-EIJK-BS-Erhebung-Schlussbericht-endkorr-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ciencemediacenter.de/alle-angebote/rapid-reaction/details/news/alternative-medien-auf-facebook-im-kontext-von-covid-1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1302" y="6402639"/>
            <a:ext cx="4428471" cy="3517252"/>
          </a:xfrm>
        </p:spPr>
        <p:txBody>
          <a:bodyPr>
            <a:normAutofit lnSpcReduction="10000"/>
          </a:bodyPr>
          <a:lstStyle/>
          <a:p>
            <a:pPr>
              <a:lnSpc>
                <a:spcPct val="150000"/>
              </a:lnSpc>
            </a:pPr>
            <a:r>
              <a:rPr lang="de-DE" b="1" dirty="0"/>
              <a:t>Diese Unterrichtseinheit zeigt methodische Schritte der journalistischen Faktenüberprüfung. Sie dient zugleich der Vorbereitung des </a:t>
            </a:r>
            <a:r>
              <a:rPr lang="de-DE" b="1" dirty="0" err="1"/>
              <a:t>JmS</a:t>
            </a:r>
            <a:r>
              <a:rPr lang="de-DE" b="1" dirty="0"/>
              <a:t>-Journalistenbesuchs zum Thema „Wie Journalisten glaubwürdig informieren“.</a:t>
            </a:r>
          </a:p>
          <a:p>
            <a:pPr>
              <a:lnSpc>
                <a:spcPct val="150000"/>
              </a:lnSpc>
            </a:pPr>
            <a:endParaRPr lang="de-DE" sz="800" b="1" dirty="0"/>
          </a:p>
          <a:p>
            <a:pPr>
              <a:lnSpc>
                <a:spcPct val="150000"/>
              </a:lnSpc>
            </a:pPr>
            <a:r>
              <a:rPr lang="de-DE" b="1" dirty="0"/>
              <a:t>Diese Einheit kann in einer Unterrichtsstunde durchgenommen werden. Die </a:t>
            </a:r>
            <a:r>
              <a:rPr lang="de-DE" b="1" dirty="0" err="1"/>
              <a:t>SuS</a:t>
            </a:r>
            <a:r>
              <a:rPr lang="de-DE" b="1" dirty="0"/>
              <a:t> benötigen ein digitales Endgerät für die Rechercheübungen (geeignet: Tablet-PC der Schule). Dieses Manual dient als Leitfaden für die Unterrichtsgestaltung. Im Verlauf des Unterrichts auftauchende Fragen der </a:t>
            </a:r>
            <a:r>
              <a:rPr lang="de-DE" b="1" dirty="0" err="1"/>
              <a:t>SuS</a:t>
            </a:r>
            <a:r>
              <a:rPr lang="de-DE" b="1" dirty="0"/>
              <a:t> können gesammelt und an die Journalisten weitergereicht werden mit der Bitte, beim Schulbesuch näher darauf einzugehen.</a:t>
            </a:r>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6"/>
            <a:ext cx="4392474" cy="2808312"/>
          </a:xfrm>
          <a:prstGeom prst="rect">
            <a:avLst/>
          </a:prstGeom>
          <a:noFill/>
        </p:spPr>
        <p:txBody>
          <a:bodyPr vert="horz" lIns="99048" tIns="49524" rIns="99048" bIns="49524" rtlCol="0">
            <a:normAutofit fontScale="775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9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Übung: ca. 45 Minuten.</a:t>
            </a:r>
          </a:p>
          <a:p>
            <a:pPr lvl="1"/>
            <a:endParaRPr lang="de-DE" sz="1700" dirty="0"/>
          </a:p>
          <a:p>
            <a:pPr lvl="1">
              <a:buNone/>
            </a:pPr>
            <a:endParaRPr lang="de-DE" sz="1700" dirty="0"/>
          </a:p>
          <a:p>
            <a:pPr lvl="1">
              <a:buNone/>
            </a:pPr>
            <a:r>
              <a:rPr lang="de-DE" sz="1700" dirty="0"/>
              <a:t>Übungen: ca. 15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405338"/>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909394"/>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284472"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83388" cy="293179"/>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4115669"/>
            <a:ext cx="3888433" cy="461665"/>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Den kursiv gedruckten Text können Sie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372890"/>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3938D65F-7046-4659-995F-8587AD9715A5}"/>
              </a:ext>
            </a:extLst>
          </p:cNvPr>
          <p:cNvSpPr txBox="1"/>
          <p:nvPr/>
        </p:nvSpPr>
        <p:spPr>
          <a:xfrm>
            <a:off x="4812238" y="3613527"/>
            <a:ext cx="1872000" cy="5847755"/>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steht das, was gemeinhin „Fakten checken“ genannt wird: das Überprüfen von Informationen, die den Jugendlichen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Online-Medien begegnen.</a:t>
            </a:r>
          </a:p>
          <a:p>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Ihr Lernziel ist </a:t>
            </a:r>
          </a:p>
          <a:p>
            <a:pPr algn="l"/>
            <a:r>
              <a:rPr lang="de-DE" sz="1100" dirty="0">
                <a:latin typeface="Arial" panose="020B0604020202020204" pitchFamily="34" charset="0"/>
                <a:cs typeface="Arial" panose="020B0604020202020204" pitchFamily="34" charset="0"/>
              </a:rPr>
              <a:t>a.) die Befähigung zur Reflexion des eigenen Informationsverhaltens sowie </a:t>
            </a:r>
          </a:p>
          <a:p>
            <a:pPr algn="l"/>
            <a:r>
              <a:rPr lang="de-DE" sz="1100" dirty="0">
                <a:latin typeface="Arial" panose="020B0604020202020204" pitchFamily="34" charset="0"/>
                <a:cs typeface="Arial" panose="020B0604020202020204" pitchFamily="34" charset="0"/>
              </a:rPr>
              <a:t>b.)  </a:t>
            </a:r>
            <a:r>
              <a:rPr lang="de-DE" sz="1100" dirty="0" err="1">
                <a:latin typeface="Arial" panose="020B0604020202020204" pitchFamily="34" charset="0"/>
                <a:cs typeface="Arial" panose="020B0604020202020204" pitchFamily="34" charset="0"/>
              </a:rPr>
              <a:t>rundverständnis</a:t>
            </a:r>
            <a:r>
              <a:rPr lang="de-DE" sz="1100" dirty="0">
                <a:latin typeface="Arial" panose="020B0604020202020204" pitchFamily="34" charset="0"/>
                <a:cs typeface="Arial" panose="020B0604020202020204" pitchFamily="34" charset="0"/>
              </a:rPr>
              <a:t> der Qualität von Informationen, die Aussagen über die reale Welt machen (sollen) und Inhalt journalistischer Medien sind.  </a:t>
            </a:r>
          </a:p>
          <a:p>
            <a:pPr algn="l"/>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der Nachrichten (News) und Informations-überprüfung (Aufdecken von Fake News)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7 (zwei Niveaustufen).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B284EE9C-15A3-2F8D-4818-0842D1AF3493}"/>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2 der Überprüfung: Was wurde berichtet?  </a:t>
            </a:r>
          </a:p>
        </p:txBody>
      </p:sp>
      <p:sp>
        <p:nvSpPr>
          <p:cNvPr id="6" name="Rechteck 5">
            <a:extLst>
              <a:ext uri="{FF2B5EF4-FFF2-40B4-BE49-F238E27FC236}">
                <a16:creationId xmlns:a16="http://schemas.microsoft.com/office/drawing/2014/main" id="{6C60A6DB-8F4F-E521-6EDB-CAD8E45CEC17}"/>
              </a:ext>
            </a:extLst>
          </p:cNvPr>
          <p:cNvSpPr/>
          <p:nvPr/>
        </p:nvSpPr>
        <p:spPr>
          <a:xfrm>
            <a:off x="309562" y="3677146"/>
            <a:ext cx="4392215" cy="187220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E4752F88-5FA3-63C4-DC20-03E176B1BE4D}"/>
              </a:ext>
            </a:extLst>
          </p:cNvPr>
          <p:cNvSpPr/>
          <p:nvPr/>
        </p:nvSpPr>
        <p:spPr>
          <a:xfrm>
            <a:off x="741600" y="3791867"/>
            <a:ext cx="3888432" cy="612155"/>
          </a:xfrm>
          <a:prstGeom prst="rect">
            <a:avLst/>
          </a:prstGeom>
        </p:spPr>
        <p:txBody>
          <a:bodyPr wrap="square">
            <a:spAutoFit/>
          </a:bodyPr>
          <a:lstStyle/>
          <a:p>
            <a:pPr>
              <a:lnSpc>
                <a:spcPct val="150000"/>
              </a:lnSpc>
            </a:pPr>
            <a:r>
              <a:rPr lang="de-DE" sz="1200" b="1" dirty="0">
                <a:solidFill>
                  <a:srgbClr val="FF0000"/>
                </a:solidFill>
              </a:rPr>
              <a:t>Die „</a:t>
            </a:r>
            <a:r>
              <a:rPr lang="de-DE" sz="1200" b="1" dirty="0" err="1">
                <a:solidFill>
                  <a:srgbClr val="FF0000"/>
                </a:solidFill>
              </a:rPr>
              <a:t>Himbeer</a:t>
            </a:r>
            <a:r>
              <a:rPr lang="de-DE" sz="1200" b="1" dirty="0">
                <a:solidFill>
                  <a:srgbClr val="FF0000"/>
                </a:solidFill>
              </a:rPr>
              <a:t>“-Übung mit den </a:t>
            </a:r>
            <a:r>
              <a:rPr lang="de-DE" sz="1200" b="1" dirty="0" err="1">
                <a:solidFill>
                  <a:srgbClr val="FF0000"/>
                </a:solidFill>
              </a:rPr>
              <a:t>SuS</a:t>
            </a:r>
            <a:r>
              <a:rPr lang="de-DE" sz="1200" b="1" dirty="0">
                <a:solidFill>
                  <a:srgbClr val="FF0000"/>
                </a:solidFill>
              </a:rPr>
              <a:t> – Thema Fakten:</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8198AE39-9A2C-EBC9-FA4E-2CC94D847E93}"/>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9" name="Rechteck 8">
            <a:extLst>
              <a:ext uri="{FF2B5EF4-FFF2-40B4-BE49-F238E27FC236}">
                <a16:creationId xmlns:a16="http://schemas.microsoft.com/office/drawing/2014/main" id="{37C56DDB-AA83-8205-FFDC-94D0B92C6F04}"/>
              </a:ext>
            </a:extLst>
          </p:cNvPr>
          <p:cNvSpPr/>
          <p:nvPr/>
        </p:nvSpPr>
        <p:spPr>
          <a:xfrm>
            <a:off x="479948" y="4239232"/>
            <a:ext cx="4271816" cy="2227982"/>
          </a:xfrm>
          <a:prstGeom prst="rect">
            <a:avLst/>
          </a:prstGeom>
        </p:spPr>
        <p:txBody>
          <a:bodyPr wrap="square">
            <a:spAutoFit/>
          </a:bodyPr>
          <a:lstStyle/>
          <a:p>
            <a:pPr marL="357188">
              <a:lnSpc>
                <a:spcPct val="150000"/>
              </a:lnSpc>
            </a:pPr>
            <a:endParaRPr lang="de-DE" sz="1200" i="1" dirty="0"/>
          </a:p>
          <a:p>
            <a:pPr marL="171450" indent="-171450">
              <a:lnSpc>
                <a:spcPct val="150000"/>
              </a:lnSpc>
              <a:buBlip>
                <a:blip r:embed="rId4"/>
              </a:buBlip>
            </a:pPr>
            <a:r>
              <a:rPr lang="de-DE" sz="1200" i="1" dirty="0"/>
              <a:t>Ihr seht hier den Post des Kanals </a:t>
            </a:r>
            <a:r>
              <a:rPr lang="de-DE" sz="1200" i="1" dirty="0" err="1"/>
              <a:t>gesundheitsfakten</a:t>
            </a:r>
            <a:r>
              <a:rPr lang="de-DE" sz="1200" i="1" dirty="0"/>
              <a:t> aus dem Jahr 2022.</a:t>
            </a:r>
          </a:p>
          <a:p>
            <a:pPr marL="171450" indent="-171450">
              <a:lnSpc>
                <a:spcPct val="150000"/>
              </a:lnSpc>
              <a:buBlip>
                <a:blip r:embed="rId4"/>
              </a:buBlip>
            </a:pPr>
            <a:r>
              <a:rPr lang="de-DE" sz="1200" i="1" dirty="0"/>
              <a:t>Welche Behauptungen findet ihr in dem Text?</a:t>
            </a:r>
          </a:p>
          <a:p>
            <a:pPr>
              <a:lnSpc>
                <a:spcPct val="150000"/>
              </a:lnSpc>
            </a:pPr>
            <a:endParaRPr lang="de-DE" sz="1000" b="1" dirty="0"/>
          </a:p>
          <a:p>
            <a:pPr>
              <a:lnSpc>
                <a:spcPct val="150000"/>
              </a:lnSpc>
            </a:pPr>
            <a:r>
              <a:rPr lang="de-DE" sz="1200" b="1" dirty="0"/>
              <a:t>(Klicken für Auflösung!)</a:t>
            </a:r>
          </a:p>
          <a:p>
            <a:pPr>
              <a:lnSpc>
                <a:spcPct val="150000"/>
              </a:lnSpc>
            </a:pPr>
            <a:endParaRPr lang="de-DE" sz="1200" dirty="0"/>
          </a:p>
          <a:p>
            <a:pPr>
              <a:lnSpc>
                <a:spcPct val="150000"/>
              </a:lnSpc>
            </a:pPr>
            <a:endParaRPr lang="de-DE" sz="1200" dirty="0"/>
          </a:p>
        </p:txBody>
      </p:sp>
      <p:sp>
        <p:nvSpPr>
          <p:cNvPr id="10" name="Textfeld 9">
            <a:extLst>
              <a:ext uri="{FF2B5EF4-FFF2-40B4-BE49-F238E27FC236}">
                <a16:creationId xmlns:a16="http://schemas.microsoft.com/office/drawing/2014/main" id="{75394676-9998-FE74-0644-74B6A3742988}"/>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12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739FB6FE-BE4A-E427-4147-16F038CE3912}"/>
              </a:ext>
            </a:extLst>
          </p:cNvPr>
          <p:cNvSpPr txBox="1"/>
          <p:nvPr/>
        </p:nvSpPr>
        <p:spPr>
          <a:xfrm>
            <a:off x="4053706" y="1444898"/>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3 der Überprüfung: Woher wissen die das?</a:t>
            </a:r>
          </a:p>
        </p:txBody>
      </p:sp>
      <p:sp>
        <p:nvSpPr>
          <p:cNvPr id="6" name="Notizenplatzhalter 2">
            <a:extLst>
              <a:ext uri="{FF2B5EF4-FFF2-40B4-BE49-F238E27FC236}">
                <a16:creationId xmlns:a16="http://schemas.microsoft.com/office/drawing/2014/main" id="{E6665C45-3113-8B09-9371-B1FD6E1E1785}"/>
              </a:ext>
            </a:extLst>
          </p:cNvPr>
          <p:cNvSpPr txBox="1">
            <a:spLocks/>
          </p:cNvSpPr>
          <p:nvPr/>
        </p:nvSpPr>
        <p:spPr>
          <a:xfrm>
            <a:off x="309301" y="3605138"/>
            <a:ext cx="4392474" cy="5331177"/>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spcAft>
                <a:spcPts val="1200"/>
              </a:spcAft>
            </a:pPr>
            <a:r>
              <a:rPr lang="de-DE" b="1" dirty="0"/>
              <a:t>Auch viele News-Anbieter in den sozialen Medien verbreiten Informationen ohne die Angabe von Quellen!</a:t>
            </a:r>
          </a:p>
          <a:p>
            <a:pPr>
              <a:lnSpc>
                <a:spcPct val="150000"/>
              </a:lnSpc>
              <a:spcAft>
                <a:spcPts val="1200"/>
              </a:spcAft>
            </a:pPr>
            <a:endParaRPr lang="de-DE" b="1" dirty="0"/>
          </a:p>
          <a:p>
            <a:pPr>
              <a:lnSpc>
                <a:spcPct val="150000"/>
              </a:lnSpc>
              <a:spcAft>
                <a:spcPts val="1200"/>
              </a:spcAft>
            </a:pPr>
            <a:endParaRPr lang="de-DE" b="1" dirty="0"/>
          </a:p>
          <a:p>
            <a:pPr>
              <a:lnSpc>
                <a:spcPct val="150000"/>
              </a:lnSpc>
              <a:spcAft>
                <a:spcPts val="1200"/>
              </a:spcAft>
            </a:pPr>
            <a:endParaRPr lang="de-DE" b="1" dirty="0"/>
          </a:p>
          <a:p>
            <a:pPr>
              <a:lnSpc>
                <a:spcPct val="150000"/>
              </a:lnSpc>
              <a:spcAft>
                <a:spcPts val="1200"/>
              </a:spcAft>
            </a:pPr>
            <a:r>
              <a:rPr lang="de-DE" sz="1200" b="1" dirty="0"/>
              <a:t>(Klicken für Auflösung!)</a:t>
            </a:r>
          </a:p>
          <a:p>
            <a:pPr>
              <a:lnSpc>
                <a:spcPct val="150000"/>
              </a:lnSpc>
              <a:spcAft>
                <a:spcPts val="1200"/>
              </a:spcAft>
            </a:pPr>
            <a:r>
              <a:rPr lang="de-DE" b="1" dirty="0"/>
              <a:t>#</a:t>
            </a:r>
          </a:p>
          <a:p>
            <a:pPr>
              <a:lnSpc>
                <a:spcPct val="150000"/>
              </a:lnSpc>
              <a:spcAft>
                <a:spcPts val="1200"/>
              </a:spcAft>
            </a:pPr>
            <a:endParaRPr lang="de-DE" sz="1200" b="1" dirty="0"/>
          </a:p>
          <a:p>
            <a:pPr>
              <a:lnSpc>
                <a:spcPct val="150000"/>
              </a:lnSpc>
              <a:spcAft>
                <a:spcPts val="1200"/>
              </a:spcAft>
            </a:pPr>
            <a:endParaRPr lang="de-DE" dirty="0"/>
          </a:p>
        </p:txBody>
      </p:sp>
      <p:sp>
        <p:nvSpPr>
          <p:cNvPr id="7" name="Rechteck 6">
            <a:extLst>
              <a:ext uri="{FF2B5EF4-FFF2-40B4-BE49-F238E27FC236}">
                <a16:creationId xmlns:a16="http://schemas.microsoft.com/office/drawing/2014/main" id="{BCC27E55-EA83-8E9B-E55D-1452A2D517EB}"/>
              </a:ext>
            </a:extLst>
          </p:cNvPr>
          <p:cNvSpPr/>
          <p:nvPr/>
        </p:nvSpPr>
        <p:spPr>
          <a:xfrm>
            <a:off x="309290" y="4397227"/>
            <a:ext cx="4392000" cy="116615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a:solidFill>
                  <a:schemeClr val="tx1"/>
                </a:solidFill>
              </a:rPr>
              <a:t> </a:t>
            </a:r>
          </a:p>
          <a:p>
            <a:endParaRPr lang="de-DE" sz="1200" dirty="0">
              <a:solidFill>
                <a:schemeClr val="tx1"/>
              </a:solidFill>
            </a:endParaRPr>
          </a:p>
        </p:txBody>
      </p:sp>
      <p:sp>
        <p:nvSpPr>
          <p:cNvPr id="8" name="Rechteck 7">
            <a:extLst>
              <a:ext uri="{FF2B5EF4-FFF2-40B4-BE49-F238E27FC236}">
                <a16:creationId xmlns:a16="http://schemas.microsoft.com/office/drawing/2014/main" id="{BB61E3AA-E2C3-BC4B-3A55-C0A08E1EB7DF}"/>
              </a:ext>
            </a:extLst>
          </p:cNvPr>
          <p:cNvSpPr/>
          <p:nvPr/>
        </p:nvSpPr>
        <p:spPr>
          <a:xfrm>
            <a:off x="741600" y="4556991"/>
            <a:ext cx="3888432" cy="276999"/>
          </a:xfrm>
          <a:prstGeom prst="rect">
            <a:avLst/>
          </a:prstGeom>
        </p:spPr>
        <p:txBody>
          <a:bodyPr wrap="square">
            <a:spAutoFit/>
          </a:bodyPr>
          <a:lstStyle/>
          <a:p>
            <a:r>
              <a:rPr lang="en-GB" sz="1200" b="1" dirty="0">
                <a:solidFill>
                  <a:srgbClr val="FF0000"/>
                </a:solidFill>
              </a:rPr>
              <a:t>Die”</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Frage</a:t>
            </a:r>
            <a:r>
              <a:rPr lang="en-GB" sz="1200" b="1" dirty="0">
                <a:solidFill>
                  <a:srgbClr val="FF0000"/>
                </a:solidFill>
              </a:rPr>
              <a:t> an </a:t>
            </a:r>
            <a:r>
              <a:rPr lang="en-GB" sz="1200" b="1" dirty="0" err="1">
                <a:solidFill>
                  <a:srgbClr val="FF0000"/>
                </a:solidFill>
              </a:rPr>
              <a:t>SuS</a:t>
            </a:r>
            <a:endParaRPr lang="de-DE" sz="1200" dirty="0"/>
          </a:p>
        </p:txBody>
      </p:sp>
      <p:pic>
        <p:nvPicPr>
          <p:cNvPr id="9" name="Grafik 8" descr="Ein Bild, das Uhr enthält.&#10;&#10;Automatisch generierte Beschreibung">
            <a:extLst>
              <a:ext uri="{FF2B5EF4-FFF2-40B4-BE49-F238E27FC236}">
                <a16:creationId xmlns:a16="http://schemas.microsoft.com/office/drawing/2014/main" id="{88D5272A-44AB-4381-E925-43B9E629B04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394223" y="4471384"/>
            <a:ext cx="383388" cy="293179"/>
          </a:xfrm>
          <a:prstGeom prst="rect">
            <a:avLst/>
          </a:prstGeom>
        </p:spPr>
      </p:pic>
      <p:sp>
        <p:nvSpPr>
          <p:cNvPr id="10" name="Rechteck 9">
            <a:extLst>
              <a:ext uri="{FF2B5EF4-FFF2-40B4-BE49-F238E27FC236}">
                <a16:creationId xmlns:a16="http://schemas.microsoft.com/office/drawing/2014/main" id="{F87EADDE-8700-B08B-8D46-203240CA592D}"/>
              </a:ext>
            </a:extLst>
          </p:cNvPr>
          <p:cNvSpPr/>
          <p:nvPr/>
        </p:nvSpPr>
        <p:spPr>
          <a:xfrm>
            <a:off x="394224" y="4829274"/>
            <a:ext cx="4271816" cy="889154"/>
          </a:xfrm>
          <a:prstGeom prst="rect">
            <a:avLst/>
          </a:prstGeom>
        </p:spPr>
        <p:txBody>
          <a:bodyPr wrap="square">
            <a:spAutoFit/>
          </a:bodyPr>
          <a:lstStyle/>
          <a:p>
            <a:pPr>
              <a:lnSpc>
                <a:spcPct val="150000"/>
              </a:lnSpc>
            </a:pPr>
            <a:r>
              <a:rPr lang="de-DE" sz="1200" i="1" dirty="0"/>
              <a:t>Wieso ist es ein Problem, wenn in Posts keine Quellen angegeben werden? Wozu brauchen wir Quellenangaben? </a:t>
            </a:r>
          </a:p>
          <a:p>
            <a:pPr>
              <a:lnSpc>
                <a:spcPct val="150000"/>
              </a:lnSpc>
            </a:pPr>
            <a:endParaRPr lang="de-DE" sz="1200" dirty="0"/>
          </a:p>
        </p:txBody>
      </p:sp>
      <p:sp>
        <p:nvSpPr>
          <p:cNvPr id="11" name="Textfeld 10">
            <a:extLst>
              <a:ext uri="{FF2B5EF4-FFF2-40B4-BE49-F238E27FC236}">
                <a16:creationId xmlns:a16="http://schemas.microsoft.com/office/drawing/2014/main" id="{0E46982C-FAB6-79CC-6BBD-50A66A663FB6}"/>
              </a:ext>
            </a:extLst>
          </p:cNvPr>
          <p:cNvSpPr txBox="1"/>
          <p:nvPr/>
        </p:nvSpPr>
        <p:spPr>
          <a:xfrm>
            <a:off x="4831928" y="3893170"/>
            <a:ext cx="1873148" cy="5832366"/>
          </a:xfrm>
          <a:prstGeom prst="rect">
            <a:avLst/>
          </a:prstGeom>
          <a:noFill/>
        </p:spPr>
        <p:txBody>
          <a:bodyPr wrap="square" rtlCol="0">
            <a:spAutoFit/>
          </a:bodyPr>
          <a:lstStyle/>
          <a:p>
            <a:pPr>
              <a:spcAft>
                <a:spcPts val="600"/>
              </a:spcAft>
            </a:pPr>
            <a:r>
              <a:rPr lang="de-DE" sz="1100" b="1" i="1" dirty="0"/>
              <a:t>Unbefangene Quellen</a:t>
            </a:r>
          </a:p>
          <a:p>
            <a:pPr>
              <a:spcAft>
                <a:spcPts val="600"/>
              </a:spcAft>
            </a:pPr>
            <a:r>
              <a:rPr lang="de-DE" sz="1100" dirty="0"/>
              <a:t>Eine wichtige Prüfregel lautet: Wie sieht das Verhältnis der Quelle zum Thema aus? Ist sie mit den Akteuren im Thema irgendwie „verbandelt“? Könnte es sein, dass sie mit dem Thema oder dem Vorgang ein bestimmtes Interesse verfolgt? </a:t>
            </a:r>
            <a:r>
              <a:rPr lang="de-DE" sz="1100" dirty="0">
                <a:sym typeface="Wingdings" pitchFamily="2" charset="2"/>
              </a:rPr>
              <a:t> </a:t>
            </a:r>
          </a:p>
          <a:p>
            <a:r>
              <a:rPr lang="de-DE" sz="1100" dirty="0">
                <a:sym typeface="Wingdings" pitchFamily="2" charset="2"/>
              </a:rPr>
              <a:t>Von daher lautet eine weitere Prüffrage: </a:t>
            </a:r>
            <a:br>
              <a:rPr lang="de-DE" sz="1100" dirty="0">
                <a:sym typeface="Wingdings" pitchFamily="2" charset="2"/>
              </a:rPr>
            </a:br>
            <a:r>
              <a:rPr lang="de-DE" sz="1100" dirty="0">
                <a:sym typeface="Wingdings" pitchFamily="2" charset="2"/>
              </a:rPr>
              <a:t>Wie kann ich die </a:t>
            </a:r>
            <a:r>
              <a:rPr lang="de-DE" sz="1100" dirty="0" err="1">
                <a:sym typeface="Wingdings" pitchFamily="2" charset="2"/>
              </a:rPr>
              <a:t>Zuver</a:t>
            </a:r>
            <a:r>
              <a:rPr lang="de-DE" sz="1100" dirty="0">
                <a:sym typeface="Wingdings" pitchFamily="2" charset="2"/>
              </a:rPr>
              <a:t>-lässigkeit der Quelle erkennen? </a:t>
            </a:r>
            <a:br>
              <a:rPr lang="de-DE" sz="1100" dirty="0">
                <a:sym typeface="Wingdings" pitchFamily="2" charset="2"/>
              </a:rPr>
            </a:br>
            <a:r>
              <a:rPr lang="de-DE" sz="1100" dirty="0">
                <a:sym typeface="Wingdings" pitchFamily="2" charset="2"/>
              </a:rPr>
              <a:t>In der Art einer Faustregel checkt der Journalist seine Quelle entlang dieser Fragen: </a:t>
            </a:r>
          </a:p>
          <a:p>
            <a:pPr marL="85725" indent="-85725">
              <a:buFont typeface="Arial" panose="020B0604020202020204" pitchFamily="34" charset="0"/>
              <a:buChar char="•"/>
            </a:pPr>
            <a:r>
              <a:rPr lang="de-DE" sz="1100" dirty="0">
                <a:sym typeface="Wingdings" pitchFamily="2" charset="2"/>
              </a:rPr>
              <a:t>Versteht sie etwas von der Sache?</a:t>
            </a:r>
          </a:p>
          <a:p>
            <a:pPr marL="85725" indent="-85725">
              <a:buFont typeface="Arial" panose="020B0604020202020204" pitchFamily="34" charset="0"/>
              <a:buChar char="•"/>
            </a:pPr>
            <a:r>
              <a:rPr lang="de-DE" sz="1100" dirty="0">
                <a:sym typeface="Wingdings" pitchFamily="2" charset="2"/>
              </a:rPr>
              <a:t>War sie „nah dran“ oder dabei (Zeuge)?</a:t>
            </a:r>
          </a:p>
          <a:p>
            <a:pPr marL="85725" indent="-85725">
              <a:buFont typeface="Arial" panose="020B0604020202020204" pitchFamily="34" charset="0"/>
              <a:buChar char="•"/>
            </a:pPr>
            <a:r>
              <a:rPr lang="de-DE" sz="1100" dirty="0">
                <a:sym typeface="Wingdings" pitchFamily="2" charset="2"/>
              </a:rPr>
              <a:t>Was hatte oder hätte sie davon (Interesse)?</a:t>
            </a:r>
          </a:p>
          <a:p>
            <a:pPr marL="85725" indent="-85725">
              <a:buFont typeface="Arial" panose="020B0604020202020204" pitchFamily="34" charset="0"/>
              <a:buChar char="•"/>
            </a:pPr>
            <a:r>
              <a:rPr lang="de-DE" sz="1100" dirty="0">
                <a:sym typeface="Wingdings" pitchFamily="2" charset="2"/>
              </a:rPr>
              <a:t>Profitiert die Quelle von der Veröffentlichung?</a:t>
            </a:r>
            <a:br>
              <a:rPr lang="de-DE" sz="1100" dirty="0">
                <a:sym typeface="Wingdings" pitchFamily="2" charset="2"/>
              </a:rPr>
            </a:br>
            <a:endParaRPr lang="de-DE" sz="1100" dirty="0">
              <a:latin typeface="Arial" panose="020B0604020202020204" pitchFamily="34" charset="0"/>
              <a:cs typeface="Arial" panose="020B0604020202020204" pitchFamily="34" charset="0"/>
              <a:sym typeface="Wingdings" pitchFamily="2" charset="2"/>
            </a:endParaRPr>
          </a:p>
          <a:p>
            <a:r>
              <a:rPr lang="de-DE" sz="1100" i="1" dirty="0">
                <a:latin typeface="Arial" panose="020B0604020202020204" pitchFamily="34" charset="0"/>
                <a:cs typeface="Arial" panose="020B0604020202020204" pitchFamily="34" charset="0"/>
                <a:sym typeface="Wingdings" pitchFamily="2" charset="2"/>
              </a:rPr>
              <a:t>All das lässt sich natürlich nur prüfen, wenn überhaupt eine Quelle angegeben wird!</a:t>
            </a:r>
            <a:endParaRPr lang="de-DE" sz="1200" i="1" dirty="0">
              <a:latin typeface="Arial" panose="020B06040202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29942B38-43B9-47D1-A29B-C156CC1A34A8}"/>
              </a:ext>
            </a:extLst>
          </p:cNvPr>
          <p:cNvSpPr/>
          <p:nvPr/>
        </p:nvSpPr>
        <p:spPr>
          <a:xfrm>
            <a:off x="309290" y="6011686"/>
            <a:ext cx="4392000" cy="172015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a:solidFill>
                  <a:schemeClr val="tx1"/>
                </a:solidFill>
              </a:rPr>
              <a:t> </a:t>
            </a:r>
          </a:p>
          <a:p>
            <a:endParaRPr lang="de-DE" sz="1200" dirty="0">
              <a:solidFill>
                <a:schemeClr val="tx1"/>
              </a:solidFill>
            </a:endParaRPr>
          </a:p>
        </p:txBody>
      </p:sp>
      <p:sp>
        <p:nvSpPr>
          <p:cNvPr id="13" name="Rechteck 12">
            <a:extLst>
              <a:ext uri="{FF2B5EF4-FFF2-40B4-BE49-F238E27FC236}">
                <a16:creationId xmlns:a16="http://schemas.microsoft.com/office/drawing/2014/main" id="{4613E4FC-5DB8-42E5-A502-7C394AF98CDE}"/>
              </a:ext>
            </a:extLst>
          </p:cNvPr>
          <p:cNvSpPr/>
          <p:nvPr/>
        </p:nvSpPr>
        <p:spPr>
          <a:xfrm>
            <a:off x="308805" y="6134450"/>
            <a:ext cx="4271816" cy="1443152"/>
          </a:xfrm>
          <a:prstGeom prst="rect">
            <a:avLst/>
          </a:prstGeom>
        </p:spPr>
        <p:txBody>
          <a:bodyPr wrap="square">
            <a:spAutoFit/>
          </a:bodyPr>
          <a:lstStyle/>
          <a:p>
            <a:pPr>
              <a:lnSpc>
                <a:spcPct val="150000"/>
              </a:lnSpc>
            </a:pPr>
            <a:r>
              <a:rPr lang="de-DE" sz="1200" b="1" i="1" dirty="0"/>
              <a:t>Zur Erklärung: </a:t>
            </a:r>
            <a:r>
              <a:rPr lang="de-DE" sz="1200" i="1" dirty="0"/>
              <a:t>Wenn der Medienmacherkeine Quelle(n) nennt, will er, dass Ihr ihm alles glaubt! Dies funktioniert meist dann, wenn die Nachricht euer Vorurteil oder Wunschdenken bestätigt, Motto: „Ich dachte es mir, und jetzt schreiben das ja auch!“</a:t>
            </a:r>
            <a:endParaRPr lang="de-DE" sz="1200" dirty="0"/>
          </a:p>
        </p:txBody>
      </p:sp>
    </p:spTree>
    <p:extLst>
      <p:ext uri="{BB962C8B-B14F-4D97-AF65-F5344CB8AC3E}">
        <p14:creationId xmlns:p14="http://schemas.microsoft.com/office/powerpoint/2010/main" val="328115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izenplatzhalter 10">
            <a:extLst>
              <a:ext uri="{FF2B5EF4-FFF2-40B4-BE49-F238E27FC236}">
                <a16:creationId xmlns:a16="http://schemas.microsoft.com/office/drawing/2014/main" id="{C74368EC-C239-4A31-9203-66242CFACE35}"/>
              </a:ext>
            </a:extLst>
          </p:cNvPr>
          <p:cNvSpPr>
            <a:spLocks noGrp="1"/>
          </p:cNvSpPr>
          <p:nvPr>
            <p:ph type="body" sz="quarter" idx="3"/>
          </p:nvPr>
        </p:nvSpPr>
        <p:spPr/>
        <p:txBody>
          <a:bodyPr/>
          <a:lstStyle/>
          <a:p>
            <a:r>
              <a:rPr lang="de-DE" dirty="0"/>
              <a:t>  </a:t>
            </a:r>
          </a:p>
        </p:txBody>
      </p:sp>
      <p:sp>
        <p:nvSpPr>
          <p:cNvPr id="2" name="Folienbildplatzhalter 1"/>
          <p:cNvSpPr>
            <a:spLocks noGrp="1" noRot="1" noChangeAspect="1"/>
          </p:cNvSpPr>
          <p:nvPr>
            <p:ph type="sldImg"/>
          </p:nvPr>
        </p:nvSpPr>
        <p:spPr>
          <a:xfrm>
            <a:off x="309563" y="1055688"/>
            <a:ext cx="3478212" cy="1957387"/>
          </a:xfrm>
        </p:spPr>
      </p:sp>
      <p:sp>
        <p:nvSpPr>
          <p:cNvPr id="8" name="Rechteck 7">
            <a:extLst>
              <a:ext uri="{FF2B5EF4-FFF2-40B4-BE49-F238E27FC236}">
                <a16:creationId xmlns:a16="http://schemas.microsoft.com/office/drawing/2014/main" id="{15873426-6697-4127-9116-20D228BEC79C}"/>
              </a:ext>
            </a:extLst>
          </p:cNvPr>
          <p:cNvSpPr/>
          <p:nvPr/>
        </p:nvSpPr>
        <p:spPr>
          <a:xfrm>
            <a:off x="309290" y="3677146"/>
            <a:ext cx="4392000" cy="619268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12</a:t>
            </a:fld>
            <a:endParaRPr lang="de-DE" dirty="0"/>
          </a:p>
        </p:txBody>
      </p:sp>
      <p:sp>
        <p:nvSpPr>
          <p:cNvPr id="5" name="Rechteck 4">
            <a:extLst>
              <a:ext uri="{FF2B5EF4-FFF2-40B4-BE49-F238E27FC236}">
                <a16:creationId xmlns:a16="http://schemas.microsoft.com/office/drawing/2014/main" id="{0A0FB4A0-AF08-471E-80CF-B1A490D5A506}"/>
              </a:ext>
            </a:extLst>
          </p:cNvPr>
          <p:cNvSpPr/>
          <p:nvPr/>
        </p:nvSpPr>
        <p:spPr>
          <a:xfrm>
            <a:off x="741600" y="3836911"/>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6" name="Grafik 5" descr="Ein Bild, das Uhr enthält.&#10;&#10;Automatisch generierte Beschreibung">
            <a:extLst>
              <a:ext uri="{FF2B5EF4-FFF2-40B4-BE49-F238E27FC236}">
                <a16:creationId xmlns:a16="http://schemas.microsoft.com/office/drawing/2014/main" id="{AEBF3E02-69DC-40EE-BD55-799AD113551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7" name="Notizenplatzhalter 2">
            <a:extLst>
              <a:ext uri="{FF2B5EF4-FFF2-40B4-BE49-F238E27FC236}">
                <a16:creationId xmlns:a16="http://schemas.microsoft.com/office/drawing/2014/main" id="{51603FD2-41B1-49F3-8858-D8F9D021A045}"/>
              </a:ext>
            </a:extLst>
          </p:cNvPr>
          <p:cNvSpPr txBox="1">
            <a:spLocks/>
          </p:cNvSpPr>
          <p:nvPr/>
        </p:nvSpPr>
        <p:spPr>
          <a:xfrm>
            <a:off x="340425" y="4162152"/>
            <a:ext cx="4361612" cy="5793289"/>
          </a:xfrm>
          <a:prstGeom prst="rect">
            <a:avLst/>
          </a:prstGeom>
          <a:noFill/>
        </p:spPr>
        <p:txBody>
          <a:bodyPr vert="horz" lIns="99048" tIns="49524" rIns="99048" bIns="49524" rtlCol="0">
            <a:normAutofit lnSpcReduction="10000"/>
          </a:bodyPr>
          <a:lstStyle/>
          <a:p>
            <a:pPr marR="0" lvl="0" algn="l" defTabSz="914400" rtl="0" eaLnBrk="1" fontAlgn="auto" latinLnBrk="0" hangingPunct="1">
              <a:lnSpc>
                <a:spcPct val="150000"/>
              </a:lnSpc>
              <a:spcBef>
                <a:spcPts val="0"/>
              </a:spcBef>
              <a:spcAft>
                <a:spcPts val="0"/>
              </a:spcAft>
              <a:buClr>
                <a:srgbClr val="FF0000"/>
              </a:buClr>
              <a:buSzTx/>
              <a:tabLst/>
              <a:defRPr/>
            </a:pPr>
            <a:r>
              <a:rPr lang="de-DE" sz="1200" dirty="0">
                <a:latin typeface="Arial" pitchFamily="34" charset="0"/>
                <a:cs typeface="Arial" pitchFamily="34" charset="0"/>
              </a:rPr>
              <a:t>KI-generierte Texte von Google können Fehler enthalten. Darum die „echten“ Quellen suchen!  Hier ein paar </a:t>
            </a:r>
            <a:r>
              <a:rPr lang="de-DE" sz="1200" b="1" dirty="0">
                <a:latin typeface="Arial" pitchFamily="34" charset="0"/>
                <a:cs typeface="Arial" pitchFamily="34" charset="0"/>
              </a:rPr>
              <a:t>Grundregeln</a:t>
            </a:r>
            <a:r>
              <a:rPr lang="de-DE" sz="1200" dirty="0">
                <a:latin typeface="Arial" pitchFamily="34" charset="0"/>
                <a:cs typeface="Arial" pitchFamily="34" charset="0"/>
              </a:rPr>
              <a:t> für die Suche mit Suchmaschinen (siehe Einheit 6a):</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Nach Fakten, nicht nach Meinungen suchen!</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Bei den Fakten geht es um möglichst eindeutige Bezeichnungen (Personennamen, Ortsangaben, Gegenstandsbezeichnung).</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Gegebenenfalls die Suche mit dem Suchfilter (wie: Zeitraum) eingrenzen und die Suche mit präzisierten Suchfragen weiter verengen und wiederholen. </a:t>
            </a:r>
          </a:p>
          <a:p>
            <a:pPr lvl="0">
              <a:lnSpc>
                <a:spcPct val="150000"/>
              </a:lnSpc>
              <a:buClr>
                <a:srgbClr val="FF0000"/>
              </a:buClr>
              <a:defRPr/>
            </a:pPr>
            <a:r>
              <a:rPr lang="de-DE" sz="1200" b="1" dirty="0">
                <a:latin typeface="Arial" pitchFamily="34" charset="0"/>
                <a:cs typeface="Arial" pitchFamily="34" charset="0"/>
              </a:rPr>
              <a:t>Zur Übung: </a:t>
            </a:r>
            <a:r>
              <a:rPr lang="de-DE" sz="1200" dirty="0">
                <a:latin typeface="Arial" pitchFamily="34" charset="0"/>
                <a:cs typeface="Arial" pitchFamily="34" charset="0"/>
              </a:rPr>
              <a:t>Wir prüfen die Kernbehauptung und schreiben die Suchworte „Himbeeren gegen Kopfschmerzen“ in die Suchzeile.</a:t>
            </a:r>
          </a:p>
          <a:p>
            <a:pPr marR="0" lvl="0" algn="l" defTabSz="914400" rtl="0" eaLnBrk="1" fontAlgn="auto" latinLnBrk="0" hangingPunct="1">
              <a:lnSpc>
                <a:spcPct val="150000"/>
              </a:lnSpc>
              <a:spcBef>
                <a:spcPts val="0"/>
              </a:spcBef>
              <a:spcAft>
                <a:spcPts val="0"/>
              </a:spcAft>
              <a:buClr>
                <a:srgbClr val="FF0000"/>
              </a:buClr>
              <a:buSzTx/>
              <a:tabLst/>
              <a:defRPr/>
            </a:pPr>
            <a:r>
              <a:rPr lang="de-DE" sz="1200" dirty="0">
                <a:latin typeface="Arial" pitchFamily="34" charset="0"/>
                <a:cs typeface="Arial" pitchFamily="34" charset="0"/>
              </a:rPr>
              <a:t>Jetzt qualifizieren wir die ersten vier Treffer:</a:t>
            </a:r>
          </a:p>
          <a:p>
            <a:pPr marL="171450" lvl="0" indent="-171450">
              <a:lnSpc>
                <a:spcPct val="150000"/>
              </a:lnSpc>
              <a:buClr>
                <a:srgbClr val="FF0000"/>
              </a:buClr>
              <a:buFont typeface="Arial" panose="020B0604020202020204" pitchFamily="34" charset="0"/>
              <a:buChar char="►"/>
              <a:defRPr/>
            </a:pPr>
            <a:r>
              <a:rPr lang="de-DE" sz="1200" dirty="0">
                <a:latin typeface="Arial" pitchFamily="34" charset="0"/>
                <a:cs typeface="Arial" pitchFamily="34" charset="0"/>
              </a:rPr>
              <a:t>Welche „zuverlässigen“ Medien (siehe Hintergrund) machen Aussagen zum gesuchten Thema?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Auf welche Quelle(n) stützen die sich?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Sind die zitierten Quellen zuständig  bzw. kompetent?</a:t>
            </a:r>
          </a:p>
          <a:p>
            <a:pPr marR="0" lvl="0" algn="l" defTabSz="914400" rtl="0" eaLnBrk="1" fontAlgn="auto" latinLnBrk="0" hangingPunct="1">
              <a:lnSpc>
                <a:spcPct val="150000"/>
              </a:lnSpc>
              <a:spcBef>
                <a:spcPts val="0"/>
              </a:spcBef>
              <a:spcAft>
                <a:spcPts val="0"/>
              </a:spcAft>
              <a:buClr>
                <a:srgbClr val="FF0000"/>
              </a:buClr>
              <a:buSzTx/>
              <a:tabLst/>
              <a:defRPr/>
            </a:pPr>
            <a:r>
              <a:rPr lang="de-DE" sz="1200" b="1" dirty="0">
                <a:latin typeface="Arial" pitchFamily="34" charset="0"/>
                <a:cs typeface="Arial" pitchFamily="34" charset="0"/>
                <a:sym typeface="Wingdings" panose="05000000000000000000" pitchFamily="2" charset="2"/>
              </a:rPr>
              <a:t> </a:t>
            </a:r>
            <a:r>
              <a:rPr lang="de-DE" sz="1200" b="1" dirty="0">
                <a:latin typeface="Arial" pitchFamily="34" charset="0"/>
                <a:cs typeface="Arial" pitchFamily="34" charset="0"/>
              </a:rPr>
              <a:t>Wie lauten Eure Ergebnisse der Auswertung?</a:t>
            </a:r>
          </a:p>
          <a:p>
            <a:pPr marR="0" lvl="0" algn="l" defTabSz="914400" rtl="0" eaLnBrk="1" fontAlgn="auto" latinLnBrk="0" hangingPunct="1">
              <a:lnSpc>
                <a:spcPct val="150000"/>
              </a:lnSpc>
              <a:spcBef>
                <a:spcPts val="0"/>
              </a:spcBef>
              <a:spcAft>
                <a:spcPts val="0"/>
              </a:spcAft>
              <a:buClr>
                <a:srgbClr val="FF0000"/>
              </a:buClr>
              <a:buSzTx/>
              <a:tabLst/>
              <a:defRPr/>
            </a:pPr>
            <a:r>
              <a:rPr lang="de-DE" sz="1200" b="1" dirty="0">
                <a:latin typeface="Arial" pitchFamily="34" charset="0"/>
                <a:cs typeface="Arial" pitchFamily="34" charset="0"/>
              </a:rPr>
              <a:t>Erst jetzt klicken:  </a:t>
            </a:r>
            <a:r>
              <a:rPr lang="de-DE" sz="1200" dirty="0">
                <a:latin typeface="Arial" pitchFamily="34" charset="0"/>
                <a:cs typeface="Arial" pitchFamily="34" charset="0"/>
              </a:rPr>
              <a:t>Nun wird die durchgeführte Überprüfung angezeigt!</a:t>
            </a: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 name="Textfeld 2">
            <a:extLst>
              <a:ext uri="{FF2B5EF4-FFF2-40B4-BE49-F238E27FC236}">
                <a16:creationId xmlns:a16="http://schemas.microsoft.com/office/drawing/2014/main" id="{EBE80E12-B211-3702-38A6-F2437981A2DD}"/>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4 der Überprüfung: Haben seriöse Medien dazu berichtet?</a:t>
            </a:r>
          </a:p>
        </p:txBody>
      </p:sp>
      <p:sp>
        <p:nvSpPr>
          <p:cNvPr id="13" name="Textfeld 12">
            <a:extLst>
              <a:ext uri="{FF2B5EF4-FFF2-40B4-BE49-F238E27FC236}">
                <a16:creationId xmlns:a16="http://schemas.microsoft.com/office/drawing/2014/main" id="{B2D90910-48EB-4FC5-AC5A-4E472366341A}"/>
              </a:ext>
            </a:extLst>
          </p:cNvPr>
          <p:cNvSpPr txBox="1"/>
          <p:nvPr/>
        </p:nvSpPr>
        <p:spPr>
          <a:xfrm>
            <a:off x="4825861" y="3867330"/>
            <a:ext cx="1879216" cy="6263253"/>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Der Einstieg ins  Überprüfen</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Einstiegsfrage für das Überprüfen lautet simpel: „Kann das sein?“ (für Jugendliche schwierig, weil ihnen Welt- und Lebens-erfahrung fehlen).  </a:t>
            </a:r>
          </a:p>
          <a:p>
            <a:endParaRPr lang="de-DE" sz="7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Nächste Frage: „Gibt es gesicherte Belege für die Behauptung?“ </a:t>
            </a:r>
          </a:p>
          <a:p>
            <a:r>
              <a:rPr lang="de-DE" sz="1100" dirty="0">
                <a:latin typeface="Arial" panose="020B0604020202020204" pitchFamily="34" charset="0"/>
                <a:cs typeface="Arial" panose="020B0604020202020204" pitchFamily="34" charset="0"/>
              </a:rPr>
              <a:t>Nun können alle Aussagen über Faktisches (Sach-aussagen) markiert werden. </a:t>
            </a:r>
          </a:p>
          <a:p>
            <a:endParaRPr lang="de-DE" sz="6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Anschlussfrage lautet: „Woher wissen die das?“  In diesem Beispiel wird </a:t>
            </a:r>
            <a:r>
              <a:rPr lang="de-DE" sz="1100" u="sng" dirty="0">
                <a:latin typeface="Arial" panose="020B0604020202020204" pitchFamily="34" charset="0"/>
                <a:cs typeface="Arial" panose="020B0604020202020204" pitchFamily="34" charset="0"/>
              </a:rPr>
              <a:t>keine</a:t>
            </a:r>
            <a:r>
              <a:rPr lang="de-DE" sz="1100" dirty="0">
                <a:latin typeface="Arial" panose="020B0604020202020204" pitchFamily="34" charset="0"/>
                <a:cs typeface="Arial" panose="020B0604020202020204" pitchFamily="34" charset="0"/>
              </a:rPr>
              <a:t> Quelle genannt. Deshalb untersuchen wir den Sachverhalt vermittels zuverlässiger Medien, die darüber bereits berichtet haben.</a:t>
            </a:r>
          </a:p>
          <a:p>
            <a:endParaRPr lang="de-DE" sz="8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Zu den „zuverlässigen Medien“ zählen wir die Newsmedien, deren Redaktion sich an die journalistischen Regeln (Pressekodex, Medien-</a:t>
            </a:r>
            <a:r>
              <a:rPr lang="de-DE" sz="1100" dirty="0" err="1">
                <a:latin typeface="Arial" panose="020B0604020202020204" pitchFamily="34" charset="0"/>
                <a:cs typeface="Arial" panose="020B0604020202020204" pitchFamily="34" charset="0"/>
              </a:rPr>
              <a:t>staatsvertrag</a:t>
            </a:r>
            <a:r>
              <a:rPr lang="de-DE" sz="1100" dirty="0">
                <a:latin typeface="Arial" panose="020B0604020202020204" pitchFamily="34" charset="0"/>
                <a:cs typeface="Arial" panose="020B0604020202020204" pitchFamily="34" charset="0"/>
              </a:rPr>
              <a:t>) halten.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sym typeface="Wingdings" panose="05000000000000000000" pitchFamily="2" charset="2"/>
              </a:rPr>
              <a:t> Thema für den Journalistenbesuch.</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59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otizenplatzhalter 10">
            <a:extLst>
              <a:ext uri="{FF2B5EF4-FFF2-40B4-BE49-F238E27FC236}">
                <a16:creationId xmlns:a16="http://schemas.microsoft.com/office/drawing/2014/main" id="{C74368EC-C239-4A31-9203-66242CFACE35}"/>
              </a:ext>
            </a:extLst>
          </p:cNvPr>
          <p:cNvSpPr>
            <a:spLocks noGrp="1"/>
          </p:cNvSpPr>
          <p:nvPr>
            <p:ph type="body" sz="quarter" idx="3"/>
          </p:nvPr>
        </p:nvSpPr>
        <p:spPr/>
        <p:txBody>
          <a:bodyPr/>
          <a:lstStyle/>
          <a:p>
            <a:r>
              <a:rPr lang="de-DE" dirty="0"/>
              <a:t>  </a:t>
            </a:r>
          </a:p>
        </p:txBody>
      </p:sp>
      <p:sp>
        <p:nvSpPr>
          <p:cNvPr id="2" name="Folienbildplatzhalter 1"/>
          <p:cNvSpPr>
            <a:spLocks noGrp="1" noRot="1" noChangeAspect="1"/>
          </p:cNvSpPr>
          <p:nvPr>
            <p:ph type="sldImg"/>
          </p:nvPr>
        </p:nvSpPr>
        <p:spPr>
          <a:xfrm>
            <a:off x="309563" y="1055688"/>
            <a:ext cx="3478212" cy="1957387"/>
          </a:xfrm>
        </p:spPr>
      </p:sp>
      <p:sp>
        <p:nvSpPr>
          <p:cNvPr id="8" name="Rechteck 7">
            <a:extLst>
              <a:ext uri="{FF2B5EF4-FFF2-40B4-BE49-F238E27FC236}">
                <a16:creationId xmlns:a16="http://schemas.microsoft.com/office/drawing/2014/main" id="{15873426-6697-4127-9116-20D228BEC79C}"/>
              </a:ext>
            </a:extLst>
          </p:cNvPr>
          <p:cNvSpPr/>
          <p:nvPr/>
        </p:nvSpPr>
        <p:spPr>
          <a:xfrm>
            <a:off x="309290" y="3677146"/>
            <a:ext cx="4392000" cy="619268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13</a:t>
            </a:fld>
            <a:endParaRPr lang="de-DE" dirty="0"/>
          </a:p>
        </p:txBody>
      </p:sp>
      <p:sp>
        <p:nvSpPr>
          <p:cNvPr id="5" name="Rechteck 4">
            <a:extLst>
              <a:ext uri="{FF2B5EF4-FFF2-40B4-BE49-F238E27FC236}">
                <a16:creationId xmlns:a16="http://schemas.microsoft.com/office/drawing/2014/main" id="{0A0FB4A0-AF08-471E-80CF-B1A490D5A506}"/>
              </a:ext>
            </a:extLst>
          </p:cNvPr>
          <p:cNvSpPr/>
          <p:nvPr/>
        </p:nvSpPr>
        <p:spPr>
          <a:xfrm>
            <a:off x="741600" y="3836911"/>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6" name="Grafik 5" descr="Ein Bild, das Uhr enthält.&#10;&#10;Automatisch generierte Beschreibung">
            <a:extLst>
              <a:ext uri="{FF2B5EF4-FFF2-40B4-BE49-F238E27FC236}">
                <a16:creationId xmlns:a16="http://schemas.microsoft.com/office/drawing/2014/main" id="{AEBF3E02-69DC-40EE-BD55-799AD113551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7" name="Notizenplatzhalter 2">
            <a:extLst>
              <a:ext uri="{FF2B5EF4-FFF2-40B4-BE49-F238E27FC236}">
                <a16:creationId xmlns:a16="http://schemas.microsoft.com/office/drawing/2014/main" id="{51603FD2-41B1-49F3-8858-D8F9D021A045}"/>
              </a:ext>
            </a:extLst>
          </p:cNvPr>
          <p:cNvSpPr txBox="1">
            <a:spLocks/>
          </p:cNvSpPr>
          <p:nvPr/>
        </p:nvSpPr>
        <p:spPr>
          <a:xfrm>
            <a:off x="340425" y="4162152"/>
            <a:ext cx="4361612" cy="5793289"/>
          </a:xfrm>
          <a:prstGeom prst="rect">
            <a:avLst/>
          </a:prstGeom>
          <a:noFill/>
        </p:spPr>
        <p:txBody>
          <a:bodyPr vert="horz" lIns="99048" tIns="49524" rIns="99048" bIns="49524" rtlCol="0">
            <a:normAutofit lnSpcReduction="10000"/>
          </a:bodyPr>
          <a:lstStyle/>
          <a:p>
            <a:pPr marR="0" lvl="0" algn="l" defTabSz="914400" rtl="0" eaLnBrk="1" fontAlgn="auto" latinLnBrk="0" hangingPunct="1">
              <a:lnSpc>
                <a:spcPct val="150000"/>
              </a:lnSpc>
              <a:spcBef>
                <a:spcPts val="0"/>
              </a:spcBef>
              <a:spcAft>
                <a:spcPts val="0"/>
              </a:spcAft>
              <a:buClr>
                <a:srgbClr val="FF0000"/>
              </a:buClr>
              <a:buSzTx/>
              <a:tabLst/>
              <a:defRPr/>
            </a:pPr>
            <a:r>
              <a:rPr lang="de-DE" sz="1200" dirty="0">
                <a:latin typeface="Arial" pitchFamily="34" charset="0"/>
                <a:cs typeface="Arial" pitchFamily="34" charset="0"/>
              </a:rPr>
              <a:t>KI-generierte Texte von Google können Fehler enthalten. Darum die „echten“ Quellen suchen!  Hier ein paar </a:t>
            </a:r>
            <a:r>
              <a:rPr lang="de-DE" sz="1200" b="1" dirty="0">
                <a:latin typeface="Arial" pitchFamily="34" charset="0"/>
                <a:cs typeface="Arial" pitchFamily="34" charset="0"/>
              </a:rPr>
              <a:t>Grundregeln</a:t>
            </a:r>
            <a:r>
              <a:rPr lang="de-DE" sz="1200" dirty="0">
                <a:latin typeface="Arial" pitchFamily="34" charset="0"/>
                <a:cs typeface="Arial" pitchFamily="34" charset="0"/>
              </a:rPr>
              <a:t> für die Suche mit Suchmaschinen (siehe Einheit 6a):</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Nach Fakten, nicht nach Meinungen suchen!</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Bei den Fakten geht es um möglichst eindeutige Bezeichnungen (Personennamen, Ortsangaben, Gegenstandsbezeichnung).</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Gegebenenfalls die Suche mit dem Suchfilter (wie: Zeitraum) eingrenzen und die Suche mit präzisierten Suchfragen weiter verengen und wiederholen. </a:t>
            </a:r>
          </a:p>
          <a:p>
            <a:pPr lvl="0">
              <a:lnSpc>
                <a:spcPct val="150000"/>
              </a:lnSpc>
              <a:buClr>
                <a:srgbClr val="FF0000"/>
              </a:buClr>
              <a:defRPr/>
            </a:pPr>
            <a:r>
              <a:rPr lang="de-DE" sz="1200" b="1" dirty="0">
                <a:latin typeface="Arial" pitchFamily="34" charset="0"/>
                <a:cs typeface="Arial" pitchFamily="34" charset="0"/>
              </a:rPr>
              <a:t>Zur Übung: </a:t>
            </a:r>
            <a:r>
              <a:rPr lang="de-DE" sz="1200" dirty="0">
                <a:latin typeface="Arial" pitchFamily="34" charset="0"/>
                <a:cs typeface="Arial" pitchFamily="34" charset="0"/>
              </a:rPr>
              <a:t>Wir prüfen die Kernbehauptung und schreiben die Suchworte „Himbeeren gegen Kopfschmerzen“ in die Suchzeile.</a:t>
            </a:r>
          </a:p>
          <a:p>
            <a:pPr marR="0" lvl="0" algn="l" defTabSz="914400" rtl="0" eaLnBrk="1" fontAlgn="auto" latinLnBrk="0" hangingPunct="1">
              <a:lnSpc>
                <a:spcPct val="150000"/>
              </a:lnSpc>
              <a:spcBef>
                <a:spcPts val="0"/>
              </a:spcBef>
              <a:spcAft>
                <a:spcPts val="0"/>
              </a:spcAft>
              <a:buClr>
                <a:srgbClr val="FF0000"/>
              </a:buClr>
              <a:buSzTx/>
              <a:tabLst/>
              <a:defRPr/>
            </a:pPr>
            <a:r>
              <a:rPr lang="de-DE" sz="1200" dirty="0">
                <a:latin typeface="Arial" pitchFamily="34" charset="0"/>
                <a:cs typeface="Arial" pitchFamily="34" charset="0"/>
              </a:rPr>
              <a:t>Jetzt qualifizieren wir die ersten vier Treffer:</a:t>
            </a:r>
          </a:p>
          <a:p>
            <a:pPr marL="171450" lvl="0" indent="-171450">
              <a:lnSpc>
                <a:spcPct val="150000"/>
              </a:lnSpc>
              <a:buClr>
                <a:srgbClr val="FF0000"/>
              </a:buClr>
              <a:buFont typeface="Arial" panose="020B0604020202020204" pitchFamily="34" charset="0"/>
              <a:buChar char="►"/>
              <a:defRPr/>
            </a:pPr>
            <a:r>
              <a:rPr lang="de-DE" sz="1200" dirty="0">
                <a:latin typeface="Arial" pitchFamily="34" charset="0"/>
                <a:cs typeface="Arial" pitchFamily="34" charset="0"/>
              </a:rPr>
              <a:t>Welche „zuverlässigen“ Medien (siehe Hintergrund) machen Aussagen zum gesuchten Thema?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Auf welche Quelle(n) stützen die sich? </a:t>
            </a:r>
          </a:p>
          <a:p>
            <a:pPr marL="171450" marR="0" lvl="0" indent="-1714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lang="de-DE" sz="1200" dirty="0">
                <a:latin typeface="Arial" pitchFamily="34" charset="0"/>
                <a:cs typeface="Arial" pitchFamily="34" charset="0"/>
              </a:rPr>
              <a:t>Sind die zitierten Quellen zuständig  bzw. kompetent?</a:t>
            </a:r>
          </a:p>
          <a:p>
            <a:pPr marR="0" lvl="0" algn="l" defTabSz="914400" rtl="0" eaLnBrk="1" fontAlgn="auto" latinLnBrk="0" hangingPunct="1">
              <a:lnSpc>
                <a:spcPct val="150000"/>
              </a:lnSpc>
              <a:spcBef>
                <a:spcPts val="0"/>
              </a:spcBef>
              <a:spcAft>
                <a:spcPts val="0"/>
              </a:spcAft>
              <a:buClr>
                <a:srgbClr val="FF0000"/>
              </a:buClr>
              <a:buSzTx/>
              <a:tabLst/>
              <a:defRPr/>
            </a:pPr>
            <a:r>
              <a:rPr lang="de-DE" sz="1200" b="1" dirty="0">
                <a:latin typeface="Arial" pitchFamily="34" charset="0"/>
                <a:cs typeface="Arial" pitchFamily="34" charset="0"/>
                <a:sym typeface="Wingdings" panose="05000000000000000000" pitchFamily="2" charset="2"/>
              </a:rPr>
              <a:t> </a:t>
            </a:r>
            <a:r>
              <a:rPr lang="de-DE" sz="1200" b="1" dirty="0">
                <a:latin typeface="Arial" pitchFamily="34" charset="0"/>
                <a:cs typeface="Arial" pitchFamily="34" charset="0"/>
              </a:rPr>
              <a:t>Wie lauten Eure Ergebnisse der Auswertung?</a:t>
            </a:r>
          </a:p>
          <a:p>
            <a:pPr marR="0" lvl="0" algn="l" defTabSz="914400" rtl="0" eaLnBrk="1" fontAlgn="auto" latinLnBrk="0" hangingPunct="1">
              <a:lnSpc>
                <a:spcPct val="150000"/>
              </a:lnSpc>
              <a:spcBef>
                <a:spcPts val="0"/>
              </a:spcBef>
              <a:spcAft>
                <a:spcPts val="0"/>
              </a:spcAft>
              <a:buClr>
                <a:srgbClr val="FF0000"/>
              </a:buClr>
              <a:buSzTx/>
              <a:tabLst/>
              <a:defRPr/>
            </a:pPr>
            <a:r>
              <a:rPr lang="de-DE" sz="1200" b="1" dirty="0">
                <a:latin typeface="Arial" pitchFamily="34" charset="0"/>
                <a:cs typeface="Arial" pitchFamily="34" charset="0"/>
              </a:rPr>
              <a:t>Erst jetzt klicken:  </a:t>
            </a:r>
            <a:r>
              <a:rPr lang="de-DE" sz="1200" dirty="0">
                <a:latin typeface="Arial" pitchFamily="34" charset="0"/>
                <a:cs typeface="Arial" pitchFamily="34" charset="0"/>
              </a:rPr>
              <a:t>Nun wird die durchgeführte Überprüfung angezeigt!</a:t>
            </a: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 name="Textfeld 2">
            <a:extLst>
              <a:ext uri="{FF2B5EF4-FFF2-40B4-BE49-F238E27FC236}">
                <a16:creationId xmlns:a16="http://schemas.microsoft.com/office/drawing/2014/main" id="{EBE80E12-B211-3702-38A6-F2437981A2DD}"/>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4 der Überprüfung: Haben seriöse Medien dazu berichtet?</a:t>
            </a:r>
          </a:p>
        </p:txBody>
      </p:sp>
      <p:sp>
        <p:nvSpPr>
          <p:cNvPr id="13" name="Textfeld 12">
            <a:extLst>
              <a:ext uri="{FF2B5EF4-FFF2-40B4-BE49-F238E27FC236}">
                <a16:creationId xmlns:a16="http://schemas.microsoft.com/office/drawing/2014/main" id="{B2D90910-48EB-4FC5-AC5A-4E472366341A}"/>
              </a:ext>
            </a:extLst>
          </p:cNvPr>
          <p:cNvSpPr txBox="1"/>
          <p:nvPr/>
        </p:nvSpPr>
        <p:spPr>
          <a:xfrm>
            <a:off x="4825861" y="3867330"/>
            <a:ext cx="1879216" cy="6263253"/>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Der Einstieg ins  Überprüfen</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Einstiegsfrage für das Überprüfen lautet simpel: „Kann das sein?“ (für Jugendliche schwierig, weil ihnen Welt- und Lebens-erfahrung fehlen).  </a:t>
            </a:r>
          </a:p>
          <a:p>
            <a:endParaRPr lang="de-DE" sz="7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Nächste Frage: „Gibt es gesicherte Belege für die Behauptung?“ </a:t>
            </a:r>
          </a:p>
          <a:p>
            <a:r>
              <a:rPr lang="de-DE" sz="1100" dirty="0">
                <a:latin typeface="Arial" panose="020B0604020202020204" pitchFamily="34" charset="0"/>
                <a:cs typeface="Arial" panose="020B0604020202020204" pitchFamily="34" charset="0"/>
              </a:rPr>
              <a:t>Nun können alle Aussagen über Faktisches (Sach-aussagen) markiert werden. </a:t>
            </a:r>
          </a:p>
          <a:p>
            <a:endParaRPr lang="de-DE" sz="6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Anschlussfrage lautet: „Woher wissen die das?“  In diesem Beispiel wird </a:t>
            </a:r>
            <a:r>
              <a:rPr lang="de-DE" sz="1100" u="sng" dirty="0">
                <a:latin typeface="Arial" panose="020B0604020202020204" pitchFamily="34" charset="0"/>
                <a:cs typeface="Arial" panose="020B0604020202020204" pitchFamily="34" charset="0"/>
              </a:rPr>
              <a:t>keine</a:t>
            </a:r>
            <a:r>
              <a:rPr lang="de-DE" sz="1100" dirty="0">
                <a:latin typeface="Arial" panose="020B0604020202020204" pitchFamily="34" charset="0"/>
                <a:cs typeface="Arial" panose="020B0604020202020204" pitchFamily="34" charset="0"/>
              </a:rPr>
              <a:t> Quelle genannt. Deshalb untersuchen wir den Sachverhalt vermittels zuverlässiger Medien, die darüber bereits berichtet haben.</a:t>
            </a:r>
          </a:p>
          <a:p>
            <a:endParaRPr lang="de-DE" sz="8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Zu den „zuverlässigen Medien“ zählen wir die Newsmedien, deren Redaktion sich an die journalistischen Regeln (Pressekodex, Medien-</a:t>
            </a:r>
            <a:r>
              <a:rPr lang="de-DE" sz="1100" dirty="0" err="1">
                <a:latin typeface="Arial" panose="020B0604020202020204" pitchFamily="34" charset="0"/>
                <a:cs typeface="Arial" panose="020B0604020202020204" pitchFamily="34" charset="0"/>
              </a:rPr>
              <a:t>staatsvertrag</a:t>
            </a:r>
            <a:r>
              <a:rPr lang="de-DE" sz="1100" dirty="0">
                <a:latin typeface="Arial" panose="020B0604020202020204" pitchFamily="34" charset="0"/>
                <a:cs typeface="Arial" panose="020B0604020202020204" pitchFamily="34" charset="0"/>
              </a:rPr>
              <a:t>) halten.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sym typeface="Wingdings" panose="05000000000000000000" pitchFamily="2" charset="2"/>
              </a:rPr>
              <a:t> Thema für den Journalistenbesuch.</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575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2457865-9485-BE8D-A4FF-D0C35AE7F9CD}"/>
              </a:ext>
            </a:extLst>
          </p:cNvPr>
          <p:cNvSpPr/>
          <p:nvPr/>
        </p:nvSpPr>
        <p:spPr>
          <a:xfrm>
            <a:off x="309290" y="3677145"/>
            <a:ext cx="4392000" cy="6195274"/>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8816" y="4389929"/>
            <a:ext cx="4392474" cy="5331177"/>
          </a:xfrm>
        </p:spPr>
        <p:txBody>
          <a:bodyPr>
            <a:normAutofit fontScale="92500" lnSpcReduction="10000"/>
          </a:bodyPr>
          <a:lstStyle/>
          <a:p>
            <a:pPr>
              <a:lnSpc>
                <a:spcPct val="150000"/>
              </a:lnSpc>
              <a:spcAft>
                <a:spcPts val="1200"/>
              </a:spcAft>
            </a:pPr>
            <a:r>
              <a:rPr lang="de-DE" b="1" dirty="0"/>
              <a:t>Die Auskünfte der Erst- oder Primärquelle:</a:t>
            </a:r>
          </a:p>
          <a:p>
            <a:pPr>
              <a:lnSpc>
                <a:spcPct val="150000"/>
              </a:lnSpc>
              <a:spcAft>
                <a:spcPts val="600"/>
              </a:spcAft>
            </a:pPr>
            <a:r>
              <a:rPr lang="de-DE" b="1" dirty="0"/>
              <a:t>(Klicken!)</a:t>
            </a:r>
          </a:p>
          <a:p>
            <a:pPr marL="228600" indent="-228600">
              <a:lnSpc>
                <a:spcPct val="130000"/>
              </a:lnSpc>
              <a:spcAft>
                <a:spcPts val="600"/>
              </a:spcAft>
              <a:buFontTx/>
              <a:buAutoNum type="arabicPeriod"/>
            </a:pPr>
            <a:r>
              <a:rPr lang="de-DE" sz="1300" dirty="0">
                <a:latin typeface="+mn-lt"/>
              </a:rPr>
              <a:t>In dem </a:t>
            </a:r>
            <a:r>
              <a:rPr lang="de-DE" sz="1300" i="1" dirty="0" err="1">
                <a:latin typeface="+mn-lt"/>
              </a:rPr>
              <a:t>t-online</a:t>
            </a:r>
            <a:r>
              <a:rPr lang="de-DE" sz="1300" dirty="0">
                <a:latin typeface="+mn-lt"/>
              </a:rPr>
              <a:t> Faktencheck wird die Aussage „Himbeeren helfen bis zu 3 Mal effektiver gegen Kopfschmerzen als Aspirin“ widerlegt.</a:t>
            </a:r>
          </a:p>
          <a:p>
            <a:pPr marL="228600" indent="-228600">
              <a:lnSpc>
                <a:spcPct val="130000"/>
              </a:lnSpc>
              <a:spcAft>
                <a:spcPts val="600"/>
              </a:spcAft>
              <a:buFontTx/>
              <a:buAutoNum type="arabicPeriod"/>
            </a:pPr>
            <a:r>
              <a:rPr lang="de-DE" sz="1300" dirty="0">
                <a:latin typeface="+mn-lt"/>
              </a:rPr>
              <a:t>Die Meldung nennt verschiedene Erstquellen, die die im Text getätigten Aussagen belegen und es uns ermöglichen, die Fakten selbst zu prüfen.</a:t>
            </a:r>
          </a:p>
          <a:p>
            <a:pPr>
              <a:lnSpc>
                <a:spcPct val="110000"/>
              </a:lnSpc>
              <a:spcAft>
                <a:spcPts val="600"/>
              </a:spcAft>
            </a:pPr>
            <a:r>
              <a:rPr lang="de-DE" dirty="0"/>
              <a:t>Hier die Hauptquellen: </a:t>
            </a:r>
            <a:r>
              <a:rPr lang="de-DE" dirty="0">
                <a:hlinkClick r:id="rId3"/>
              </a:rPr>
              <a:t>https://www.deutsche-apotheker-zeitung.de/daz-az/2020/daz-33-2020/un-bedenkliche-salicylsaeure</a:t>
            </a:r>
            <a:r>
              <a:rPr lang="de-DE" dirty="0"/>
              <a:t> </a:t>
            </a:r>
            <a:r>
              <a:rPr lang="de-DE" dirty="0">
                <a:hlinkClick r:id="rId4"/>
              </a:rPr>
              <a:t>https://fedup.com.au/images/stories/Malakarsalicylate2017.pdf</a:t>
            </a:r>
            <a:endParaRPr lang="de-DE" dirty="0"/>
          </a:p>
          <a:p>
            <a:pPr>
              <a:lnSpc>
                <a:spcPct val="130000"/>
              </a:lnSpc>
            </a:pPr>
            <a:r>
              <a:rPr lang="de-DE" b="1" dirty="0"/>
              <a:t>(Klicken!)</a:t>
            </a:r>
          </a:p>
          <a:p>
            <a:pPr>
              <a:lnSpc>
                <a:spcPct val="130000"/>
              </a:lnSpc>
            </a:pPr>
            <a:r>
              <a:rPr lang="de-DE" sz="1300" b="1" dirty="0"/>
              <a:t>Das zeigt die Quellenauswertung:</a:t>
            </a:r>
          </a:p>
          <a:p>
            <a:pPr marL="228600" indent="-228600">
              <a:lnSpc>
                <a:spcPct val="130000"/>
              </a:lnSpc>
              <a:buFont typeface="+mj-lt"/>
              <a:buAutoNum type="arabicPeriod" startAt="3"/>
            </a:pPr>
            <a:r>
              <a:rPr lang="de-DE" sz="1300" dirty="0"/>
              <a:t>Der Wirkstoff</a:t>
            </a:r>
            <a:r>
              <a:rPr lang="de-DE" sz="1300" b="1" dirty="0"/>
              <a:t> </a:t>
            </a:r>
            <a:r>
              <a:rPr lang="de-DE" sz="1300" dirty="0"/>
              <a:t>in der Himbeere (Salicylsäure) und der Wirkstoff der Aspirin-Tablette (Acetylsalicylsäure) haben beide eine schmerzstillende Wirkung. Allerdings ist die Konzentration der Salicylsäure in der Himbeere so gering, dass man riesige Mengen essen müsste, damit sich eine schmerzstillende Wirkung einstellt. Der Vergleich zwischen der schmerzstillenden Wirkung von Himbeeren und Aspirin ist aus der Luft gegriffen. Wir konnten keine Studie finden, die dies belegt.</a:t>
            </a:r>
          </a:p>
        </p:txBody>
      </p:sp>
      <p:sp>
        <p:nvSpPr>
          <p:cNvPr id="4" name="Foliennummernplatzhalter 3"/>
          <p:cNvSpPr>
            <a:spLocks noGrp="1"/>
          </p:cNvSpPr>
          <p:nvPr>
            <p:ph type="sldNum" sz="quarter" idx="5"/>
          </p:nvPr>
        </p:nvSpPr>
        <p:spPr/>
        <p:txBody>
          <a:bodyPr/>
          <a:lstStyle/>
          <a:p>
            <a:fld id="{A2A61CC0-4B0B-4395-B916-EE71BB03C9A7}" type="slidenum">
              <a:rPr lang="de-DE" smtClean="0"/>
              <a:pPr/>
              <a:t>14</a:t>
            </a:fld>
            <a:endParaRPr lang="de-DE" dirty="0"/>
          </a:p>
        </p:txBody>
      </p:sp>
      <p:sp>
        <p:nvSpPr>
          <p:cNvPr id="5" name="Textfeld 4">
            <a:extLst>
              <a:ext uri="{FF2B5EF4-FFF2-40B4-BE49-F238E27FC236}">
                <a16:creationId xmlns:a16="http://schemas.microsoft.com/office/drawing/2014/main" id="{59EB341A-1673-4AF2-8864-544F802CF731}"/>
              </a:ext>
            </a:extLst>
          </p:cNvPr>
          <p:cNvSpPr txBox="1"/>
          <p:nvPr/>
        </p:nvSpPr>
        <p:spPr>
          <a:xfrm>
            <a:off x="5061818" y="2525018"/>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49BE795-AE45-4F22-B816-26CCAEDB22FE}"/>
              </a:ext>
            </a:extLst>
          </p:cNvPr>
          <p:cNvSpPr txBox="1"/>
          <p:nvPr/>
        </p:nvSpPr>
        <p:spPr>
          <a:xfrm>
            <a:off x="4053706" y="1444898"/>
            <a:ext cx="2336668" cy="461665"/>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Schritt 5 der Überprüfung: Quellenvergleich</a:t>
            </a:r>
          </a:p>
        </p:txBody>
      </p:sp>
      <p:sp>
        <p:nvSpPr>
          <p:cNvPr id="7" name="Textfeld 6">
            <a:extLst>
              <a:ext uri="{FF2B5EF4-FFF2-40B4-BE49-F238E27FC236}">
                <a16:creationId xmlns:a16="http://schemas.microsoft.com/office/drawing/2014/main" id="{BD3B3257-1A79-4363-9BD3-456D865509ED}"/>
              </a:ext>
            </a:extLst>
          </p:cNvPr>
          <p:cNvSpPr txBox="1"/>
          <p:nvPr/>
        </p:nvSpPr>
        <p:spPr>
          <a:xfrm>
            <a:off x="4845794" y="3864595"/>
            <a:ext cx="1908000" cy="6017032"/>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Unterschiedliche</a:t>
            </a:r>
            <a:r>
              <a:rPr lang="de-DE" sz="1200" b="1" i="1" dirty="0">
                <a:latin typeface="Arial" panose="020B0604020202020204" pitchFamily="34" charset="0"/>
                <a:cs typeface="Arial" panose="020B0604020202020204" pitchFamily="34" charset="0"/>
              </a:rPr>
              <a:t> </a:t>
            </a:r>
            <a:r>
              <a:rPr lang="de-DE" sz="1100" b="1" i="1" dirty="0">
                <a:latin typeface="Arial" panose="020B0604020202020204" pitchFamily="34" charset="0"/>
                <a:cs typeface="Arial" panose="020B0604020202020204" pitchFamily="34" charset="0"/>
              </a:rPr>
              <a:t>Quellen</a:t>
            </a:r>
            <a:endParaRPr lang="de-DE" sz="11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Bei der Überprüfung ist der genaue Blick auf die Art der Quellen wichtig. Wir unter-scheiden diese drei Arten:</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Das Newsmedium </a:t>
            </a:r>
            <a:r>
              <a:rPr lang="de-DE" sz="1100" i="1" dirty="0">
                <a:latin typeface="Arial" panose="020B0604020202020204" pitchFamily="34" charset="0"/>
                <a:cs typeface="Arial" panose="020B0604020202020204" pitchFamily="34" charset="0"/>
              </a:rPr>
              <a:t>als Überbringer</a:t>
            </a:r>
            <a:r>
              <a:rPr lang="de-DE" sz="1100" dirty="0">
                <a:latin typeface="Arial" panose="020B0604020202020204" pitchFamily="34" charset="0"/>
                <a:cs typeface="Arial" panose="020B0604020202020204" pitchFamily="34" charset="0"/>
              </a:rPr>
              <a:t> der Nachricht;</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Der/die </a:t>
            </a:r>
            <a:r>
              <a:rPr lang="de-DE" sz="1100" i="1" dirty="0">
                <a:latin typeface="Arial" panose="020B0604020202020204" pitchFamily="34" charset="0"/>
                <a:cs typeface="Arial" panose="020B0604020202020204" pitchFamily="34" charset="0"/>
              </a:rPr>
              <a:t>Verfasser </a:t>
            </a:r>
            <a:r>
              <a:rPr lang="de-DE" sz="1100" dirty="0">
                <a:latin typeface="Arial" panose="020B0604020202020204" pitchFamily="34" charset="0"/>
                <a:cs typeface="Arial" panose="020B0604020202020204" pitchFamily="34" charset="0"/>
              </a:rPr>
              <a:t>des Berichts</a:t>
            </a:r>
            <a:r>
              <a:rPr lang="de-DE" sz="1100" i="1" dirty="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(auch: Agentur, Pressestelle usw.);</a:t>
            </a:r>
          </a:p>
          <a:p>
            <a:pPr marL="85725" indent="-85725" algn="l">
              <a:spcAft>
                <a:spcPts val="600"/>
              </a:spcAft>
              <a:buFont typeface="Arial" panose="020B0604020202020204" pitchFamily="34" charset="0"/>
              <a:buChar char="•"/>
            </a:pPr>
            <a:r>
              <a:rPr lang="de-DE" sz="1100" dirty="0">
                <a:latin typeface="Arial" panose="020B0604020202020204" pitchFamily="34" charset="0"/>
                <a:cs typeface="Arial" panose="020B0604020202020204" pitchFamily="34" charset="0"/>
              </a:rPr>
              <a:t>Die im Bericht </a:t>
            </a:r>
            <a:r>
              <a:rPr lang="de-DE" sz="1100" i="1" dirty="0">
                <a:latin typeface="Arial" panose="020B0604020202020204" pitchFamily="34" charset="0"/>
                <a:cs typeface="Arial" panose="020B0604020202020204" pitchFamily="34" charset="0"/>
              </a:rPr>
              <a:t>genannten Quellen </a:t>
            </a:r>
            <a:r>
              <a:rPr lang="de-DE" sz="1100" dirty="0">
                <a:latin typeface="Arial" panose="020B0604020202020204" pitchFamily="34" charset="0"/>
                <a:cs typeface="Arial" panose="020B0604020202020204" pitchFamily="34" charset="0"/>
              </a:rPr>
              <a:t>(Sprecher, Akteure, Dokumente usw.).</a:t>
            </a:r>
          </a:p>
          <a:p>
            <a:pPr algn="l"/>
            <a:r>
              <a:rPr lang="de-DE" sz="1100" i="1" dirty="0">
                <a:latin typeface="Arial" panose="020B0604020202020204" pitchFamily="34" charset="0"/>
                <a:cs typeface="Arial" panose="020B0604020202020204" pitchFamily="34" charset="0"/>
              </a:rPr>
              <a:t>Rechercheberichte</a:t>
            </a:r>
            <a:r>
              <a:rPr lang="de-DE" sz="1100" dirty="0">
                <a:latin typeface="Arial" panose="020B0604020202020204" pitchFamily="34" charset="0"/>
                <a:cs typeface="Arial" panose="020B0604020202020204" pitchFamily="34" charset="0"/>
              </a:rPr>
              <a:t> stützen sich oft auf drei </a:t>
            </a:r>
            <a:r>
              <a:rPr lang="de-DE" sz="1100" dirty="0" err="1">
                <a:latin typeface="Arial" panose="020B0604020202020204" pitchFamily="34" charset="0"/>
                <a:cs typeface="Arial" panose="020B0604020202020204" pitchFamily="34" charset="0"/>
              </a:rPr>
              <a:t>verschie-dene</a:t>
            </a:r>
            <a:r>
              <a:rPr lang="de-DE" sz="1100" dirty="0">
                <a:latin typeface="Arial" panose="020B0604020202020204" pitchFamily="34" charset="0"/>
                <a:cs typeface="Arial" panose="020B0604020202020204" pitchFamily="34" charset="0"/>
              </a:rPr>
              <a:t> Ressourcen, die wir auseinanderhalten sollten:</a:t>
            </a:r>
          </a:p>
          <a:p>
            <a:pPr marL="85725" indent="-85725">
              <a:buFont typeface="Arial" panose="020B0604020202020204" pitchFamily="34" charset="0"/>
              <a:buChar char="•"/>
            </a:pPr>
            <a:r>
              <a:rPr lang="de-DE" sz="1100" dirty="0">
                <a:latin typeface="Arial" panose="020B0604020202020204" pitchFamily="34" charset="0"/>
                <a:cs typeface="Arial" panose="020B0604020202020204" pitchFamily="34" charset="0"/>
              </a:rPr>
              <a:t>Die vom Verfasser </a:t>
            </a:r>
            <a:r>
              <a:rPr lang="de-DE" sz="1100" dirty="0" err="1">
                <a:latin typeface="Arial" panose="020B0604020202020204" pitchFamily="34" charset="0"/>
                <a:cs typeface="Arial" panose="020B0604020202020204" pitchFamily="34" charset="0"/>
              </a:rPr>
              <a:t>ausge</a:t>
            </a:r>
            <a:r>
              <a:rPr lang="de-DE" sz="1100" dirty="0">
                <a:latin typeface="Arial" panose="020B0604020202020204" pitchFamily="34" charset="0"/>
                <a:cs typeface="Arial" panose="020B0604020202020204" pitchFamily="34" charset="0"/>
              </a:rPr>
              <a:t>-werteten Materialien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(Berichte anderer Medien, Dokumente usw.) als Zitate, Kolportage oder bestätigte Tatsachen. </a:t>
            </a:r>
          </a:p>
          <a:p>
            <a:pPr marL="85725" indent="-85725" algn="l">
              <a:buFont typeface="Arial" panose="020B0604020202020204" pitchFamily="34" charset="0"/>
              <a:buChar char="•"/>
            </a:pPr>
            <a:r>
              <a:rPr lang="de-DE" sz="1100" dirty="0">
                <a:latin typeface="Arial" panose="020B0604020202020204" pitchFamily="34" charset="0"/>
                <a:cs typeface="Arial" panose="020B0604020202020204" pitchFamily="34" charset="0"/>
              </a:rPr>
              <a:t>Das Themen- und Sach-wissen des Verfassers;</a:t>
            </a:r>
          </a:p>
          <a:p>
            <a:pPr marL="85725" indent="-85725">
              <a:buFont typeface="Arial" panose="020B0604020202020204" pitchFamily="34" charset="0"/>
              <a:buChar char="•"/>
            </a:pPr>
            <a:r>
              <a:rPr lang="de-DE" sz="1100" dirty="0">
                <a:latin typeface="Arial" panose="020B0604020202020204" pitchFamily="34" charset="0"/>
                <a:cs typeface="Arial" panose="020B0604020202020204" pitchFamily="34" charset="0"/>
              </a:rPr>
              <a:t>Aussagen der vom Ver-</a:t>
            </a:r>
            <a:r>
              <a:rPr lang="de-DE" sz="1100" dirty="0" err="1">
                <a:latin typeface="Arial" panose="020B0604020202020204" pitchFamily="34" charset="0"/>
                <a:cs typeface="Arial" panose="020B0604020202020204" pitchFamily="34" charset="0"/>
              </a:rPr>
              <a:t>fasser</a:t>
            </a:r>
            <a:r>
              <a:rPr lang="de-DE" sz="1100" dirty="0">
                <a:latin typeface="Arial" panose="020B0604020202020204" pitchFamily="34" charset="0"/>
                <a:cs typeface="Arial" panose="020B0604020202020204" pitchFamily="34" charset="0"/>
              </a:rPr>
              <a:t> kontaktierten Per-</a:t>
            </a:r>
            <a:r>
              <a:rPr lang="de-DE" sz="1100" dirty="0" err="1">
                <a:latin typeface="Arial" panose="020B0604020202020204" pitchFamily="34" charset="0"/>
                <a:cs typeface="Arial" panose="020B0604020202020204" pitchFamily="34" charset="0"/>
              </a:rPr>
              <a:t>sonen</a:t>
            </a:r>
            <a:r>
              <a:rPr lang="de-DE" sz="1100" dirty="0">
                <a:latin typeface="Arial" panose="020B0604020202020204" pitchFamily="34" charset="0"/>
                <a:cs typeface="Arial" panose="020B0604020202020204" pitchFamily="34" charset="0"/>
              </a:rPr>
              <a:t>. Man unterscheidet hier zwischen Beteiligten (Akteure, Sprecher) und neutralen Personen (etwa Zeugen, Experten).</a:t>
            </a:r>
          </a:p>
          <a:p>
            <a:r>
              <a:rPr lang="de-DE" sz="1100" dirty="0">
                <a:latin typeface="Arial" panose="020B0604020202020204" pitchFamily="34" charset="0"/>
                <a:cs typeface="Arial" panose="020B0604020202020204" pitchFamily="34" charset="0"/>
              </a:rPr>
              <a:t>      </a:t>
            </a:r>
          </a:p>
        </p:txBody>
      </p:sp>
      <p:sp>
        <p:nvSpPr>
          <p:cNvPr id="8" name="Rechteck 7">
            <a:extLst>
              <a:ext uri="{FF2B5EF4-FFF2-40B4-BE49-F238E27FC236}">
                <a16:creationId xmlns:a16="http://schemas.microsoft.com/office/drawing/2014/main" id="{A039A747-C8C0-4C1F-89FB-F9F946AC3CD9}"/>
              </a:ext>
            </a:extLst>
          </p:cNvPr>
          <p:cNvSpPr/>
          <p:nvPr/>
        </p:nvSpPr>
        <p:spPr>
          <a:xfrm>
            <a:off x="741600" y="3820133"/>
            <a:ext cx="3888432" cy="515206"/>
          </a:xfrm>
          <a:prstGeom prst="rect">
            <a:avLst/>
          </a:prstGeom>
        </p:spPr>
        <p:txBody>
          <a:bodyPr wrap="square">
            <a:spAutoFit/>
          </a:bodyPr>
          <a:lstStyle/>
          <a:p>
            <a:pPr>
              <a:lnSpc>
                <a:spcPct val="120000"/>
              </a:lnSpc>
            </a:pPr>
            <a:r>
              <a:rPr lang="en-GB" sz="1200" b="1" dirty="0">
                <a:solidFill>
                  <a:srgbClr val="FF0000"/>
                </a:solidFill>
              </a:rPr>
              <a:t>Forts. der </a:t>
            </a:r>
            <a:r>
              <a:rPr lang="en-GB" sz="1200" b="1" dirty="0" err="1">
                <a:solidFill>
                  <a:srgbClr val="FF0000"/>
                </a:solidFill>
              </a:rPr>
              <a:t>Übung</a:t>
            </a:r>
            <a:r>
              <a:rPr lang="en-GB" sz="1200" b="1" dirty="0">
                <a:solidFill>
                  <a:srgbClr val="FF0000"/>
                </a:solidFill>
              </a:rPr>
              <a:t> und </a:t>
            </a:r>
            <a:r>
              <a:rPr lang="en-GB" sz="1200" b="1" dirty="0" err="1">
                <a:solidFill>
                  <a:srgbClr val="FF0000"/>
                </a:solidFill>
              </a:rPr>
              <a:t>Diskussion</a:t>
            </a:r>
            <a:r>
              <a:rPr lang="en-GB" sz="1200" b="1" dirty="0">
                <a:solidFill>
                  <a:srgbClr val="FF0000"/>
                </a:solidFill>
              </a:rPr>
              <a:t> der </a:t>
            </a:r>
            <a:r>
              <a:rPr lang="en-GB" sz="1200" b="1" dirty="0" err="1">
                <a:solidFill>
                  <a:srgbClr val="FF0000"/>
                </a:solidFill>
              </a:rPr>
              <a:t>Ergebnisse</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9" name="Grafik 8" descr="Ein Bild, das Uhr enthält.&#10;&#10;Automatisch generierte Beschreibung">
            <a:extLst>
              <a:ext uri="{FF2B5EF4-FFF2-40B4-BE49-F238E27FC236}">
                <a16:creationId xmlns:a16="http://schemas.microsoft.com/office/drawing/2014/main" id="{A0C7B67E-F384-4909-BE74-8F44B52D7927}"/>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Tree>
    <p:extLst>
      <p:ext uri="{BB962C8B-B14F-4D97-AF65-F5344CB8AC3E}">
        <p14:creationId xmlns:p14="http://schemas.microsoft.com/office/powerpoint/2010/main" val="360758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25406C5-F96B-00FE-A85C-D60C58E3BB44}"/>
              </a:ext>
            </a:extLst>
          </p:cNvPr>
          <p:cNvSpPr/>
          <p:nvPr/>
        </p:nvSpPr>
        <p:spPr>
          <a:xfrm>
            <a:off x="309290" y="3677145"/>
            <a:ext cx="4392000" cy="5904657"/>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Notizenplatzhalter 6">
            <a:extLst>
              <a:ext uri="{FF2B5EF4-FFF2-40B4-BE49-F238E27FC236}">
                <a16:creationId xmlns:a16="http://schemas.microsoft.com/office/drawing/2014/main" id="{B55B1033-D9BC-E489-1416-8F36AED045C7}"/>
              </a:ext>
            </a:extLst>
          </p:cNvPr>
          <p:cNvSpPr txBox="1">
            <a:spLocks/>
          </p:cNvSpPr>
          <p:nvPr/>
        </p:nvSpPr>
        <p:spPr>
          <a:xfrm>
            <a:off x="309290" y="3605138"/>
            <a:ext cx="4392474" cy="5981898"/>
          </a:xfrm>
          <a:prstGeom prst="rect">
            <a:avLst/>
          </a:prstGeom>
          <a:noFill/>
          <a:ln>
            <a:no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a:lnSpc>
                <a:spcPct val="150000"/>
              </a:lnSpc>
            </a:pPr>
            <a:r>
              <a:rPr lang="de-DE" sz="1200" b="1" dirty="0"/>
              <a:t>(Klicken!) </a:t>
            </a:r>
            <a:r>
              <a:rPr lang="de-DE" b="1" dirty="0"/>
              <a:t>Behauptung 1: </a:t>
            </a:r>
            <a:r>
              <a:rPr lang="de-DE" dirty="0"/>
              <a:t>Aus den Hauptquellen wissen wir, dass Himbeeren tatsächlich einen Inhaltsstoff haben, der schmerzstillend wirkt. Aber dafür reichen die Mengen nicht, die man mit Himbeeren gewöhnlich zu sich nimmt. </a:t>
            </a:r>
          </a:p>
          <a:p>
            <a:pPr>
              <a:lnSpc>
                <a:spcPct val="150000"/>
              </a:lnSpc>
            </a:pPr>
            <a:r>
              <a:rPr lang="de-DE" sz="1200" b="1" dirty="0"/>
              <a:t>(Klicken!) </a:t>
            </a:r>
            <a:r>
              <a:rPr lang="de-DE" b="1" dirty="0"/>
              <a:t>Behauptung 2: </a:t>
            </a:r>
            <a:r>
              <a:rPr lang="de-DE" dirty="0"/>
              <a:t>Himbeeren haben keine höhere Wirksamkeit als Aspirin, selbst wenn sie in den benötigten Mengen verzehrt würden. Acetylsäure (Wirkstoff v. Aspirin) ist in der Regel wirkungsvoller als Salicylsäure.</a:t>
            </a:r>
          </a:p>
          <a:p>
            <a:pPr>
              <a:lnSpc>
                <a:spcPct val="150000"/>
              </a:lnSpc>
            </a:pPr>
            <a:r>
              <a:rPr lang="de-DE" sz="1200" b="1" dirty="0"/>
              <a:t>(Klicken!) </a:t>
            </a:r>
            <a:r>
              <a:rPr lang="de-DE" b="1" dirty="0"/>
              <a:t>Behauptung 3: </a:t>
            </a:r>
            <a:r>
              <a:rPr lang="de-DE" dirty="0"/>
              <a:t>Die in Himbeeren vorhandenen B-Vitamine haben keine relevante, schmerzstillende Wirkung sondern die Salicylsäure.</a:t>
            </a:r>
            <a:endParaRPr lang="de-DE" b="1" dirty="0"/>
          </a:p>
          <a:p>
            <a:pPr>
              <a:lnSpc>
                <a:spcPct val="150000"/>
              </a:lnSpc>
            </a:pPr>
            <a:r>
              <a:rPr lang="de-DE" sz="1200" b="1" dirty="0"/>
              <a:t>(Klicken!) </a:t>
            </a:r>
            <a:r>
              <a:rPr lang="de-DE" b="1" dirty="0"/>
              <a:t>Behauptung 4 bleibt weiterhin unklar. Falls Klärungsbedarf bei </a:t>
            </a:r>
            <a:r>
              <a:rPr lang="de-DE" b="1" dirty="0" err="1"/>
              <a:t>SuS</a:t>
            </a:r>
            <a:r>
              <a:rPr lang="de-DE" b="1" dirty="0"/>
              <a:t>:</a:t>
            </a:r>
            <a:r>
              <a:rPr lang="de-DE" dirty="0"/>
              <a:t> Recherchiert man weiter, findet man Studien, die unterschiedlichen B-Vitaminen tatsächlich eine entzündungshemmende Wirkung nachweisen. Das ist aber sehr weit von der Aussage entfernt, Himbeeren würden 3 Mal besser gegen Schmerzen helfen als Aspirin.</a:t>
            </a:r>
          </a:p>
          <a:p>
            <a:pPr>
              <a:lnSpc>
                <a:spcPct val="150000"/>
              </a:lnSpc>
              <a:spcBef>
                <a:spcPts val="600"/>
              </a:spcBef>
              <a:buClr>
                <a:srgbClr val="FF0000"/>
              </a:buClr>
            </a:pPr>
            <a:endParaRPr lang="de-DE" dirty="0"/>
          </a:p>
        </p:txBody>
      </p:sp>
      <p:sp>
        <p:nvSpPr>
          <p:cNvPr id="3" name="Textfeld 2">
            <a:extLst>
              <a:ext uri="{FF2B5EF4-FFF2-40B4-BE49-F238E27FC236}">
                <a16:creationId xmlns:a16="http://schemas.microsoft.com/office/drawing/2014/main" id="{B31E3FA5-C7C9-4AED-8B05-A08FD530081F}"/>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B9071EF-DABE-F4C3-0993-CA45A27ABB89}"/>
              </a:ext>
            </a:extLst>
          </p:cNvPr>
          <p:cNvSpPr txBox="1"/>
          <p:nvPr/>
        </p:nvSpPr>
        <p:spPr>
          <a:xfrm>
            <a:off x="4053706" y="1444898"/>
            <a:ext cx="2232248"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Ergebnis des Quellenvergleichs: Widersprüchliche Aussagen</a:t>
            </a:r>
          </a:p>
        </p:txBody>
      </p:sp>
      <p:sp>
        <p:nvSpPr>
          <p:cNvPr id="8" name="Rechteck 7">
            <a:extLst>
              <a:ext uri="{FF2B5EF4-FFF2-40B4-BE49-F238E27FC236}">
                <a16:creationId xmlns:a16="http://schemas.microsoft.com/office/drawing/2014/main" id="{6D85C447-FEEF-21DB-DECF-5446BBFB96CA}"/>
              </a:ext>
            </a:extLst>
          </p:cNvPr>
          <p:cNvSpPr/>
          <p:nvPr/>
        </p:nvSpPr>
        <p:spPr>
          <a:xfrm>
            <a:off x="741600" y="3820133"/>
            <a:ext cx="3888432" cy="515206"/>
          </a:xfrm>
          <a:prstGeom prst="rect">
            <a:avLst/>
          </a:prstGeom>
        </p:spPr>
        <p:txBody>
          <a:bodyPr wrap="square">
            <a:spAutoFit/>
          </a:bodyPr>
          <a:lstStyle/>
          <a:p>
            <a:pPr>
              <a:lnSpc>
                <a:spcPct val="120000"/>
              </a:lnSpc>
            </a:pPr>
            <a:r>
              <a:rPr lang="en-GB" sz="1200" b="1" dirty="0" err="1">
                <a:solidFill>
                  <a:srgbClr val="FF0000"/>
                </a:solidFill>
              </a:rPr>
              <a:t>Abschluss</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 </a:t>
            </a:r>
            <a:r>
              <a:rPr lang="en-GB" sz="1200" b="1" dirty="0" err="1">
                <a:solidFill>
                  <a:srgbClr val="FF0000"/>
                </a:solidFill>
              </a:rPr>
              <a:t>Übung</a:t>
            </a:r>
            <a:r>
              <a:rPr lang="en-GB" sz="1200" b="1" dirty="0">
                <a:solidFill>
                  <a:srgbClr val="FF0000"/>
                </a:solidFill>
              </a:rPr>
              <a:t> und </a:t>
            </a:r>
            <a:r>
              <a:rPr lang="en-GB" sz="1200" b="1" dirty="0" err="1">
                <a:solidFill>
                  <a:srgbClr val="FF0000"/>
                </a:solidFill>
              </a:rPr>
              <a:t>Diskussion</a:t>
            </a:r>
            <a:r>
              <a:rPr lang="en-GB" sz="1200" b="1" dirty="0">
                <a:solidFill>
                  <a:srgbClr val="FF0000"/>
                </a:solidFill>
              </a:rPr>
              <a:t> der </a:t>
            </a:r>
            <a:r>
              <a:rPr lang="en-GB" sz="1200" b="1" dirty="0" err="1">
                <a:solidFill>
                  <a:srgbClr val="FF0000"/>
                </a:solidFill>
              </a:rPr>
              <a:t>Ergebnisse</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en-GB" sz="1200" b="1" dirty="0">
              <a:solidFill>
                <a:srgbClr val="FF0000"/>
              </a:solidFill>
            </a:endParaRPr>
          </a:p>
        </p:txBody>
      </p:sp>
      <p:pic>
        <p:nvPicPr>
          <p:cNvPr id="9" name="Grafik 8" descr="Ein Bild, das Uhr enthält.&#10;&#10;Automatisch generierte Beschreibung">
            <a:extLst>
              <a:ext uri="{FF2B5EF4-FFF2-40B4-BE49-F238E27FC236}">
                <a16:creationId xmlns:a16="http://schemas.microsoft.com/office/drawing/2014/main" id="{B4EBB686-EB6D-CEC6-C534-57400ECD62E3}"/>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Tree>
    <p:extLst>
      <p:ext uri="{BB962C8B-B14F-4D97-AF65-F5344CB8AC3E}">
        <p14:creationId xmlns:p14="http://schemas.microsoft.com/office/powerpoint/2010/main" val="133601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306AED84-10F0-E1C5-47DE-14C5F015A9F9}"/>
              </a:ext>
            </a:extLst>
          </p:cNvPr>
          <p:cNvSpPr txBox="1"/>
          <p:nvPr/>
        </p:nvSpPr>
        <p:spPr>
          <a:xfrm>
            <a:off x="4053706" y="1444898"/>
            <a:ext cx="2336668" cy="461665"/>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Reflexion über faktische und „gefühlte“  Aussagen</a:t>
            </a:r>
          </a:p>
        </p:txBody>
      </p:sp>
      <p:sp>
        <p:nvSpPr>
          <p:cNvPr id="6" name="Rechteck 5">
            <a:extLst>
              <a:ext uri="{FF2B5EF4-FFF2-40B4-BE49-F238E27FC236}">
                <a16:creationId xmlns:a16="http://schemas.microsoft.com/office/drawing/2014/main" id="{112C9ED1-E4E2-4657-79D6-517DF937D6E0}"/>
              </a:ext>
            </a:extLst>
          </p:cNvPr>
          <p:cNvSpPr/>
          <p:nvPr/>
        </p:nvSpPr>
        <p:spPr>
          <a:xfrm>
            <a:off x="309562" y="3677145"/>
            <a:ext cx="4392216" cy="475252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B6C8FF61-9BF0-E7D1-8A6A-0AAAC1DD88BC}"/>
              </a:ext>
            </a:extLst>
          </p:cNvPr>
          <p:cNvSpPr/>
          <p:nvPr/>
        </p:nvSpPr>
        <p:spPr>
          <a:xfrm>
            <a:off x="741600" y="3839492"/>
            <a:ext cx="3888432" cy="461665"/>
          </a:xfrm>
          <a:prstGeom prst="rect">
            <a:avLst/>
          </a:prstGeom>
        </p:spPr>
        <p:txBody>
          <a:bodyPr wrap="square">
            <a:spAutoFit/>
          </a:bodyPr>
          <a:lstStyle/>
          <a:p>
            <a:r>
              <a:rPr lang="de-DE" sz="1200" b="1" dirty="0">
                <a:solidFill>
                  <a:srgbClr val="FF0000"/>
                </a:solidFill>
              </a:rPr>
              <a:t>Besprechung mit den </a:t>
            </a:r>
            <a:r>
              <a:rPr lang="de-DE" sz="1200" b="1" dirty="0" err="1">
                <a:solidFill>
                  <a:srgbClr val="FF0000"/>
                </a:solidFill>
              </a:rPr>
              <a:t>SuS</a:t>
            </a:r>
            <a:r>
              <a:rPr lang="de-DE" sz="1200" b="1" dirty="0">
                <a:solidFill>
                  <a:srgbClr val="FF0000"/>
                </a:solidFill>
              </a:rPr>
              <a:t> – Thema Quellen &amp; Fakten:</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3C3E6BAC-FF68-AD24-695F-53CAD940D0A7}"/>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9" name="Rechteck 8">
            <a:extLst>
              <a:ext uri="{FF2B5EF4-FFF2-40B4-BE49-F238E27FC236}">
                <a16:creationId xmlns:a16="http://schemas.microsoft.com/office/drawing/2014/main" id="{01A2A340-58C8-3099-541E-66FBAEE71171}"/>
              </a:ext>
            </a:extLst>
          </p:cNvPr>
          <p:cNvSpPr/>
          <p:nvPr/>
        </p:nvSpPr>
        <p:spPr>
          <a:xfrm>
            <a:off x="394224" y="4042449"/>
            <a:ext cx="4271816" cy="4213141"/>
          </a:xfrm>
          <a:prstGeom prst="rect">
            <a:avLst/>
          </a:prstGeom>
        </p:spPr>
        <p:txBody>
          <a:bodyPr wrap="square">
            <a:spAutoFit/>
          </a:bodyPr>
          <a:lstStyle/>
          <a:p>
            <a:pPr marL="357188">
              <a:lnSpc>
                <a:spcPct val="150000"/>
              </a:lnSpc>
            </a:pPr>
            <a:endParaRPr lang="de-DE" sz="1200" i="1" dirty="0"/>
          </a:p>
          <a:p>
            <a:pPr>
              <a:lnSpc>
                <a:spcPct val="150000"/>
              </a:lnSpc>
            </a:pPr>
            <a:r>
              <a:rPr lang="de-DE" sz="1200" i="1" dirty="0"/>
              <a:t>Vielleicht denkt ihr jetzt: Na gut, das mit den Himbeeren stimmt nicht, ist aber nicht weiter schlimm. Und Himbeeren sind ja nicht schädlich.</a:t>
            </a:r>
          </a:p>
          <a:p>
            <a:pPr>
              <a:lnSpc>
                <a:spcPct val="150000"/>
              </a:lnSpc>
            </a:pPr>
            <a:r>
              <a:rPr lang="de-DE" sz="1200" i="1" dirty="0"/>
              <a:t>Es gibt aber noch ganz andere Fälle von Desinformation im Netz, die nach demselben Muster gebaut sind.</a:t>
            </a:r>
          </a:p>
          <a:p>
            <a:pPr>
              <a:lnSpc>
                <a:spcPct val="150000"/>
              </a:lnSpc>
            </a:pPr>
            <a:r>
              <a:rPr lang="de-DE" sz="1200" i="1" dirty="0"/>
              <a:t>Zum Beispiel über Personen des öffentlichen Lebens, die diskreditiert werden. Aber auch über Kriegsereignisse, über Aussagen von Politikern und Daten aus der Wirtschaft. </a:t>
            </a:r>
          </a:p>
          <a:p>
            <a:pPr>
              <a:lnSpc>
                <a:spcPct val="150000"/>
              </a:lnSpc>
            </a:pPr>
            <a:r>
              <a:rPr lang="de-DE" sz="1200" i="1" dirty="0"/>
              <a:t>Und oft soll ein Produkt oder einen Service groß herausgestellt werden, damit viele Leute dafür Geld ausgeben. </a:t>
            </a:r>
          </a:p>
          <a:p>
            <a:pPr>
              <a:lnSpc>
                <a:spcPct val="150000"/>
              </a:lnSpc>
            </a:pPr>
            <a:endParaRPr lang="de-DE" sz="1200" i="1" dirty="0"/>
          </a:p>
          <a:p>
            <a:pPr>
              <a:lnSpc>
                <a:spcPct val="150000"/>
              </a:lnSpc>
            </a:pPr>
            <a:r>
              <a:rPr lang="de-DE" sz="1200" i="1" dirty="0"/>
              <a:t>Diese kleine Beispiel – nächste Folie! - betrifft solch einen Fall.</a:t>
            </a:r>
          </a:p>
        </p:txBody>
      </p:sp>
      <p:sp>
        <p:nvSpPr>
          <p:cNvPr id="10" name="Textfeld 9">
            <a:extLst>
              <a:ext uri="{FF2B5EF4-FFF2-40B4-BE49-F238E27FC236}">
                <a16:creationId xmlns:a16="http://schemas.microsoft.com/office/drawing/2014/main" id="{7D83F2EB-7D83-510B-5DFF-122D7A04BC71}"/>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7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BEE2-3751-294F-71D4-5CA36E8DCA16}"/>
            </a:ext>
          </a:extLst>
        </p:cNvPr>
        <p:cNvGrpSpPr/>
        <p:nvPr/>
      </p:nvGrpSpPr>
      <p:grpSpPr>
        <a:xfrm>
          <a:off x="0" y="0"/>
          <a:ext cx="0" cy="0"/>
          <a:chOff x="0" y="0"/>
          <a:chExt cx="0" cy="0"/>
        </a:xfrm>
      </p:grpSpPr>
      <p:sp>
        <p:nvSpPr>
          <p:cNvPr id="3" name="Notizenplatzhalter 2">
            <a:extLst>
              <a:ext uri="{FF2B5EF4-FFF2-40B4-BE49-F238E27FC236}">
                <a16:creationId xmlns:a16="http://schemas.microsoft.com/office/drawing/2014/main" id="{0DFFACBB-E081-E972-5937-E76812879EB0}"/>
              </a:ext>
            </a:extLst>
          </p:cNvPr>
          <p:cNvSpPr>
            <a:spLocks noGrp="1"/>
          </p:cNvSpPr>
          <p:nvPr>
            <p:ph type="body" idx="1"/>
          </p:nvPr>
        </p:nvSpPr>
        <p:spPr>
          <a:xfrm>
            <a:off x="381312" y="3677146"/>
            <a:ext cx="4392474" cy="6192688"/>
          </a:xfrm>
          <a:prstGeom prst="rect">
            <a:avLst/>
          </a:prstGeom>
        </p:spPr>
        <p:txBody>
          <a:bodyPr>
            <a:normAutofit/>
          </a:bodyPr>
          <a:lstStyle/>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p>
          <a:p>
            <a:pPr>
              <a:lnSpc>
                <a:spcPct val="160000"/>
              </a:lnSpc>
            </a:pPr>
            <a:endParaRPr lang="de-DE" dirty="0">
              <a:sym typeface="Wingdings" panose="05000000000000000000" pitchFamily="2" charset="2"/>
            </a:endParaRPr>
          </a:p>
          <a:p>
            <a:pPr>
              <a:lnSpc>
                <a:spcPct val="160000"/>
              </a:lnSpc>
            </a:pPr>
            <a:r>
              <a:rPr lang="de-DE" dirty="0"/>
              <a:t> </a:t>
            </a:r>
          </a:p>
        </p:txBody>
      </p:sp>
      <p:sp>
        <p:nvSpPr>
          <p:cNvPr id="7" name="Rechteck 6">
            <a:extLst>
              <a:ext uri="{FF2B5EF4-FFF2-40B4-BE49-F238E27FC236}">
                <a16:creationId xmlns:a16="http://schemas.microsoft.com/office/drawing/2014/main" id="{13FB96B1-330E-44EF-FBEA-EEDDD479A996}"/>
              </a:ext>
            </a:extLst>
          </p:cNvPr>
          <p:cNvSpPr/>
          <p:nvPr/>
        </p:nvSpPr>
        <p:spPr>
          <a:xfrm>
            <a:off x="320400" y="3677145"/>
            <a:ext cx="4392000" cy="432048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oliennummernplatzhalter 3">
            <a:extLst>
              <a:ext uri="{FF2B5EF4-FFF2-40B4-BE49-F238E27FC236}">
                <a16:creationId xmlns:a16="http://schemas.microsoft.com/office/drawing/2014/main" id="{52B05212-101B-1E7C-EE84-7B9E9AAE97B1}"/>
              </a:ext>
            </a:extLst>
          </p:cNvPr>
          <p:cNvSpPr>
            <a:spLocks noGrp="1"/>
          </p:cNvSpPr>
          <p:nvPr>
            <p:ph type="sldNum" sz="quarter" idx="5"/>
          </p:nvPr>
        </p:nvSpPr>
        <p:spPr>
          <a:xfrm>
            <a:off x="4021294" y="9721106"/>
            <a:ext cx="3076363" cy="511731"/>
          </a:xfrm>
          <a:prstGeom prst="rect">
            <a:avLst/>
          </a:prstGeom>
        </p:spPr>
        <p:txBody>
          <a:bodyPr/>
          <a:lstStyle/>
          <a:p>
            <a:fld id="{A2A61CC0-4B0B-4395-B916-EE71BB03C9A7}" type="slidenum">
              <a:rPr lang="de-DE" smtClean="0"/>
              <a:pPr/>
              <a:t>17</a:t>
            </a:fld>
            <a:endParaRPr lang="de-DE" dirty="0"/>
          </a:p>
        </p:txBody>
      </p:sp>
      <p:sp>
        <p:nvSpPr>
          <p:cNvPr id="8" name="Folienbildplatzhalter 7">
            <a:extLst>
              <a:ext uri="{FF2B5EF4-FFF2-40B4-BE49-F238E27FC236}">
                <a16:creationId xmlns:a16="http://schemas.microsoft.com/office/drawing/2014/main" id="{37E4E14D-3A41-920D-91C0-8CFACBDA9EE6}"/>
              </a:ext>
            </a:extLst>
          </p:cNvPr>
          <p:cNvSpPr>
            <a:spLocks noGrp="1" noRot="1" noChangeAspect="1"/>
          </p:cNvSpPr>
          <p:nvPr>
            <p:ph type="sldImg"/>
          </p:nvPr>
        </p:nvSpPr>
        <p:spPr>
          <a:xfrm>
            <a:off x="309563" y="1055688"/>
            <a:ext cx="3478212" cy="1957387"/>
          </a:xfrm>
          <a:prstGeom prst="rect">
            <a:avLst/>
          </a:prstGeom>
        </p:spPr>
      </p:sp>
      <p:sp>
        <p:nvSpPr>
          <p:cNvPr id="6" name="Textfeld 5">
            <a:extLst>
              <a:ext uri="{FF2B5EF4-FFF2-40B4-BE49-F238E27FC236}">
                <a16:creationId xmlns:a16="http://schemas.microsoft.com/office/drawing/2014/main" id="{83C8C477-2B3E-A9B9-FBE1-D4F07C76271E}"/>
              </a:ext>
            </a:extLst>
          </p:cNvPr>
          <p:cNvSpPr txBox="1"/>
          <p:nvPr/>
        </p:nvSpPr>
        <p:spPr>
          <a:xfrm>
            <a:off x="4021294"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Sensibilisierung für subjektive Aussagen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1B8031A7-6B31-DDCD-1BC0-453CA13452F4}"/>
              </a:ext>
            </a:extLst>
          </p:cNvPr>
          <p:cNvSpPr/>
          <p:nvPr/>
        </p:nvSpPr>
        <p:spPr>
          <a:xfrm>
            <a:off x="813346" y="3821162"/>
            <a:ext cx="3888432" cy="515206"/>
          </a:xfrm>
          <a:prstGeom prst="rect">
            <a:avLst/>
          </a:prstGeom>
        </p:spPr>
        <p:txBody>
          <a:bodyPr wrap="square">
            <a:spAutoFit/>
          </a:bodyPr>
          <a:lstStyle/>
          <a:p>
            <a:pPr>
              <a:lnSpc>
                <a:spcPct val="120000"/>
              </a:lnSpc>
            </a:pPr>
            <a:r>
              <a:rPr lang="de-DE" sz="1200" b="1" dirty="0">
                <a:solidFill>
                  <a:srgbClr val="FF0000"/>
                </a:solidFill>
              </a:rPr>
              <a:t>Diskussion mit </a:t>
            </a:r>
            <a:r>
              <a:rPr lang="de-DE" sz="1200" b="1" dirty="0" err="1">
                <a:solidFill>
                  <a:srgbClr val="FF0000"/>
                </a:solidFill>
              </a:rPr>
              <a:t>denSuS</a:t>
            </a:r>
            <a:r>
              <a:rPr lang="de-DE" sz="1200" b="1" dirty="0">
                <a:solidFill>
                  <a:srgbClr val="FF0000"/>
                </a:solidFill>
              </a:rPr>
              <a:t>: Warum kann man persönliche Geschmacksfragen nicht überprüfen? </a:t>
            </a:r>
            <a:endParaRPr lang="de-DE" sz="1200" dirty="0"/>
          </a:p>
        </p:txBody>
      </p:sp>
      <p:pic>
        <p:nvPicPr>
          <p:cNvPr id="10" name="Grafik 9" descr="Ein Bild, das Uhr enthält.&#10;&#10;Automatisch generierte Beschreibung">
            <a:extLst>
              <a:ext uri="{FF2B5EF4-FFF2-40B4-BE49-F238E27FC236}">
                <a16:creationId xmlns:a16="http://schemas.microsoft.com/office/drawing/2014/main" id="{F897382F-AEB3-D95C-772F-E100ECB23BE2}"/>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Rechteck 10">
            <a:extLst>
              <a:ext uri="{FF2B5EF4-FFF2-40B4-BE49-F238E27FC236}">
                <a16:creationId xmlns:a16="http://schemas.microsoft.com/office/drawing/2014/main" id="{637E4D91-5FE3-7F09-B36D-A01A57F9E02C}"/>
              </a:ext>
            </a:extLst>
          </p:cNvPr>
          <p:cNvSpPr/>
          <p:nvPr/>
        </p:nvSpPr>
        <p:spPr>
          <a:xfrm>
            <a:off x="429958" y="4393210"/>
            <a:ext cx="4127804" cy="3779176"/>
          </a:xfrm>
          <a:prstGeom prst="rect">
            <a:avLst/>
          </a:prstGeom>
        </p:spPr>
        <p:txBody>
          <a:bodyPr wrap="square">
            <a:spAutoFit/>
          </a:bodyPr>
          <a:lstStyle/>
          <a:p>
            <a:pPr lvl="0">
              <a:lnSpc>
                <a:spcPct val="130000"/>
              </a:lnSpc>
              <a:tabLst>
                <a:tab pos="457200" algn="l"/>
                <a:tab pos="934720" algn="l"/>
              </a:tabLst>
            </a:pPr>
            <a:r>
              <a:rPr lang="de-DE" sz="1200" i="1" dirty="0"/>
              <a:t>Eine </a:t>
            </a:r>
            <a:r>
              <a:rPr lang="de-DE" sz="1200" i="1" dirty="0" err="1"/>
              <a:t>Influencerin</a:t>
            </a:r>
            <a:r>
              <a:rPr lang="de-DE" sz="1200" i="1" dirty="0"/>
              <a:t> sagt, dies sei „der beste Burger in Ludwigsburg“. Wie seht Ihr das? Kann man diesen Post auf die besprochene Weise prüfen? </a:t>
            </a:r>
          </a:p>
          <a:p>
            <a:pPr>
              <a:lnSpc>
                <a:spcPct val="150000"/>
              </a:lnSpc>
            </a:pPr>
            <a:r>
              <a:rPr lang="de-DE" sz="1200" i="1" dirty="0"/>
              <a:t>Setzt euch in Gruppen zusammen und besprecht diese Frage!</a:t>
            </a:r>
          </a:p>
          <a:p>
            <a:pPr>
              <a:lnSpc>
                <a:spcPct val="150000"/>
              </a:lnSpc>
            </a:pPr>
            <a:r>
              <a:rPr lang="de-DE" sz="1200" i="1" dirty="0"/>
              <a:t>(3-5 Minuten Zeit) – dann </a:t>
            </a:r>
            <a:r>
              <a:rPr lang="de-DE" sz="1200" b="1" i="1" dirty="0"/>
              <a:t>Klicken!</a:t>
            </a:r>
          </a:p>
          <a:p>
            <a:pPr lvl="0">
              <a:lnSpc>
                <a:spcPct val="130000"/>
              </a:lnSpc>
              <a:tabLst>
                <a:tab pos="457200" algn="l"/>
                <a:tab pos="934720" algn="l"/>
              </a:tabLst>
            </a:pPr>
            <a:endParaRPr lang="de-DE" sz="1200" i="1" dirty="0"/>
          </a:p>
          <a:p>
            <a:pPr marL="171450" indent="-171450">
              <a:lnSpc>
                <a:spcPct val="130000"/>
              </a:lnSpc>
              <a:buFont typeface="Wingdings" panose="05000000000000000000" pitchFamily="2" charset="2"/>
              <a:buChar char="à"/>
              <a:tabLst>
                <a:tab pos="457200" algn="l"/>
                <a:tab pos="934720" algn="l"/>
              </a:tabLst>
            </a:pPr>
            <a:r>
              <a:rPr lang="de-DE" sz="1200" b="1" dirty="0">
                <a:sym typeface="Wingdings" panose="05000000000000000000" pitchFamily="2" charset="2"/>
              </a:rPr>
              <a:t>Klick: </a:t>
            </a:r>
            <a:r>
              <a:rPr lang="de-DE" sz="1200" dirty="0">
                <a:sym typeface="Wingdings" panose="05000000000000000000" pitchFamily="2" charset="2"/>
              </a:rPr>
              <a:t>Auflösung (blaue Sprechblase): </a:t>
            </a:r>
            <a:br>
              <a:rPr lang="de-DE" sz="1200" dirty="0">
                <a:sym typeface="Wingdings" panose="05000000000000000000" pitchFamily="2" charset="2"/>
              </a:rPr>
            </a:br>
            <a:r>
              <a:rPr lang="de-DE" sz="1200" dirty="0">
                <a:sym typeface="Wingdings" panose="05000000000000000000" pitchFamily="2" charset="2"/>
              </a:rPr>
              <a:t>Überprüfen lassen sich nur Tatsachen; persönliche Empfindungen und Meinungen nicht. Denn  </a:t>
            </a:r>
            <a:r>
              <a:rPr lang="de-DE" sz="1200" i="1" dirty="0"/>
              <a:t>Geschmacksfragen gelten nicht für alle in gleicher Weise. Das heißt: Geschmacksurteile sind – ähnlich wie Meinungen - keine objektiven Tatsachen. Man kann sie auch nicht überprüfen!</a:t>
            </a:r>
          </a:p>
          <a:p>
            <a:pPr marL="171450" lvl="0" indent="-171450">
              <a:lnSpc>
                <a:spcPct val="130000"/>
              </a:lnSpc>
              <a:buFont typeface="Wingdings" panose="05000000000000000000" pitchFamily="2" charset="2"/>
              <a:buChar char="à"/>
              <a:tabLst>
                <a:tab pos="457200" algn="l"/>
                <a:tab pos="934720" algn="l"/>
              </a:tabLst>
            </a:pPr>
            <a:endParaRPr lang="de-DE" sz="1200" dirty="0">
              <a:sym typeface="Wingdings" panose="05000000000000000000" pitchFamily="2" charset="2"/>
            </a:endParaRPr>
          </a:p>
        </p:txBody>
      </p:sp>
      <p:sp>
        <p:nvSpPr>
          <p:cNvPr id="13" name="Textfeld 12">
            <a:extLst>
              <a:ext uri="{FF2B5EF4-FFF2-40B4-BE49-F238E27FC236}">
                <a16:creationId xmlns:a16="http://schemas.microsoft.com/office/drawing/2014/main" id="{831ED941-887F-46BA-922D-B5A12C72E79B}"/>
              </a:ext>
            </a:extLst>
          </p:cNvPr>
          <p:cNvSpPr txBox="1"/>
          <p:nvPr/>
        </p:nvSpPr>
        <p:spPr>
          <a:xfrm>
            <a:off x="4845794" y="3878312"/>
            <a:ext cx="1872000" cy="5586145"/>
          </a:xfrm>
          <a:prstGeom prst="rect">
            <a:avLst/>
          </a:prstGeom>
          <a:noFill/>
        </p:spPr>
        <p:txBody>
          <a:bodyPr wrap="square" rtlCol="0">
            <a:spAutoFit/>
          </a:bodyPr>
          <a:lstStyle/>
          <a:p>
            <a:pPr>
              <a:spcAft>
                <a:spcPts val="600"/>
              </a:spcAft>
            </a:pPr>
            <a:r>
              <a:rPr lang="de-DE" sz="1200" b="1" i="1" dirty="0"/>
              <a:t>Über das „Wie“</a:t>
            </a:r>
            <a:endParaRPr lang="de-DE" sz="1100" b="1" dirty="0"/>
          </a:p>
          <a:p>
            <a:r>
              <a:rPr lang="de-DE" sz="1100" dirty="0"/>
              <a:t>„Wie“ schmeckt Dir der Burger? Klar, dass die Antwort den subjektiven Eindruck des befragten wiedergibt.</a:t>
            </a:r>
          </a:p>
          <a:p>
            <a:pPr>
              <a:spcAft>
                <a:spcPts val="600"/>
              </a:spcAft>
            </a:pPr>
            <a:r>
              <a:rPr lang="de-DE" sz="1100" dirty="0">
                <a:sym typeface="Wingdings" pitchFamily="2" charset="2"/>
              </a:rPr>
              <a:t> Geschmacks- und </a:t>
            </a:r>
            <a:r>
              <a:rPr lang="de-DE" sz="1100" dirty="0"/>
              <a:t>Gefühlsäußerungen, Meinungsäußerungen, innere Gedanken usw. kann man inhaltlich nicht überprüfen – denen muss man meist glauben – oder nicht („mir ist schlecht“ , „Du bist doof“, „Der schaut frech“, „Die ist aber nett“ , „ich dachte ….“ usw.). Wir nennen sie „subjektive“ Äußerungen.</a:t>
            </a:r>
          </a:p>
          <a:p>
            <a:pPr>
              <a:spcAft>
                <a:spcPts val="600"/>
              </a:spcAft>
            </a:pPr>
            <a:r>
              <a:rPr lang="de-DE" sz="1100" dirty="0">
                <a:sym typeface="Wingdings" pitchFamily="2" charset="2"/>
              </a:rPr>
              <a:t> </a:t>
            </a:r>
            <a:r>
              <a:rPr lang="de-DE" sz="1100" dirty="0"/>
              <a:t>Wer sich über das Geschehen in der Welt informieren will, der sollte den Unterschied zwischen „objektiven“ Aussagen und „subjektiven“ Äußerungen kennen und beachten.</a:t>
            </a:r>
          </a:p>
          <a:p>
            <a:r>
              <a:rPr lang="de-DE" sz="1100" dirty="0"/>
              <a:t>„Objektiv“ sind Aussagen, die unabhängig vom Sprecher bzw. Überbringer (wie z. B. Newsmedien) zutreffend sind. </a:t>
            </a:r>
            <a:endParaRPr lang="de-DE" sz="1100" dirty="0">
              <a:cs typeface="Arial" panose="020B0604020202020204" pitchFamily="34" charset="0"/>
            </a:endParaRPr>
          </a:p>
          <a:p>
            <a:pPr algn="l"/>
            <a:endParaRPr lang="de-DE" sz="1100" dirty="0">
              <a:cs typeface="Arial" panose="020B0604020202020204" pitchFamily="34" charset="0"/>
            </a:endParaRPr>
          </a:p>
        </p:txBody>
      </p:sp>
    </p:spTree>
    <p:extLst>
      <p:ext uri="{BB962C8B-B14F-4D97-AF65-F5344CB8AC3E}">
        <p14:creationId xmlns:p14="http://schemas.microsoft.com/office/powerpoint/2010/main" val="2001412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95CF-2856-DB48-612A-F9EEB9FC8F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9EA968-0D6F-BD60-A84C-1683D8F1A641}"/>
              </a:ext>
            </a:extLst>
          </p:cNvPr>
          <p:cNvSpPr>
            <a:spLocks noGrp="1" noRot="1" noChangeAspect="1"/>
          </p:cNvSpPr>
          <p:nvPr>
            <p:ph type="sldImg"/>
          </p:nvPr>
        </p:nvSpPr>
        <p:spPr>
          <a:xfrm>
            <a:off x="309563" y="1055688"/>
            <a:ext cx="3478212" cy="1957387"/>
          </a:xfrm>
        </p:spPr>
      </p:sp>
      <p:sp>
        <p:nvSpPr>
          <p:cNvPr id="4" name="Foliennummernplatzhalter 3">
            <a:extLst>
              <a:ext uri="{FF2B5EF4-FFF2-40B4-BE49-F238E27FC236}">
                <a16:creationId xmlns:a16="http://schemas.microsoft.com/office/drawing/2014/main" id="{22F45F7C-E125-256E-E692-9EA772F75FB8}"/>
              </a:ext>
            </a:extLst>
          </p:cNvPr>
          <p:cNvSpPr>
            <a:spLocks noGrp="1"/>
          </p:cNvSpPr>
          <p:nvPr>
            <p:ph type="sldNum" sz="quarter" idx="5"/>
          </p:nvPr>
        </p:nvSpPr>
        <p:spPr/>
        <p:txBody>
          <a:bodyPr/>
          <a:lstStyle/>
          <a:p>
            <a:fld id="{A2A61CC0-4B0B-4395-B916-EE71BB03C9A7}" type="slidenum">
              <a:rPr lang="de-DE" smtClean="0"/>
              <a:pPr/>
              <a:t>18</a:t>
            </a:fld>
            <a:endParaRPr lang="de-DE" dirty="0"/>
          </a:p>
        </p:txBody>
      </p:sp>
      <p:sp>
        <p:nvSpPr>
          <p:cNvPr id="5" name="Textfeld 4">
            <a:extLst>
              <a:ext uri="{FF2B5EF4-FFF2-40B4-BE49-F238E27FC236}">
                <a16:creationId xmlns:a16="http://schemas.microsoft.com/office/drawing/2014/main" id="{DF2F3863-865E-83B7-78EF-8836530591AA}"/>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 objektive und subjektive Aussagen </a:t>
            </a:r>
          </a:p>
        </p:txBody>
      </p:sp>
      <p:sp>
        <p:nvSpPr>
          <p:cNvPr id="6" name="Rechteck 5">
            <a:extLst>
              <a:ext uri="{FF2B5EF4-FFF2-40B4-BE49-F238E27FC236}">
                <a16:creationId xmlns:a16="http://schemas.microsoft.com/office/drawing/2014/main" id="{76DD4AA9-7E94-FCF3-49AA-533262337516}"/>
              </a:ext>
            </a:extLst>
          </p:cNvPr>
          <p:cNvSpPr/>
          <p:nvPr/>
        </p:nvSpPr>
        <p:spPr>
          <a:xfrm>
            <a:off x="309562" y="3677145"/>
            <a:ext cx="4392213" cy="525658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E14FC733-9153-ACD8-9E22-B12A7A26CBDE}"/>
              </a:ext>
            </a:extLst>
          </p:cNvPr>
          <p:cNvSpPr/>
          <p:nvPr/>
        </p:nvSpPr>
        <p:spPr>
          <a:xfrm>
            <a:off x="777610" y="3839492"/>
            <a:ext cx="3852421" cy="515206"/>
          </a:xfrm>
          <a:prstGeom prst="rect">
            <a:avLst/>
          </a:prstGeom>
        </p:spPr>
        <p:txBody>
          <a:bodyPr wrap="square">
            <a:spAutoFit/>
          </a:bodyPr>
          <a:lstStyle/>
          <a:p>
            <a:pPr>
              <a:lnSpc>
                <a:spcPct val="120000"/>
              </a:lnSpc>
            </a:pPr>
            <a:r>
              <a:rPr lang="de-DE" sz="1200" b="1" dirty="0">
                <a:solidFill>
                  <a:srgbClr val="FF0000"/>
                </a:solidFill>
              </a:rPr>
              <a:t>Übung: Warum kann man persönliche Geschmacksfragen nicht überprüfen? </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07409142-B216-225E-1BB0-B61D605377BE}"/>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3" name="Textfeld 2">
            <a:extLst>
              <a:ext uri="{FF2B5EF4-FFF2-40B4-BE49-F238E27FC236}">
                <a16:creationId xmlns:a16="http://schemas.microsoft.com/office/drawing/2014/main" id="{9EEEB376-3818-45BC-A8A2-F012E6381999}"/>
              </a:ext>
            </a:extLst>
          </p:cNvPr>
          <p:cNvSpPr txBox="1"/>
          <p:nvPr/>
        </p:nvSpPr>
        <p:spPr>
          <a:xfrm>
            <a:off x="405162" y="4389345"/>
            <a:ext cx="4271816" cy="4767139"/>
          </a:xfrm>
          <a:prstGeom prst="rect">
            <a:avLst/>
          </a:prstGeom>
          <a:noFill/>
        </p:spPr>
        <p:txBody>
          <a:bodyPr wrap="square" rtlCol="0">
            <a:spAutoFit/>
          </a:bodyPr>
          <a:lstStyle/>
          <a:p>
            <a:pPr>
              <a:lnSpc>
                <a:spcPct val="150000"/>
              </a:lnSpc>
            </a:pPr>
            <a:r>
              <a:rPr lang="de-DE" sz="1200" i="1" dirty="0"/>
              <a:t>Lest oben die „Team-Check“-Zeile – dann lest die Behauptung einer </a:t>
            </a:r>
            <a:r>
              <a:rPr lang="de-DE" sz="1200" i="1" dirty="0" err="1"/>
              <a:t>Influencerin</a:t>
            </a:r>
            <a:r>
              <a:rPr lang="de-DE" sz="1200" i="1" dirty="0"/>
              <a:t> auf dem Screen. Sie sagt, dies sei „der beste Burger in Ludwigsburg“. </a:t>
            </a:r>
          </a:p>
          <a:p>
            <a:pPr>
              <a:lnSpc>
                <a:spcPct val="150000"/>
              </a:lnSpc>
            </a:pPr>
            <a:endParaRPr lang="de-DE" sz="1200" i="1" dirty="0"/>
          </a:p>
          <a:p>
            <a:pPr>
              <a:lnSpc>
                <a:spcPct val="150000"/>
              </a:lnSpc>
            </a:pPr>
            <a:r>
              <a:rPr lang="de-DE" sz="1200" i="1" dirty="0"/>
              <a:t>Setzt Euch in Gruppen zusammen und besprecht die zwei Fragen!</a:t>
            </a:r>
          </a:p>
          <a:p>
            <a:pPr>
              <a:lnSpc>
                <a:spcPct val="150000"/>
              </a:lnSpc>
            </a:pPr>
            <a:r>
              <a:rPr lang="de-DE" sz="1200" i="1" dirty="0"/>
              <a:t>(3-5 Minuten Zeit) – dann </a:t>
            </a:r>
            <a:r>
              <a:rPr lang="de-DE" sz="1200" b="1" i="1" dirty="0"/>
              <a:t>Klicken!</a:t>
            </a:r>
          </a:p>
          <a:p>
            <a:pPr>
              <a:lnSpc>
                <a:spcPct val="150000"/>
              </a:lnSpc>
            </a:pPr>
            <a:endParaRPr lang="de-DE" sz="1200" i="1" dirty="0"/>
          </a:p>
          <a:p>
            <a:pPr>
              <a:lnSpc>
                <a:spcPct val="150000"/>
              </a:lnSpc>
            </a:pPr>
            <a:r>
              <a:rPr lang="de-DE" sz="1200" i="1" dirty="0"/>
              <a:t>Hier seht Ihr ein paar typische Antworten. </a:t>
            </a:r>
          </a:p>
          <a:p>
            <a:pPr>
              <a:lnSpc>
                <a:spcPct val="150000"/>
              </a:lnSpc>
            </a:pPr>
            <a:r>
              <a:rPr lang="de-DE" sz="1200" i="1" dirty="0"/>
              <a:t>Habt Ihr ähnliche gefunden? Was fällt euch daran auf?</a:t>
            </a:r>
          </a:p>
          <a:p>
            <a:pPr>
              <a:lnSpc>
                <a:spcPct val="150000"/>
              </a:lnSpc>
            </a:pPr>
            <a:r>
              <a:rPr lang="de-DE" sz="1200" i="1" dirty="0"/>
              <a:t>Erneut </a:t>
            </a:r>
            <a:r>
              <a:rPr lang="de-DE" sz="1200" b="1" i="1" dirty="0"/>
              <a:t>Klicken!</a:t>
            </a:r>
          </a:p>
          <a:p>
            <a:pPr>
              <a:lnSpc>
                <a:spcPct val="150000"/>
              </a:lnSpc>
            </a:pPr>
            <a:r>
              <a:rPr lang="de-DE" sz="1200" i="1" dirty="0"/>
              <a:t>Es sind überwiegend persönliche Geschmacksfragen oder einfach Ansichten</a:t>
            </a:r>
            <a:r>
              <a:rPr lang="de-DE" sz="1200" dirty="0"/>
              <a:t>. </a:t>
            </a:r>
            <a:r>
              <a:rPr lang="de-DE" sz="1200" i="1" dirty="0"/>
              <a:t>Die gelten natürlich nicht für alle von euch. Das heißt: Geschmacksurteile sind keine objektiven Tatsachen – man kann sie auch nicht überprüfen!</a:t>
            </a:r>
          </a:p>
          <a:p>
            <a:pPr>
              <a:lnSpc>
                <a:spcPct val="150000"/>
              </a:lnSpc>
            </a:pPr>
            <a:endParaRPr lang="de-DE" sz="1200" dirty="0"/>
          </a:p>
          <a:p>
            <a:pPr>
              <a:lnSpc>
                <a:spcPct val="150000"/>
              </a:lnSpc>
            </a:pPr>
            <a:endParaRPr lang="de-DE" sz="12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D4B462D3-A70B-47DD-8D05-1E350661E203}"/>
              </a:ext>
            </a:extLst>
          </p:cNvPr>
          <p:cNvSpPr txBox="1"/>
          <p:nvPr/>
        </p:nvSpPr>
        <p:spPr>
          <a:xfrm>
            <a:off x="4845794" y="3878312"/>
            <a:ext cx="1908000" cy="5586145"/>
          </a:xfrm>
          <a:prstGeom prst="rect">
            <a:avLst/>
          </a:prstGeom>
          <a:noFill/>
        </p:spPr>
        <p:txBody>
          <a:bodyPr wrap="square" rtlCol="0">
            <a:spAutoFit/>
          </a:bodyPr>
          <a:lstStyle/>
          <a:p>
            <a:pPr>
              <a:spcAft>
                <a:spcPts val="600"/>
              </a:spcAft>
            </a:pPr>
            <a:r>
              <a:rPr lang="de-DE" sz="1200" b="1" i="1" dirty="0"/>
              <a:t>Über das „Wie“</a:t>
            </a:r>
            <a:endParaRPr lang="de-DE" sz="1100" b="1" dirty="0"/>
          </a:p>
          <a:p>
            <a:r>
              <a:rPr lang="de-DE" sz="1100" dirty="0"/>
              <a:t>„Wie“ schmeckt Dir der Burger? Klar, dass die Antwort den subjektiven Eindruck des befragten wiedergibt.</a:t>
            </a:r>
          </a:p>
          <a:p>
            <a:pPr>
              <a:spcAft>
                <a:spcPts val="600"/>
              </a:spcAft>
            </a:pPr>
            <a:r>
              <a:rPr lang="de-DE" sz="1100" dirty="0">
                <a:sym typeface="Wingdings" pitchFamily="2" charset="2"/>
              </a:rPr>
              <a:t> Geschmacks- und </a:t>
            </a:r>
            <a:r>
              <a:rPr lang="de-DE" sz="1100" dirty="0"/>
              <a:t>Gefühlsäußerungen, Meinungsäußerungen, innere Gedanken usw. kann man inhaltlich nicht überprüfen – denen muss man meist glauben – oder nicht („mir ist schlecht“ , „Du bist doof“, „Der schaut frech“, „Die ist aber nett“ , „ich dachte ….“ usw.). Wir nennen sie „subjektive“ Äußerungen.</a:t>
            </a:r>
          </a:p>
          <a:p>
            <a:pPr>
              <a:spcAft>
                <a:spcPts val="600"/>
              </a:spcAft>
            </a:pPr>
            <a:r>
              <a:rPr lang="de-DE" sz="1100" dirty="0">
                <a:sym typeface="Wingdings" pitchFamily="2" charset="2"/>
              </a:rPr>
              <a:t> </a:t>
            </a:r>
            <a:r>
              <a:rPr lang="de-DE" sz="1100" dirty="0"/>
              <a:t>Wer sich über das Geschehen in der Welt informieren will, der sollte den Unterschied zwischen „objektiven“ Aussagen und „subjektiven“ Äußerungen kennen und beachten.</a:t>
            </a:r>
          </a:p>
          <a:p>
            <a:r>
              <a:rPr lang="de-DE" sz="1100" dirty="0"/>
              <a:t>„Objektiv“ sind Aussagen, die unabhängig vom Sprecher bzw. Überbringer (wie z. B. Newsmedien) zutreffend sind. </a:t>
            </a:r>
            <a:endParaRPr lang="de-DE" sz="1100" dirty="0">
              <a:cs typeface="Arial" panose="020B0604020202020204" pitchFamily="34" charset="0"/>
            </a:endParaRPr>
          </a:p>
          <a:p>
            <a:pPr algn="l"/>
            <a:endParaRPr lang="de-DE" sz="1100" dirty="0">
              <a:cs typeface="Arial" panose="020B0604020202020204" pitchFamily="34" charset="0"/>
            </a:endParaRPr>
          </a:p>
        </p:txBody>
      </p:sp>
      <p:sp>
        <p:nvSpPr>
          <p:cNvPr id="9" name="Notizenplatzhalter 8">
            <a:extLst>
              <a:ext uri="{FF2B5EF4-FFF2-40B4-BE49-F238E27FC236}">
                <a16:creationId xmlns:a16="http://schemas.microsoft.com/office/drawing/2014/main" id="{360E3893-9847-404D-8486-375541963118}"/>
              </a:ext>
            </a:extLst>
          </p:cNvPr>
          <p:cNvSpPr>
            <a:spLocks noGrp="1"/>
          </p:cNvSpPr>
          <p:nvPr>
            <p:ph type="body" idx="1"/>
          </p:nvPr>
        </p:nvSpPr>
        <p:spPr/>
        <p:txBody>
          <a:bodyPr/>
          <a:lstStyle/>
          <a:p>
            <a:r>
              <a:rPr lang="de-DE" dirty="0"/>
              <a:t> </a:t>
            </a:r>
          </a:p>
        </p:txBody>
      </p:sp>
    </p:spTree>
    <p:extLst>
      <p:ext uri="{BB962C8B-B14F-4D97-AF65-F5344CB8AC3E}">
        <p14:creationId xmlns:p14="http://schemas.microsoft.com/office/powerpoint/2010/main" val="3296001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9A35F-D4D7-7A0C-32EA-8218E2ACE5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6FF0C8-82A1-22FF-AEB3-57C0D05823BF}"/>
              </a:ext>
            </a:extLst>
          </p:cNvPr>
          <p:cNvSpPr>
            <a:spLocks noGrp="1" noRot="1" noChangeAspect="1"/>
          </p:cNvSpPr>
          <p:nvPr>
            <p:ph type="sldImg"/>
          </p:nvPr>
        </p:nvSpPr>
        <p:spPr>
          <a:xfrm>
            <a:off x="309563" y="1055688"/>
            <a:ext cx="3478212" cy="1957387"/>
          </a:xfrm>
        </p:spPr>
      </p:sp>
      <p:sp>
        <p:nvSpPr>
          <p:cNvPr id="4" name="Foliennummernplatzhalter 3">
            <a:extLst>
              <a:ext uri="{FF2B5EF4-FFF2-40B4-BE49-F238E27FC236}">
                <a16:creationId xmlns:a16="http://schemas.microsoft.com/office/drawing/2014/main" id="{44F7A9CB-222D-6E53-560D-41530D93B86C}"/>
              </a:ext>
            </a:extLst>
          </p:cNvPr>
          <p:cNvSpPr>
            <a:spLocks noGrp="1"/>
          </p:cNvSpPr>
          <p:nvPr>
            <p:ph type="sldNum" sz="quarter" idx="5"/>
          </p:nvPr>
        </p:nvSpPr>
        <p:spPr/>
        <p:txBody>
          <a:bodyPr/>
          <a:lstStyle/>
          <a:p>
            <a:fld id="{A2A61CC0-4B0B-4395-B916-EE71BB03C9A7}" type="slidenum">
              <a:rPr lang="de-DE" smtClean="0"/>
              <a:pPr/>
              <a:t>19</a:t>
            </a:fld>
            <a:endParaRPr lang="de-DE" dirty="0"/>
          </a:p>
        </p:txBody>
      </p:sp>
      <p:sp>
        <p:nvSpPr>
          <p:cNvPr id="5" name="Textfeld 4">
            <a:extLst>
              <a:ext uri="{FF2B5EF4-FFF2-40B4-BE49-F238E27FC236}">
                <a16:creationId xmlns:a16="http://schemas.microsoft.com/office/drawing/2014/main" id="{2822228C-4CB7-B2A4-ADEE-B76C81B768E1}"/>
              </a:ext>
            </a:extLst>
          </p:cNvPr>
          <p:cNvSpPr txBox="1"/>
          <p:nvPr/>
        </p:nvSpPr>
        <p:spPr>
          <a:xfrm>
            <a:off x="4053706" y="1444898"/>
            <a:ext cx="2336668" cy="1200329"/>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Wie man objektive Aussagen finden oder generieren kann</a:t>
            </a:r>
          </a:p>
          <a:p>
            <a:pPr algn="l"/>
            <a:endParaRPr lang="de-DE" sz="1200" dirty="0">
              <a:latin typeface="Arial" panose="020B0604020202020204" pitchFamily="34" charset="0"/>
              <a:cs typeface="Arial" panose="020B0604020202020204" pitchFamily="34" charset="0"/>
            </a:endParaRPr>
          </a:p>
          <a:p>
            <a:pPr algn="l"/>
            <a:r>
              <a:rPr lang="de-DE" sz="1200" b="1" dirty="0">
                <a:latin typeface="Arial" panose="020B0604020202020204" pitchFamily="34" charset="0"/>
                <a:cs typeface="Arial" panose="020B0604020202020204" pitchFamily="34" charset="0"/>
              </a:rPr>
              <a:t>Anspruchsvolle Gedankenübung - Kann übersprungen werden!</a:t>
            </a:r>
          </a:p>
        </p:txBody>
      </p:sp>
      <p:sp>
        <p:nvSpPr>
          <p:cNvPr id="6" name="Rechteck 5">
            <a:extLst>
              <a:ext uri="{FF2B5EF4-FFF2-40B4-BE49-F238E27FC236}">
                <a16:creationId xmlns:a16="http://schemas.microsoft.com/office/drawing/2014/main" id="{B2216349-44DD-0CCE-D214-97C23CB7D7CA}"/>
              </a:ext>
            </a:extLst>
          </p:cNvPr>
          <p:cNvSpPr/>
          <p:nvPr/>
        </p:nvSpPr>
        <p:spPr>
          <a:xfrm>
            <a:off x="309562" y="3677145"/>
            <a:ext cx="4356477" cy="619268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D2FE1C6-D5D2-EC60-D61D-DE391A97BA2E}"/>
              </a:ext>
            </a:extLst>
          </p:cNvPr>
          <p:cNvSpPr/>
          <p:nvPr/>
        </p:nvSpPr>
        <p:spPr>
          <a:xfrm>
            <a:off x="741600" y="3839492"/>
            <a:ext cx="3888432" cy="515206"/>
          </a:xfrm>
          <a:prstGeom prst="rect">
            <a:avLst/>
          </a:prstGeom>
        </p:spPr>
        <p:txBody>
          <a:bodyPr wrap="square">
            <a:spAutoFit/>
          </a:bodyPr>
          <a:lstStyle/>
          <a:p>
            <a:pPr>
              <a:lnSpc>
                <a:spcPct val="120000"/>
              </a:lnSpc>
            </a:pPr>
            <a:r>
              <a:rPr lang="de-DE" sz="1200" b="1" dirty="0">
                <a:solidFill>
                  <a:srgbClr val="FF0000"/>
                </a:solidFill>
              </a:rPr>
              <a:t>Forts. der Übung: Wie könnte man aus solch einem Qualitätsurteil eine Tatsache machen?</a:t>
            </a:r>
            <a:endParaRPr lang="de-DE" sz="1200" dirty="0"/>
          </a:p>
        </p:txBody>
      </p:sp>
      <p:pic>
        <p:nvPicPr>
          <p:cNvPr id="8" name="Grafik 7" descr="Ein Bild, das Uhr enthält.&#10;&#10;Automatisch generierte Beschreibung">
            <a:extLst>
              <a:ext uri="{FF2B5EF4-FFF2-40B4-BE49-F238E27FC236}">
                <a16:creationId xmlns:a16="http://schemas.microsoft.com/office/drawing/2014/main" id="{F2FC2F1A-67F2-7D9E-1482-6E9D4AC698E0}"/>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94223" y="3751304"/>
            <a:ext cx="383388" cy="293179"/>
          </a:xfrm>
          <a:prstGeom prst="rect">
            <a:avLst/>
          </a:prstGeom>
        </p:spPr>
      </p:pic>
      <p:sp>
        <p:nvSpPr>
          <p:cNvPr id="9" name="Rechteck 8">
            <a:extLst>
              <a:ext uri="{FF2B5EF4-FFF2-40B4-BE49-F238E27FC236}">
                <a16:creationId xmlns:a16="http://schemas.microsoft.com/office/drawing/2014/main" id="{0E0B3DA6-3E9B-841D-D648-AEA37D17A1F7}"/>
              </a:ext>
            </a:extLst>
          </p:cNvPr>
          <p:cNvSpPr/>
          <p:nvPr/>
        </p:nvSpPr>
        <p:spPr>
          <a:xfrm>
            <a:off x="394224" y="4042449"/>
            <a:ext cx="4271816" cy="335156"/>
          </a:xfrm>
          <a:prstGeom prst="rect">
            <a:avLst/>
          </a:prstGeom>
        </p:spPr>
        <p:txBody>
          <a:bodyPr wrap="square">
            <a:spAutoFit/>
          </a:bodyPr>
          <a:lstStyle/>
          <a:p>
            <a:pPr marL="357188">
              <a:lnSpc>
                <a:spcPct val="150000"/>
              </a:lnSpc>
            </a:pPr>
            <a:r>
              <a:rPr lang="de-DE" sz="1200" i="1" dirty="0"/>
              <a:t>!</a:t>
            </a:r>
          </a:p>
        </p:txBody>
      </p:sp>
      <p:sp>
        <p:nvSpPr>
          <p:cNvPr id="3" name="Textfeld 2">
            <a:extLst>
              <a:ext uri="{FF2B5EF4-FFF2-40B4-BE49-F238E27FC236}">
                <a16:creationId xmlns:a16="http://schemas.microsoft.com/office/drawing/2014/main" id="{927AD483-4E95-4A84-8492-8F3BC0566A0D}"/>
              </a:ext>
            </a:extLst>
          </p:cNvPr>
          <p:cNvSpPr txBox="1"/>
          <p:nvPr/>
        </p:nvSpPr>
        <p:spPr>
          <a:xfrm>
            <a:off x="394223" y="4469234"/>
            <a:ext cx="4235809" cy="5198795"/>
          </a:xfrm>
          <a:prstGeom prst="rect">
            <a:avLst/>
          </a:prstGeom>
          <a:noFill/>
        </p:spPr>
        <p:txBody>
          <a:bodyPr wrap="square" rtlCol="0">
            <a:spAutoFit/>
          </a:bodyPr>
          <a:lstStyle/>
          <a:p>
            <a:pPr algn="l">
              <a:lnSpc>
                <a:spcPct val="130000"/>
              </a:lnSpc>
            </a:pPr>
            <a:r>
              <a:rPr lang="de-DE" sz="1200" i="1" dirty="0">
                <a:latin typeface="Arial" panose="020B0604020202020204" pitchFamily="34" charset="0"/>
                <a:cs typeface="Arial" panose="020B0604020202020204" pitchFamily="34" charset="0"/>
              </a:rPr>
              <a:t>Denkt mal nach und macht ein paar Vorschläge!</a:t>
            </a:r>
          </a:p>
          <a:p>
            <a:pPr algn="l">
              <a:lnSpc>
                <a:spcPct val="130000"/>
              </a:lnSpc>
            </a:pPr>
            <a:endParaRPr lang="de-DE" sz="1050" dirty="0">
              <a:latin typeface="Arial" panose="020B0604020202020204" pitchFamily="34" charset="0"/>
              <a:cs typeface="Arial" panose="020B0604020202020204" pitchFamily="34" charset="0"/>
            </a:endParaRPr>
          </a:p>
          <a:p>
            <a:pPr algn="l">
              <a:lnSpc>
                <a:spcPct val="130000"/>
              </a:lnSpc>
            </a:pPr>
            <a:r>
              <a:rPr lang="de-DE" sz="1200" dirty="0">
                <a:latin typeface="Arial" panose="020B0604020202020204" pitchFamily="34" charset="0"/>
                <a:cs typeface="Arial" panose="020B0604020202020204" pitchFamily="34" charset="0"/>
              </a:rPr>
              <a:t>(Diskussion der Vorschläge: gelten sie auch für andere?)</a:t>
            </a:r>
          </a:p>
          <a:p>
            <a:pPr algn="l">
              <a:lnSpc>
                <a:spcPct val="130000"/>
              </a:lnSpc>
            </a:pPr>
            <a:endParaRPr lang="de-DE" sz="900" b="1" dirty="0">
              <a:latin typeface="Arial" panose="020B0604020202020204" pitchFamily="34" charset="0"/>
              <a:cs typeface="Arial" panose="020B0604020202020204" pitchFamily="34" charset="0"/>
            </a:endParaRPr>
          </a:p>
          <a:p>
            <a:pPr>
              <a:lnSpc>
                <a:spcPct val="130000"/>
              </a:lnSpc>
            </a:pPr>
            <a:r>
              <a:rPr lang="de-DE" sz="1200" b="1" dirty="0"/>
              <a:t>Klicken!</a:t>
            </a:r>
          </a:p>
          <a:p>
            <a:pPr algn="l">
              <a:lnSpc>
                <a:spcPct val="130000"/>
              </a:lnSpc>
            </a:pPr>
            <a:endParaRPr lang="de-DE" sz="700" dirty="0">
              <a:latin typeface="Arial" panose="020B0604020202020204" pitchFamily="34" charset="0"/>
              <a:cs typeface="Arial" panose="020B0604020202020204" pitchFamily="34" charset="0"/>
            </a:endParaRPr>
          </a:p>
          <a:p>
            <a:pPr algn="l">
              <a:lnSpc>
                <a:spcPct val="130000"/>
              </a:lnSpc>
            </a:pPr>
            <a:r>
              <a:rPr lang="de-DE" sz="1200" i="1" dirty="0">
                <a:latin typeface="Arial" panose="020B0604020202020204" pitchFamily="34" charset="0"/>
                <a:cs typeface="Arial" panose="020B0604020202020204" pitchFamily="34" charset="0"/>
              </a:rPr>
              <a:t>Hier kommen drei Vorschläge – natürlich gibt es noch weitere. Schauen wir uns diese drei an:</a:t>
            </a:r>
          </a:p>
          <a:p>
            <a:pPr algn="l">
              <a:lnSpc>
                <a:spcPct val="130000"/>
              </a:lnSpc>
            </a:pPr>
            <a:r>
              <a:rPr lang="de-DE" sz="1200" i="1" dirty="0">
                <a:latin typeface="Arial" panose="020B0604020202020204" pitchFamily="34" charset="0"/>
                <a:cs typeface="Arial" panose="020B0604020202020204" pitchFamily="34" charset="0"/>
              </a:rPr>
              <a:t>1.) Umfrage: Nehmen wir an, es gäbe drei bekannte Burger-Macher in Ludwigsburg. Und nehmen wir an, wir würden viele hundert Leute befragen. Vielleicht fände sich eine Mehrheit, die diesen Burger hier für den besten hält. Er ist der beste, weil die Mehrheit das findet.</a:t>
            </a:r>
          </a:p>
          <a:p>
            <a:pPr algn="l">
              <a:lnSpc>
                <a:spcPct val="130000"/>
              </a:lnSpc>
            </a:pPr>
            <a:r>
              <a:rPr lang="de-DE" sz="1200" i="1" dirty="0">
                <a:latin typeface="Arial" panose="020B0604020202020204" pitchFamily="34" charset="0"/>
                <a:cs typeface="Arial" panose="020B0604020202020204" pitchFamily="34" charset="0"/>
              </a:rPr>
              <a:t>2.) Wir fragen Burger-Fachleute, welche Zutaten einen guten Burger ausmachen – und lassen dann die Burger der drei Anbieter in einem Labor untersuchen. Vielleicht erfüllt einer von ihnen diese Kriterien und ist darum der beste. </a:t>
            </a:r>
          </a:p>
          <a:p>
            <a:pPr algn="l">
              <a:lnSpc>
                <a:spcPct val="130000"/>
              </a:lnSpc>
            </a:pPr>
            <a:r>
              <a:rPr lang="de-DE" sz="1200" i="1" dirty="0">
                <a:latin typeface="Arial" panose="020B0604020202020204" pitchFamily="34" charset="0"/>
                <a:cs typeface="Arial" panose="020B0604020202020204" pitchFamily="34" charset="0"/>
              </a:rPr>
              <a:t>3.) Wir fragen die Burger-Esser, welche Tatsachen ihnen wichtig sind. Wahrscheinlich nennen sie den Preis und die Fleischmenge, vielleicht auch die Wartezeit. Mit diesen Merkmalen können wir die Burger der drei Anbieter untersuchen und sagen, welcher die Erwartungen erfüllt. </a:t>
            </a:r>
          </a:p>
        </p:txBody>
      </p:sp>
      <p:sp>
        <p:nvSpPr>
          <p:cNvPr id="12" name="Textfeld 11">
            <a:extLst>
              <a:ext uri="{FF2B5EF4-FFF2-40B4-BE49-F238E27FC236}">
                <a16:creationId xmlns:a16="http://schemas.microsoft.com/office/drawing/2014/main" id="{8E40F46F-6D17-4B51-A130-79F60DB4720D}"/>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10" name="Notizenplatzhalter 9">
            <a:extLst>
              <a:ext uri="{FF2B5EF4-FFF2-40B4-BE49-F238E27FC236}">
                <a16:creationId xmlns:a16="http://schemas.microsoft.com/office/drawing/2014/main" id="{852D6E91-AAE2-48A8-A194-98F40501B88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254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a:xfrm>
            <a:off x="4021294" y="9721106"/>
            <a:ext cx="3076363" cy="511731"/>
          </a:xfrm>
          <a:prstGeom prst="rect">
            <a:avLst/>
          </a:prstGeom>
        </p:spPr>
        <p:txBody>
          <a:bodyPr/>
          <a:lstStyle/>
          <a:p>
            <a:fld id="{A2A61CC0-4B0B-4395-B916-EE71BB03C9A7}" type="slidenum">
              <a:rPr lang="de-DE" smtClean="0"/>
              <a:pPr/>
              <a:t>2</a:t>
            </a:fld>
            <a:endParaRPr lang="de-DE" dirty="0"/>
          </a:p>
        </p:txBody>
      </p:sp>
      <p:sp>
        <p:nvSpPr>
          <p:cNvPr id="8" name="Folienbildplatzhalter 7">
            <a:extLst>
              <a:ext uri="{FF2B5EF4-FFF2-40B4-BE49-F238E27FC236}">
                <a16:creationId xmlns:a16="http://schemas.microsoft.com/office/drawing/2014/main" id="{2509D252-0866-4364-A651-01C4350B87F7}"/>
              </a:ext>
            </a:extLst>
          </p:cNvPr>
          <p:cNvSpPr>
            <a:spLocks noGrp="1" noRot="1" noChangeAspect="1"/>
          </p:cNvSpPr>
          <p:nvPr>
            <p:ph type="sldImg"/>
          </p:nvPr>
        </p:nvSpPr>
        <p:spPr>
          <a:xfrm>
            <a:off x="309563" y="1055688"/>
            <a:ext cx="3478212" cy="1957387"/>
          </a:xfrm>
          <a:prstGeom prst="rect">
            <a:avLst/>
          </a:prstGeom>
        </p:spPr>
      </p:sp>
      <p:sp>
        <p:nvSpPr>
          <p:cNvPr id="6" name="Textfeld 5">
            <a:extLst>
              <a:ext uri="{FF2B5EF4-FFF2-40B4-BE49-F238E27FC236}">
                <a16:creationId xmlns:a16="http://schemas.microsoft.com/office/drawing/2014/main" id="{234C53C0-2BC2-4DA8-93FF-97047A47C8E1}"/>
              </a:ext>
            </a:extLst>
          </p:cNvPr>
          <p:cNvSpPr txBox="1"/>
          <p:nvPr/>
        </p:nvSpPr>
        <p:spPr>
          <a:xfrm>
            <a:off x="4037268" y="1455304"/>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Aufbau der Gesamteinheit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C739B2A2-8BF6-4091-8FCD-09300F447714}"/>
              </a:ext>
            </a:extLst>
          </p:cNvPr>
          <p:cNvSpPr txBox="1"/>
          <p:nvPr/>
        </p:nvSpPr>
        <p:spPr>
          <a:xfrm>
            <a:off x="4839395" y="2623480"/>
            <a:ext cx="1440160"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15" name="Rechteck 14">
            <a:extLst>
              <a:ext uri="{FF2B5EF4-FFF2-40B4-BE49-F238E27FC236}">
                <a16:creationId xmlns:a16="http://schemas.microsoft.com/office/drawing/2014/main" id="{713DC604-5F05-4FE4-9DB0-9AAF8EBDC3A3}"/>
              </a:ext>
            </a:extLst>
          </p:cNvPr>
          <p:cNvSpPr/>
          <p:nvPr/>
        </p:nvSpPr>
        <p:spPr>
          <a:xfrm>
            <a:off x="309290" y="3602775"/>
            <a:ext cx="4392000" cy="3458747"/>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40000"/>
              </a:lnSpc>
            </a:pPr>
            <a:endParaRPr lang="de-DE" sz="700" i="1" dirty="0">
              <a:solidFill>
                <a:schemeClr val="tx1"/>
              </a:solidFill>
            </a:endParaRPr>
          </a:p>
          <a:p>
            <a:pPr>
              <a:lnSpc>
                <a:spcPct val="150000"/>
              </a:lnSpc>
            </a:pPr>
            <a:r>
              <a:rPr lang="de-DE" sz="1200" i="1" dirty="0">
                <a:solidFill>
                  <a:schemeClr val="tx1"/>
                </a:solidFill>
              </a:rPr>
              <a:t>Frage an die </a:t>
            </a:r>
            <a:r>
              <a:rPr lang="de-DE" sz="1200" i="1" dirty="0" err="1">
                <a:solidFill>
                  <a:schemeClr val="tx1"/>
                </a:solidFill>
              </a:rPr>
              <a:t>SuS</a:t>
            </a:r>
            <a:r>
              <a:rPr lang="de-DE" sz="1200" i="1" dirty="0">
                <a:solidFill>
                  <a:schemeClr val="tx1"/>
                </a:solidFill>
              </a:rPr>
              <a:t>: Wenn Ihr an eure Handynutzung denkt: Welche Erfahrungen habt ihr mit unwahren Informationen, mit Falschdarstellungen und sog. Fake News schon gemacht?</a:t>
            </a:r>
          </a:p>
          <a:p>
            <a:pPr>
              <a:lnSpc>
                <a:spcPct val="150000"/>
              </a:lnSpc>
            </a:pPr>
            <a:r>
              <a:rPr lang="de-DE" sz="1200" dirty="0">
                <a:solidFill>
                  <a:schemeClr val="tx1"/>
                </a:solidFill>
              </a:rPr>
              <a:t>Im Gespräch auf den Unterschied zwischen fiktionalen Inhalten, beliebigen privaten Videos und nachrichtlichen Inhalten – woher kommen die News? – eingehen. </a:t>
            </a:r>
          </a:p>
          <a:p>
            <a:pPr>
              <a:lnSpc>
                <a:spcPct val="150000"/>
              </a:lnSpc>
            </a:pPr>
            <a:r>
              <a:rPr lang="de-DE" sz="1200" dirty="0">
                <a:solidFill>
                  <a:schemeClr val="tx1"/>
                </a:solidFill>
              </a:rPr>
              <a:t>Gesprächsziel: Verständnis wecken für den Unterschied zwischen informierenden Mitteilungen (auch im Chat!) und beliebigen Angeboten und Feeds (Unterhaltung, Spiele, Gaming usw.).</a:t>
            </a:r>
          </a:p>
          <a:p>
            <a:pPr>
              <a:lnSpc>
                <a:spcPct val="150000"/>
              </a:lnSpc>
            </a:pPr>
            <a:endParaRPr lang="de-DE" sz="1200" dirty="0">
              <a:solidFill>
                <a:schemeClr val="tx1"/>
              </a:solidFill>
            </a:endParaRPr>
          </a:p>
        </p:txBody>
      </p:sp>
      <p:sp>
        <p:nvSpPr>
          <p:cNvPr id="16" name="Rechteck 15">
            <a:extLst>
              <a:ext uri="{FF2B5EF4-FFF2-40B4-BE49-F238E27FC236}">
                <a16:creationId xmlns:a16="http://schemas.microsoft.com/office/drawing/2014/main" id="{394E271D-C341-48E9-A970-04FDDBD3F04B}"/>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Aufwärmgespräch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7" name="Grafik 16" descr="Ein Bild, das Uhr enthält.&#10;&#10;Automatisch generierte Beschreibung">
            <a:extLst>
              <a:ext uri="{FF2B5EF4-FFF2-40B4-BE49-F238E27FC236}">
                <a16:creationId xmlns:a16="http://schemas.microsoft.com/office/drawing/2014/main" id="{BADE957A-A65C-4A5E-B463-B76AB7146BA5}"/>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8" name="Textfeld 17">
            <a:extLst>
              <a:ext uri="{FF2B5EF4-FFF2-40B4-BE49-F238E27FC236}">
                <a16:creationId xmlns:a16="http://schemas.microsoft.com/office/drawing/2014/main" id="{5F314370-E0E5-4F96-8EC9-94F8830134CB}"/>
              </a:ext>
            </a:extLst>
          </p:cNvPr>
          <p:cNvSpPr txBox="1"/>
          <p:nvPr/>
        </p:nvSpPr>
        <p:spPr>
          <a:xfrm>
            <a:off x="4834260" y="3893170"/>
            <a:ext cx="2022350" cy="5178341"/>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Mediennutzung junger Menschen</a:t>
            </a:r>
            <a:endParaRPr lang="de-DE" sz="9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Der </a:t>
            </a:r>
            <a:r>
              <a:rPr lang="de-DE" sz="1100" i="1" dirty="0">
                <a:latin typeface="Arial" panose="020B0604020202020204" pitchFamily="34" charset="0"/>
                <a:cs typeface="Arial" panose="020B0604020202020204" pitchFamily="34" charset="0"/>
              </a:rPr>
              <a:t>Reuters Digital News Report</a:t>
            </a:r>
            <a:r>
              <a:rPr lang="de-DE" sz="1100" dirty="0">
                <a:latin typeface="Arial" panose="020B0604020202020204" pitchFamily="34" charset="0"/>
                <a:cs typeface="Arial" panose="020B0604020202020204" pitchFamily="34" charset="0"/>
              </a:rPr>
              <a:t> untersucht periodisch das Informationsverhalten der Bevölkerung. Der Studie von 2025 zufolge informiert sich jeder Zweite unter den 18- bis 24-Jährigen regelmäßig auf Plattformen der Sozialen Medien wie </a:t>
            </a:r>
            <a:r>
              <a:rPr lang="de-DE" sz="1100" i="1" dirty="0">
                <a:latin typeface="Arial" panose="020B0604020202020204" pitchFamily="34" charset="0"/>
                <a:cs typeface="Arial" panose="020B0604020202020204" pitchFamily="34" charset="0"/>
              </a:rPr>
              <a:t>TikTok &amp; Instagram</a:t>
            </a:r>
            <a:r>
              <a:rPr lang="de-DE" sz="1100" dirty="0">
                <a:latin typeface="Arial" panose="020B0604020202020204" pitchFamily="34" charset="0"/>
                <a:cs typeface="Arial" panose="020B0604020202020204" pitchFamily="34" charset="0"/>
              </a:rPr>
              <a:t>. Für ein Drittel sind sie die wichtigste Nachrichtenquelle. </a:t>
            </a:r>
          </a:p>
          <a:p>
            <a:r>
              <a:rPr lang="de-DE" sz="1100" dirty="0">
                <a:latin typeface="Arial" panose="020B0604020202020204" pitchFamily="34" charset="0"/>
                <a:cs typeface="Arial" panose="020B0604020202020204" pitchFamily="34" charset="0"/>
              </a:rPr>
              <a:t>Das lineare Fernsehen ist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nur noch für ein Drittel der Befragten eine wichtige Informationsquelle; </a:t>
            </a:r>
          </a:p>
          <a:p>
            <a:r>
              <a:rPr lang="de-DE" sz="1100" dirty="0">
                <a:latin typeface="Arial" panose="020B0604020202020204" pitchFamily="34" charset="0"/>
                <a:cs typeface="Arial" panose="020B0604020202020204" pitchFamily="34" charset="0"/>
              </a:rPr>
              <a:t>unter den Erwachsenen gilt dies noch für 61%. </a:t>
            </a:r>
            <a:br>
              <a:rPr lang="de-DE" sz="1100" dirty="0">
                <a:latin typeface="Arial" panose="020B0604020202020204" pitchFamily="34" charset="0"/>
                <a:cs typeface="Arial" panose="020B0604020202020204" pitchFamily="34" charset="0"/>
              </a:rPr>
            </a:br>
            <a:r>
              <a:rPr lang="de-DE" sz="1050" dirty="0">
                <a:latin typeface="Arial" panose="020B0604020202020204" pitchFamily="34" charset="0"/>
                <a:cs typeface="Arial" panose="020B0604020202020204" pitchFamily="34" charset="0"/>
                <a:hlinkClick r:id="rId4"/>
              </a:rPr>
              <a:t>https://leibniz-hbi.de/hbi-publications/reuters-report-2025-ergebnisse-fuer-deutschland/</a:t>
            </a:r>
            <a:r>
              <a:rPr lang="de-DE" sz="1050" dirty="0">
                <a:latin typeface="Arial" panose="020B0604020202020204" pitchFamily="34" charset="0"/>
                <a:cs typeface="Arial" panose="020B0604020202020204" pitchFamily="34" charset="0"/>
              </a:rPr>
              <a:t>  (Abruf: 26.01.26)</a:t>
            </a:r>
          </a:p>
          <a:p>
            <a:endParaRPr lang="de-DE" sz="1050" dirty="0">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Über Jugendloche und Falschinformationen </a:t>
            </a:r>
            <a:br>
              <a:rPr lang="de-DE" sz="1050" dirty="0">
                <a:latin typeface="Arial" panose="020B0604020202020204" pitchFamily="34" charset="0"/>
                <a:cs typeface="Arial" panose="020B0604020202020204" pitchFamily="34" charset="0"/>
              </a:rPr>
            </a:br>
            <a:r>
              <a:rPr lang="de-DE" sz="1050" dirty="0">
                <a:latin typeface="Arial" panose="020B0604020202020204" pitchFamily="34" charset="0"/>
                <a:cs typeface="Arial" panose="020B0604020202020204" pitchFamily="34" charset="0"/>
                <a:sym typeface="Wingdings" panose="05000000000000000000" pitchFamily="2" charset="2"/>
              </a:rPr>
              <a:t> nächste Folie</a:t>
            </a:r>
            <a:endParaRPr lang="de-DE" sz="1050" dirty="0">
              <a:latin typeface="Arial" panose="020B0604020202020204" pitchFamily="34" charset="0"/>
              <a:cs typeface="Arial" panose="020B0604020202020204" pitchFamily="34" charset="0"/>
            </a:endParaRPr>
          </a:p>
          <a:p>
            <a:endParaRPr lang="de-DE" sz="105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6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6" name="Folienbildplatzhalter 5">
            <a:extLst>
              <a:ext uri="{FF2B5EF4-FFF2-40B4-BE49-F238E27FC236}">
                <a16:creationId xmlns:a16="http://schemas.microsoft.com/office/drawing/2014/main" id="{A1687B5D-FA3C-4819-A231-8E0B192485C2}"/>
              </a:ext>
            </a:extLst>
          </p:cNvPr>
          <p:cNvSpPr>
            <a:spLocks noGrp="1" noRot="1" noChangeAspect="1"/>
          </p:cNvSpPr>
          <p:nvPr>
            <p:ph type="sldImg"/>
          </p:nvPr>
        </p:nvSpPr>
        <p:spPr>
          <a:xfrm>
            <a:off x="309563" y="1055688"/>
            <a:ext cx="3478212" cy="1957387"/>
          </a:xfrm>
        </p:spPr>
      </p:sp>
      <p:sp>
        <p:nvSpPr>
          <p:cNvPr id="7" name="Notizenplatzhalter 6">
            <a:extLst>
              <a:ext uri="{FF2B5EF4-FFF2-40B4-BE49-F238E27FC236}">
                <a16:creationId xmlns:a16="http://schemas.microsoft.com/office/drawing/2014/main" id="{DBEAACD1-2CDE-41BD-AAB3-6D6715DF5788}"/>
              </a:ext>
            </a:extLst>
          </p:cNvPr>
          <p:cNvSpPr>
            <a:spLocks noGrp="1"/>
          </p:cNvSpPr>
          <p:nvPr>
            <p:ph type="body" idx="1"/>
          </p:nvPr>
        </p:nvSpPr>
        <p:spPr>
          <a:xfrm>
            <a:off x="309290" y="3605138"/>
            <a:ext cx="4392474" cy="6115968"/>
          </a:xfrm>
          <a:noFill/>
          <a:ln>
            <a:noFill/>
          </a:ln>
        </p:spPr>
        <p:txBody>
          <a:bodyPr>
            <a:normAutofit/>
          </a:bodyPr>
          <a:lstStyle/>
          <a:p>
            <a:pPr>
              <a:lnSpc>
                <a:spcPct val="150000"/>
              </a:lnSpc>
            </a:pPr>
            <a:r>
              <a:rPr lang="de-DE" b="1" dirty="0"/>
              <a:t>Dieser „Merkzettel“ ist eine Übersicht und sollte kurz erläutert werden – hier einige Stichworte:</a:t>
            </a:r>
            <a:endParaRPr lang="de-DE" dirty="0"/>
          </a:p>
          <a:p>
            <a:pPr>
              <a:lnSpc>
                <a:spcPct val="130000"/>
              </a:lnSpc>
              <a:spcBef>
                <a:spcPts val="600"/>
              </a:spcBef>
              <a:buClr>
                <a:srgbClr val="FF0000"/>
              </a:buClr>
            </a:pPr>
            <a:r>
              <a:rPr lang="de-DE" u="sng" dirty="0"/>
              <a:t>Punkt 1</a:t>
            </a:r>
            <a:r>
              <a:rPr lang="de-DE" dirty="0"/>
              <a:t>: Der Absender. Hier sind folgende Fragen wichtig:  </a:t>
            </a:r>
            <a:br>
              <a:rPr lang="de-DE" dirty="0"/>
            </a:br>
            <a:r>
              <a:rPr lang="de-DE" dirty="0"/>
              <a:t>1.) Handelt es sich um ein professionelles Newsmedium (oder um eine Behörde oder eine anerkannte wissenschaftliche Einrichtung)?   2.) Wenn nicht: Ist der Absender a) kompetent und b) glaubwürdig, d.h. ohne (von uns erkennbare) Absichten?</a:t>
            </a:r>
          </a:p>
          <a:p>
            <a:pPr>
              <a:lnSpc>
                <a:spcPct val="130000"/>
              </a:lnSpc>
              <a:spcBef>
                <a:spcPts val="600"/>
              </a:spcBef>
              <a:buClr>
                <a:srgbClr val="FF0000"/>
              </a:buClr>
            </a:pPr>
            <a:r>
              <a:rPr lang="de-DE" u="sng" dirty="0"/>
              <a:t>Punkt 2:</a:t>
            </a:r>
            <a:r>
              <a:rPr lang="de-DE" dirty="0"/>
              <a:t> Die Fakten können anhand der 4 W-Fragen erkannt werden : Wer?, Was?, Wann?, Wo?  (mehr dazu in der Lehr-einheit 2 „harte Fakten“)</a:t>
            </a:r>
          </a:p>
          <a:p>
            <a:pPr>
              <a:lnSpc>
                <a:spcPct val="130000"/>
              </a:lnSpc>
              <a:spcBef>
                <a:spcPts val="600"/>
              </a:spcBef>
              <a:buClr>
                <a:srgbClr val="FF0000"/>
              </a:buClr>
            </a:pPr>
            <a:r>
              <a:rPr lang="de-DE" u="sng" dirty="0"/>
              <a:t>Punkt 3:</a:t>
            </a:r>
            <a:r>
              <a:rPr lang="de-DE" dirty="0"/>
              <a:t> Die Quellen! </a:t>
            </a:r>
            <a:r>
              <a:rPr lang="de-DE" dirty="0">
                <a:sym typeface="Wingdings" panose="05000000000000000000" pitchFamily="2" charset="2"/>
              </a:rPr>
              <a:t></a:t>
            </a:r>
            <a:r>
              <a:rPr lang="de-DE" dirty="0"/>
              <a:t> Achtet auf den Unterschied  zwischen Informant (die Aussagen im Text) und dem Überbringer (dem Medium)!</a:t>
            </a:r>
          </a:p>
          <a:p>
            <a:pPr>
              <a:lnSpc>
                <a:spcPct val="130000"/>
              </a:lnSpc>
              <a:spcBef>
                <a:spcPts val="600"/>
              </a:spcBef>
              <a:buClr>
                <a:srgbClr val="FF0000"/>
              </a:buClr>
            </a:pPr>
            <a:r>
              <a:rPr lang="de-DE" u="sng" dirty="0"/>
              <a:t>Punkt 4:</a:t>
            </a:r>
            <a:r>
              <a:rPr lang="de-DE" dirty="0"/>
              <a:t> Zuverlässige Medien sind solche, die sich an die journalistischen Regeln halten (mehr dazu: </a:t>
            </a:r>
            <a:r>
              <a:rPr lang="de-DE" dirty="0">
                <a:sym typeface="Wingdings" panose="05000000000000000000" pitchFamily="2" charset="2"/>
              </a:rPr>
              <a:t>FFN-</a:t>
            </a:r>
            <a:r>
              <a:rPr lang="de-DE" dirty="0"/>
              <a:t>Lehreinheit 5 „Zuverlässige Newsmedien“) – zum Beispiel Trennung zw. Nachricht und Meinung, Angabe der Quellen (Punkt 3). </a:t>
            </a:r>
          </a:p>
          <a:p>
            <a:pPr>
              <a:lnSpc>
                <a:spcPct val="130000"/>
              </a:lnSpc>
              <a:spcBef>
                <a:spcPts val="600"/>
              </a:spcBef>
              <a:buClr>
                <a:srgbClr val="FF0000"/>
              </a:buClr>
            </a:pPr>
            <a:r>
              <a:rPr lang="de-DE" u="sng" dirty="0"/>
              <a:t>Punkt 5:</a:t>
            </a:r>
            <a:r>
              <a:rPr lang="de-DE" dirty="0"/>
              <a:t> Jetzt geht es um den Vergleich der Darstellungen in den Medien: Was wird übereinstimmend ausgesagt, wo gibt es Abweichungen? Und: Stimmen die Aussagen mit dem überein, was in dem Medium stand, das ich überprüfen wollte?</a:t>
            </a:r>
          </a:p>
        </p:txBody>
      </p:sp>
      <p:sp>
        <p:nvSpPr>
          <p:cNvPr id="5" name="Textfeld 4">
            <a:extLst>
              <a:ext uri="{FF2B5EF4-FFF2-40B4-BE49-F238E27FC236}">
                <a16:creationId xmlns:a16="http://schemas.microsoft.com/office/drawing/2014/main" id="{C1739411-41C6-42E6-8AC5-2E1DDE4B7E69}"/>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Übersicht über die folgenden Folien, die diese Schritte erläutern.</a:t>
            </a:r>
          </a:p>
        </p:txBody>
      </p:sp>
      <p:sp>
        <p:nvSpPr>
          <p:cNvPr id="9" name="Textfeld 8">
            <a:extLst>
              <a:ext uri="{FF2B5EF4-FFF2-40B4-BE49-F238E27FC236}">
                <a16:creationId xmlns:a16="http://schemas.microsoft.com/office/drawing/2014/main" id="{4325107A-AEF3-4D33-AC02-930981ABE8FB}"/>
              </a:ext>
            </a:extLst>
          </p:cNvPr>
          <p:cNvSpPr txBox="1"/>
          <p:nvPr/>
        </p:nvSpPr>
        <p:spPr>
          <a:xfrm>
            <a:off x="4845794" y="3893170"/>
            <a:ext cx="1859282" cy="5586145"/>
          </a:xfrm>
          <a:prstGeom prst="rect">
            <a:avLst/>
          </a:prstGeom>
          <a:solidFill>
            <a:schemeClr val="bg1"/>
          </a:solid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Ein-Quellen-Berichte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Mitunter stützen sich</a:t>
            </a:r>
          </a:p>
          <a:p>
            <a:r>
              <a:rPr lang="de-DE" sz="1100" dirty="0">
                <a:latin typeface="Arial" panose="020B0604020202020204" pitchFamily="34" charset="0"/>
                <a:cs typeface="Arial" panose="020B0604020202020204" pitchFamily="34" charset="0"/>
              </a:rPr>
              <a:t>die in Berichten genannten Fakten nur auf eine Quelle. Und nur die wird in verschiedenen Medien genannt bzw. zitiert. Diese Berichte findet man mit der Suchmaschine (Achtung Paywall!) und kann die Aussagen vergleichen: Gibt es Abweichungen? Was wurde weggelassen?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Wenn die Quelle eine Behörde ist, findet man die Originaläußerung oft über  die Pressestelle oder die Webseite der Behörde.</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Handelt es sich um eine exklusive Aussage eines Akteurs (=sie steht nur in diesem Medium), dann interessiert uns nicht dessen Meinung, sondern das Faktische in seiner Aussage: Nur diese können wir anhand der Ereignisdarstellung der anderen Medien (mit deren Quellen) überprüfen.</a:t>
            </a:r>
          </a:p>
        </p:txBody>
      </p:sp>
    </p:spTree>
    <p:extLst>
      <p:ext uri="{BB962C8B-B14F-4D97-AF65-F5344CB8AC3E}">
        <p14:creationId xmlns:p14="http://schemas.microsoft.com/office/powerpoint/2010/main" val="204765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6" name="Folienbildplatzhalter 5">
            <a:extLst>
              <a:ext uri="{FF2B5EF4-FFF2-40B4-BE49-F238E27FC236}">
                <a16:creationId xmlns:a16="http://schemas.microsoft.com/office/drawing/2014/main" id="{A1687B5D-FA3C-4819-A231-8E0B192485C2}"/>
              </a:ext>
            </a:extLst>
          </p:cNvPr>
          <p:cNvSpPr>
            <a:spLocks noGrp="1" noRot="1" noChangeAspect="1"/>
          </p:cNvSpPr>
          <p:nvPr>
            <p:ph type="sldImg"/>
          </p:nvPr>
        </p:nvSpPr>
        <p:spPr>
          <a:xfrm>
            <a:off x="309563" y="1055688"/>
            <a:ext cx="3478212" cy="1957387"/>
          </a:xfrm>
        </p:spPr>
      </p:sp>
      <p:sp>
        <p:nvSpPr>
          <p:cNvPr id="5" name="Textfeld 4">
            <a:extLst>
              <a:ext uri="{FF2B5EF4-FFF2-40B4-BE49-F238E27FC236}">
                <a16:creationId xmlns:a16="http://schemas.microsoft.com/office/drawing/2014/main" id="{C1739411-41C6-42E6-8AC5-2E1DDE4B7E69}"/>
              </a:ext>
            </a:extLst>
          </p:cNvPr>
          <p:cNvSpPr txBox="1"/>
          <p:nvPr/>
        </p:nvSpPr>
        <p:spPr>
          <a:xfrm>
            <a:off x="4053706" y="1444898"/>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Übersicht über die folgenden Folien, die diese Schritte erläutern.</a:t>
            </a:r>
          </a:p>
        </p:txBody>
      </p:sp>
      <p:sp>
        <p:nvSpPr>
          <p:cNvPr id="10" name="Notizenplatzhalter 2">
            <a:extLst>
              <a:ext uri="{FF2B5EF4-FFF2-40B4-BE49-F238E27FC236}">
                <a16:creationId xmlns:a16="http://schemas.microsoft.com/office/drawing/2014/main" id="{BAC5DE55-9AF6-4C60-8578-F577075A6CF8}"/>
              </a:ext>
            </a:extLst>
          </p:cNvPr>
          <p:cNvSpPr txBox="1">
            <a:spLocks/>
          </p:cNvSpPr>
          <p:nvPr/>
        </p:nvSpPr>
        <p:spPr>
          <a:xfrm>
            <a:off x="328340" y="3605138"/>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de-DE" b="1" dirty="0"/>
              <a:t>An die </a:t>
            </a:r>
            <a:r>
              <a:rPr lang="de-DE" b="1" dirty="0" err="1"/>
              <a:t>LuL</a:t>
            </a:r>
            <a:r>
              <a:rPr lang="de-DE" b="1" dirty="0"/>
              <a:t>:</a:t>
            </a:r>
          </a:p>
          <a:p>
            <a:endParaRPr lang="de-DE" dirty="0"/>
          </a:p>
          <a:p>
            <a:pPr>
              <a:lnSpc>
                <a:spcPct val="130000"/>
              </a:lnSpc>
            </a:pPr>
            <a:r>
              <a:rPr lang="de-DE" dirty="0"/>
              <a:t>Die Besprechung des </a:t>
            </a:r>
            <a:r>
              <a:rPr lang="de-DE" i="1" dirty="0"/>
              <a:t>Merkzettels</a:t>
            </a:r>
            <a:r>
              <a:rPr lang="de-DE" dirty="0"/>
              <a:t> hat vielleicht die eine oder andere Frage für den Journalistenbesuch aufgeworfen, zum Beispiel diese:</a:t>
            </a:r>
          </a:p>
          <a:p>
            <a:pPr>
              <a:lnSpc>
                <a:spcPct val="130000"/>
              </a:lnSpc>
            </a:pPr>
            <a:endParaRPr lang="de-DE" dirty="0"/>
          </a:p>
          <a:p>
            <a:pPr marL="180975" indent="-180975">
              <a:lnSpc>
                <a:spcPct val="130000"/>
              </a:lnSpc>
              <a:buFont typeface="Wingdings" panose="05000000000000000000" pitchFamily="2" charset="2"/>
              <a:buChar char="§"/>
            </a:pPr>
            <a:r>
              <a:rPr lang="de-DE" dirty="0"/>
              <a:t>Überprüft Ihre Newsredaktion alle Nachrichten, die sie publizieren will?  Auch unter Zeitdruck, wenn andere News-Apps dieselben Nachricht bringen werden?</a:t>
            </a:r>
          </a:p>
          <a:p>
            <a:pPr>
              <a:lnSpc>
                <a:spcPct val="130000"/>
              </a:lnSpc>
            </a:pPr>
            <a:endParaRPr lang="de-DE" dirty="0"/>
          </a:p>
          <a:p>
            <a:pPr marL="180975" indent="-180975">
              <a:lnSpc>
                <a:spcPct val="130000"/>
              </a:lnSpc>
              <a:buFont typeface="Wingdings" panose="05000000000000000000" pitchFamily="2" charset="2"/>
              <a:buChar char="§"/>
            </a:pPr>
            <a:r>
              <a:rPr lang="de-DE" dirty="0"/>
              <a:t>Wann und wie setzt Ihre Redaktion KI-Programme ein? Auch für Meldungen und Berichte (Polizeimeldungen, Sportberichte usw.)? </a:t>
            </a:r>
          </a:p>
          <a:p>
            <a:pPr marL="180975" indent="-180975">
              <a:lnSpc>
                <a:spcPct val="130000"/>
              </a:lnSpc>
              <a:buFont typeface="Wingdings" panose="05000000000000000000" pitchFamily="2" charset="2"/>
              <a:buChar char="§"/>
            </a:pPr>
            <a:endParaRPr lang="de-DE" dirty="0"/>
          </a:p>
          <a:p>
            <a:pPr marL="180975" indent="-180975">
              <a:lnSpc>
                <a:spcPct val="130000"/>
              </a:lnSpc>
              <a:buFont typeface="Wingdings" panose="05000000000000000000" pitchFamily="2" charset="2"/>
              <a:buChar char="§"/>
            </a:pPr>
            <a:r>
              <a:rPr lang="de-DE" dirty="0"/>
              <a:t>Sind alle Fotos bzw. Bilder „echt“ die von Ihrem Medium publiziert werden? Wie weit geht die Bildbearbeitung? </a:t>
            </a:r>
            <a:br>
              <a:rPr lang="de-DE" dirty="0"/>
            </a:br>
            <a:r>
              <a:rPr lang="de-DE" dirty="0"/>
              <a:t>Zum Beispiel: Werden Personen herausgenommen, wird auch mal der Bildhintergrund ausgewechselt?</a:t>
            </a:r>
          </a:p>
          <a:p>
            <a:pPr marL="180975" indent="-180975">
              <a:lnSpc>
                <a:spcPct val="130000"/>
              </a:lnSpc>
              <a:buFont typeface="Wingdings" panose="05000000000000000000" pitchFamily="2" charset="2"/>
              <a:buChar char="§"/>
            </a:pPr>
            <a:endParaRPr lang="de-DE" dirty="0"/>
          </a:p>
          <a:p>
            <a:pPr marL="180975" indent="-180975">
              <a:lnSpc>
                <a:spcPct val="130000"/>
              </a:lnSpc>
              <a:buFont typeface="Wingdings" panose="05000000000000000000" pitchFamily="2" charset="2"/>
              <a:buChar char="§"/>
            </a:pPr>
            <a:r>
              <a:rPr lang="de-DE" dirty="0"/>
              <a:t>Wie ist das mit den Überschriften: Sind die wirklich „neutral“ oder geben sie mitunter eine Meinung oder eine Tendenz zu erkennen?  Sind sie manchmal auch überzogen?</a:t>
            </a:r>
          </a:p>
          <a:p>
            <a:pPr>
              <a:lnSpc>
                <a:spcPct val="130000"/>
              </a:lnSpc>
            </a:pPr>
            <a:endParaRPr lang="de-DE" dirty="0"/>
          </a:p>
          <a:p>
            <a:pPr>
              <a:lnSpc>
                <a:spcPct val="130000"/>
              </a:lnSpc>
            </a:pPr>
            <a:r>
              <a:rPr lang="de-DE" dirty="0"/>
              <a:t>Solche Fragen aufgreifen und notieren</a:t>
            </a:r>
            <a:r>
              <a:rPr lang="de-DE" dirty="0">
                <a:sym typeface="Wingdings" panose="05000000000000000000" pitchFamily="2" charset="2"/>
              </a:rPr>
              <a:t>!</a:t>
            </a:r>
            <a:endParaRPr lang="de-DE" dirty="0"/>
          </a:p>
          <a:p>
            <a:pPr marL="180975" indent="-180975">
              <a:lnSpc>
                <a:spcPct val="130000"/>
              </a:lnSpc>
              <a:buFont typeface="Wingdings" panose="05000000000000000000" pitchFamily="2" charset="2"/>
              <a:buChar char="§"/>
            </a:pPr>
            <a:endParaRPr lang="de-DE" dirty="0"/>
          </a:p>
          <a:p>
            <a:endParaRPr lang="de-DE" dirty="0"/>
          </a:p>
        </p:txBody>
      </p:sp>
      <p:sp>
        <p:nvSpPr>
          <p:cNvPr id="11" name="Textfeld 10">
            <a:extLst>
              <a:ext uri="{FF2B5EF4-FFF2-40B4-BE49-F238E27FC236}">
                <a16:creationId xmlns:a16="http://schemas.microsoft.com/office/drawing/2014/main" id="{A7B5B69F-F2AF-4E4F-AA7F-9B1410737F94}"/>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904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Textfeld 4">
            <a:extLst>
              <a:ext uri="{FF2B5EF4-FFF2-40B4-BE49-F238E27FC236}">
                <a16:creationId xmlns:a16="http://schemas.microsoft.com/office/drawing/2014/main" id="{4C48478E-FB0D-4DA5-BDA7-72FD06472308}"/>
              </a:ext>
            </a:extLst>
          </p:cNvPr>
          <p:cNvSpPr txBox="1"/>
          <p:nvPr/>
        </p:nvSpPr>
        <p:spPr>
          <a:xfrm>
            <a:off x="4839395" y="3893170"/>
            <a:ext cx="1934125" cy="6186309"/>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Über Kenntnisse der Jugendlichen in Bezug auf </a:t>
            </a:r>
            <a:r>
              <a:rPr lang="de-DE" sz="1100" b="1" dirty="0">
                <a:latin typeface="Arial" panose="020B0604020202020204" pitchFamily="34" charset="0"/>
                <a:cs typeface="Arial" panose="020B0604020202020204" pitchFamily="34" charset="0"/>
              </a:rPr>
              <a:t>Falschinformationen und Fake News</a:t>
            </a:r>
            <a:r>
              <a:rPr lang="de-DE" sz="1100" dirty="0">
                <a:latin typeface="Arial" panose="020B0604020202020204" pitchFamily="34" charset="0"/>
                <a:cs typeface="Arial" panose="020B0604020202020204" pitchFamily="34" charset="0"/>
              </a:rPr>
              <a:t> gibt die im November 2025 publizierte JIM-Studie Auskunft (=Repräsentativbefragung von Jugendlichen zwischen 12 und 19 Jahren). Dem-nach sagen 67 Prozent, sie hätten „im letzten Monat“  Fake News entdeckt (Vorjahr: 61%). Unklar ist, wie viele Fakes wirklich erkannt wurden. So oder so ist der Anstieg auffällig.</a:t>
            </a:r>
          </a:p>
          <a:p>
            <a:pPr algn="l"/>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im Auftrag von Vodafone durchgeführte Erhebung zum selben Thema differenziert nach Altersgruppen: Die 12- bis 13-Jährigen zeigen </a:t>
            </a:r>
            <a:r>
              <a:rPr lang="de-DE" sz="1100" dirty="0" err="1">
                <a:latin typeface="Arial" panose="020B0604020202020204" pitchFamily="34" charset="0"/>
                <a:cs typeface="Arial" panose="020B0604020202020204" pitchFamily="34" charset="0"/>
              </a:rPr>
              <a:t>Schwie-rigkeiten</a:t>
            </a:r>
            <a:r>
              <a:rPr lang="de-DE" sz="1100" dirty="0">
                <a:latin typeface="Arial" panose="020B0604020202020204" pitchFamily="34" charset="0"/>
                <a:cs typeface="Arial" panose="020B0604020202020204" pitchFamily="34" charset="0"/>
              </a:rPr>
              <a:t>, Satire und Werbung von Nachrichten zu unterscheiden. Die 18-Jährigen sind kompetenter, aber sagen, dass sie KI-generierte Inhalte (sog. Deep Fakes) kaum erkennen könnten. Diese Studien belegen, dass Fake News heute zum Alltag gehören. Entsprechend hoch ist der Bedarf an Informationskompetenz.</a:t>
            </a:r>
          </a:p>
        </p:txBody>
      </p:sp>
      <p:sp>
        <p:nvSpPr>
          <p:cNvPr id="6" name="Textfeld 5">
            <a:extLst>
              <a:ext uri="{FF2B5EF4-FFF2-40B4-BE49-F238E27FC236}">
                <a16:creationId xmlns:a16="http://schemas.microsoft.com/office/drawing/2014/main" id="{319B316B-17A2-47F2-A8F0-5A822FB54741}"/>
              </a:ext>
            </a:extLst>
          </p:cNvPr>
          <p:cNvSpPr txBox="1"/>
          <p:nvPr/>
        </p:nvSpPr>
        <p:spPr>
          <a:xfrm>
            <a:off x="4053706" y="1487289"/>
            <a:ext cx="223224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Gespräch: Aufforderung zur Gruppenbildung</a:t>
            </a:r>
          </a:p>
        </p:txBody>
      </p:sp>
      <p:sp>
        <p:nvSpPr>
          <p:cNvPr id="7" name="Rechteck 6">
            <a:extLst>
              <a:ext uri="{FF2B5EF4-FFF2-40B4-BE49-F238E27FC236}">
                <a16:creationId xmlns:a16="http://schemas.microsoft.com/office/drawing/2014/main" id="{9EADB348-8A0B-47DA-8478-21110BAE1156}"/>
              </a:ext>
            </a:extLst>
          </p:cNvPr>
          <p:cNvSpPr/>
          <p:nvPr/>
        </p:nvSpPr>
        <p:spPr>
          <a:xfrm>
            <a:off x="309600" y="3675600"/>
            <a:ext cx="4392000" cy="208977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de-DE" sz="1200" dirty="0">
                <a:solidFill>
                  <a:schemeClr val="tx1"/>
                </a:solidFill>
              </a:rPr>
              <a:t> </a:t>
            </a:r>
          </a:p>
          <a:p>
            <a:endParaRPr lang="de-DE" sz="1200" dirty="0">
              <a:solidFill>
                <a:schemeClr val="tx1"/>
              </a:solidFill>
            </a:endParaRPr>
          </a:p>
          <a:p>
            <a:pPr>
              <a:lnSpc>
                <a:spcPct val="150000"/>
              </a:lnSpc>
            </a:pPr>
            <a:r>
              <a:rPr lang="de-DE" sz="1200" i="1" dirty="0">
                <a:solidFill>
                  <a:schemeClr val="tx1"/>
                </a:solidFill>
              </a:rPr>
              <a:t>Die </a:t>
            </a:r>
            <a:r>
              <a:rPr lang="de-DE" sz="1200" i="1" dirty="0" err="1">
                <a:solidFill>
                  <a:schemeClr val="tx1"/>
                </a:solidFill>
              </a:rPr>
              <a:t>SuS</a:t>
            </a:r>
            <a:r>
              <a:rPr lang="de-DE" sz="1200" i="1" dirty="0">
                <a:solidFill>
                  <a:schemeClr val="tx1"/>
                </a:solidFill>
              </a:rPr>
              <a:t> in Dreier- oder Vierer-Gruppen unterteilen. Die Nutzung persönlicher Mobiles oder Tablet-PCs sollte untersagt werden.</a:t>
            </a:r>
          </a:p>
          <a:p>
            <a:pPr>
              <a:lnSpc>
                <a:spcPct val="150000"/>
              </a:lnSpc>
            </a:pPr>
            <a:r>
              <a:rPr lang="de-DE" sz="1200" i="1" dirty="0">
                <a:solidFill>
                  <a:schemeClr val="tx1"/>
                </a:solidFill>
              </a:rPr>
              <a:t>Sinn der Übung ist es, neben den eigenen Vorurteilen den kritischen Blick (Skepsis) zu entwickeln: Kann das sein? </a:t>
            </a:r>
          </a:p>
          <a:p>
            <a:pPr>
              <a:lnSpc>
                <a:spcPct val="150000"/>
              </a:lnSpc>
            </a:pPr>
            <a:endParaRPr lang="de-DE" sz="1200" i="1" dirty="0">
              <a:solidFill>
                <a:schemeClr val="tx1"/>
              </a:solidFill>
            </a:endParaRPr>
          </a:p>
          <a:p>
            <a:pPr>
              <a:lnSpc>
                <a:spcPct val="150000"/>
              </a:lnSpc>
            </a:pPr>
            <a:r>
              <a:rPr lang="de-DE" sz="1200" dirty="0">
                <a:solidFill>
                  <a:schemeClr val="tx1"/>
                </a:solidFill>
              </a:rPr>
              <a:t>Die drei Beispiele werden auf der folgenden Folie gezeigt.</a:t>
            </a:r>
          </a:p>
          <a:p>
            <a:pPr>
              <a:lnSpc>
                <a:spcPct val="150000"/>
              </a:lnSpc>
            </a:pPr>
            <a:r>
              <a:rPr lang="de-DE" sz="1200" dirty="0">
                <a:solidFill>
                  <a:schemeClr val="tx1"/>
                </a:solidFill>
              </a:rPr>
              <a:t>+++</a:t>
            </a:r>
          </a:p>
          <a:p>
            <a:pPr>
              <a:lnSpc>
                <a:spcPct val="150000"/>
              </a:lnSpc>
            </a:pPr>
            <a:r>
              <a:rPr lang="de-DE" sz="1200" dirty="0">
                <a:solidFill>
                  <a:schemeClr val="tx1"/>
                </a:solidFill>
              </a:rPr>
              <a:t>Hier Befunde aus der JIM-Studie (2025) zum Item: „Mir sind im letzten Monat im Internet begegnet…“:</a:t>
            </a:r>
          </a:p>
        </p:txBody>
      </p:sp>
      <p:sp>
        <p:nvSpPr>
          <p:cNvPr id="8" name="Rechteck 7">
            <a:extLst>
              <a:ext uri="{FF2B5EF4-FFF2-40B4-BE49-F238E27FC236}">
                <a16:creationId xmlns:a16="http://schemas.microsoft.com/office/drawing/2014/main" id="{8C58B802-D988-41FD-8DA7-33474700D433}"/>
              </a:ext>
            </a:extLst>
          </p:cNvPr>
          <p:cNvSpPr/>
          <p:nvPr/>
        </p:nvSpPr>
        <p:spPr>
          <a:xfrm>
            <a:off x="813346" y="3821161"/>
            <a:ext cx="3888432" cy="276999"/>
          </a:xfrm>
          <a:prstGeom prst="rect">
            <a:avLst/>
          </a:prstGeom>
        </p:spPr>
        <p:txBody>
          <a:bodyPr wrap="square">
            <a:spAutoFit/>
          </a:bodyPr>
          <a:lstStyle/>
          <a:p>
            <a:r>
              <a:rPr lang="en-GB" sz="1200" b="1" dirty="0" err="1">
                <a:solidFill>
                  <a:srgbClr val="FF0000"/>
                </a:solidFill>
              </a:rPr>
              <a:t>Aufwärmübung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9" name="Grafik 8" descr="Ein Bild, das Uhr enthält.&#10;&#10;Automatisch generierte Beschreibung">
            <a:extLst>
              <a:ext uri="{FF2B5EF4-FFF2-40B4-BE49-F238E27FC236}">
                <a16:creationId xmlns:a16="http://schemas.microsoft.com/office/drawing/2014/main" id="{87A9EFA1-1816-44F7-9C83-001C341BB477}"/>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3"/>
            <a:ext cx="383388" cy="293179"/>
          </a:xfrm>
          <a:prstGeom prst="rect">
            <a:avLst/>
          </a:prstGeom>
        </p:spPr>
      </p:pic>
      <p:pic>
        <p:nvPicPr>
          <p:cNvPr id="10" name="Grafik 9" descr="Ein Bild, das Text, Diagramm, Schrift, Reihe enthält.&#10;&#10;KI-generierte Inhalte können fehlerhaft sein.">
            <a:extLst>
              <a:ext uri="{FF2B5EF4-FFF2-40B4-BE49-F238E27FC236}">
                <a16:creationId xmlns:a16="http://schemas.microsoft.com/office/drawing/2014/main" id="{C32E2FE2-F48D-4FCB-82C3-BE72DAC15E6C}"/>
              </a:ext>
            </a:extLst>
          </p:cNvPr>
          <p:cNvPicPr>
            <a:picLocks noChangeAspect="1"/>
          </p:cNvPicPr>
          <p:nvPr/>
        </p:nvPicPr>
        <p:blipFill rotWithShape="1">
          <a:blip r:embed="rId4"/>
          <a:srcRect l="5354" t="14149" r="20806" b="8909"/>
          <a:stretch/>
        </p:blipFill>
        <p:spPr>
          <a:xfrm>
            <a:off x="359514" y="6989514"/>
            <a:ext cx="4375820" cy="2687359"/>
          </a:xfrm>
          <a:prstGeom prst="rect">
            <a:avLst/>
          </a:prstGeom>
        </p:spPr>
      </p:pic>
      <p:sp>
        <p:nvSpPr>
          <p:cNvPr id="11" name="Textfeld 10">
            <a:extLst>
              <a:ext uri="{FF2B5EF4-FFF2-40B4-BE49-F238E27FC236}">
                <a16:creationId xmlns:a16="http://schemas.microsoft.com/office/drawing/2014/main" id="{03B43853-0D43-4796-ADE2-AEF336659B04}"/>
              </a:ext>
            </a:extLst>
          </p:cNvPr>
          <p:cNvSpPr txBox="1"/>
          <p:nvPr/>
        </p:nvSpPr>
        <p:spPr>
          <a:xfrm>
            <a:off x="285437" y="9653810"/>
            <a:ext cx="2284600" cy="215444"/>
          </a:xfrm>
          <a:prstGeom prst="rect">
            <a:avLst/>
          </a:prstGeom>
          <a:noFill/>
        </p:spPr>
        <p:txBody>
          <a:bodyPr wrap="none" rtlCol="0">
            <a:spAutoFit/>
          </a:bodyPr>
          <a:lstStyle/>
          <a:p>
            <a:r>
              <a:rPr lang="de-DE" sz="800" dirty="0">
                <a:latin typeface="Century Gothic" panose="020B0502020202020204" pitchFamily="34" charset="0"/>
              </a:rPr>
              <a:t>Quelle: Jim Studie 2025 (12- bis 19-Jährige)</a:t>
            </a:r>
          </a:p>
        </p:txBody>
      </p:sp>
      <p:sp>
        <p:nvSpPr>
          <p:cNvPr id="12" name="Abgerundetes Rechteck 15">
            <a:extLst>
              <a:ext uri="{FF2B5EF4-FFF2-40B4-BE49-F238E27FC236}">
                <a16:creationId xmlns:a16="http://schemas.microsoft.com/office/drawing/2014/main" id="{C0ACDC34-6B1C-4571-8F45-24522AB7042A}"/>
              </a:ext>
            </a:extLst>
          </p:cNvPr>
          <p:cNvSpPr/>
          <p:nvPr/>
        </p:nvSpPr>
        <p:spPr>
          <a:xfrm>
            <a:off x="592552" y="7106215"/>
            <a:ext cx="1228906" cy="19895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5">
            <a:extLst>
              <a:ext uri="{FF2B5EF4-FFF2-40B4-BE49-F238E27FC236}">
                <a16:creationId xmlns:a16="http://schemas.microsoft.com/office/drawing/2014/main" id="{DE589572-3A9B-4D15-BC93-4E984B952CEF}"/>
              </a:ext>
            </a:extLst>
          </p:cNvPr>
          <p:cNvSpPr/>
          <p:nvPr/>
        </p:nvSpPr>
        <p:spPr>
          <a:xfrm>
            <a:off x="593499" y="8256216"/>
            <a:ext cx="1228906" cy="19895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325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normAutofit/>
          </a:bodyPr>
          <a:lstStyle/>
          <a:p>
            <a:r>
              <a:rPr lang="de-DE" dirty="0"/>
              <a:t>   </a:t>
            </a:r>
          </a:p>
          <a:p>
            <a:endParaRPr lang="de-DE" dirty="0"/>
          </a:p>
        </p:txBody>
      </p:sp>
      <p:sp>
        <p:nvSpPr>
          <p:cNvPr id="4" name="Foliennummernplatzhalter 3"/>
          <p:cNvSpPr>
            <a:spLocks noGrp="1"/>
          </p:cNvSpPr>
          <p:nvPr>
            <p:ph type="sldNum" sz="quarter" idx="10"/>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36258960-5742-4152-831E-D2486F259FEA}"/>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Sensibilisierung für Merkmale und verschiedene Formen von Falschmeldungen</a:t>
            </a:r>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0"/>
            <a:ext cx="4392000" cy="237780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12174" y="4181202"/>
            <a:ext cx="4361612" cy="5616624"/>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Hier seht ihr 3 Meldungen, die auf den Sozialen Medien verbreitet wurden. Lest Sie Euch durch und schätzt die Glaubwürdigkeit ein. Stimmt, was berichtet wird? </a:t>
            </a:r>
            <a:br>
              <a:rPr lang="de-DE" sz="1200" i="1" dirty="0">
                <a:latin typeface="Arial" pitchFamily="34" charset="0"/>
                <a:cs typeface="Arial" pitchFamily="34" charset="0"/>
              </a:rPr>
            </a:br>
            <a:r>
              <a:rPr lang="de-DE" sz="1200" i="1" dirty="0">
                <a:latin typeface="Arial" pitchFamily="34" charset="0"/>
                <a:cs typeface="Arial" pitchFamily="34" charset="0"/>
              </a:rPr>
              <a:t>Wenn nicht: Glaubt ihr, es handelt sich um bewusste Falschinformation?</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1200" i="1" dirty="0">
                <a:latin typeface="Arial" pitchFamily="34" charset="0"/>
                <a:cs typeface="Arial" pitchFamily="34" charset="0"/>
              </a:rPr>
              <a:t>Wenn ja: Woran macht Ihr das fest?</a:t>
            </a:r>
          </a:p>
          <a:p>
            <a:pPr marL="0" marR="0" lvl="0" indent="0" algn="l" defTabSz="914400" rtl="0" eaLnBrk="1" fontAlgn="auto" latinLnBrk="0" hangingPunct="1">
              <a:lnSpc>
                <a:spcPct val="150000"/>
              </a:lnSpc>
              <a:spcBef>
                <a:spcPts val="0"/>
              </a:spcBef>
              <a:spcAft>
                <a:spcPts val="0"/>
              </a:spcAft>
              <a:buClrTx/>
              <a:buSzTx/>
              <a:buFontTx/>
              <a:buNone/>
              <a:tabLst/>
              <a:defRPr/>
            </a:pPr>
            <a:endParaRPr lang="de-DE" sz="1200" i="1" dirty="0">
              <a:latin typeface="Arial" pitchFamily="34" charset="0"/>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lang="de-DE" sz="1200" b="1" dirty="0">
                <a:latin typeface="Arial" pitchFamily="34" charset="0"/>
                <a:cs typeface="Arial" pitchFamily="34" charset="0"/>
                <a:sym typeface="Wingdings" panose="05000000000000000000" pitchFamily="2" charset="2"/>
              </a:rPr>
              <a:t>Klick</a:t>
            </a:r>
            <a:r>
              <a:rPr lang="de-DE" sz="1200" dirty="0">
                <a:latin typeface="Arial" pitchFamily="34" charset="0"/>
                <a:cs typeface="Arial" pitchFamily="34" charset="0"/>
                <a:sym typeface="Wingdings" panose="05000000000000000000" pitchFamily="2" charset="2"/>
              </a:rPr>
              <a:t>: nacheinander erscheinen drei Meldungen. Die </a:t>
            </a:r>
            <a:r>
              <a:rPr lang="de-DE" sz="1200" dirty="0" err="1">
                <a:latin typeface="Arial" pitchFamily="34" charset="0"/>
                <a:cs typeface="Arial" pitchFamily="34" charset="0"/>
                <a:sym typeface="Wingdings" panose="05000000000000000000" pitchFamily="2" charset="2"/>
              </a:rPr>
              <a:t>SuS</a:t>
            </a:r>
            <a:r>
              <a:rPr lang="de-DE" sz="1200" dirty="0">
                <a:latin typeface="Arial" pitchFamily="34" charset="0"/>
                <a:cs typeface="Arial" pitchFamily="34" charset="0"/>
                <a:sym typeface="Wingdings" panose="05000000000000000000" pitchFamily="2" charset="2"/>
              </a:rPr>
              <a:t> sollen sie durchlesen und einschätzen</a:t>
            </a:r>
          </a:p>
          <a:p>
            <a:pPr marL="171450" indent="-171450">
              <a:lnSpc>
                <a:spcPct val="150000"/>
              </a:lnSpc>
              <a:buFont typeface="Wingdings" panose="05000000000000000000" pitchFamily="2" charset="2"/>
              <a:buChar char="à"/>
              <a:defRPr/>
            </a:pPr>
            <a:r>
              <a:rPr lang="de-DE" sz="1200" dirty="0">
                <a:latin typeface="Arial" pitchFamily="34" charset="0"/>
                <a:cs typeface="Arial" pitchFamily="34" charset="0"/>
                <a:sym typeface="Wingdings" panose="05000000000000000000" pitchFamily="2" charset="2"/>
              </a:rPr>
              <a:t>Die </a:t>
            </a:r>
            <a:r>
              <a:rPr lang="de-DE" sz="1200" b="1" dirty="0">
                <a:latin typeface="Arial" pitchFamily="34" charset="0"/>
                <a:cs typeface="Arial" pitchFamily="34" charset="0"/>
                <a:sym typeface="Wingdings" panose="05000000000000000000" pitchFamily="2" charset="2"/>
              </a:rPr>
              <a:t>Auflösung</a:t>
            </a:r>
            <a:r>
              <a:rPr lang="de-DE" sz="1200" dirty="0">
                <a:latin typeface="Arial" pitchFamily="34" charset="0"/>
                <a:cs typeface="Arial" pitchFamily="34" charset="0"/>
                <a:sym typeface="Wingdings" panose="05000000000000000000" pitchFamily="2" charset="2"/>
              </a:rPr>
              <a:t> folgt auf der nächsten Folie</a:t>
            </a:r>
            <a:endParaRPr lang="de-DE" sz="1200" dirty="0">
              <a:latin typeface="Arial" pitchFamily="34" charset="0"/>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a:solidFill>
                  <a:srgbClr val="FF0000"/>
                </a:solidFill>
              </a:rPr>
              <a:t>Forts. </a:t>
            </a:r>
            <a:r>
              <a:rPr lang="en-GB" sz="1200" b="1" dirty="0" err="1">
                <a:solidFill>
                  <a:srgbClr val="FF0000"/>
                </a:solidFill>
              </a:rPr>
              <a:t>Aufwärmübung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Textfeld 10">
            <a:extLst>
              <a:ext uri="{FF2B5EF4-FFF2-40B4-BE49-F238E27FC236}">
                <a16:creationId xmlns:a16="http://schemas.microsoft.com/office/drawing/2014/main" id="{1968CC1D-439B-475E-8B5B-1328D19FB978}"/>
              </a:ext>
            </a:extLst>
          </p:cNvPr>
          <p:cNvSpPr txBox="1"/>
          <p:nvPr/>
        </p:nvSpPr>
        <p:spPr>
          <a:xfrm>
            <a:off x="4845794" y="3893170"/>
            <a:ext cx="2016224" cy="6417141"/>
          </a:xfrm>
          <a:prstGeom prst="rect">
            <a:avLst/>
          </a:prstGeom>
          <a:noFill/>
        </p:spPr>
        <p:txBody>
          <a:bodyPr wrap="square" rtlCol="0">
            <a:spAutoFit/>
          </a:bodyPr>
          <a:lstStyle/>
          <a:p>
            <a:pPr>
              <a:spcAft>
                <a:spcPts val="600"/>
              </a:spcAft>
            </a:pPr>
            <a:r>
              <a:rPr lang="de-DE" sz="1100" b="1" i="1" dirty="0">
                <a:latin typeface="Arial" panose="020B0604020202020204" pitchFamily="34" charset="0"/>
                <a:cs typeface="Arial" panose="020B0604020202020204" pitchFamily="34" charset="0"/>
              </a:rPr>
              <a:t>Wie Falschinformationen entstehen</a:t>
            </a:r>
            <a:endParaRPr lang="de-DE" sz="1100" dirty="0">
              <a:latin typeface="Arial" panose="020B0604020202020204" pitchFamily="34" charset="0"/>
              <a:cs typeface="Arial" panose="020B0604020202020204" pitchFamily="34" charset="0"/>
            </a:endParaRPr>
          </a:p>
          <a:p>
            <a:pPr>
              <a:spcAft>
                <a:spcPts val="600"/>
              </a:spcAft>
            </a:pPr>
            <a:r>
              <a:rPr lang="de-DE" sz="1100" dirty="0"/>
              <a:t>Vor allem auf </a:t>
            </a:r>
            <a:r>
              <a:rPr lang="de-DE" sz="1100" i="1" dirty="0"/>
              <a:t>TikTok, X, </a:t>
            </a:r>
            <a:r>
              <a:rPr lang="de-DE" sz="1100" i="1" dirty="0" err="1"/>
              <a:t>Telegram</a:t>
            </a:r>
            <a:r>
              <a:rPr lang="de-DE" sz="1100" dirty="0"/>
              <a:t> und </a:t>
            </a:r>
            <a:r>
              <a:rPr lang="de-DE" sz="1100" i="1" dirty="0" err="1"/>
              <a:t>Intagram</a:t>
            </a:r>
            <a:r>
              <a:rPr lang="de-DE" sz="1100" i="1" dirty="0"/>
              <a:t> </a:t>
            </a:r>
            <a:r>
              <a:rPr lang="de-DE" sz="1100" dirty="0"/>
              <a:t>verbreiten Personen und Gruppen immer wieder erfundene Storys und Behauptungen. Und oft werden diese von vielen Nutzern geteilt und in die Chats der </a:t>
            </a:r>
            <a:r>
              <a:rPr lang="de-DE" sz="1100" dirty="0" err="1"/>
              <a:t>Messengerdienste</a:t>
            </a:r>
            <a:r>
              <a:rPr lang="de-DE" sz="1100" dirty="0"/>
              <a:t> (WhatsApp u.a.) gespült.</a:t>
            </a:r>
          </a:p>
          <a:p>
            <a:r>
              <a:rPr lang="de-DE" sz="1100" dirty="0"/>
              <a:t>Falsche Informationen entstehen oft, weil vermeint-</a:t>
            </a:r>
            <a:r>
              <a:rPr lang="de-DE" sz="1100" dirty="0" err="1"/>
              <a:t>lich</a:t>
            </a:r>
            <a:r>
              <a:rPr lang="de-DE" sz="1100" dirty="0"/>
              <a:t> authentische Bilder und Fakten zu einer neuen Aussage zusammengebaut werden, um damit etwas „beweisen“ zu wollen. So ist es auch bei mehreren unserer Übungsbeispiele.</a:t>
            </a:r>
          </a:p>
          <a:p>
            <a:endParaRPr lang="de-DE" sz="500" dirty="0"/>
          </a:p>
          <a:p>
            <a:r>
              <a:rPr lang="de-DE" sz="1100" dirty="0"/>
              <a:t>Ganz andere Ausmaße erzeugen die Troll-Fabriken und politischen Netzwerke zur Desinformation. Sie sind meist staatlich gelenkt und überfluten das Internet mit irreführenden Darstellungen. Russlands Desinformations-netzwerk ist mit sog. Storm-Gruppen, mit ‚War on Fakes‘ und der ‚Doppelgänger‘-Produktion verknüpft. Mehr dazu unter: </a:t>
            </a:r>
            <a:r>
              <a:rPr lang="de-DE" sz="1100" u="sng" dirty="0">
                <a:hlinkClick r:id="rId4" tooltip="List of fake news troll farms - Wikipedia"/>
              </a:rPr>
              <a:t>Wikipedia</a:t>
            </a:r>
            <a:r>
              <a:rPr lang="de-DE" sz="1100" u="sng" dirty="0"/>
              <a:t>.</a:t>
            </a:r>
            <a:endParaRPr lang="de-DE" sz="1100" dirty="0"/>
          </a:p>
          <a:p>
            <a:endParaRPr lang="de-DE" sz="1100" dirty="0"/>
          </a:p>
        </p:txBody>
      </p:sp>
    </p:spTree>
    <p:extLst>
      <p:ext uri="{BB962C8B-B14F-4D97-AF65-F5344CB8AC3E}">
        <p14:creationId xmlns:p14="http://schemas.microsoft.com/office/powerpoint/2010/main" val="251314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normAutofit/>
          </a:bodyPr>
          <a:lstStyle/>
          <a:p>
            <a:r>
              <a:rPr lang="de-DE" dirty="0"/>
              <a:t>   </a:t>
            </a:r>
          </a:p>
          <a:p>
            <a:endParaRPr lang="de-DE" dirty="0"/>
          </a:p>
        </p:txBody>
      </p:sp>
      <p:sp>
        <p:nvSpPr>
          <p:cNvPr id="4" name="Foliennummernplatzhalter 3"/>
          <p:cNvSpPr>
            <a:spLocks noGrp="1"/>
          </p:cNvSpPr>
          <p:nvPr>
            <p:ph type="sldNum" sz="quarter" idx="10"/>
          </p:nvPr>
        </p:nvSpPr>
        <p:spPr/>
        <p:txBody>
          <a:bodyPr/>
          <a:lstStyle/>
          <a:p>
            <a:fld id="{A2A61CC0-4B0B-4395-B916-EE71BB03C9A7}" type="slidenum">
              <a:rPr lang="de-DE" smtClean="0"/>
              <a:pPr/>
              <a:t>5</a:t>
            </a:fld>
            <a:endParaRPr lang="de-DE" dirty="0"/>
          </a:p>
        </p:txBody>
      </p:sp>
      <p:sp>
        <p:nvSpPr>
          <p:cNvPr id="5" name="Textfeld 4">
            <a:extLst>
              <a:ext uri="{FF2B5EF4-FFF2-40B4-BE49-F238E27FC236}">
                <a16:creationId xmlns:a16="http://schemas.microsoft.com/office/drawing/2014/main" id="{36258960-5742-4152-831E-D2486F259FEA}"/>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Sensibilisierung für Merkmale und Formen von Falschmeldungen</a:t>
            </a:r>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1"/>
            <a:ext cx="4392000" cy="2089778"/>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12174" y="4109194"/>
            <a:ext cx="4361612" cy="5616624"/>
          </a:xfrm>
          <a:prstGeom prst="rect">
            <a:avLst/>
          </a:prstGeom>
          <a:noFill/>
        </p:spPr>
        <p:txBody>
          <a:bodyPr vert="horz" lIns="99048" tIns="49524" rIns="99048" bIns="49524" rtlCol="0">
            <a:normAutofit lnSpcReduction="10000"/>
          </a:bodyPr>
          <a:lstStyle/>
          <a:p>
            <a:pPr lvl="0">
              <a:lnSpc>
                <a:spcPct val="150000"/>
              </a:lnSpc>
              <a:defRPr/>
            </a:pPr>
            <a:r>
              <a:rPr lang="de-DE" sz="1200" i="1" dirty="0">
                <a:latin typeface="Arial" pitchFamily="34" charset="0"/>
                <a:cs typeface="Arial" pitchFamily="34" charset="0"/>
              </a:rPr>
              <a:t>Wir lösen jetzt einen Post nach dem anderen auf. </a:t>
            </a:r>
            <a:br>
              <a:rPr lang="de-DE" sz="1200" i="1" dirty="0">
                <a:latin typeface="Arial" pitchFamily="34" charset="0"/>
                <a:cs typeface="Arial" pitchFamily="34" charset="0"/>
              </a:rPr>
            </a:br>
            <a:r>
              <a:rPr lang="de-DE" sz="1200" i="1" dirty="0">
                <a:latin typeface="Arial" pitchFamily="34" charset="0"/>
                <a:cs typeface="Arial" pitchFamily="34" charset="0"/>
              </a:rPr>
              <a:t>Gebt zuerst eure Einschätzung hören: Stimmt, was berichtet wurde? Wenn nicht: Handelt es sich eher um eine bewusste oder ungewollte Falschinformation? Und ganz wichtig: Woran habt ihr das festgemacht – also welche Hinweise oder Kriterien habt ihr entdeckt?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lang="de-DE" sz="1200" b="1" dirty="0">
                <a:latin typeface="Arial" pitchFamily="34" charset="0"/>
                <a:cs typeface="Arial" pitchFamily="34" charset="0"/>
                <a:sym typeface="Wingdings" panose="05000000000000000000" pitchFamily="2" charset="2"/>
              </a:rPr>
              <a:t>Klick</a:t>
            </a:r>
            <a:r>
              <a:rPr lang="de-DE" sz="1200" dirty="0">
                <a:latin typeface="Arial" pitchFamily="34" charset="0"/>
                <a:cs typeface="Arial" pitchFamily="34" charset="0"/>
                <a:sym typeface="Wingdings" panose="05000000000000000000" pitchFamily="2" charset="2"/>
              </a:rPr>
              <a:t>: </a:t>
            </a:r>
            <a:endParaRPr lang="de-DE" sz="1200" i="1" dirty="0">
              <a:latin typeface="Arial" pitchFamily="34" charset="0"/>
              <a:cs typeface="Arial" pitchFamily="34" charset="0"/>
            </a:endParaRPr>
          </a:p>
          <a:p>
            <a:pPr>
              <a:lnSpc>
                <a:spcPct val="150000"/>
              </a:lnSpc>
              <a:spcAft>
                <a:spcPts val="600"/>
              </a:spcAft>
              <a:defRPr/>
            </a:pPr>
            <a:r>
              <a:rPr lang="de-DE" sz="1200" b="1" dirty="0">
                <a:latin typeface="Arial" pitchFamily="34" charset="0"/>
                <a:cs typeface="Arial" pitchFamily="34" charset="0"/>
                <a:sym typeface="Wingdings" pitchFamily="2" charset="2"/>
              </a:rPr>
              <a:t>1: Falschmeldung</a:t>
            </a:r>
            <a:r>
              <a:rPr lang="de-DE" sz="1200" dirty="0">
                <a:latin typeface="Arial" pitchFamily="34" charset="0"/>
                <a:cs typeface="Arial" pitchFamily="34" charset="0"/>
                <a:sym typeface="Wingdings" pitchFamily="2" charset="2"/>
              </a:rPr>
              <a:t>, die im Sommer 2025 von mehreren deutschen News-Medien publiziert wurde, dann in den Sozialen Medien. Wie eine Richtigstellung in den Medien aussieht, können Sie hier zeigen: </a:t>
            </a:r>
            <a:r>
              <a:rPr lang="de-DE" sz="1200" dirty="0">
                <a:latin typeface="Arial" pitchFamily="34" charset="0"/>
                <a:cs typeface="Arial" pitchFamily="34" charset="0"/>
                <a:sym typeface="Wingdings" pitchFamily="2" charset="2"/>
                <a:hlinkClick r:id="rId3"/>
              </a:rPr>
              <a:t>https://shorturl.at/LoY7F</a:t>
            </a:r>
            <a:r>
              <a:rPr lang="de-DE" sz="1200" dirty="0">
                <a:latin typeface="Arial" pitchFamily="34" charset="0"/>
                <a:cs typeface="Arial" pitchFamily="34" charset="0"/>
                <a:sym typeface="Wingdings" pitchFamily="2" charset="2"/>
              </a:rPr>
              <a:t> (Link zur CHIP-Webseite, die Richtigstellung findet sich am Ende des Beitrags, letzter Abruf: 04.11.2025)</a:t>
            </a:r>
            <a:endParaRPr lang="de-DE" sz="1200" b="1" dirty="0">
              <a:latin typeface="Arial" pitchFamily="34" charset="0"/>
              <a:cs typeface="Arial" pitchFamily="34" charset="0"/>
              <a:sym typeface="Wingdings" pitchFamily="2" charset="2"/>
            </a:endParaRPr>
          </a:p>
          <a:p>
            <a:pPr>
              <a:lnSpc>
                <a:spcPct val="150000"/>
              </a:lnSpc>
              <a:spcAft>
                <a:spcPts val="600"/>
              </a:spcAft>
              <a:defRPr/>
            </a:pPr>
            <a:r>
              <a:rPr lang="de-DE" sz="1200" b="1" dirty="0">
                <a:latin typeface="Arial" pitchFamily="34" charset="0"/>
                <a:cs typeface="Arial" pitchFamily="34" charset="0"/>
                <a:sym typeface="Wingdings" pitchFamily="2" charset="2"/>
              </a:rPr>
              <a:t>2: </a:t>
            </a:r>
            <a:r>
              <a:rPr lang="de-DE" sz="1200" dirty="0">
                <a:latin typeface="Arial" pitchFamily="34" charset="0"/>
                <a:cs typeface="Arial" pitchFamily="34" charset="0"/>
                <a:sym typeface="Wingdings" pitchFamily="2" charset="2"/>
              </a:rPr>
              <a:t>mehr dazu im </a:t>
            </a:r>
            <a:r>
              <a:rPr lang="de-DE" sz="1200" b="1" dirty="0">
                <a:latin typeface="Arial" pitchFamily="34" charset="0"/>
                <a:cs typeface="Arial" pitchFamily="34" charset="0"/>
                <a:sym typeface="Wingdings" pitchFamily="2" charset="2"/>
              </a:rPr>
              <a:t>Faktencheck</a:t>
            </a:r>
            <a:r>
              <a:rPr lang="de-DE" sz="1200" dirty="0">
                <a:latin typeface="Arial" pitchFamily="34" charset="0"/>
                <a:cs typeface="Arial" pitchFamily="34" charset="0"/>
                <a:sym typeface="Wingdings" pitchFamily="2" charset="2"/>
              </a:rPr>
              <a:t> bei </a:t>
            </a:r>
            <a:r>
              <a:rPr lang="de-DE" sz="1200" dirty="0" err="1">
                <a:latin typeface="Arial" pitchFamily="34" charset="0"/>
                <a:cs typeface="Arial" pitchFamily="34" charset="0"/>
                <a:sym typeface="Wingdings" pitchFamily="2" charset="2"/>
              </a:rPr>
              <a:t>mimikama</a:t>
            </a:r>
            <a:r>
              <a:rPr lang="de-DE" sz="1200" dirty="0">
                <a:latin typeface="Arial" pitchFamily="34" charset="0"/>
                <a:cs typeface="Arial" pitchFamily="34" charset="0"/>
                <a:sym typeface="Wingdings" pitchFamily="2" charset="2"/>
              </a:rPr>
              <a:t>: </a:t>
            </a:r>
            <a:r>
              <a:rPr lang="de-DE" sz="1200" dirty="0">
                <a:latin typeface="Arial" pitchFamily="34" charset="0"/>
                <a:cs typeface="Arial" pitchFamily="34" charset="0"/>
                <a:sym typeface="Wingdings" pitchFamily="2" charset="2"/>
                <a:hlinkClick r:id="rId4"/>
              </a:rPr>
              <a:t>https://www.mimikama.org/kein-buergeraufstand-in-dresden-ki-bild/</a:t>
            </a:r>
            <a:endParaRPr lang="de-DE" sz="1200" dirty="0">
              <a:latin typeface="Arial" pitchFamily="34" charset="0"/>
              <a:cs typeface="Arial" pitchFamily="34" charset="0"/>
              <a:sym typeface="Wingdings" pitchFamily="2" charset="2"/>
            </a:endParaRPr>
          </a:p>
          <a:p>
            <a:pPr>
              <a:lnSpc>
                <a:spcPct val="150000"/>
              </a:lnSpc>
              <a:spcAft>
                <a:spcPts val="600"/>
              </a:spcAft>
              <a:defRPr/>
            </a:pPr>
            <a:r>
              <a:rPr lang="de-DE" sz="1200" b="1" dirty="0">
                <a:latin typeface="Arial" pitchFamily="34" charset="0"/>
                <a:cs typeface="Arial" pitchFamily="34" charset="0"/>
                <a:sym typeface="Wingdings" pitchFamily="2" charset="2"/>
              </a:rPr>
              <a:t>3</a:t>
            </a:r>
            <a:r>
              <a:rPr lang="de-DE" sz="1200" dirty="0">
                <a:latin typeface="Arial" pitchFamily="34" charset="0"/>
                <a:cs typeface="Arial" pitchFamily="34" charset="0"/>
                <a:sym typeface="Wingdings" pitchFamily="2" charset="2"/>
              </a:rPr>
              <a:t>: </a:t>
            </a:r>
            <a:r>
              <a:rPr lang="de-DE" sz="1200" b="1" i="1" dirty="0">
                <a:latin typeface="Arial" pitchFamily="34" charset="0"/>
                <a:cs typeface="Arial" pitchFamily="34" charset="0"/>
                <a:sym typeface="Wingdings" pitchFamily="2" charset="2"/>
              </a:rPr>
              <a:t>report24.news </a:t>
            </a:r>
            <a:r>
              <a:rPr lang="de-DE" sz="1200" dirty="0">
                <a:latin typeface="Arial" pitchFamily="34" charset="0"/>
                <a:cs typeface="Arial" pitchFamily="34" charset="0"/>
                <a:sym typeface="Wingdings" pitchFamily="2" charset="2"/>
              </a:rPr>
              <a:t>gehört zum Alternativmedienimperium  der österreichischen rechtsextremen Partei FPÖ, mehr dazu: </a:t>
            </a:r>
            <a:r>
              <a:rPr lang="de-DE" sz="1200" dirty="0">
                <a:latin typeface="Arial" pitchFamily="34" charset="0"/>
                <a:cs typeface="Arial" pitchFamily="34" charset="0"/>
                <a:sym typeface="Wingdings" pitchFamily="2" charset="2"/>
                <a:hlinkClick r:id="rId5"/>
              </a:rPr>
              <a:t>https://kontrast.at/fpoe-medien/</a:t>
            </a:r>
            <a:r>
              <a:rPr lang="de-DE" sz="1200" dirty="0">
                <a:latin typeface="Arial" pitchFamily="34" charset="0"/>
                <a:cs typeface="Arial" pitchFamily="34" charset="0"/>
                <a:sym typeface="Wingdings" pitchFamily="2" charset="2"/>
              </a:rPr>
              <a:t> Recherchen von </a:t>
            </a:r>
            <a:r>
              <a:rPr lang="de-DE" sz="1200" i="1" dirty="0" err="1">
                <a:latin typeface="Arial" pitchFamily="34" charset="0"/>
                <a:cs typeface="Arial" pitchFamily="34" charset="0"/>
                <a:sym typeface="Wingdings" pitchFamily="2" charset="2"/>
              </a:rPr>
              <a:t>Correctiv</a:t>
            </a:r>
            <a:r>
              <a:rPr lang="de-DE" sz="1200" dirty="0">
                <a:latin typeface="Arial" pitchFamily="34" charset="0"/>
                <a:cs typeface="Arial" pitchFamily="34" charset="0"/>
                <a:sym typeface="Wingdings" pitchFamily="2" charset="2"/>
              </a:rPr>
              <a:t> deckten bereits 2021 irreführende Inhalte auf.</a:t>
            </a: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Aufwärmübung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6">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Textfeld 10">
            <a:extLst>
              <a:ext uri="{FF2B5EF4-FFF2-40B4-BE49-F238E27FC236}">
                <a16:creationId xmlns:a16="http://schemas.microsoft.com/office/drawing/2014/main" id="{6853A65E-D13D-43EF-830B-B112DEA245C6}"/>
              </a:ext>
            </a:extLst>
          </p:cNvPr>
          <p:cNvSpPr txBox="1"/>
          <p:nvPr/>
        </p:nvSpPr>
        <p:spPr>
          <a:xfrm>
            <a:off x="4839133" y="3893170"/>
            <a:ext cx="1830209" cy="4693593"/>
          </a:xfrm>
          <a:prstGeom prst="rect">
            <a:avLst/>
          </a:prstGeom>
          <a:noFill/>
        </p:spPr>
        <p:txBody>
          <a:bodyPr wrap="square" rtlCol="0">
            <a:spAutoFit/>
          </a:bodyPr>
          <a:lstStyle/>
          <a:p>
            <a:pPr>
              <a:spcAft>
                <a:spcPts val="600"/>
              </a:spcAft>
            </a:pPr>
            <a:r>
              <a:rPr lang="de-DE" sz="1100" b="1" dirty="0"/>
              <a:t>Lügengeschichten</a:t>
            </a:r>
            <a:r>
              <a:rPr lang="de-DE" sz="1200" dirty="0"/>
              <a:t> </a:t>
            </a:r>
          </a:p>
          <a:p>
            <a:pPr>
              <a:spcAft>
                <a:spcPts val="600"/>
              </a:spcAft>
            </a:pPr>
            <a:r>
              <a:rPr lang="de-DE" sz="1100" dirty="0"/>
              <a:t>Vor allem auf </a:t>
            </a:r>
            <a:r>
              <a:rPr lang="de-DE" sz="1100" i="1" dirty="0"/>
              <a:t>Instagram,</a:t>
            </a:r>
            <a:r>
              <a:rPr lang="de-DE" sz="1100" dirty="0"/>
              <a:t> </a:t>
            </a:r>
            <a:r>
              <a:rPr lang="de-DE" sz="1100" i="1" dirty="0" err="1"/>
              <a:t>TikTok</a:t>
            </a:r>
            <a:r>
              <a:rPr lang="de-DE" sz="1100" dirty="0"/>
              <a:t>, </a:t>
            </a:r>
            <a:r>
              <a:rPr lang="de-DE" sz="1100" i="1" dirty="0"/>
              <a:t>Facebook</a:t>
            </a:r>
            <a:r>
              <a:rPr lang="de-DE" sz="1100" dirty="0"/>
              <a:t> und </a:t>
            </a:r>
            <a:r>
              <a:rPr lang="de-DE" sz="1100" i="1" dirty="0"/>
              <a:t>X</a:t>
            </a:r>
            <a:r>
              <a:rPr lang="de-DE" sz="1100" dirty="0"/>
              <a:t> verbreiten Personen und Gruppen immer wieder aufregende Berichte und Behauptungen, die Falschmeldungen und Fake-News Glauben schenken und diese nachplappern. .</a:t>
            </a:r>
          </a:p>
          <a:p>
            <a:r>
              <a:rPr lang="de-DE" sz="1100" dirty="0"/>
              <a:t>Mitunter werden vermeintliche Fakten zu einer neuen Aussage zusammengebaut und/oder mit sachfremden Bildern und Videos garniert, um damit etwas „beweisen“ zu wollen. </a:t>
            </a:r>
          </a:p>
          <a:p>
            <a:r>
              <a:rPr lang="de-DE" sz="1100" dirty="0"/>
              <a:t>So ist es auch bei unserem Übungsbeispiel „Himbeeren“ ab Folie 8. </a:t>
            </a:r>
          </a:p>
          <a:p>
            <a:endParaRPr lang="de-DE" sz="1100" dirty="0"/>
          </a:p>
          <a:p>
            <a:r>
              <a:rPr lang="de-DE" sz="1100" dirty="0">
                <a:sym typeface="Wingdings" panose="05000000000000000000" pitchFamily="2" charset="2"/>
              </a:rPr>
              <a:t> Forts.</a:t>
            </a:r>
            <a:br>
              <a:rPr lang="de-DE" sz="1100" dirty="0"/>
            </a:br>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99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F139-E438-E0B9-1ED1-69BA923EFF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90E866-DD35-80AB-A96B-0FEE4EA85ABD}"/>
              </a:ext>
            </a:extLst>
          </p:cNvPr>
          <p:cNvSpPr>
            <a:spLocks noGrp="1" noRot="1" noChangeAspect="1"/>
          </p:cNvSpPr>
          <p:nvPr>
            <p:ph type="sldImg"/>
          </p:nvPr>
        </p:nvSpPr>
        <p:spPr>
          <a:xfrm>
            <a:off x="309563" y="1055688"/>
            <a:ext cx="3478212" cy="1957387"/>
          </a:xfrm>
        </p:spPr>
      </p:sp>
      <p:sp>
        <p:nvSpPr>
          <p:cNvPr id="3" name="Notizenplatzhalter 2">
            <a:extLst>
              <a:ext uri="{FF2B5EF4-FFF2-40B4-BE49-F238E27FC236}">
                <a16:creationId xmlns:a16="http://schemas.microsoft.com/office/drawing/2014/main" id="{2EB4DA7E-FC22-7C80-5C60-FEEF410A647E}"/>
              </a:ext>
            </a:extLst>
          </p:cNvPr>
          <p:cNvSpPr>
            <a:spLocks noGrp="1"/>
          </p:cNvSpPr>
          <p:nvPr>
            <p:ph type="body" idx="1"/>
          </p:nvPr>
        </p:nvSpPr>
        <p:spPr/>
        <p:txBody>
          <a:bodyPr>
            <a:normAutofit/>
          </a:bodyPr>
          <a:lstStyle/>
          <a:p>
            <a:r>
              <a:rPr lang="de-DE" dirty="0"/>
              <a:t>   </a:t>
            </a:r>
          </a:p>
          <a:p>
            <a:endParaRPr lang="de-DE" dirty="0"/>
          </a:p>
        </p:txBody>
      </p:sp>
      <p:sp>
        <p:nvSpPr>
          <p:cNvPr id="4" name="Foliennummernplatzhalter 3">
            <a:extLst>
              <a:ext uri="{FF2B5EF4-FFF2-40B4-BE49-F238E27FC236}">
                <a16:creationId xmlns:a16="http://schemas.microsoft.com/office/drawing/2014/main" id="{14AB43B5-13AF-6BA2-BCC0-F18F65F7E748}"/>
              </a:ext>
            </a:extLst>
          </p:cNvPr>
          <p:cNvSpPr>
            <a:spLocks noGrp="1"/>
          </p:cNvSpPr>
          <p:nvPr>
            <p:ph type="sldNum" sz="quarter" idx="10"/>
          </p:nvPr>
        </p:nvSpPr>
        <p:spPr/>
        <p:txBody>
          <a:bodyPr/>
          <a:lstStyle/>
          <a:p>
            <a:fld id="{A2A61CC0-4B0B-4395-B916-EE71BB03C9A7}" type="slidenum">
              <a:rPr lang="de-DE" smtClean="0"/>
              <a:pPr/>
              <a:t>6</a:t>
            </a:fld>
            <a:endParaRPr lang="de-DE" dirty="0"/>
          </a:p>
        </p:txBody>
      </p:sp>
      <p:sp>
        <p:nvSpPr>
          <p:cNvPr id="5" name="Textfeld 4">
            <a:extLst>
              <a:ext uri="{FF2B5EF4-FFF2-40B4-BE49-F238E27FC236}">
                <a16:creationId xmlns:a16="http://schemas.microsoft.com/office/drawing/2014/main" id="{FC0271C9-A7D8-2D83-1BD2-344A46E7EB2D}"/>
              </a:ext>
            </a:extLst>
          </p:cNvPr>
          <p:cNvSpPr txBox="1"/>
          <p:nvPr/>
        </p:nvSpPr>
        <p:spPr>
          <a:xfrm>
            <a:off x="4053706" y="1444898"/>
            <a:ext cx="2336668" cy="461665"/>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Definition oder Arten von Falschmeldungen</a:t>
            </a:r>
          </a:p>
        </p:txBody>
      </p:sp>
      <p:sp>
        <p:nvSpPr>
          <p:cNvPr id="9" name="Notizenplatzhalter 2">
            <a:extLst>
              <a:ext uri="{FF2B5EF4-FFF2-40B4-BE49-F238E27FC236}">
                <a16:creationId xmlns:a16="http://schemas.microsoft.com/office/drawing/2014/main" id="{842414F3-E859-6B89-2D39-3BD866E27A02}"/>
              </a:ext>
            </a:extLst>
          </p:cNvPr>
          <p:cNvSpPr txBox="1">
            <a:spLocks/>
          </p:cNvSpPr>
          <p:nvPr/>
        </p:nvSpPr>
        <p:spPr>
          <a:xfrm>
            <a:off x="371401" y="3677146"/>
            <a:ext cx="4361612" cy="6192688"/>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Auflösung Übung 1 / </a:t>
            </a:r>
          </a:p>
          <a:p>
            <a:pPr marL="0" marR="0" lvl="0" indent="0" algn="l" defTabSz="914400" rtl="0" eaLnBrk="1" fontAlgn="auto" latinLnBrk="0" hangingPunct="1">
              <a:lnSpc>
                <a:spcPct val="150000"/>
              </a:lnSpc>
              <a:spcBef>
                <a:spcPts val="0"/>
              </a:spcBef>
              <a:spcAft>
                <a:spcPts val="0"/>
              </a:spcAft>
              <a:buClrTx/>
              <a:buSzTx/>
              <a:tabLst/>
              <a:defRPr/>
            </a:pPr>
            <a:r>
              <a:rPr lang="de-DE" sz="1200" b="1" dirty="0" err="1">
                <a:latin typeface="Arial" pitchFamily="34" charset="0"/>
                <a:cs typeface="Arial" pitchFamily="34" charset="0"/>
                <a:sym typeface="Wingdings" pitchFamily="2" charset="2"/>
              </a:rPr>
              <a:t>Einrdnung</a:t>
            </a:r>
            <a:r>
              <a:rPr lang="de-DE" sz="1200" b="1" dirty="0">
                <a:latin typeface="Arial" pitchFamily="34" charset="0"/>
                <a:cs typeface="Arial" pitchFamily="34" charset="0"/>
                <a:sym typeface="Wingdings" pitchFamily="2" charset="2"/>
              </a:rPr>
              <a:t>: Arten der Falschinformation</a:t>
            </a: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Falschmeldung (auch Zeitungsente): </a:t>
            </a:r>
            <a:r>
              <a:rPr lang="de-DE" sz="1200" dirty="0">
                <a:latin typeface="Arial" pitchFamily="34" charset="0"/>
                <a:cs typeface="Arial" pitchFamily="34" charset="0"/>
                <a:sym typeface="Wingdings" pitchFamily="2" charset="2"/>
              </a:rPr>
              <a:t>eine unzutreffende Meldung. Grund ist oftmals eine fehlerhafte oder nachlässige Recherche, manchmal auch die ungeprüfte Übernahme eines Textes, den der KI-</a:t>
            </a:r>
            <a:r>
              <a:rPr lang="de-DE" sz="1200" dirty="0" err="1">
                <a:latin typeface="Arial" pitchFamily="34" charset="0"/>
                <a:cs typeface="Arial" pitchFamily="34" charset="0"/>
                <a:sym typeface="Wingdings" pitchFamily="2" charset="2"/>
              </a:rPr>
              <a:t>Chatbot</a:t>
            </a:r>
            <a:r>
              <a:rPr lang="de-DE" sz="1200" dirty="0">
                <a:latin typeface="Arial" pitchFamily="34" charset="0"/>
                <a:cs typeface="Arial" pitchFamily="34" charset="0"/>
                <a:sym typeface="Wingdings" pitchFamily="2" charset="2"/>
              </a:rPr>
              <a:t> produziert hat (wie in diesem Fall). Betroffene Personen können vom Newsmedium Richtigstellung verlangen (Rechtsanspruch).</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Desinformation</a:t>
            </a:r>
            <a:r>
              <a:rPr lang="de-DE" sz="1200" dirty="0">
                <a:latin typeface="Arial" pitchFamily="34" charset="0"/>
                <a:cs typeface="Arial" pitchFamily="34" charset="0"/>
                <a:sym typeface="Wingdings" pitchFamily="2" charset="2"/>
              </a:rPr>
              <a:t>: ist die bewusste Verbreitung unzutreffender (falscher) Nachrichten. Meist werden damit politische Ziele verfolgt. Nachweislich betreibt z.B. Russland in den Sozialen Medien umfangreiche Desinformationskampagnen, um russlandkritischen Politkern zu schaden.</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Irreführung / Manipulation</a:t>
            </a:r>
            <a:r>
              <a:rPr lang="de-DE" sz="1200" dirty="0">
                <a:latin typeface="Arial" pitchFamily="34" charset="0"/>
                <a:cs typeface="Arial" pitchFamily="34" charset="0"/>
                <a:sym typeface="Wingdings" pitchFamily="2" charset="2"/>
              </a:rPr>
              <a:t>: hier werden – für sich genommen meist zutreffende – Fakten durch falsche Kontextualisierung (</a:t>
            </a:r>
            <a:r>
              <a:rPr lang="de-DE" sz="1200" dirty="0" err="1">
                <a:latin typeface="Arial" pitchFamily="34" charset="0"/>
                <a:cs typeface="Arial" pitchFamily="34" charset="0"/>
                <a:sym typeface="Wingdings" pitchFamily="2" charset="2"/>
              </a:rPr>
              <a:t>framing</a:t>
            </a:r>
            <a:r>
              <a:rPr lang="de-DE" sz="1200" dirty="0">
                <a:latin typeface="Arial" pitchFamily="34" charset="0"/>
                <a:cs typeface="Arial" pitchFamily="34" charset="0"/>
                <a:sym typeface="Wingdings" pitchFamily="2" charset="2"/>
              </a:rPr>
              <a:t>) oder durch Vermischung mit Meinungen (oft in Verbindung mit Bildern zur starken Emotionalisierung) zur Irreführung eingesetzt.</a:t>
            </a:r>
          </a:p>
          <a:p>
            <a:pPr>
              <a:lnSpc>
                <a:spcPct val="150000"/>
              </a:lnSpc>
              <a:defRPr/>
            </a:pPr>
            <a:r>
              <a:rPr lang="de-DE" sz="1200" dirty="0">
                <a:latin typeface="Arial" pitchFamily="34" charset="0"/>
                <a:cs typeface="Arial" pitchFamily="34" charset="0"/>
                <a:sym typeface="Wingdings" pitchFamily="2" charset="2"/>
              </a:rPr>
              <a:t> Mehr hierzu in der 2. Lehreinheit über „Manipulation“.</a:t>
            </a: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b="1" dirty="0">
              <a:latin typeface="Arial" pitchFamily="34" charset="0"/>
              <a:cs typeface="Arial" pitchFamily="34" charset="0"/>
              <a:sym typeface="Wingdings" pitchFamily="2" charset="2"/>
            </a:endParaRPr>
          </a:p>
        </p:txBody>
      </p:sp>
      <p:sp>
        <p:nvSpPr>
          <p:cNvPr id="7" name="Textfeld 6">
            <a:extLst>
              <a:ext uri="{FF2B5EF4-FFF2-40B4-BE49-F238E27FC236}">
                <a16:creationId xmlns:a16="http://schemas.microsoft.com/office/drawing/2014/main" id="{FBF482FD-305B-43F5-BB9E-76E984E658FE}"/>
              </a:ext>
            </a:extLst>
          </p:cNvPr>
          <p:cNvSpPr txBox="1"/>
          <p:nvPr/>
        </p:nvSpPr>
        <p:spPr>
          <a:xfrm>
            <a:off x="4845793" y="3886797"/>
            <a:ext cx="1908000" cy="6117059"/>
          </a:xfrm>
          <a:prstGeom prst="rect">
            <a:avLst/>
          </a:prstGeom>
          <a:noFill/>
        </p:spPr>
        <p:txBody>
          <a:bodyPr wrap="square" rtlCol="0">
            <a:spAutoFit/>
          </a:bodyPr>
          <a:lstStyle/>
          <a:p>
            <a:r>
              <a:rPr lang="de-DE" sz="1100" b="1" dirty="0">
                <a:latin typeface="Arial" panose="020B0604020202020204" pitchFamily="34" charset="0"/>
                <a:cs typeface="Arial" panose="020B0604020202020204" pitchFamily="34" charset="0"/>
              </a:rPr>
              <a:t>Desinformation, Fakes oder Falschmeldung? </a:t>
            </a:r>
          </a:p>
          <a:p>
            <a:endParaRPr lang="de-DE" sz="9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Die Bezeichnungen werden in der Medienforschung uneinheitlich gebraucht. Hier zwei hilfreiche Literaturhinweise (kostenlos abrufbar):</a:t>
            </a:r>
          </a:p>
          <a:p>
            <a:pPr indent="87313">
              <a:buFont typeface="Wingdings" panose="05000000000000000000" pitchFamily="2" charset="2"/>
              <a:buChar char="§"/>
            </a:pPr>
            <a:r>
              <a:rPr lang="de-DE" sz="1100" dirty="0">
                <a:latin typeface="Arial" panose="020B0604020202020204" pitchFamily="34" charset="0"/>
                <a:cs typeface="Arial" panose="020B0604020202020204" pitchFamily="34" charset="0"/>
              </a:rPr>
              <a:t>Judith Möller, Michael </a:t>
            </a:r>
            <a:r>
              <a:rPr lang="de-DE" sz="1100" dirty="0" err="1">
                <a:latin typeface="Arial" panose="020B0604020202020204" pitchFamily="34" charset="0"/>
                <a:cs typeface="Arial" panose="020B0604020202020204" pitchFamily="34" charset="0"/>
              </a:rPr>
              <a:t>Hameleers</a:t>
            </a:r>
            <a:r>
              <a:rPr lang="de-DE" sz="1100" dirty="0">
                <a:latin typeface="Arial" panose="020B0604020202020204" pitchFamily="34" charset="0"/>
                <a:cs typeface="Arial" panose="020B0604020202020204" pitchFamily="34" charset="0"/>
              </a:rPr>
              <a:t>, Frederik </a:t>
            </a:r>
            <a:r>
              <a:rPr lang="de-DE" sz="1100" dirty="0" err="1">
                <a:latin typeface="Arial" panose="020B0604020202020204" pitchFamily="34" charset="0"/>
                <a:cs typeface="Arial" panose="020B0604020202020204" pitchFamily="34" charset="0"/>
              </a:rPr>
              <a:t>Ferreau</a:t>
            </a:r>
            <a:r>
              <a:rPr lang="de-DE" sz="1100" dirty="0">
                <a:latin typeface="Arial" panose="020B0604020202020204" pitchFamily="34" charset="0"/>
                <a:cs typeface="Arial" panose="020B0604020202020204" pitchFamily="34" charset="0"/>
              </a:rPr>
              <a:t>: Typen von Des-information und </a:t>
            </a:r>
            <a:r>
              <a:rPr lang="de-DE" sz="1100" dirty="0" err="1">
                <a:latin typeface="Arial" panose="020B0604020202020204" pitchFamily="34" charset="0"/>
                <a:cs typeface="Arial" panose="020B0604020202020204" pitchFamily="34" charset="0"/>
              </a:rPr>
              <a:t>Misinfor-mation</a:t>
            </a:r>
            <a:r>
              <a:rPr lang="de-DE" sz="1100" dirty="0">
                <a:latin typeface="Arial" panose="020B0604020202020204" pitchFamily="34" charset="0"/>
                <a:cs typeface="Arial" panose="020B0604020202020204" pitchFamily="34" charset="0"/>
              </a:rPr>
              <a:t> (…) aus </a:t>
            </a:r>
            <a:r>
              <a:rPr lang="de-DE" sz="1100" dirty="0" err="1">
                <a:latin typeface="Arial" panose="020B0604020202020204" pitchFamily="34" charset="0"/>
                <a:cs typeface="Arial" panose="020B0604020202020204" pitchFamily="34" charset="0"/>
              </a:rPr>
              <a:t>kommuni-kationswissenschaftlicher</a:t>
            </a:r>
            <a:r>
              <a:rPr lang="de-DE" sz="1100" dirty="0">
                <a:latin typeface="Arial" panose="020B0604020202020204" pitchFamily="34" charset="0"/>
                <a:cs typeface="Arial" panose="020B0604020202020204" pitchFamily="34" charset="0"/>
              </a:rPr>
              <a:t> und </a:t>
            </a:r>
            <a:r>
              <a:rPr lang="de-DE" sz="1100" dirty="0" err="1">
                <a:latin typeface="Arial" panose="020B0604020202020204" pitchFamily="34" charset="0"/>
                <a:cs typeface="Arial" panose="020B0604020202020204" pitchFamily="34" charset="0"/>
              </a:rPr>
              <a:t>rechtswissenschaft-licher</a:t>
            </a:r>
            <a:r>
              <a:rPr lang="de-DE" sz="1100" dirty="0">
                <a:latin typeface="Arial" panose="020B0604020202020204" pitchFamily="34" charset="0"/>
                <a:cs typeface="Arial" panose="020B0604020202020204" pitchFamily="34" charset="0"/>
              </a:rPr>
              <a:t> Perspektive. Hrsg. Von ALM GbR Berlin 2020. </a:t>
            </a:r>
            <a:r>
              <a:rPr lang="de-DE" sz="1050" dirty="0">
                <a:latin typeface="Arial" panose="020B0604020202020204" pitchFamily="34" charset="0"/>
                <a:cs typeface="Arial" panose="020B0604020202020204" pitchFamily="34" charset="0"/>
                <a:hlinkClick r:id="rId3"/>
              </a:rPr>
              <a:t>https://www.lfk.de/fileadmin/PDFs/Publikationen/Studien/Typen-von-Desinformation-und-Misinformation/typen-von-desinformation-und-misinformation.pdf</a:t>
            </a:r>
            <a:endParaRPr lang="de-DE" sz="1050" dirty="0">
              <a:latin typeface="Arial" panose="020B0604020202020204" pitchFamily="34" charset="0"/>
              <a:cs typeface="Arial" panose="020B0604020202020204" pitchFamily="34" charset="0"/>
            </a:endParaRPr>
          </a:p>
          <a:p>
            <a:pPr indent="87313">
              <a:buFont typeface="Wingdings" panose="05000000000000000000" pitchFamily="2" charset="2"/>
              <a:buChar char="§"/>
            </a:pPr>
            <a:r>
              <a:rPr lang="de-DE" sz="1100" dirty="0"/>
              <a:t>Christian Pieter Hoff-mann: Fake News, </a:t>
            </a:r>
            <a:r>
              <a:rPr lang="de-DE" sz="1100" dirty="0" err="1"/>
              <a:t>Mis</a:t>
            </a:r>
            <a:r>
              <a:rPr lang="de-DE" sz="1100" dirty="0"/>
              <a:t>-information, </a:t>
            </a:r>
            <a:r>
              <a:rPr lang="de-DE" sz="1100" dirty="0" err="1"/>
              <a:t>Desinforma-tion</a:t>
            </a:r>
            <a:r>
              <a:rPr lang="de-DE" sz="1100" dirty="0"/>
              <a:t>. In: Von der </a:t>
            </a:r>
            <a:r>
              <a:rPr lang="de-DE" sz="1100" dirty="0" err="1"/>
              <a:t>Informa-tionen</a:t>
            </a:r>
            <a:r>
              <a:rPr lang="de-DE" sz="1100" dirty="0"/>
              <a:t> zur politischen Bildung Nr. 355/2023, Berlin: </a:t>
            </a:r>
            <a:r>
              <a:rPr lang="de-DE" sz="1100" dirty="0" err="1"/>
              <a:t>bpb</a:t>
            </a:r>
            <a:r>
              <a:rPr lang="de-DE" sz="1100" dirty="0"/>
              <a:t> </a:t>
            </a:r>
          </a:p>
          <a:p>
            <a:r>
              <a:rPr lang="de-DE" sz="1050" dirty="0">
                <a:hlinkClick r:id="rId4"/>
              </a:rPr>
              <a:t>https://www.bpb.de/shop/zeitschriften/izpb/medienkompetenz-355/539986/fake-news-misinformation-desinformation/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53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6" name="Textfeld 5">
            <a:extLst>
              <a:ext uri="{FF2B5EF4-FFF2-40B4-BE49-F238E27FC236}">
                <a16:creationId xmlns:a16="http://schemas.microsoft.com/office/drawing/2014/main" id="{4334AA36-7261-4F60-BB30-E294FA81564A}"/>
              </a:ext>
            </a:extLst>
          </p:cNvPr>
          <p:cNvSpPr txBox="1"/>
          <p:nvPr/>
        </p:nvSpPr>
        <p:spPr>
          <a:xfrm>
            <a:off x="4845794" y="3912220"/>
            <a:ext cx="2022350" cy="5755422"/>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Informationsverhalten und Medienvertrauen</a:t>
            </a:r>
            <a:endParaRPr lang="de-DE" sz="9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Viele junge Menschen, besonders die jüngere Zielgruppe (18-29), sehen die öffentlich-rechtlichen Medien oft nicht mehr als vertrauenswürdige Quelle an.</a:t>
            </a:r>
          </a:p>
          <a:p>
            <a:r>
              <a:rPr lang="de-DE" sz="1100" dirty="0">
                <a:latin typeface="Arial" panose="020B0604020202020204" pitchFamily="34" charset="0"/>
                <a:cs typeface="Arial" panose="020B0604020202020204" pitchFamily="34" charset="0"/>
              </a:rPr>
              <a:t>Laut einer INSA-Umfrage von 2024 stimmen nur 33 Prozent der Aussage zu, dass der ÖRR eine verlässliche Quelle für politische Nachrichten sei.</a:t>
            </a:r>
          </a:p>
          <a:p>
            <a:r>
              <a:rPr lang="de-DE" sz="1100" dirty="0">
                <a:latin typeface="Arial" panose="020B0604020202020204" pitchFamily="34" charset="0"/>
                <a:cs typeface="Arial" panose="020B0604020202020204" pitchFamily="34" charset="0"/>
              </a:rPr>
              <a:t>Entsprechend steigt in dieser Alterssparte der Anteil derer, die sich vor allem mittels Videos auf </a:t>
            </a:r>
            <a:r>
              <a:rPr lang="de-DE" sz="1100" i="1" dirty="0">
                <a:latin typeface="Arial" panose="020B0604020202020204" pitchFamily="34" charset="0"/>
                <a:cs typeface="Arial" panose="020B0604020202020204" pitchFamily="34" charset="0"/>
              </a:rPr>
              <a:t>YouTube, </a:t>
            </a:r>
            <a:r>
              <a:rPr lang="de-DE" sz="1100" i="1" dirty="0" err="1">
                <a:latin typeface="Arial" panose="020B0604020202020204" pitchFamily="34" charset="0"/>
                <a:cs typeface="Arial" panose="020B0604020202020204" pitchFamily="34" charset="0"/>
              </a:rPr>
              <a:t>TikTok</a:t>
            </a:r>
            <a:r>
              <a:rPr lang="de-DE" sz="1100" i="1" dirty="0">
                <a:latin typeface="Arial" panose="020B0604020202020204" pitchFamily="34" charset="0"/>
                <a:cs typeface="Arial" panose="020B0604020202020204" pitchFamily="34" charset="0"/>
              </a:rPr>
              <a:t>, Instagram</a:t>
            </a:r>
            <a:r>
              <a:rPr lang="de-DE" sz="1100" dirty="0">
                <a:latin typeface="Arial" panose="020B0604020202020204" pitchFamily="34" charset="0"/>
                <a:cs typeface="Arial" panose="020B0604020202020204" pitchFamily="34" charset="0"/>
              </a:rPr>
              <a:t> usw. informieren.</a:t>
            </a:r>
          </a:p>
          <a:p>
            <a:endParaRPr lang="de-DE" sz="1100" dirty="0">
              <a:latin typeface="Arial" panose="020B0604020202020204" pitchFamily="34" charset="0"/>
              <a:cs typeface="Arial" panose="020B0604020202020204" pitchFamily="34" charset="0"/>
              <a:sym typeface="Wingdings" panose="05000000000000000000" pitchFamily="2" charset="2"/>
            </a:endParaRPr>
          </a:p>
          <a:p>
            <a:r>
              <a:rPr lang="de-DE" sz="1100" dirty="0">
                <a:latin typeface="Arial" panose="020B0604020202020204" pitchFamily="34" charset="0"/>
                <a:cs typeface="Arial" panose="020B0604020202020204" pitchFamily="34" charset="0"/>
                <a:sym typeface="Wingdings" panose="05000000000000000000" pitchFamily="2" charset="2"/>
              </a:rPr>
              <a:t>Die Umfrage des </a:t>
            </a:r>
            <a:r>
              <a:rPr lang="de-DE" sz="1100" i="1" dirty="0">
                <a:latin typeface="Arial" panose="020B0604020202020204" pitchFamily="34" charset="0"/>
                <a:cs typeface="Arial" panose="020B0604020202020204" pitchFamily="34" charset="0"/>
                <a:sym typeface="Wingdings" panose="05000000000000000000" pitchFamily="2" charset="2"/>
              </a:rPr>
              <a:t>EIJK</a:t>
            </a:r>
            <a:r>
              <a:rPr lang="de-DE" sz="1100" dirty="0">
                <a:latin typeface="Arial" panose="020B0604020202020204" pitchFamily="34" charset="0"/>
                <a:cs typeface="Arial" panose="020B0604020202020204" pitchFamily="34" charset="0"/>
                <a:sym typeface="Wingdings" panose="05000000000000000000" pitchFamily="2" charset="2"/>
              </a:rPr>
              <a:t> von 2024 bestätigt diesen Trend. Soziale Medien sind ein bedeutender Faktor im Informationsverhalten junger Menschen geworden: </a:t>
            </a:r>
            <a:r>
              <a:rPr lang="de-DE" sz="1100" dirty="0">
                <a:latin typeface="Arial" panose="020B0604020202020204" pitchFamily="34" charset="0"/>
                <a:cs typeface="Arial" panose="020B0604020202020204" pitchFamily="34" charset="0"/>
                <a:sym typeface="Wingdings" panose="05000000000000000000" pitchFamily="2" charset="2"/>
                <a:hlinkClick r:id="rId3"/>
              </a:rPr>
              <a:t>https://fitfornews.de/wp-content/uploads/2025/01/2024-EIJK-BS-Erhebung-Schlussbericht-endkorr-1.pdf</a:t>
            </a:r>
            <a:endParaRPr lang="de-DE" sz="1100" dirty="0">
              <a:latin typeface="Arial" panose="020B0604020202020204" pitchFamily="34" charset="0"/>
              <a:cs typeface="Arial" panose="020B0604020202020204" pitchFamily="34" charset="0"/>
              <a:sym typeface="Wingdings" panose="05000000000000000000" pitchFamily="2" charset="2"/>
            </a:endParaRPr>
          </a:p>
          <a:p>
            <a:r>
              <a:rPr lang="de-DE" sz="1100"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sym typeface="Wingdings" panose="05000000000000000000" pitchFamily="2" charset="2"/>
              </a:rPr>
              <a:t> Forts.</a:t>
            </a:r>
          </a:p>
          <a:p>
            <a:endParaRPr lang="de-DE" sz="11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64CEDA22-B48C-4EF7-BE1C-80885FCDEC17}"/>
              </a:ext>
            </a:extLst>
          </p:cNvPr>
          <p:cNvSpPr txBox="1"/>
          <p:nvPr/>
        </p:nvSpPr>
        <p:spPr>
          <a:xfrm>
            <a:off x="4053706" y="1444898"/>
            <a:ext cx="2336668"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Überleitung in Übung: Überprüfung eines Berichts.</a:t>
            </a:r>
          </a:p>
        </p:txBody>
      </p:sp>
      <p:sp>
        <p:nvSpPr>
          <p:cNvPr id="8" name="Notizenplatzhalter 2">
            <a:extLst>
              <a:ext uri="{FF2B5EF4-FFF2-40B4-BE49-F238E27FC236}">
                <a16:creationId xmlns:a16="http://schemas.microsoft.com/office/drawing/2014/main" id="{2BEE00BA-CBED-48D3-A89B-0EA995AB2958}"/>
              </a:ext>
            </a:extLst>
          </p:cNvPr>
          <p:cNvSpPr>
            <a:spLocks noGrp="1"/>
          </p:cNvSpPr>
          <p:nvPr>
            <p:ph type="body" sz="quarter" idx="3"/>
          </p:nvPr>
        </p:nvSpPr>
        <p:spPr>
          <a:xfrm>
            <a:off x="309563" y="3676650"/>
            <a:ext cx="4392612" cy="6192838"/>
          </a:xfrm>
        </p:spPr>
        <p:txBody>
          <a:bodyPr/>
          <a:lstStyle/>
          <a:p>
            <a:pPr>
              <a:lnSpc>
                <a:spcPct val="150000"/>
              </a:lnSpc>
            </a:pPr>
            <a:r>
              <a:rPr lang="de-DE" b="1" dirty="0"/>
              <a:t>An die </a:t>
            </a:r>
            <a:r>
              <a:rPr lang="de-DE" b="1" dirty="0" err="1"/>
              <a:t>LuL</a:t>
            </a:r>
            <a:r>
              <a:rPr lang="de-DE" b="1" dirty="0"/>
              <a:t>:</a:t>
            </a:r>
          </a:p>
          <a:p>
            <a:pPr>
              <a:lnSpc>
                <a:spcPct val="150000"/>
              </a:lnSpc>
            </a:pPr>
            <a:endParaRPr lang="de-DE" b="1" dirty="0"/>
          </a:p>
          <a:p>
            <a:pPr>
              <a:lnSpc>
                <a:spcPct val="150000"/>
              </a:lnSpc>
            </a:pPr>
            <a:r>
              <a:rPr lang="de-DE" b="1" dirty="0"/>
              <a:t>Die Lernziele </a:t>
            </a:r>
            <a:r>
              <a:rPr lang="de-DE" dirty="0"/>
              <a:t>der Übungsstrecke (8-16): Die 5 Schritte der Nachrichtenüberprüfung (</a:t>
            </a:r>
            <a:r>
              <a:rPr lang="de-DE" i="1" dirty="0" err="1"/>
              <a:t>fact-checking</a:t>
            </a:r>
            <a:r>
              <a:rPr lang="de-DE" dirty="0"/>
              <a:t>) kennenlernen und den Unterschied zwischen Fakten und Meinungen erkennen. </a:t>
            </a:r>
          </a:p>
          <a:p>
            <a:pPr>
              <a:lnSpc>
                <a:spcPct val="150000"/>
              </a:lnSpc>
            </a:pPr>
            <a:endParaRPr lang="de-DE" dirty="0"/>
          </a:p>
          <a:p>
            <a:pPr>
              <a:lnSpc>
                <a:spcPct val="150000"/>
              </a:lnSpc>
            </a:pPr>
            <a:r>
              <a:rPr lang="de-DE" dirty="0"/>
              <a:t>Dauer der Übungsstrecke: ca. 15 min..</a:t>
            </a:r>
          </a:p>
          <a:p>
            <a:endParaRPr lang="de-DE" dirty="0"/>
          </a:p>
        </p:txBody>
      </p:sp>
    </p:spTree>
    <p:extLst>
      <p:ext uri="{BB962C8B-B14F-4D97-AF65-F5344CB8AC3E}">
        <p14:creationId xmlns:p14="http://schemas.microsoft.com/office/powerpoint/2010/main" val="83538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normAutofit/>
          </a:bodyPr>
          <a:lstStyle/>
          <a:p>
            <a:r>
              <a:rPr lang="de-DE" dirty="0"/>
              <a:t>   </a:t>
            </a:r>
          </a:p>
          <a:p>
            <a:endParaRPr lang="de-DE" dirty="0"/>
          </a:p>
        </p:txBody>
      </p:sp>
      <p:sp>
        <p:nvSpPr>
          <p:cNvPr id="4" name="Foliennummernplatzhalter 3"/>
          <p:cNvSpPr>
            <a:spLocks noGrp="1"/>
          </p:cNvSpPr>
          <p:nvPr>
            <p:ph type="sldNum" sz="quarter" idx="10"/>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36258960-5742-4152-831E-D2486F259FEA}"/>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Umgang mit Behauptungen, die sich angeblich auf Fakten stützen.</a:t>
            </a:r>
          </a:p>
        </p:txBody>
      </p:sp>
      <p:sp>
        <p:nvSpPr>
          <p:cNvPr id="6" name="Rechteck 5">
            <a:extLst>
              <a:ext uri="{FF2B5EF4-FFF2-40B4-BE49-F238E27FC236}">
                <a16:creationId xmlns:a16="http://schemas.microsoft.com/office/drawing/2014/main" id="{9AA8A58F-48F0-402E-8778-EA1D3CF5A26D}"/>
              </a:ext>
            </a:extLst>
          </p:cNvPr>
          <p:cNvSpPr/>
          <p:nvPr/>
        </p:nvSpPr>
        <p:spPr>
          <a:xfrm>
            <a:off x="309600" y="3675600"/>
            <a:ext cx="4392000" cy="508162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9" name="Notizenplatzhalter 2"/>
          <p:cNvSpPr txBox="1">
            <a:spLocks/>
          </p:cNvSpPr>
          <p:nvPr/>
        </p:nvSpPr>
        <p:spPr>
          <a:xfrm>
            <a:off x="412174" y="4253210"/>
            <a:ext cx="4361612" cy="4459670"/>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1200" dirty="0">
                <a:latin typeface="Arial" pitchFamily="34" charset="0"/>
                <a:cs typeface="Arial" pitchFamily="34" charset="0"/>
              </a:rPr>
              <a:t>Ihr seht </a:t>
            </a:r>
            <a:r>
              <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hier einen Post auf </a:t>
            </a:r>
            <a:r>
              <a:rPr kumimoji="0" lang="de-DE" sz="1200" b="0" i="1" u="none" strike="noStrike" kern="1200" cap="none" spc="0" normalizeH="0" baseline="0" noProof="0" dirty="0">
                <a:ln>
                  <a:noFill/>
                </a:ln>
                <a:solidFill>
                  <a:schemeClr val="tx1"/>
                </a:solidFill>
                <a:effectLst/>
                <a:uLnTx/>
                <a:uFillTx/>
                <a:latin typeface="Arial" pitchFamily="34" charset="0"/>
                <a:ea typeface="+mn-ea"/>
                <a:cs typeface="Arial" pitchFamily="34" charset="0"/>
              </a:rPr>
              <a:t>Instagram</a:t>
            </a:r>
            <a:r>
              <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von Mitte August </a:t>
            </a:r>
            <a:r>
              <a:rPr lang="de-DE" sz="1200" dirty="0">
                <a:latin typeface="Arial" pitchFamily="34" charset="0"/>
                <a:cs typeface="Arial" pitchFamily="34" charset="0"/>
              </a:rPr>
              <a:t>2022</a:t>
            </a:r>
            <a:r>
              <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t>
            </a:r>
          </a:p>
          <a:p>
            <a:pPr lvl="0">
              <a:lnSpc>
                <a:spcPct val="150000"/>
              </a:lnSpc>
              <a:defRPr/>
            </a:pPr>
            <a:r>
              <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Er zeigt einen vermeintlichen Gesundheitstipp</a:t>
            </a:r>
            <a:r>
              <a:rPr lang="de-DE" sz="1200" dirty="0">
                <a:latin typeface="Arial" pitchFamily="34" charset="0"/>
                <a:cs typeface="Arial" pitchFamily="34" charset="0"/>
              </a:rPr>
              <a:t>. </a:t>
            </a:r>
          </a:p>
          <a:p>
            <a:pPr lvl="0">
              <a:lnSpc>
                <a:spcPct val="150000"/>
              </a:lnSpc>
              <a:defRPr/>
            </a:pPr>
            <a:r>
              <a:rPr lang="de-DE" sz="1200" dirty="0">
                <a:latin typeface="Arial" pitchFamily="34" charset="0"/>
                <a:cs typeface="Arial" pitchFamily="34" charset="0"/>
              </a:rPr>
              <a:t>Solche Mitteilungen erreichen in den Sozialen Medien über Verlinkungen (Teilen und Liken) manchmal Hunderttausende Menschen.</a:t>
            </a:r>
          </a:p>
          <a:p>
            <a:pPr lvl="0">
              <a:lnSpc>
                <a:spcPct val="150000"/>
              </a:lnSpc>
              <a:defRPr/>
            </a:pPr>
            <a:r>
              <a:rPr lang="de-DE" sz="1200" dirty="0">
                <a:latin typeface="Arial" pitchFamily="34" charset="0"/>
                <a:cs typeface="Arial" pitchFamily="34" charset="0"/>
              </a:rPr>
              <a:t>So auch dieser Post, der in kürzester Zeit über 260.000 Likes bekam und vielfach geteilt wurde. </a:t>
            </a:r>
          </a:p>
          <a:p>
            <a:pPr lvl="0">
              <a:lnSpc>
                <a:spcPct val="150000"/>
              </a:lnSpc>
              <a:defRPr/>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50000"/>
              </a:lnSpc>
              <a:spcBef>
                <a:spcPts val="0"/>
              </a:spcBef>
              <a:spcAft>
                <a:spcPts val="0"/>
              </a:spcAft>
              <a:buClrTx/>
              <a:buSzTx/>
              <a:buFont typeface="Wingdings" pitchFamily="2" charset="2"/>
              <a:buChar char="à"/>
              <a:tabLst/>
              <a:defRPr/>
            </a:pPr>
            <a:r>
              <a:rPr kumimoji="0" lang="de-DE" sz="1200" b="1"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rPr>
              <a:t>Klicken!</a:t>
            </a:r>
          </a:p>
          <a:p>
            <a:pPr marL="0" marR="0" lvl="0" indent="0" algn="l" defTabSz="914400" rtl="0" eaLnBrk="1" fontAlgn="auto" latinLnBrk="0" hangingPunct="1">
              <a:lnSpc>
                <a:spcPct val="150000"/>
              </a:lnSpc>
              <a:spcBef>
                <a:spcPts val="0"/>
              </a:spcBef>
              <a:spcAft>
                <a:spcPts val="0"/>
              </a:spcAft>
              <a:buClrTx/>
              <a:buSzTx/>
              <a:tabLst/>
              <a:defRPr/>
            </a:pPr>
            <a:r>
              <a:rPr kumimoji="0" lang="de-DE" sz="1200" b="1"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rPr>
              <a:t>Der Post behauptet:</a:t>
            </a:r>
          </a:p>
          <a:p>
            <a:pPr marL="0" marR="0" lvl="0" indent="0" algn="l" defTabSz="914400" rtl="0" eaLnBrk="1" fontAlgn="auto" latinLnBrk="0" hangingPunct="1">
              <a:lnSpc>
                <a:spcPct val="150000"/>
              </a:lnSpc>
              <a:spcBef>
                <a:spcPts val="0"/>
              </a:spcBef>
              <a:spcAft>
                <a:spcPts val="0"/>
              </a:spcAft>
              <a:buClrTx/>
              <a:buSzTx/>
              <a:tabLst/>
              <a:defRPr/>
            </a:pPr>
            <a:r>
              <a:rPr lang="de-DE" sz="1200" dirty="0">
                <a:latin typeface="Arial" pitchFamily="34" charset="0"/>
                <a:cs typeface="Arial" pitchFamily="34" charset="0"/>
                <a:sym typeface="Wingdings" pitchFamily="2" charset="2"/>
              </a:rPr>
              <a:t>Himbeeren helfen gegen Kopfschmerzen, und sollen sogar 3 Mal effektiver sein als eine Aspirin-Tablette.</a:t>
            </a:r>
            <a:endParaRPr kumimoji="0" lang="de-DE" sz="120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Frage: </a:t>
            </a:r>
          </a:p>
          <a:p>
            <a:pPr marL="0" marR="0" lvl="0" indent="0" algn="l" defTabSz="914400" rtl="0" eaLnBrk="1" fontAlgn="auto" latinLnBrk="0" hangingPunct="1">
              <a:lnSpc>
                <a:spcPct val="150000"/>
              </a:lnSpc>
              <a:spcBef>
                <a:spcPts val="0"/>
              </a:spcBef>
              <a:spcAft>
                <a:spcPts val="0"/>
              </a:spcAft>
              <a:buClrTx/>
              <a:buSzTx/>
              <a:tabLst/>
              <a:defRPr/>
            </a:pPr>
            <a:r>
              <a:rPr lang="de-DE" sz="1200" dirty="0">
                <a:latin typeface="Arial" pitchFamily="34" charset="0"/>
                <a:cs typeface="Arial" pitchFamily="34" charset="0"/>
                <a:sym typeface="Wingdings" pitchFamily="2" charset="2"/>
              </a:rPr>
              <a:t>Wie überprüft ihr die </a:t>
            </a:r>
            <a:r>
              <a:rPr lang="de-DE" sz="1200" u="sng" dirty="0">
                <a:latin typeface="Arial" pitchFamily="34" charset="0"/>
                <a:cs typeface="Arial" pitchFamily="34" charset="0"/>
                <a:sym typeface="Wingdings" pitchFamily="2" charset="2"/>
              </a:rPr>
              <a:t>Behauptung</a:t>
            </a:r>
            <a:r>
              <a:rPr lang="de-DE" sz="1200" dirty="0">
                <a:latin typeface="Arial" pitchFamily="34" charset="0"/>
                <a:cs typeface="Arial" pitchFamily="34" charset="0"/>
                <a:sym typeface="Wingdings" pitchFamily="2" charset="2"/>
              </a:rPr>
              <a:t>?</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lvl="0">
              <a:lnSpc>
                <a:spcPct val="150000"/>
              </a:lnSpc>
            </a:pPr>
            <a:endParaRPr kumimoji="0" lang="de-DE"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Rechteck 9">
            <a:extLst>
              <a:ext uri="{FF2B5EF4-FFF2-40B4-BE49-F238E27FC236}">
                <a16:creationId xmlns:a16="http://schemas.microsoft.com/office/drawing/2014/main" id="{9A2C4433-6A89-0BFC-747C-D8D3144E5115}"/>
              </a:ext>
            </a:extLst>
          </p:cNvPr>
          <p:cNvSpPr/>
          <p:nvPr/>
        </p:nvSpPr>
        <p:spPr>
          <a:xfrm>
            <a:off x="813346" y="3821162"/>
            <a:ext cx="3888432" cy="276999"/>
          </a:xfrm>
          <a:prstGeom prst="rect">
            <a:avLst/>
          </a:prstGeom>
        </p:spPr>
        <p:txBody>
          <a:bodyPr wrap="square">
            <a:spAutoFit/>
          </a:bodyPr>
          <a:lstStyle/>
          <a:p>
            <a:r>
              <a:rPr lang="en-GB" sz="1200" b="1" dirty="0" err="1">
                <a:solidFill>
                  <a:srgbClr val="FF0000"/>
                </a:solidFill>
              </a:rPr>
              <a:t>Beginn</a:t>
            </a:r>
            <a:r>
              <a:rPr lang="en-GB" sz="1200" b="1" dirty="0">
                <a:solidFill>
                  <a:srgbClr val="FF0000"/>
                </a:solidFill>
              </a:rPr>
              <a:t> der “</a:t>
            </a:r>
            <a:r>
              <a:rPr lang="en-GB" sz="1200" b="1" dirty="0" err="1">
                <a:solidFill>
                  <a:srgbClr val="FF0000"/>
                </a:solidFill>
              </a:rPr>
              <a:t>Himbeer</a:t>
            </a:r>
            <a:r>
              <a:rPr lang="en-GB" sz="1200" b="1" dirty="0">
                <a:solidFill>
                  <a:srgbClr val="FF0000"/>
                </a:solidFill>
              </a:rPr>
              <a:t>”-</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endParaRPr lang="de-DE" sz="1200" dirty="0"/>
          </a:p>
        </p:txBody>
      </p:sp>
      <p:pic>
        <p:nvPicPr>
          <p:cNvPr id="12" name="Grafik 11" descr="Ein Bild, das Uhr enthält.&#10;&#10;Automatisch generierte Beschreibung">
            <a:extLst>
              <a:ext uri="{FF2B5EF4-FFF2-40B4-BE49-F238E27FC236}">
                <a16:creationId xmlns:a16="http://schemas.microsoft.com/office/drawing/2014/main" id="{17130110-59F8-191E-B636-278B9961F40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sp>
        <p:nvSpPr>
          <p:cNvPr id="11" name="Textfeld 10">
            <a:extLst>
              <a:ext uri="{FF2B5EF4-FFF2-40B4-BE49-F238E27FC236}">
                <a16:creationId xmlns:a16="http://schemas.microsoft.com/office/drawing/2014/main" id="{0597564B-4EDA-4889-ACBF-DCDD6001BB4E}"/>
              </a:ext>
            </a:extLst>
          </p:cNvPr>
          <p:cNvSpPr txBox="1"/>
          <p:nvPr/>
        </p:nvSpPr>
        <p:spPr>
          <a:xfrm>
            <a:off x="4845793" y="3893170"/>
            <a:ext cx="1908000" cy="6632585"/>
          </a:xfrm>
          <a:prstGeom prst="rect">
            <a:avLst/>
          </a:prstGeom>
          <a:noFill/>
        </p:spPr>
        <p:txBody>
          <a:bodyPr wrap="square" rtlCol="0">
            <a:spAutoFit/>
          </a:bodyPr>
          <a:lstStyle/>
          <a:p>
            <a:pPr algn="l">
              <a:spcAft>
                <a:spcPts val="600"/>
              </a:spcAft>
            </a:pPr>
            <a:r>
              <a:rPr lang="de-DE" sz="1100" b="1" i="1" dirty="0">
                <a:latin typeface="Arial" panose="020B0604020202020204" pitchFamily="34" charset="0"/>
                <a:cs typeface="Arial" panose="020B0604020202020204" pitchFamily="34" charset="0"/>
              </a:rPr>
              <a:t>Bedeutung alternativer Online-Medien</a:t>
            </a:r>
            <a:endParaRPr lang="de-DE" sz="1100" dirty="0">
              <a:latin typeface="Arial" panose="020B0604020202020204" pitchFamily="34" charset="0"/>
              <a:cs typeface="Arial" panose="020B0604020202020204" pitchFamily="34" charset="0"/>
            </a:endParaRPr>
          </a:p>
          <a:p>
            <a:pPr>
              <a:spcAft>
                <a:spcPts val="600"/>
              </a:spcAft>
            </a:pPr>
            <a:r>
              <a:rPr lang="de-DE" sz="1100" dirty="0">
                <a:latin typeface="Arial" panose="020B0604020202020204" pitchFamily="34" charset="0"/>
                <a:cs typeface="Arial" panose="020B0604020202020204" pitchFamily="34" charset="0"/>
              </a:rPr>
              <a:t>(</a:t>
            </a:r>
            <a:r>
              <a:rPr lang="de-DE" sz="1100" dirty="0">
                <a:latin typeface="Arial" panose="020B0604020202020204" pitchFamily="34" charset="0"/>
                <a:cs typeface="Arial" panose="020B0604020202020204" pitchFamily="34" charset="0"/>
                <a:sym typeface="Wingdings" panose="05000000000000000000" pitchFamily="2" charset="2"/>
              </a:rPr>
              <a:t> Forts.) Generell nahm die Reichweite der sog. „alternativen Medien“ (AM) besonders  i</a:t>
            </a:r>
            <a:r>
              <a:rPr lang="de-DE" sz="1100" dirty="0">
                <a:latin typeface="Arial" panose="020B0604020202020204" pitchFamily="34" charset="0"/>
                <a:cs typeface="Arial" panose="020B0604020202020204" pitchFamily="34" charset="0"/>
              </a:rPr>
              <a:t>m Laufe der Corona-Jahre 2020/21 deutlich zu. Zu den AMs werden Blogs, Webseiten und Angebote nicht- etablierter Medienmacher auf Online-Plattformen (</a:t>
            </a:r>
            <a:r>
              <a:rPr lang="de-DE" sz="1100" i="1" dirty="0">
                <a:latin typeface="Arial" panose="020B0604020202020204" pitchFamily="34" charset="0"/>
                <a:cs typeface="Arial" panose="020B0604020202020204" pitchFamily="34" charset="0"/>
              </a:rPr>
              <a:t>TikTok, YouTube, Instagram </a:t>
            </a:r>
            <a:r>
              <a:rPr lang="de-DE" sz="1100" dirty="0">
                <a:latin typeface="Arial" panose="020B0604020202020204" pitchFamily="34" charset="0"/>
                <a:cs typeface="Arial" panose="020B0604020202020204" pitchFamily="34" charset="0"/>
              </a:rPr>
              <a:t>u.a.) gerechnet. Ihre Betreiber sind meist Einzelpersonen oder Gruppen mit Vereinsstatus. Viele erzielen Abrufe in sechs- oder sogar siebenstelliger Höhe. Sie verbreiten Informationen, die von den etablierten Newsmedien – warum auch immer – nicht veröffentlicht wurden. Viele dieser AM bedienen eine bestimmte Auffassung („Frame“) oder Meinung. </a:t>
            </a:r>
            <a:r>
              <a:rPr lang="de-DE" sz="1050" i="1" u="sng" dirty="0">
                <a:latin typeface="Arial" panose="020B0604020202020204" pitchFamily="34" charset="0"/>
                <a:cs typeface="Arial" panose="020B0604020202020204" pitchFamily="34" charset="0"/>
              </a:rPr>
              <a:t>Näheres am Fall Covid-19-Pandemie: </a:t>
            </a:r>
            <a:r>
              <a:rPr lang="de-DE" sz="1050" dirty="0">
                <a:latin typeface="Arial" panose="020B0604020202020204" pitchFamily="34" charset="0"/>
                <a:cs typeface="Arial" panose="020B0604020202020204" pitchFamily="34" charset="0"/>
                <a:hlinkClick r:id="rId4"/>
              </a:rPr>
              <a:t>https://www.sciencemediacenter.de/alle-angebote/rapid-reaction/details/news/alternative-medien-auf-facebook-im-kontext-von-covid-19/</a:t>
            </a:r>
            <a:r>
              <a:rPr lang="de-DE" sz="1050" dirty="0">
                <a:latin typeface="Arial" panose="020B0604020202020204" pitchFamily="34" charset="0"/>
                <a:cs typeface="Arial" panose="020B0604020202020204" pitchFamily="34" charset="0"/>
              </a:rPr>
              <a:t> (Abruf: 18.01.26)</a:t>
            </a:r>
          </a:p>
          <a:p>
            <a:endParaRPr lang="de-DE" sz="120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14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27A20-ED71-94F0-32AE-9AAA8028C3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9EED59-9F45-D364-597B-0664DF49157B}"/>
              </a:ext>
            </a:extLst>
          </p:cNvPr>
          <p:cNvSpPr>
            <a:spLocks noGrp="1" noRot="1" noChangeAspect="1"/>
          </p:cNvSpPr>
          <p:nvPr>
            <p:ph type="sldImg"/>
          </p:nvPr>
        </p:nvSpPr>
        <p:spPr>
          <a:xfrm>
            <a:off x="309563" y="1055688"/>
            <a:ext cx="3478212" cy="1957387"/>
          </a:xfrm>
        </p:spPr>
      </p:sp>
      <p:sp>
        <p:nvSpPr>
          <p:cNvPr id="3" name="Notizenplatzhalter 2">
            <a:extLst>
              <a:ext uri="{FF2B5EF4-FFF2-40B4-BE49-F238E27FC236}">
                <a16:creationId xmlns:a16="http://schemas.microsoft.com/office/drawing/2014/main" id="{0F2D5630-4E0B-45E1-CC61-E91890C27AB8}"/>
              </a:ext>
            </a:extLst>
          </p:cNvPr>
          <p:cNvSpPr>
            <a:spLocks noGrp="1"/>
          </p:cNvSpPr>
          <p:nvPr>
            <p:ph type="body" idx="1"/>
          </p:nvPr>
        </p:nvSpPr>
        <p:spPr/>
        <p:txBody>
          <a:bodyPr>
            <a:normAutofit/>
          </a:bodyPr>
          <a:lstStyle/>
          <a:p>
            <a:r>
              <a:rPr lang="de-DE" dirty="0"/>
              <a:t>   </a:t>
            </a:r>
          </a:p>
          <a:p>
            <a:endParaRPr lang="de-DE" dirty="0"/>
          </a:p>
        </p:txBody>
      </p:sp>
      <p:sp>
        <p:nvSpPr>
          <p:cNvPr id="4" name="Foliennummernplatzhalter 3">
            <a:extLst>
              <a:ext uri="{FF2B5EF4-FFF2-40B4-BE49-F238E27FC236}">
                <a16:creationId xmlns:a16="http://schemas.microsoft.com/office/drawing/2014/main" id="{B6845226-C530-978C-A317-A386A309BB75}"/>
              </a:ext>
            </a:extLst>
          </p:cNvPr>
          <p:cNvSpPr>
            <a:spLocks noGrp="1"/>
          </p:cNvSpPr>
          <p:nvPr>
            <p:ph type="sldNum" sz="quarter" idx="10"/>
          </p:nvPr>
        </p:nvSpPr>
        <p:spPr/>
        <p:txBody>
          <a:bodyPr/>
          <a:lstStyle/>
          <a:p>
            <a:fld id="{A2A61CC0-4B0B-4395-B916-EE71BB03C9A7}" type="slidenum">
              <a:rPr lang="de-DE" smtClean="0"/>
              <a:pPr/>
              <a:t>9</a:t>
            </a:fld>
            <a:endParaRPr lang="de-DE" dirty="0"/>
          </a:p>
        </p:txBody>
      </p:sp>
      <p:sp>
        <p:nvSpPr>
          <p:cNvPr id="7" name="Textfeld 6">
            <a:extLst>
              <a:ext uri="{FF2B5EF4-FFF2-40B4-BE49-F238E27FC236}">
                <a16:creationId xmlns:a16="http://schemas.microsoft.com/office/drawing/2014/main" id="{D4BD525C-F73E-2161-97CD-42D9E9D4FB43}"/>
              </a:ext>
            </a:extLst>
          </p:cNvPr>
          <p:cNvSpPr txBox="1"/>
          <p:nvPr/>
        </p:nvSpPr>
        <p:spPr>
          <a:xfrm>
            <a:off x="4845793" y="3893170"/>
            <a:ext cx="1908000" cy="5578450"/>
          </a:xfrm>
          <a:prstGeom prst="rect">
            <a:avLst/>
          </a:prstGeom>
          <a:noFill/>
        </p:spPr>
        <p:txBody>
          <a:bodyPr wrap="square" rtlCol="0">
            <a:spAutoFit/>
          </a:bodyPr>
          <a:lstStyle/>
          <a:p>
            <a:r>
              <a:rPr lang="de-DE" sz="1150" dirty="0">
                <a:latin typeface="Arial" panose="020B0604020202020204" pitchFamily="34" charset="0"/>
                <a:cs typeface="Arial" panose="020B0604020202020204" pitchFamily="34" charset="0"/>
              </a:rPr>
              <a:t>Die zwei wichtigsten Kriterien, um glaubwürdige Absender zu identifizieren sind: Kompetenz und Motivation.</a:t>
            </a:r>
          </a:p>
          <a:p>
            <a:endParaRPr lang="de-DE" sz="1150" dirty="0">
              <a:latin typeface="Arial" panose="020B0604020202020204" pitchFamily="34" charset="0"/>
              <a:cs typeface="Arial" panose="020B0604020202020204" pitchFamily="34" charset="0"/>
            </a:endParaRPr>
          </a:p>
          <a:p>
            <a:r>
              <a:rPr lang="de-DE" sz="1150" b="1" dirty="0">
                <a:latin typeface="Arial" panose="020B0604020202020204" pitchFamily="34" charset="0"/>
                <a:cs typeface="Arial" panose="020B0604020202020204" pitchFamily="34" charset="0"/>
              </a:rPr>
              <a:t>(Fach-)Kompetenz </a:t>
            </a:r>
            <a:r>
              <a:rPr lang="de-DE" sz="1150" dirty="0">
                <a:latin typeface="Arial" panose="020B0604020202020204" pitchFamily="34" charset="0"/>
                <a:cs typeface="Arial" panose="020B0604020202020204" pitchFamily="34" charset="0"/>
              </a:rPr>
              <a:t>meint die Fähigkeit, einen Sachverhalt fachlich zutreffend zu beurteilen. Dazu sind Wissen und Erfahrung auf dem entsprechenden Gebiet notwendig. </a:t>
            </a:r>
          </a:p>
          <a:p>
            <a:endParaRPr lang="de-DE" sz="1150" dirty="0">
              <a:latin typeface="Arial" panose="020B0604020202020204" pitchFamily="34" charset="0"/>
              <a:cs typeface="Arial" panose="020B0604020202020204" pitchFamily="34" charset="0"/>
            </a:endParaRPr>
          </a:p>
          <a:p>
            <a:r>
              <a:rPr lang="de-DE" sz="1150" b="1" dirty="0">
                <a:latin typeface="Arial" panose="020B0604020202020204" pitchFamily="34" charset="0"/>
                <a:cs typeface="Arial" panose="020B0604020202020204" pitchFamily="34" charset="0"/>
              </a:rPr>
              <a:t>Die Motive </a:t>
            </a:r>
            <a:r>
              <a:rPr lang="de-DE" sz="1150" dirty="0">
                <a:latin typeface="Arial" panose="020B0604020202020204" pitchFamily="34" charset="0"/>
                <a:cs typeface="Arial" panose="020B0604020202020204" pitchFamily="34" charset="0"/>
              </a:rPr>
              <a:t>des Absenders lassen sich anhand seiner anderen Aussagen (Posts) und seiner (z.B. beruflichen) Rolle einschätzen. Bei Vertretern gemeinnütziger Institutionen kann meist eine wohlwollende Informationsabsicht angenommen werden.</a:t>
            </a:r>
          </a:p>
          <a:p>
            <a:endParaRPr lang="de-DE" sz="1150" dirty="0">
              <a:latin typeface="Arial" panose="020B0604020202020204" pitchFamily="34" charset="0"/>
              <a:cs typeface="Arial" panose="020B0604020202020204" pitchFamily="34" charset="0"/>
            </a:endParaRPr>
          </a:p>
          <a:p>
            <a:r>
              <a:rPr lang="de-DE" sz="1150" dirty="0">
                <a:latin typeface="Arial" panose="020B0604020202020204" pitchFamily="34" charset="0"/>
                <a:cs typeface="Arial" panose="020B0604020202020204" pitchFamily="34" charset="0"/>
              </a:rPr>
              <a:t>Mehr dazu: Einheit 5B des </a:t>
            </a:r>
            <a:r>
              <a:rPr lang="de-DE" sz="1150" i="1" dirty="0">
                <a:latin typeface="Arial" panose="020B0604020202020204" pitchFamily="34" charset="0"/>
                <a:cs typeface="Arial" panose="020B0604020202020204" pitchFamily="34" charset="0"/>
              </a:rPr>
              <a:t>fit </a:t>
            </a:r>
            <a:r>
              <a:rPr lang="de-DE" sz="1150" i="1" dirty="0" err="1">
                <a:latin typeface="Arial" panose="020B0604020202020204" pitchFamily="34" charset="0"/>
                <a:cs typeface="Arial" panose="020B0604020202020204" pitchFamily="34" charset="0"/>
              </a:rPr>
              <a:t>for</a:t>
            </a:r>
            <a:r>
              <a:rPr lang="de-DE" sz="1150" i="1" dirty="0">
                <a:latin typeface="Arial" panose="020B0604020202020204" pitchFamily="34" charset="0"/>
                <a:cs typeface="Arial" panose="020B0604020202020204" pitchFamily="34" charset="0"/>
              </a:rPr>
              <a:t> </a:t>
            </a:r>
            <a:r>
              <a:rPr lang="de-DE" sz="1150" i="1" dirty="0" err="1">
                <a:latin typeface="Arial" panose="020B0604020202020204" pitchFamily="34" charset="0"/>
                <a:cs typeface="Arial" panose="020B0604020202020204" pitchFamily="34" charset="0"/>
              </a:rPr>
              <a:t>news</a:t>
            </a:r>
            <a:r>
              <a:rPr lang="de-DE" sz="1150" i="1" dirty="0">
                <a:latin typeface="Arial" panose="020B0604020202020204" pitchFamily="34" charset="0"/>
                <a:cs typeface="Arial" panose="020B0604020202020204" pitchFamily="34" charset="0"/>
              </a:rPr>
              <a:t> </a:t>
            </a:r>
            <a:r>
              <a:rPr lang="de-DE" sz="1150" dirty="0">
                <a:latin typeface="Arial" panose="020B0604020202020204" pitchFamily="34" charset="0"/>
                <a:cs typeface="Arial" panose="020B0604020202020204" pitchFamily="34" charset="0"/>
              </a:rPr>
              <a:t>Programms</a:t>
            </a:r>
          </a:p>
        </p:txBody>
      </p:sp>
      <p:sp>
        <p:nvSpPr>
          <p:cNvPr id="8" name="Rechteck 7">
            <a:extLst>
              <a:ext uri="{FF2B5EF4-FFF2-40B4-BE49-F238E27FC236}">
                <a16:creationId xmlns:a16="http://schemas.microsoft.com/office/drawing/2014/main" id="{80F75BC5-BA30-9509-5BAB-6473D2421DDC}"/>
              </a:ext>
            </a:extLst>
          </p:cNvPr>
          <p:cNvSpPr/>
          <p:nvPr/>
        </p:nvSpPr>
        <p:spPr>
          <a:xfrm>
            <a:off x="309563" y="5835063"/>
            <a:ext cx="4392000" cy="363082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sz="1200" dirty="0">
              <a:solidFill>
                <a:schemeClr val="tx1"/>
              </a:solidFill>
            </a:endParaRPr>
          </a:p>
          <a:p>
            <a:endParaRPr lang="de-DE" sz="1200" dirty="0">
              <a:solidFill>
                <a:schemeClr val="tx1"/>
              </a:solidFill>
            </a:endParaRPr>
          </a:p>
        </p:txBody>
      </p:sp>
      <p:sp>
        <p:nvSpPr>
          <p:cNvPr id="13" name="Rechteck 12">
            <a:extLst>
              <a:ext uri="{FF2B5EF4-FFF2-40B4-BE49-F238E27FC236}">
                <a16:creationId xmlns:a16="http://schemas.microsoft.com/office/drawing/2014/main" id="{1D028C4F-2971-A6F0-5248-A8E8AA6A6132}"/>
              </a:ext>
            </a:extLst>
          </p:cNvPr>
          <p:cNvSpPr/>
          <p:nvPr/>
        </p:nvSpPr>
        <p:spPr>
          <a:xfrm>
            <a:off x="309600" y="3675600"/>
            <a:ext cx="4392000" cy="1297689"/>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rPr>
              <a:t> </a:t>
            </a:r>
          </a:p>
          <a:p>
            <a:endParaRPr lang="de-DE" sz="1200" dirty="0">
              <a:solidFill>
                <a:schemeClr val="tx1"/>
              </a:solidFill>
            </a:endParaRPr>
          </a:p>
        </p:txBody>
      </p:sp>
      <p:sp>
        <p:nvSpPr>
          <p:cNvPr id="14" name="Notizenplatzhalter 2">
            <a:extLst>
              <a:ext uri="{FF2B5EF4-FFF2-40B4-BE49-F238E27FC236}">
                <a16:creationId xmlns:a16="http://schemas.microsoft.com/office/drawing/2014/main" id="{10489669-4101-CC70-F635-5106E55E0D80}"/>
              </a:ext>
            </a:extLst>
          </p:cNvPr>
          <p:cNvSpPr txBox="1">
            <a:spLocks/>
          </p:cNvSpPr>
          <p:nvPr/>
        </p:nvSpPr>
        <p:spPr>
          <a:xfrm>
            <a:off x="429958" y="4297555"/>
            <a:ext cx="4361612" cy="5572714"/>
          </a:xfrm>
          <a:prstGeom prst="rect">
            <a:avLst/>
          </a:prstGeom>
          <a:noFill/>
        </p:spPr>
        <p:txBody>
          <a:bodyPr vert="horz" lIns="99048" tIns="49524" rIns="99048" bIns="49524" rtlCol="0">
            <a:normAutofit/>
          </a:bodyPr>
          <a:lstStyle/>
          <a:p>
            <a:pPr marL="0" marR="0" lvl="0" indent="0" algn="l" defTabSz="914400" rtl="0" eaLnBrk="1" fontAlgn="auto" latinLnBrk="0" hangingPunct="1">
              <a:lnSpc>
                <a:spcPct val="150000"/>
              </a:lnSpc>
              <a:spcBef>
                <a:spcPts val="0"/>
              </a:spcBef>
              <a:spcAft>
                <a:spcPts val="0"/>
              </a:spcAft>
              <a:buClrTx/>
              <a:buSzTx/>
              <a:tabLst/>
              <a:defRPr/>
            </a:pPr>
            <a:r>
              <a:rPr lang="de-DE" sz="1200" i="1" dirty="0">
                <a:latin typeface="Arial" pitchFamily="34" charset="0"/>
                <a:cs typeface="Arial" pitchFamily="34" charset="0"/>
                <a:sym typeface="Wingdings" pitchFamily="2" charset="2"/>
              </a:rPr>
              <a:t>Was meint ihr: Wie kann man den Wahrheitsgehalt einer solchen Nachricht prüfen?</a:t>
            </a: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r>
              <a:rPr lang="de-DE" sz="1200" b="1" dirty="0">
                <a:latin typeface="Arial" pitchFamily="34" charset="0"/>
                <a:cs typeface="Arial" pitchFamily="34" charset="0"/>
                <a:sym typeface="Wingdings" pitchFamily="2" charset="2"/>
              </a:rPr>
              <a:t>Antworten sammeln </a:t>
            </a:r>
            <a:r>
              <a:rPr lang="de-DE" sz="1200" dirty="0">
                <a:latin typeface="Arial" pitchFamily="34" charset="0"/>
                <a:cs typeface="Arial" pitchFamily="34" charset="0"/>
                <a:sym typeface="Wingdings" pitchFamily="2" charset="2"/>
              </a:rPr>
              <a:t>und einteilen in: Überprüfung des Inhalts und Überprüfung des Absenders.</a:t>
            </a: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lvl="0">
              <a:lnSpc>
                <a:spcPct val="150000"/>
              </a:lnSpc>
              <a:defRPr/>
            </a:pPr>
            <a:r>
              <a:rPr lang="de-DE" sz="1200" i="1" dirty="0">
                <a:latin typeface="Arial" pitchFamily="34" charset="0"/>
                <a:cs typeface="Arial" pitchFamily="34" charset="0"/>
                <a:sym typeface="Wingdings" pitchFamily="2" charset="2"/>
              </a:rPr>
              <a:t>Die Prüfung der Glaubwürdigkeit beginnt mit diesen zwei Fragen (im Kopf des Überprüfenden!):</a:t>
            </a:r>
          </a:p>
          <a:p>
            <a:pPr lvl="0">
              <a:lnSpc>
                <a:spcPct val="150000"/>
              </a:lnSpc>
              <a:defRPr/>
            </a:pPr>
            <a:r>
              <a:rPr lang="de-DE" sz="1200" i="1" dirty="0">
                <a:latin typeface="Arial" pitchFamily="34" charset="0"/>
                <a:cs typeface="Arial" pitchFamily="34" charset="0"/>
                <a:sym typeface="Wingdings" pitchFamily="2" charset="2"/>
              </a:rPr>
              <a:t>1. Den Inhalt checken: Ergibt das überhaupt Sinn? Wenn ja: </a:t>
            </a:r>
            <a:br>
              <a:rPr lang="de-DE" sz="1200" i="1" dirty="0">
                <a:latin typeface="Arial" pitchFamily="34" charset="0"/>
                <a:cs typeface="Arial" pitchFamily="34" charset="0"/>
                <a:sym typeface="Wingdings" pitchFamily="2" charset="2"/>
              </a:rPr>
            </a:br>
            <a:r>
              <a:rPr lang="de-DE" sz="1200" i="1" dirty="0">
                <a:latin typeface="Arial" pitchFamily="34" charset="0"/>
                <a:cs typeface="Arial" pitchFamily="34" charset="0"/>
                <a:sym typeface="Wingdings" pitchFamily="2" charset="2"/>
              </a:rPr>
              <a:t>Wie genau lauten die Fakten, die wir prüfen sollten?</a:t>
            </a:r>
          </a:p>
          <a:p>
            <a:pPr lvl="0">
              <a:lnSpc>
                <a:spcPct val="150000"/>
              </a:lnSpc>
              <a:defRPr/>
            </a:pPr>
            <a:r>
              <a:rPr lang="de-DE" sz="1200" i="1" dirty="0">
                <a:latin typeface="Arial" pitchFamily="34" charset="0"/>
                <a:cs typeface="Arial" pitchFamily="34" charset="0"/>
                <a:sym typeface="Wingdings" pitchFamily="2" charset="2"/>
              </a:rPr>
              <a:t>2. Den Absender checken. Hier helfen uns diese Fragen: „</a:t>
            </a:r>
            <a:r>
              <a:rPr lang="de-DE" sz="1200" b="1" i="1" dirty="0">
                <a:latin typeface="Arial" pitchFamily="34" charset="0"/>
                <a:cs typeface="Arial" pitchFamily="34" charset="0"/>
                <a:sym typeface="Wingdings" pitchFamily="2" charset="2"/>
              </a:rPr>
              <a:t>Kann</a:t>
            </a:r>
            <a:r>
              <a:rPr lang="de-DE" sz="1200" i="1" dirty="0">
                <a:latin typeface="Arial" pitchFamily="34" charset="0"/>
                <a:cs typeface="Arial" pitchFamily="34" charset="0"/>
                <a:sym typeface="Wingdings" pitchFamily="2" charset="2"/>
              </a:rPr>
              <a:t> er korrekt über das Thema informieren?“ (ist also vom Fach)? Und: „</a:t>
            </a:r>
            <a:r>
              <a:rPr lang="de-DE" sz="1200" b="1" i="1" dirty="0">
                <a:latin typeface="Arial" pitchFamily="34" charset="0"/>
                <a:cs typeface="Arial" pitchFamily="34" charset="0"/>
                <a:sym typeface="Wingdings" pitchFamily="2" charset="2"/>
              </a:rPr>
              <a:t>Will</a:t>
            </a:r>
            <a:r>
              <a:rPr lang="de-DE" sz="1200" i="1" dirty="0">
                <a:latin typeface="Arial" pitchFamily="34" charset="0"/>
                <a:cs typeface="Arial" pitchFamily="34" charset="0"/>
                <a:sym typeface="Wingdings" pitchFamily="2" charset="2"/>
              </a:rPr>
              <a:t> er uns richtig informieren“ - oder hat er andere Motive?</a:t>
            </a:r>
          </a:p>
          <a:p>
            <a:pPr lvl="0">
              <a:lnSpc>
                <a:spcPct val="150000"/>
              </a:lnSpc>
              <a:defRPr/>
            </a:pPr>
            <a:r>
              <a:rPr lang="de-DE" sz="1200" i="1" dirty="0">
                <a:latin typeface="Arial" pitchFamily="34" charset="0"/>
                <a:cs typeface="Arial" pitchFamily="34" charset="0"/>
                <a:sym typeface="Wingdings" pitchFamily="2" charset="2"/>
              </a:rPr>
              <a:t>Dafür klären wir die </a:t>
            </a:r>
            <a:r>
              <a:rPr lang="de-DE" sz="1200" b="1" i="1" dirty="0">
                <a:latin typeface="Arial" pitchFamily="34" charset="0"/>
                <a:cs typeface="Arial" pitchFamily="34" charset="0"/>
                <a:sym typeface="Wingdings" pitchFamily="2" charset="2"/>
              </a:rPr>
              <a:t>Rolle</a:t>
            </a:r>
            <a:r>
              <a:rPr lang="de-DE" sz="1200" i="1" dirty="0">
                <a:latin typeface="Arial" pitchFamily="34" charset="0"/>
                <a:cs typeface="Arial" pitchFamily="34" charset="0"/>
                <a:sym typeface="Wingdings" pitchFamily="2" charset="2"/>
              </a:rPr>
              <a:t> des Absenders: Könnte er ein kommerzielles, ideologisches oder politisches Interesse haben?  Wie ist das hier?</a:t>
            </a: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i="1"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a:p>
            <a:pPr marL="0" marR="0" lvl="0" indent="0" algn="l" defTabSz="914400" rtl="0" eaLnBrk="1" fontAlgn="auto" latinLnBrk="0" hangingPunct="1">
              <a:lnSpc>
                <a:spcPct val="150000"/>
              </a:lnSpc>
              <a:spcBef>
                <a:spcPts val="0"/>
              </a:spcBef>
              <a:spcAft>
                <a:spcPts val="0"/>
              </a:spcAft>
              <a:buClrTx/>
              <a:buSzTx/>
              <a:tabLst/>
              <a:defRPr/>
            </a:pPr>
            <a:endParaRPr lang="de-DE" sz="1200" dirty="0">
              <a:latin typeface="Arial" pitchFamily="34" charset="0"/>
              <a:cs typeface="Arial" pitchFamily="34" charset="0"/>
              <a:sym typeface="Wingdings" pitchFamily="2" charset="2"/>
            </a:endParaRPr>
          </a:p>
        </p:txBody>
      </p:sp>
      <p:sp>
        <p:nvSpPr>
          <p:cNvPr id="15" name="Rechteck 14">
            <a:extLst>
              <a:ext uri="{FF2B5EF4-FFF2-40B4-BE49-F238E27FC236}">
                <a16:creationId xmlns:a16="http://schemas.microsoft.com/office/drawing/2014/main" id="{38216969-54B5-F2A5-9C39-AB9817B4B9DE}"/>
              </a:ext>
            </a:extLst>
          </p:cNvPr>
          <p:cNvSpPr/>
          <p:nvPr/>
        </p:nvSpPr>
        <p:spPr>
          <a:xfrm>
            <a:off x="813346" y="3821162"/>
            <a:ext cx="3888432" cy="276999"/>
          </a:xfrm>
          <a:prstGeom prst="rect">
            <a:avLst/>
          </a:prstGeom>
        </p:spPr>
        <p:txBody>
          <a:bodyPr wrap="square">
            <a:spAutoFit/>
          </a:bodyPr>
          <a:lstStyle/>
          <a:p>
            <a:r>
              <a:rPr lang="en-GB" sz="1200" b="1" dirty="0">
                <a:solidFill>
                  <a:srgbClr val="FF0000"/>
                </a:solidFill>
              </a:rPr>
              <a:t>Forts. Der “</a:t>
            </a:r>
            <a:r>
              <a:rPr lang="en-GB" sz="1200" b="1" dirty="0" err="1">
                <a:solidFill>
                  <a:srgbClr val="FF0000"/>
                </a:solidFill>
              </a:rPr>
              <a:t>Himbeer</a:t>
            </a:r>
            <a:r>
              <a:rPr lang="en-GB" sz="1200" b="1" dirty="0">
                <a:solidFill>
                  <a:srgbClr val="FF0000"/>
                </a:solidFill>
              </a:rPr>
              <a:t>”- </a:t>
            </a:r>
            <a:r>
              <a:rPr lang="en-GB" sz="1200" b="1" dirty="0" err="1">
                <a:solidFill>
                  <a:srgbClr val="FF0000"/>
                </a:solidFill>
              </a:rPr>
              <a:t>Übung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6" name="Grafik 15" descr="Ein Bild, das Uhr enthält.&#10;&#10;Automatisch generierte Beschreibung">
            <a:extLst>
              <a:ext uri="{FF2B5EF4-FFF2-40B4-BE49-F238E27FC236}">
                <a16:creationId xmlns:a16="http://schemas.microsoft.com/office/drawing/2014/main" id="{461B8052-95A7-0F1A-31BE-74B935FCD981}"/>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749154"/>
            <a:ext cx="383388" cy="293179"/>
          </a:xfrm>
          <a:prstGeom prst="rect">
            <a:avLst/>
          </a:prstGeom>
        </p:spPr>
      </p:pic>
      <p:pic>
        <p:nvPicPr>
          <p:cNvPr id="17" name="Grafik 16" descr="Ein Bild, das Uhr enthält.&#10;&#10;Automatisch generierte Beschreibung">
            <a:extLst>
              <a:ext uri="{FF2B5EF4-FFF2-40B4-BE49-F238E27FC236}">
                <a16:creationId xmlns:a16="http://schemas.microsoft.com/office/drawing/2014/main" id="{4B10512C-EAD7-27AD-B682-99FF9D020DCD}"/>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375735" y="5946513"/>
            <a:ext cx="383388" cy="293179"/>
          </a:xfrm>
          <a:prstGeom prst="rect">
            <a:avLst/>
          </a:prstGeom>
        </p:spPr>
      </p:pic>
      <p:sp>
        <p:nvSpPr>
          <p:cNvPr id="18" name="Rechteck 17">
            <a:extLst>
              <a:ext uri="{FF2B5EF4-FFF2-40B4-BE49-F238E27FC236}">
                <a16:creationId xmlns:a16="http://schemas.microsoft.com/office/drawing/2014/main" id="{B64D655E-4B4C-D72E-5BA5-844EDD15034A}"/>
              </a:ext>
            </a:extLst>
          </p:cNvPr>
          <p:cNvSpPr/>
          <p:nvPr/>
        </p:nvSpPr>
        <p:spPr>
          <a:xfrm>
            <a:off x="812569" y="5946513"/>
            <a:ext cx="3888432" cy="276999"/>
          </a:xfrm>
          <a:prstGeom prst="rect">
            <a:avLst/>
          </a:prstGeom>
        </p:spPr>
        <p:txBody>
          <a:bodyPr wrap="square">
            <a:spAutoFit/>
          </a:bodyPr>
          <a:lstStyle/>
          <a:p>
            <a:r>
              <a:rPr lang="en-GB" sz="1200" b="1" dirty="0" err="1">
                <a:solidFill>
                  <a:srgbClr val="FF0000"/>
                </a:solidFill>
              </a:rPr>
              <a:t>Erläuterung</a:t>
            </a:r>
            <a:r>
              <a:rPr lang="en-GB" sz="1200" b="1" dirty="0">
                <a:solidFill>
                  <a:srgbClr val="FF0000"/>
                </a:solidFill>
              </a:rPr>
              <a:t> und Frage an die </a:t>
            </a:r>
            <a:r>
              <a:rPr lang="en-GB" sz="1200" b="1" dirty="0" err="1">
                <a:solidFill>
                  <a:srgbClr val="FF0000"/>
                </a:solidFill>
              </a:rPr>
              <a:t>SuS</a:t>
            </a:r>
            <a:r>
              <a:rPr lang="en-GB" sz="1200" b="1" dirty="0">
                <a:solidFill>
                  <a:srgbClr val="FF0000"/>
                </a:solidFill>
              </a:rPr>
              <a:t>:</a:t>
            </a:r>
            <a:endParaRPr lang="de-DE" sz="1200" dirty="0"/>
          </a:p>
        </p:txBody>
      </p:sp>
      <p:sp>
        <p:nvSpPr>
          <p:cNvPr id="19" name="Textfeld 18">
            <a:extLst>
              <a:ext uri="{FF2B5EF4-FFF2-40B4-BE49-F238E27FC236}">
                <a16:creationId xmlns:a16="http://schemas.microsoft.com/office/drawing/2014/main" id="{CA0A6527-0292-3606-E026-575DC55F1E4E}"/>
              </a:ext>
            </a:extLst>
          </p:cNvPr>
          <p:cNvSpPr txBox="1"/>
          <p:nvPr/>
        </p:nvSpPr>
        <p:spPr>
          <a:xfrm>
            <a:off x="4053706" y="1444898"/>
            <a:ext cx="233666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Schritt 1 der Überprüfung: Kriterien glaubwürdiger Absender</a:t>
            </a:r>
          </a:p>
        </p:txBody>
      </p:sp>
    </p:spTree>
    <p:extLst>
      <p:ext uri="{BB962C8B-B14F-4D97-AF65-F5344CB8AC3E}">
        <p14:creationId xmlns:p14="http://schemas.microsoft.com/office/powerpoint/2010/main" val="410277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Desinformation erkennen  </a:t>
            </a:r>
            <a:r>
              <a:rPr lang="de-DE" sz="1400" dirty="0">
                <a:solidFill>
                  <a:schemeClr val="bg1"/>
                </a:solidFill>
                <a:latin typeface="Roboto Slab Light" pitchFamily="2" charset="0"/>
                <a:ea typeface="Roboto Slab Light" pitchFamily="2" charset="0"/>
              </a:rPr>
              <a:t>Mittelstufe (anspruchsvoll)</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9" name="Picture 2">
            <a:extLst>
              <a:ext uri="{FF2B5EF4-FFF2-40B4-BE49-F238E27FC236}">
                <a16:creationId xmlns:a16="http://schemas.microsoft.com/office/drawing/2014/main" id="{D3D9A3F9-EBB9-4760-960F-FE6ACFA3874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jp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32.svg"/><Relationship Id="rId10" Type="http://schemas.openxmlformats.org/officeDocument/2006/relationships/image" Target="../media/image34.png"/><Relationship Id="rId4" Type="http://schemas.openxmlformats.org/officeDocument/2006/relationships/image" Target="../media/image31.svg"/><Relationship Id="rId9" Type="http://schemas.openxmlformats.org/officeDocument/2006/relationships/hyperlink" Target="https://store.blackview.hk/products/tab-7-wif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5.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46.jp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4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24.png"/><Relationship Id="rId10" Type="http://schemas.openxmlformats.org/officeDocument/2006/relationships/image" Target="../media/image32.svg"/><Relationship Id="rId4" Type="http://schemas.openxmlformats.org/officeDocument/2006/relationships/hyperlink" Target="https://pixabay.com/de/liste-icon-symbol-papier-anmelden-2389219/" TargetMode="External"/><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24.png"/><Relationship Id="rId10" Type="http://schemas.openxmlformats.org/officeDocument/2006/relationships/image" Target="../media/image32.svg"/><Relationship Id="rId4" Type="http://schemas.openxmlformats.org/officeDocument/2006/relationships/hyperlink" Target="https://pixabay.com/de/liste-icon-symbol-papier-anmelden-2389219/" TargetMode="External"/><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52.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15.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1200" y="0"/>
            <a:ext cx="12193200" cy="6858000"/>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Titel 1">
            <a:extLst>
              <a:ext uri="{FF2B5EF4-FFF2-40B4-BE49-F238E27FC236}">
                <a16:creationId xmlns:a16="http://schemas.microsoft.com/office/drawing/2014/main" id="{2F49023C-7677-4EE9-98D2-67C56029AC92}"/>
              </a:ext>
            </a:extLst>
          </p:cNvPr>
          <p:cNvSpPr txBox="1">
            <a:spLocks/>
          </p:cNvSpPr>
          <p:nvPr/>
        </p:nvSpPr>
        <p:spPr>
          <a:xfrm>
            <a:off x="609600" y="1268760"/>
            <a:ext cx="10972800" cy="4248471"/>
          </a:xfrm>
          <a:prstGeom prst="rect">
            <a:avLst/>
          </a:prstGeom>
        </p:spPr>
        <p:txBody>
          <a:bodyPr>
            <a:normAutofit fontScale="92500" lnSpcReduction="1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700" b="1" dirty="0">
                <a:solidFill>
                  <a:schemeClr val="bg1"/>
                </a:solidFill>
                <a:latin typeface="Roboto Slab Light" pitchFamily="2" charset="0"/>
                <a:ea typeface="Roboto Slab Light" pitchFamily="2" charset="0"/>
              </a:rPr>
              <a:t>Kann das sein?</a:t>
            </a:r>
            <a:br>
              <a:rPr lang="de-DE" sz="7700" b="1" dirty="0">
                <a:solidFill>
                  <a:schemeClr val="bg1"/>
                </a:solidFill>
                <a:latin typeface="Roboto Slab Light" pitchFamily="2" charset="0"/>
                <a:ea typeface="Roboto Slab Light" pitchFamily="2" charset="0"/>
              </a:rPr>
            </a:br>
            <a:r>
              <a:rPr lang="de-DE" sz="4800" b="1" dirty="0">
                <a:solidFill>
                  <a:schemeClr val="bg1"/>
                </a:solidFill>
                <a:latin typeface="Roboto Slab Light" pitchFamily="2" charset="0"/>
                <a:ea typeface="Roboto Slab Light" pitchFamily="2" charset="0"/>
              </a:rPr>
              <a:t>Wir decken </a:t>
            </a:r>
            <a:r>
              <a:rPr lang="de-DE" sz="4800" b="1" dirty="0">
                <a:solidFill>
                  <a:srgbClr val="FFFF00"/>
                </a:solidFill>
                <a:latin typeface="Roboto Slab Light" pitchFamily="2" charset="0"/>
                <a:ea typeface="Roboto Slab Light" pitchFamily="2" charset="0"/>
              </a:rPr>
              <a:t>Fakes</a:t>
            </a:r>
            <a:r>
              <a:rPr lang="de-DE" sz="4800" b="1" dirty="0">
                <a:solidFill>
                  <a:schemeClr val="bg1"/>
                </a:solidFill>
                <a:latin typeface="Roboto Slab Light" pitchFamily="2" charset="0"/>
                <a:ea typeface="Roboto Slab Light" pitchFamily="2" charset="0"/>
              </a:rPr>
              <a:t> und </a:t>
            </a:r>
          </a:p>
          <a:p>
            <a:pPr algn="ctr"/>
            <a:r>
              <a:rPr lang="de-DE" sz="4800" b="1" dirty="0">
                <a:solidFill>
                  <a:srgbClr val="FFFF00"/>
                </a:solidFill>
                <a:latin typeface="Roboto Slab Light" pitchFamily="2" charset="0"/>
                <a:ea typeface="Roboto Slab Light" pitchFamily="2" charset="0"/>
              </a:rPr>
              <a:t>Falsch</a:t>
            </a:r>
            <a:r>
              <a:rPr lang="de-DE" sz="4800" b="1" dirty="0">
                <a:solidFill>
                  <a:schemeClr val="bg1"/>
                </a:solidFill>
                <a:latin typeface="Roboto Slab Light" pitchFamily="2" charset="0"/>
                <a:ea typeface="Roboto Slab Light" pitchFamily="2" charset="0"/>
              </a:rPr>
              <a:t>i</a:t>
            </a:r>
            <a:r>
              <a:rPr lang="de-DE" sz="5400" b="1" dirty="0">
                <a:solidFill>
                  <a:schemeClr val="bg1"/>
                </a:solidFill>
                <a:latin typeface="Roboto Slab Light" pitchFamily="2" charset="0"/>
                <a:ea typeface="Roboto Slab Light" pitchFamily="2" charset="0"/>
              </a:rPr>
              <a:t>nformationen auf</a:t>
            </a:r>
            <a:endParaRPr lang="de-DE" sz="6600" b="1" dirty="0">
              <a:solidFill>
                <a:schemeClr val="bg1"/>
              </a:solidFill>
              <a:latin typeface="Roboto Slab Light" pitchFamily="2" charset="0"/>
              <a:ea typeface="Roboto Slab Light" pitchFamily="2" charset="0"/>
            </a:endParaRPr>
          </a:p>
          <a:p>
            <a:pPr algn="ctr"/>
            <a:endParaRPr lang="de-DE" sz="4400" dirty="0">
              <a:solidFill>
                <a:schemeClr val="bg1"/>
              </a:solidFill>
              <a:latin typeface="Roboto Slab Light" pitchFamily="2" charset="0"/>
              <a:ea typeface="Roboto Slab Light" pitchFamily="2" charset="0"/>
            </a:endParaRPr>
          </a:p>
          <a:p>
            <a:pPr algn="ctr"/>
            <a:r>
              <a:rPr lang="de-DE" sz="4400" dirty="0">
                <a:solidFill>
                  <a:schemeClr val="bg1"/>
                </a:solidFill>
                <a:latin typeface="Roboto Slab Light" pitchFamily="2" charset="0"/>
                <a:ea typeface="Roboto Slab Light" pitchFamily="2" charset="0"/>
              </a:rPr>
              <a:t>Mittelstufe</a:t>
            </a:r>
            <a:br>
              <a:rPr lang="de-DE" sz="4400" dirty="0">
                <a:solidFill>
                  <a:schemeClr val="bg1"/>
                </a:solidFill>
                <a:latin typeface="Roboto Slab Light" pitchFamily="2" charset="0"/>
                <a:ea typeface="Roboto Slab Light" pitchFamily="2" charset="0"/>
              </a:rPr>
            </a:br>
            <a:r>
              <a:rPr lang="de-DE" sz="3000" dirty="0">
                <a:solidFill>
                  <a:schemeClr val="bg1"/>
                </a:solidFill>
                <a:latin typeface="Roboto Slab Light" pitchFamily="2" charset="0"/>
                <a:ea typeface="Roboto Slab Light" pitchFamily="2" charset="0"/>
              </a:rPr>
              <a:t>(anspruchsvolle Version) </a:t>
            </a:r>
            <a:endParaRPr lang="de-DE" sz="4400" dirty="0">
              <a:solidFill>
                <a:schemeClr val="bg1"/>
              </a:solidFill>
              <a:latin typeface="Roboto Slab Light" pitchFamily="2" charset="0"/>
              <a:ea typeface="Roboto Slab Light" pitchFamily="2" charset="0"/>
            </a:endParaRPr>
          </a:p>
        </p:txBody>
      </p:sp>
      <p:sp>
        <p:nvSpPr>
          <p:cNvPr id="2" name="Rectangle 1">
            <a:extLst>
              <a:ext uri="{FF2B5EF4-FFF2-40B4-BE49-F238E27FC236}">
                <a16:creationId xmlns:a16="http://schemas.microsoft.com/office/drawing/2014/main" id="{4170ACEE-05CD-C70E-2478-45844CBDE6FA}"/>
              </a:ext>
            </a:extLst>
          </p:cNvPr>
          <p:cNvSpPr/>
          <p:nvPr/>
        </p:nvSpPr>
        <p:spPr>
          <a:xfrm>
            <a:off x="-1200" y="13574"/>
            <a:ext cx="12193200" cy="6858000"/>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itel 1">
            <a:extLst>
              <a:ext uri="{FF2B5EF4-FFF2-40B4-BE49-F238E27FC236}">
                <a16:creationId xmlns:a16="http://schemas.microsoft.com/office/drawing/2014/main" id="{F91584E6-D425-C2D8-D2C2-44B79ECDB328}"/>
              </a:ext>
            </a:extLst>
          </p:cNvPr>
          <p:cNvSpPr txBox="1">
            <a:spLocks/>
          </p:cNvSpPr>
          <p:nvPr/>
        </p:nvSpPr>
        <p:spPr>
          <a:xfrm>
            <a:off x="609600" y="1706674"/>
            <a:ext cx="10972800" cy="3738550"/>
          </a:xfrm>
          <a:prstGeom prst="rect">
            <a:avLst/>
          </a:prstGeom>
        </p:spPr>
        <p:txBody>
          <a:bodyPr>
            <a:normAutofit fontScale="92500" lnSpcReduction="10000"/>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Kann das sein?</a:t>
            </a:r>
            <a:br>
              <a:rPr lang="de-DE" sz="7700" b="1" dirty="0">
                <a:solidFill>
                  <a:schemeClr val="bg1"/>
                </a:solidFill>
                <a:latin typeface="Roboto Slab Light" pitchFamily="2" charset="0"/>
                <a:ea typeface="Roboto Slab Light" pitchFamily="2" charset="0"/>
              </a:rPr>
            </a:br>
            <a:r>
              <a:rPr lang="de-DE" sz="6000" b="1" dirty="0">
                <a:solidFill>
                  <a:schemeClr val="bg1"/>
                </a:solidFill>
                <a:latin typeface="Roboto Slab Light" pitchFamily="2" charset="0"/>
                <a:ea typeface="Roboto Slab Light" pitchFamily="2" charset="0"/>
              </a:rPr>
              <a:t>Umgang mit</a:t>
            </a:r>
          </a:p>
          <a:p>
            <a:r>
              <a:rPr lang="de-DE" sz="6000" b="1" dirty="0">
                <a:solidFill>
                  <a:srgbClr val="FFFF00"/>
                </a:solidFill>
                <a:latin typeface="Roboto Slab Light" pitchFamily="2" charset="0"/>
                <a:ea typeface="Roboto Slab Light" pitchFamily="2" charset="0"/>
              </a:rPr>
              <a:t>Falsch</a:t>
            </a:r>
            <a:r>
              <a:rPr lang="de-DE" sz="6000" b="1" dirty="0">
                <a:solidFill>
                  <a:schemeClr val="bg1"/>
                </a:solidFill>
                <a:latin typeface="Roboto Slab Light" pitchFamily="2" charset="0"/>
                <a:ea typeface="Roboto Slab Light" pitchFamily="2" charset="0"/>
              </a:rPr>
              <a:t>i</a:t>
            </a:r>
            <a:r>
              <a:rPr lang="de-DE" sz="6600" b="1" dirty="0">
                <a:solidFill>
                  <a:schemeClr val="bg1"/>
                </a:solidFill>
                <a:latin typeface="Roboto Slab Light" pitchFamily="2" charset="0"/>
                <a:ea typeface="Roboto Slab Light" pitchFamily="2" charset="0"/>
              </a:rPr>
              <a:t>nformationen</a:t>
            </a:r>
            <a:endParaRPr lang="de-DE" sz="7700" b="1"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für die Mittelstufe </a:t>
            </a:r>
            <a:br>
              <a:rPr lang="de-DE" sz="4400" dirty="0">
                <a:solidFill>
                  <a:schemeClr val="bg1"/>
                </a:solidFill>
                <a:latin typeface="Roboto Slab Light" pitchFamily="2" charset="0"/>
                <a:ea typeface="Roboto Slab Light" pitchFamily="2" charset="0"/>
              </a:rPr>
            </a:br>
            <a:r>
              <a:rPr lang="de-DE" sz="3000" dirty="0">
                <a:solidFill>
                  <a:schemeClr val="bg1"/>
                </a:solidFill>
                <a:latin typeface="Roboto Slab Light" pitchFamily="2" charset="0"/>
                <a:ea typeface="Roboto Slab Light" pitchFamily="2" charset="0"/>
              </a:rPr>
              <a:t>(anspruchsvolle Version)</a:t>
            </a:r>
            <a:endParaRPr lang="de-DE" sz="4400" dirty="0">
              <a:solidFill>
                <a:schemeClr val="bg1"/>
              </a:solidFill>
              <a:latin typeface="Roboto Slab Light" pitchFamily="2" charset="0"/>
              <a:ea typeface="Roboto Slab Light" pitchFamily="2" charset="0"/>
            </a:endParaRPr>
          </a:p>
        </p:txBody>
      </p:sp>
      <p:cxnSp>
        <p:nvCxnSpPr>
          <p:cNvPr id="4" name="Gerader Verbinder 2">
            <a:extLst>
              <a:ext uri="{FF2B5EF4-FFF2-40B4-BE49-F238E27FC236}">
                <a16:creationId xmlns:a16="http://schemas.microsoft.com/office/drawing/2014/main" id="{045FDBCF-88F8-EE83-13D2-DCCA559182CB}"/>
              </a:ext>
            </a:extLst>
          </p:cNvPr>
          <p:cNvCxnSpPr>
            <a:cxnSpLocks/>
          </p:cNvCxnSpPr>
          <p:nvPr/>
        </p:nvCxnSpPr>
        <p:spPr>
          <a:xfrm>
            <a:off x="2351584" y="3573016"/>
            <a:ext cx="2232248" cy="576064"/>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A6EBBCF-4BD8-9F02-35D4-2AE4FA2307B0}"/>
              </a:ext>
            </a:extLst>
          </p:cNvPr>
          <p:cNvSpPr>
            <a:spLocks noGrp="1"/>
          </p:cNvSpPr>
          <p:nvPr>
            <p:ph type="sldNum" sz="quarter" idx="12"/>
          </p:nvPr>
        </p:nvSpPr>
        <p:spPr/>
        <p:txBody>
          <a:bodyPr/>
          <a:lstStyle/>
          <a:p>
            <a:fld id="{995B83AF-091C-4368-ABDB-DF7FEF1A6B80}" type="slidenum">
              <a:rPr lang="de-DE" smtClean="0"/>
              <a:pPr/>
              <a:t>10</a:t>
            </a:fld>
            <a:endParaRPr lang="de-DE" dirty="0"/>
          </a:p>
        </p:txBody>
      </p:sp>
      <p:sp>
        <p:nvSpPr>
          <p:cNvPr id="18" name="Abgerundetes Rechteck 4">
            <a:extLst>
              <a:ext uri="{FF2B5EF4-FFF2-40B4-BE49-F238E27FC236}">
                <a16:creationId xmlns:a16="http://schemas.microsoft.com/office/drawing/2014/main" id="{B40876AB-A228-69C4-04C1-778617504863}"/>
              </a:ext>
            </a:extLst>
          </p:cNvPr>
          <p:cNvSpPr/>
          <p:nvPr/>
        </p:nvSpPr>
        <p:spPr>
          <a:xfrm>
            <a:off x="327599" y="3061728"/>
            <a:ext cx="7390683" cy="320866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72AB3040-217B-BD7C-F703-6EE916C898CE}"/>
              </a:ext>
            </a:extLst>
          </p:cNvPr>
          <p:cNvSpPr txBox="1"/>
          <p:nvPr/>
        </p:nvSpPr>
        <p:spPr>
          <a:xfrm>
            <a:off x="621377" y="3342471"/>
            <a:ext cx="6770767" cy="2246769"/>
          </a:xfrm>
          <a:prstGeom prst="rect">
            <a:avLst/>
          </a:prstGeom>
          <a:noFill/>
        </p:spPr>
        <p:txBody>
          <a:bodyPr wrap="square">
            <a:spAutoFit/>
          </a:bodyPr>
          <a:lstStyle/>
          <a:p>
            <a:pPr marL="88900" indent="0">
              <a:lnSpc>
                <a:spcPct val="100000"/>
              </a:lnSpc>
              <a:spcAft>
                <a:spcPts val="600"/>
              </a:spcAft>
              <a:buNone/>
            </a:pPr>
            <a:r>
              <a:rPr lang="de-DE" sz="2400" b="1" dirty="0"/>
              <a:t>Der Bericht enthält diese Behauptungen:</a:t>
            </a:r>
          </a:p>
          <a:p>
            <a:pPr marL="431800" indent="-342900">
              <a:lnSpc>
                <a:spcPct val="100000"/>
              </a:lnSpc>
              <a:spcAft>
                <a:spcPts val="600"/>
              </a:spcAft>
              <a:buFont typeface="Arial" panose="020B0604020202020204" pitchFamily="34" charset="0"/>
              <a:buChar char="•"/>
            </a:pPr>
            <a:r>
              <a:rPr lang="de-DE" sz="2400" dirty="0"/>
              <a:t>Himbeeren helfen gegen </a:t>
            </a:r>
            <a:r>
              <a:rPr lang="de-DE" sz="2400" dirty="0">
                <a:latin typeface="+mn-lt"/>
              </a:rPr>
              <a:t>Kopfschmerzen.</a:t>
            </a:r>
          </a:p>
          <a:p>
            <a:pPr marL="431800" indent="-342900">
              <a:lnSpc>
                <a:spcPct val="100000"/>
              </a:lnSpc>
              <a:spcAft>
                <a:spcPts val="600"/>
              </a:spcAft>
              <a:buFont typeface="Arial" panose="020B0604020202020204" pitchFamily="34" charset="0"/>
              <a:buChar char="•"/>
            </a:pPr>
            <a:r>
              <a:rPr lang="de-DE" sz="2400" dirty="0"/>
              <a:t>Und zwar 3 Mal besser als Aspirin.</a:t>
            </a:r>
          </a:p>
          <a:p>
            <a:pPr marL="431800" indent="-342900">
              <a:lnSpc>
                <a:spcPct val="100000"/>
              </a:lnSpc>
              <a:spcAft>
                <a:spcPts val="600"/>
              </a:spcAft>
              <a:buFont typeface="Arial" panose="020B0604020202020204" pitchFamily="34" charset="0"/>
              <a:buChar char="•"/>
            </a:pPr>
            <a:r>
              <a:rPr lang="de-DE" sz="2400" dirty="0">
                <a:latin typeface="+mn-lt"/>
              </a:rPr>
              <a:t>Der Effekt entsteht durch </a:t>
            </a:r>
            <a:r>
              <a:rPr lang="de-DE" sz="2400" dirty="0"/>
              <a:t>B-Vitamine.</a:t>
            </a:r>
          </a:p>
          <a:p>
            <a:pPr marL="431800" indent="-342900">
              <a:lnSpc>
                <a:spcPct val="100000"/>
              </a:lnSpc>
              <a:spcAft>
                <a:spcPts val="600"/>
              </a:spcAft>
              <a:buFont typeface="Arial" panose="020B0604020202020204" pitchFamily="34" charset="0"/>
              <a:buChar char="•"/>
            </a:pPr>
            <a:r>
              <a:rPr lang="de-DE" sz="2400" dirty="0">
                <a:latin typeface="+mn-lt"/>
              </a:rPr>
              <a:t>Diese bekämpfen Entzündungen.</a:t>
            </a:r>
          </a:p>
        </p:txBody>
      </p:sp>
      <p:pic>
        <p:nvPicPr>
          <p:cNvPr id="1026" name="Picture 2">
            <a:extLst>
              <a:ext uri="{FF2B5EF4-FFF2-40B4-BE49-F238E27FC236}">
                <a16:creationId xmlns:a16="http://schemas.microsoft.com/office/drawing/2014/main" id="{B4D10C91-701B-FBE2-F082-327F37792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96000" y="5009724"/>
            <a:ext cx="1112956" cy="1275350"/>
          </a:xfrm>
          <a:prstGeom prst="rect">
            <a:avLst/>
          </a:prstGeom>
          <a:noFill/>
        </p:spPr>
      </p:pic>
      <p:grpSp>
        <p:nvGrpSpPr>
          <p:cNvPr id="20" name="Gruppieren 19">
            <a:extLst>
              <a:ext uri="{FF2B5EF4-FFF2-40B4-BE49-F238E27FC236}">
                <a16:creationId xmlns:a16="http://schemas.microsoft.com/office/drawing/2014/main" id="{056516F8-9A92-062F-AF58-1BA58E7791D9}"/>
              </a:ext>
            </a:extLst>
          </p:cNvPr>
          <p:cNvGrpSpPr/>
          <p:nvPr/>
        </p:nvGrpSpPr>
        <p:grpSpPr>
          <a:xfrm>
            <a:off x="7608168" y="1196753"/>
            <a:ext cx="4608512" cy="5661248"/>
            <a:chOff x="3410733" y="761956"/>
            <a:chExt cx="3209672" cy="3942867"/>
          </a:xfrm>
        </p:grpSpPr>
        <p:pic>
          <p:nvPicPr>
            <p:cNvPr id="21" name="Grafik 20">
              <a:extLst>
                <a:ext uri="{FF2B5EF4-FFF2-40B4-BE49-F238E27FC236}">
                  <a16:creationId xmlns:a16="http://schemas.microsoft.com/office/drawing/2014/main" id="{FF940F06-0819-9699-AF5D-565398A3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22" name="Grafik 21" descr="Ein Bild, das Diagramm enthält.&#10;&#10;Automatisch generierte Beschreibung">
              <a:extLst>
                <a:ext uri="{FF2B5EF4-FFF2-40B4-BE49-F238E27FC236}">
                  <a16:creationId xmlns:a16="http://schemas.microsoft.com/office/drawing/2014/main" id="{803F8420-D49E-8795-68DE-BCA5AF5FD3FC}"/>
                </a:ext>
              </a:extLst>
            </p:cNvPr>
            <p:cNvPicPr>
              <a:picLocks noChangeAspect="1"/>
            </p:cNvPicPr>
            <p:nvPr/>
          </p:nvPicPr>
          <p:blipFill rotWithShape="1">
            <a:blip r:embed="rId5">
              <a:extLst>
                <a:ext uri="{28A0092B-C50C-407E-A947-70E740481C1C}">
                  <a14:useLocalDpi xmlns:a14="http://schemas.microsoft.com/office/drawing/2010/main" val="0"/>
                </a:ext>
              </a:extLst>
            </a:blip>
            <a:srcRect l="34895" t="15125" r="10733" b="30790"/>
            <a:stretch/>
          </p:blipFill>
          <p:spPr>
            <a:xfrm>
              <a:off x="3645575" y="1887838"/>
              <a:ext cx="2730029" cy="2816984"/>
            </a:xfrm>
            <a:prstGeom prst="rect">
              <a:avLst/>
            </a:prstGeom>
          </p:spPr>
        </p:pic>
        <p:pic>
          <p:nvPicPr>
            <p:cNvPr id="24" name="Grafik 23">
              <a:extLst>
                <a:ext uri="{FF2B5EF4-FFF2-40B4-BE49-F238E27FC236}">
                  <a16:creationId xmlns:a16="http://schemas.microsoft.com/office/drawing/2014/main" id="{FC2335BB-75C0-0078-4093-6FED6645D8F6}"/>
                </a:ext>
              </a:extLst>
            </p:cNvPr>
            <p:cNvPicPr>
              <a:picLocks noChangeAspect="1"/>
            </p:cNvPicPr>
            <p:nvPr/>
          </p:nvPicPr>
          <p:blipFill>
            <a:blip r:embed="rId6"/>
            <a:srcRect b="29568"/>
            <a:stretch/>
          </p:blipFill>
          <p:spPr>
            <a:xfrm>
              <a:off x="3410733" y="761956"/>
              <a:ext cx="3209672" cy="3942867"/>
            </a:xfrm>
            <a:prstGeom prst="rect">
              <a:avLst/>
            </a:prstGeom>
            <a:effectLst>
              <a:outerShdw blurRad="50800" dist="38100" dir="2700000" algn="tl" rotWithShape="0">
                <a:prstClr val="black">
                  <a:alpha val="40000"/>
                </a:prstClr>
              </a:outerShdw>
            </a:effectLst>
          </p:spPr>
        </p:pic>
      </p:grpSp>
      <p:grpSp>
        <p:nvGrpSpPr>
          <p:cNvPr id="29" name="Gruppieren 28">
            <a:extLst>
              <a:ext uri="{FF2B5EF4-FFF2-40B4-BE49-F238E27FC236}">
                <a16:creationId xmlns:a16="http://schemas.microsoft.com/office/drawing/2014/main" id="{144CF83C-6C83-56CA-7BAE-3EB56B44351D}"/>
              </a:ext>
            </a:extLst>
          </p:cNvPr>
          <p:cNvGrpSpPr/>
          <p:nvPr/>
        </p:nvGrpSpPr>
        <p:grpSpPr>
          <a:xfrm>
            <a:off x="8400256" y="4869160"/>
            <a:ext cx="3024336" cy="288032"/>
            <a:chOff x="8400256" y="4869160"/>
            <a:chExt cx="3024336" cy="288032"/>
          </a:xfrm>
        </p:grpSpPr>
        <p:cxnSp>
          <p:nvCxnSpPr>
            <p:cNvPr id="26" name="Gerader Verbinder 25">
              <a:extLst>
                <a:ext uri="{FF2B5EF4-FFF2-40B4-BE49-F238E27FC236}">
                  <a16:creationId xmlns:a16="http://schemas.microsoft.com/office/drawing/2014/main" id="{CA41692E-313C-1A0D-F6CF-05ABFD2CA638}"/>
                </a:ext>
              </a:extLst>
            </p:cNvPr>
            <p:cNvCxnSpPr/>
            <p:nvPr/>
          </p:nvCxnSpPr>
          <p:spPr>
            <a:xfrm>
              <a:off x="8400256" y="4869160"/>
              <a:ext cx="1152128"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7" name="Gerader Verbinder 26">
              <a:extLst>
                <a:ext uri="{FF2B5EF4-FFF2-40B4-BE49-F238E27FC236}">
                  <a16:creationId xmlns:a16="http://schemas.microsoft.com/office/drawing/2014/main" id="{88F7960B-B219-5981-3E42-E948B4C80B4A}"/>
                </a:ext>
              </a:extLst>
            </p:cNvPr>
            <p:cNvCxnSpPr>
              <a:cxnSpLocks/>
            </p:cNvCxnSpPr>
            <p:nvPr/>
          </p:nvCxnSpPr>
          <p:spPr>
            <a:xfrm>
              <a:off x="9984432" y="5157192"/>
              <a:ext cx="1440160"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35" name="Gruppieren 34">
            <a:extLst>
              <a:ext uri="{FF2B5EF4-FFF2-40B4-BE49-F238E27FC236}">
                <a16:creationId xmlns:a16="http://schemas.microsoft.com/office/drawing/2014/main" id="{239568EA-9588-6774-6341-567310E3099E}"/>
              </a:ext>
            </a:extLst>
          </p:cNvPr>
          <p:cNvGrpSpPr/>
          <p:nvPr/>
        </p:nvGrpSpPr>
        <p:grpSpPr>
          <a:xfrm>
            <a:off x="8184232" y="4869160"/>
            <a:ext cx="3096344" cy="504056"/>
            <a:chOff x="8184232" y="4869160"/>
            <a:chExt cx="3096344" cy="504056"/>
          </a:xfrm>
        </p:grpSpPr>
        <p:cxnSp>
          <p:nvCxnSpPr>
            <p:cNvPr id="30" name="Gerader Verbinder 29">
              <a:extLst>
                <a:ext uri="{FF2B5EF4-FFF2-40B4-BE49-F238E27FC236}">
                  <a16:creationId xmlns:a16="http://schemas.microsoft.com/office/drawing/2014/main" id="{E111A78D-981D-1CE2-6588-1F1BFA8468FE}"/>
                </a:ext>
              </a:extLst>
            </p:cNvPr>
            <p:cNvCxnSpPr>
              <a:cxnSpLocks/>
            </p:cNvCxnSpPr>
            <p:nvPr/>
          </p:nvCxnSpPr>
          <p:spPr>
            <a:xfrm>
              <a:off x="9984432" y="4869160"/>
              <a:ext cx="129614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2" name="Gerader Verbinder 31">
              <a:extLst>
                <a:ext uri="{FF2B5EF4-FFF2-40B4-BE49-F238E27FC236}">
                  <a16:creationId xmlns:a16="http://schemas.microsoft.com/office/drawing/2014/main" id="{99A7F41A-406C-6C44-B7EB-6ACA925A89EC}"/>
                </a:ext>
              </a:extLst>
            </p:cNvPr>
            <p:cNvCxnSpPr>
              <a:cxnSpLocks/>
            </p:cNvCxnSpPr>
            <p:nvPr/>
          </p:nvCxnSpPr>
          <p:spPr>
            <a:xfrm>
              <a:off x="8400256" y="5157192"/>
              <a:ext cx="100811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4" name="Gerader Verbinder 33">
              <a:extLst>
                <a:ext uri="{FF2B5EF4-FFF2-40B4-BE49-F238E27FC236}">
                  <a16:creationId xmlns:a16="http://schemas.microsoft.com/office/drawing/2014/main" id="{A7B37B3A-9AE3-A17F-2429-46F207F73A56}"/>
                </a:ext>
              </a:extLst>
            </p:cNvPr>
            <p:cNvCxnSpPr>
              <a:cxnSpLocks/>
            </p:cNvCxnSpPr>
            <p:nvPr/>
          </p:nvCxnSpPr>
          <p:spPr>
            <a:xfrm>
              <a:off x="8184232" y="5373216"/>
              <a:ext cx="1008112" cy="0"/>
            </a:xfrm>
            <a:prstGeom prst="line">
              <a:avLst/>
            </a:prstGeom>
          </p:spPr>
          <p:style>
            <a:lnRef idx="2">
              <a:schemeClr val="accent6"/>
            </a:lnRef>
            <a:fillRef idx="0">
              <a:schemeClr val="accent6"/>
            </a:fillRef>
            <a:effectRef idx="1">
              <a:schemeClr val="accent6"/>
            </a:effectRef>
            <a:fontRef idx="minor">
              <a:schemeClr val="tx1"/>
            </a:fontRef>
          </p:style>
        </p:cxnSp>
      </p:grpSp>
      <p:cxnSp>
        <p:nvCxnSpPr>
          <p:cNvPr id="36" name="Gerader Verbinder 35">
            <a:extLst>
              <a:ext uri="{FF2B5EF4-FFF2-40B4-BE49-F238E27FC236}">
                <a16:creationId xmlns:a16="http://schemas.microsoft.com/office/drawing/2014/main" id="{CD07BDE6-368D-D3F5-1A2E-00FF5A99112B}"/>
              </a:ext>
            </a:extLst>
          </p:cNvPr>
          <p:cNvCxnSpPr>
            <a:cxnSpLocks/>
          </p:cNvCxnSpPr>
          <p:nvPr/>
        </p:nvCxnSpPr>
        <p:spPr>
          <a:xfrm>
            <a:off x="8472264" y="5661248"/>
            <a:ext cx="1080120" cy="0"/>
          </a:xfrm>
          <a:prstGeom prst="line">
            <a:avLst/>
          </a:prstGeom>
        </p:spPr>
        <p:style>
          <a:lnRef idx="2">
            <a:schemeClr val="accent6"/>
          </a:lnRef>
          <a:fillRef idx="0">
            <a:schemeClr val="accent6"/>
          </a:fillRef>
          <a:effectRef idx="1">
            <a:schemeClr val="accent6"/>
          </a:effectRef>
          <a:fontRef idx="minor">
            <a:schemeClr val="tx1"/>
          </a:fontRef>
        </p:style>
      </p:cxnSp>
      <p:grpSp>
        <p:nvGrpSpPr>
          <p:cNvPr id="42" name="Gruppieren 41">
            <a:extLst>
              <a:ext uri="{FF2B5EF4-FFF2-40B4-BE49-F238E27FC236}">
                <a16:creationId xmlns:a16="http://schemas.microsoft.com/office/drawing/2014/main" id="{199B00CF-AA8E-D1BD-3E1F-3DE54C0918F9}"/>
              </a:ext>
            </a:extLst>
          </p:cNvPr>
          <p:cNvGrpSpPr/>
          <p:nvPr/>
        </p:nvGrpSpPr>
        <p:grpSpPr>
          <a:xfrm>
            <a:off x="9353146" y="5661248"/>
            <a:ext cx="2359478" cy="216024"/>
            <a:chOff x="9353146" y="5661248"/>
            <a:chExt cx="2359478" cy="216024"/>
          </a:xfrm>
        </p:grpSpPr>
        <p:cxnSp>
          <p:nvCxnSpPr>
            <p:cNvPr id="38" name="Gerader Verbinder 37">
              <a:extLst>
                <a:ext uri="{FF2B5EF4-FFF2-40B4-BE49-F238E27FC236}">
                  <a16:creationId xmlns:a16="http://schemas.microsoft.com/office/drawing/2014/main" id="{42BA351E-268C-1BDF-8FCA-69BC2C3D83B7}"/>
                </a:ext>
              </a:extLst>
            </p:cNvPr>
            <p:cNvCxnSpPr>
              <a:cxnSpLocks/>
            </p:cNvCxnSpPr>
            <p:nvPr/>
          </p:nvCxnSpPr>
          <p:spPr>
            <a:xfrm>
              <a:off x="10344472" y="5661248"/>
              <a:ext cx="136815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Gerader Verbinder 39">
              <a:extLst>
                <a:ext uri="{FF2B5EF4-FFF2-40B4-BE49-F238E27FC236}">
                  <a16:creationId xmlns:a16="http://schemas.microsoft.com/office/drawing/2014/main" id="{4485F159-C174-2BFD-185C-9D52636867C8}"/>
                </a:ext>
              </a:extLst>
            </p:cNvPr>
            <p:cNvCxnSpPr>
              <a:cxnSpLocks/>
            </p:cNvCxnSpPr>
            <p:nvPr/>
          </p:nvCxnSpPr>
          <p:spPr>
            <a:xfrm>
              <a:off x="9353146" y="5877272"/>
              <a:ext cx="1063334"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15" name="Gruppieren 14">
            <a:extLst>
              <a:ext uri="{FF2B5EF4-FFF2-40B4-BE49-F238E27FC236}">
                <a16:creationId xmlns:a16="http://schemas.microsoft.com/office/drawing/2014/main" id="{52E9D8E3-E3A7-F427-ECB8-ACF71E158655}"/>
              </a:ext>
            </a:extLst>
          </p:cNvPr>
          <p:cNvGrpSpPr/>
          <p:nvPr/>
        </p:nvGrpSpPr>
        <p:grpSpPr>
          <a:xfrm>
            <a:off x="479376" y="908720"/>
            <a:ext cx="4666434" cy="1467289"/>
            <a:chOff x="604942" y="1027759"/>
            <a:chExt cx="4666434" cy="1467289"/>
          </a:xfrm>
        </p:grpSpPr>
        <p:sp>
          <p:nvSpPr>
            <p:cNvPr id="13" name="Abgerundetes Rechteck 2">
              <a:extLst>
                <a:ext uri="{FF2B5EF4-FFF2-40B4-BE49-F238E27FC236}">
                  <a16:creationId xmlns:a16="http://schemas.microsoft.com/office/drawing/2014/main" id="{F68E914F-17AD-6262-5F65-64D3E032CF07}"/>
                </a:ext>
              </a:extLst>
            </p:cNvPr>
            <p:cNvSpPr/>
            <p:nvPr/>
          </p:nvSpPr>
          <p:spPr>
            <a:xfrm>
              <a:off x="604942" y="1027759"/>
              <a:ext cx="4666434" cy="1467289"/>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t>2. Was </a:t>
              </a:r>
              <a:b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2400" dirty="0">
                  <a:solidFill>
                    <a:schemeClr val="bg1"/>
                  </a:solidFill>
                  <a:latin typeface="Arial" panose="020B0604020202020204" pitchFamily="34" charset="0"/>
                  <a:cs typeface="Arial" panose="020B0604020202020204" pitchFamily="34" charset="0"/>
                </a:rPr>
                <a:t>wird behauptet? </a:t>
              </a:r>
            </a:p>
            <a:p>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de-DE" sz="2400" dirty="0">
                  <a:solidFill>
                    <a:schemeClr val="bg1"/>
                  </a:solidFill>
                  <a:latin typeface="Arial" panose="020B0604020202020204" pitchFamily="34" charset="0"/>
                  <a:cs typeface="Arial" panose="020B0604020202020204" pitchFamily="34" charset="0"/>
                </a:rPr>
                <a:t> Die Fakten suchen</a:t>
              </a:r>
            </a:p>
          </p:txBody>
        </p:sp>
        <p:pic>
          <p:nvPicPr>
            <p:cNvPr id="4" name="Grafik 3" descr="Lupe mit einfarbiger Füllung">
              <a:extLst>
                <a:ext uri="{FF2B5EF4-FFF2-40B4-BE49-F238E27FC236}">
                  <a16:creationId xmlns:a16="http://schemas.microsoft.com/office/drawing/2014/main" id="{065096AA-EA6A-872B-2BAC-D3ADA6BCB8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83915" y="1196753"/>
              <a:ext cx="1163870" cy="1163870"/>
            </a:xfrm>
            <a:prstGeom prst="rect">
              <a:avLst/>
            </a:prstGeom>
          </p:spPr>
        </p:pic>
        <p:pic>
          <p:nvPicPr>
            <p:cNvPr id="14" name="Grafik 13" descr="Hilfe mit einfarbiger Füllung">
              <a:extLst>
                <a:ext uri="{FF2B5EF4-FFF2-40B4-BE49-F238E27FC236}">
                  <a16:creationId xmlns:a16="http://schemas.microsoft.com/office/drawing/2014/main" id="{D362E81C-0295-153A-70C9-7D8DC95C538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880685" y="1230438"/>
              <a:ext cx="902418" cy="902418"/>
            </a:xfrm>
            <a:prstGeom prst="rect">
              <a:avLst/>
            </a:prstGeom>
          </p:spPr>
        </p:pic>
      </p:grpSp>
      <p:grpSp>
        <p:nvGrpSpPr>
          <p:cNvPr id="5" name="Gruppieren 4">
            <a:extLst>
              <a:ext uri="{FF2B5EF4-FFF2-40B4-BE49-F238E27FC236}">
                <a16:creationId xmlns:a16="http://schemas.microsoft.com/office/drawing/2014/main" id="{400250F0-1DB0-8463-73C1-1D1C7EC095A1}"/>
              </a:ext>
            </a:extLst>
          </p:cNvPr>
          <p:cNvGrpSpPr/>
          <p:nvPr/>
        </p:nvGrpSpPr>
        <p:grpSpPr>
          <a:xfrm>
            <a:off x="7521181" y="6165304"/>
            <a:ext cx="5335793" cy="692692"/>
            <a:chOff x="7521181" y="6165304"/>
            <a:chExt cx="5335793" cy="692692"/>
          </a:xfrm>
        </p:grpSpPr>
        <p:grpSp>
          <p:nvGrpSpPr>
            <p:cNvPr id="8" name="Gruppieren 7">
              <a:extLst>
                <a:ext uri="{FF2B5EF4-FFF2-40B4-BE49-F238E27FC236}">
                  <a16:creationId xmlns:a16="http://schemas.microsoft.com/office/drawing/2014/main" id="{9908CA18-0F4D-50A0-9616-C53214E61BBB}"/>
                </a:ext>
              </a:extLst>
            </p:cNvPr>
            <p:cNvGrpSpPr/>
            <p:nvPr/>
          </p:nvGrpSpPr>
          <p:grpSpPr>
            <a:xfrm>
              <a:off x="7521181" y="6183850"/>
              <a:ext cx="5335793" cy="674146"/>
              <a:chOff x="7276656" y="5916069"/>
              <a:chExt cx="5335793" cy="595741"/>
            </a:xfrm>
          </p:grpSpPr>
          <p:sp>
            <p:nvSpPr>
              <p:cNvPr id="9" name="Rechteck 8">
                <a:extLst>
                  <a:ext uri="{FF2B5EF4-FFF2-40B4-BE49-F238E27FC236}">
                    <a16:creationId xmlns:a16="http://schemas.microsoft.com/office/drawing/2014/main" id="{991C8469-2128-E30F-6BA1-38600EC087F6}"/>
                  </a:ext>
                </a:extLst>
              </p:cNvPr>
              <p:cNvSpPr/>
              <p:nvPr/>
            </p:nvSpPr>
            <p:spPr>
              <a:xfrm>
                <a:off x="7276656" y="5916069"/>
                <a:ext cx="4655840" cy="59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2E0ACFE1-6D37-59C5-B24C-916361DCCB28}"/>
                  </a:ext>
                </a:extLst>
              </p:cNvPr>
              <p:cNvSpPr txBox="1"/>
              <p:nvPr/>
            </p:nvSpPr>
            <p:spPr>
              <a:xfrm>
                <a:off x="7562007" y="5992550"/>
                <a:ext cx="5050442"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Woher wissen die das?</a:t>
                </a:r>
              </a:p>
            </p:txBody>
          </p:sp>
          <p:pic>
            <p:nvPicPr>
              <p:cNvPr id="12" name="Graphic 2">
                <a:extLst>
                  <a:ext uri="{FF2B5EF4-FFF2-40B4-BE49-F238E27FC236}">
                    <a16:creationId xmlns:a16="http://schemas.microsoft.com/office/drawing/2014/main" id="{D7290E0C-7CDE-1093-DF72-6FCC8360F9D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24083" y="5961506"/>
                <a:ext cx="460549" cy="419822"/>
              </a:xfrm>
              <a:prstGeom prst="rect">
                <a:avLst/>
              </a:prstGeom>
            </p:spPr>
          </p:pic>
        </p:grpSp>
        <p:cxnSp>
          <p:nvCxnSpPr>
            <p:cNvPr id="2" name="Gerader Verbinder 22">
              <a:extLst>
                <a:ext uri="{FF2B5EF4-FFF2-40B4-BE49-F238E27FC236}">
                  <a16:creationId xmlns:a16="http://schemas.microsoft.com/office/drawing/2014/main" id="{86338B36-56FA-DFF7-92B7-9C45C9696346}"/>
                </a:ext>
              </a:extLst>
            </p:cNvPr>
            <p:cNvCxnSpPr>
              <a:cxnSpLocks/>
            </p:cNvCxnSpPr>
            <p:nvPr/>
          </p:nvCxnSpPr>
          <p:spPr>
            <a:xfrm flipH="1">
              <a:off x="7536160" y="6165304"/>
              <a:ext cx="465584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16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15"/>
                                        </p:tgtEl>
                                      </p:cBhvr>
                                    </p:animEffect>
                                    <p:animScale>
                                      <p:cBhvr>
                                        <p:cTn id="7" dur="500" autoRev="1" fill="hold"/>
                                        <p:tgtEl>
                                          <p:spTgt spid="15"/>
                                        </p:tgtEl>
                                      </p:cBhvr>
                                      <p:by x="105000" y="105000"/>
                                    </p:animScale>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3" end="3"/>
                                            </p:txEl>
                                          </p:spTgt>
                                        </p:tgtEl>
                                        <p:attrNameLst>
                                          <p:attrName>style.visibility</p:attrName>
                                        </p:attrNameLst>
                                      </p:cBhvr>
                                      <p:to>
                                        <p:strVal val="visible"/>
                                      </p:to>
                                    </p:set>
                                    <p:animEffect transition="in" filter="fade">
                                      <p:cBhvr>
                                        <p:cTn id="41" dur="500"/>
                                        <p:tgtEl>
                                          <p:spTgt spid="19">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xEl>
                                              <p:pRg st="4" end="4"/>
                                            </p:txEl>
                                          </p:spTgt>
                                        </p:tgtEl>
                                        <p:attrNameLst>
                                          <p:attrName>style.visibility</p:attrName>
                                        </p:attrNameLst>
                                      </p:cBhvr>
                                      <p:to>
                                        <p:strVal val="visible"/>
                                      </p:to>
                                    </p:set>
                                    <p:animEffect transition="in" filter="fade">
                                      <p:cBhvr>
                                        <p:cTn id="49" dur="500"/>
                                        <p:tgtEl>
                                          <p:spTgt spid="19">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ppt_x"/>
                                          </p:val>
                                        </p:tav>
                                        <p:tav tm="100000">
                                          <p:val>
                                            <p:strVal val="#ppt_x"/>
                                          </p:val>
                                        </p:tav>
                                      </p:tavLst>
                                    </p:anim>
                                    <p:anim calcmode="lin" valueType="num">
                                      <p:cBhvr additive="base">
                                        <p:cTn id="6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DC2C7EE-DA33-1F77-A68A-FBC09F5CCC10}"/>
              </a:ext>
            </a:extLst>
          </p:cNvPr>
          <p:cNvSpPr>
            <a:spLocks noGrp="1"/>
          </p:cNvSpPr>
          <p:nvPr>
            <p:ph type="sldNum" sz="quarter" idx="12"/>
          </p:nvPr>
        </p:nvSpPr>
        <p:spPr>
          <a:xfrm>
            <a:off x="298872" y="6339627"/>
            <a:ext cx="2844800" cy="365125"/>
          </a:xfrm>
        </p:spPr>
        <p:txBody>
          <a:bodyPr/>
          <a:lstStyle/>
          <a:p>
            <a:fld id="{995B83AF-091C-4368-ABDB-DF7FEF1A6B80}" type="slidenum">
              <a:rPr lang="de-DE" smtClean="0"/>
              <a:pPr/>
              <a:t>11</a:t>
            </a:fld>
            <a:endParaRPr lang="de-DE" dirty="0"/>
          </a:p>
        </p:txBody>
      </p:sp>
      <p:grpSp>
        <p:nvGrpSpPr>
          <p:cNvPr id="7" name="Gruppieren 6">
            <a:extLst>
              <a:ext uri="{FF2B5EF4-FFF2-40B4-BE49-F238E27FC236}">
                <a16:creationId xmlns:a16="http://schemas.microsoft.com/office/drawing/2014/main" id="{65B19D52-A114-FC1C-921D-BFEC532C44E2}"/>
              </a:ext>
            </a:extLst>
          </p:cNvPr>
          <p:cNvGrpSpPr/>
          <p:nvPr/>
        </p:nvGrpSpPr>
        <p:grpSpPr>
          <a:xfrm>
            <a:off x="8144850" y="1772819"/>
            <a:ext cx="2961021" cy="4974799"/>
            <a:chOff x="3410733" y="761955"/>
            <a:chExt cx="3209672" cy="5598069"/>
          </a:xfrm>
        </p:grpSpPr>
        <p:pic>
          <p:nvPicPr>
            <p:cNvPr id="8" name="Grafik 7">
              <a:extLst>
                <a:ext uri="{FF2B5EF4-FFF2-40B4-BE49-F238E27FC236}">
                  <a16:creationId xmlns:a16="http://schemas.microsoft.com/office/drawing/2014/main" id="{3B19CA17-03B8-DC40-7986-34C3FD9DE0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9" name="Grafik 8" descr="Ein Bild, das Diagramm enthält.&#10;&#10;Automatisch generierte Beschreibung">
              <a:extLst>
                <a:ext uri="{FF2B5EF4-FFF2-40B4-BE49-F238E27FC236}">
                  <a16:creationId xmlns:a16="http://schemas.microsoft.com/office/drawing/2014/main" id="{8B08E372-984F-1392-FA5D-4B969BC48D39}"/>
                </a:ext>
              </a:extLst>
            </p:cNvPr>
            <p:cNvPicPr>
              <a:picLocks noChangeAspect="1"/>
            </p:cNvPicPr>
            <p:nvPr/>
          </p:nvPicPr>
          <p:blipFill rotWithShape="1">
            <a:blip r:embed="rId4">
              <a:extLst>
                <a:ext uri="{28A0092B-C50C-407E-A947-70E740481C1C}">
                  <a14:useLocalDpi xmlns:a14="http://schemas.microsoft.com/office/drawing/2010/main" val="0"/>
                </a:ext>
              </a:extLst>
            </a:blip>
            <a:srcRect l="34895" t="15125" r="10733" b="13754"/>
            <a:stretch/>
          </p:blipFill>
          <p:spPr>
            <a:xfrm>
              <a:off x="3645575" y="1887838"/>
              <a:ext cx="2730029" cy="3704288"/>
            </a:xfrm>
            <a:prstGeom prst="rect">
              <a:avLst/>
            </a:prstGeom>
          </p:spPr>
        </p:pic>
        <p:pic>
          <p:nvPicPr>
            <p:cNvPr id="10" name="Grafik 9">
              <a:extLst>
                <a:ext uri="{FF2B5EF4-FFF2-40B4-BE49-F238E27FC236}">
                  <a16:creationId xmlns:a16="http://schemas.microsoft.com/office/drawing/2014/main" id="{B40700AB-C4FE-5DB8-9A4E-7275BB8FC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788" b="-53"/>
            <a:stretch/>
          </p:blipFill>
          <p:spPr>
            <a:xfrm>
              <a:off x="3642741" y="5582523"/>
              <a:ext cx="2730029" cy="304481"/>
            </a:xfrm>
            <a:prstGeom prst="rect">
              <a:avLst/>
            </a:prstGeom>
          </p:spPr>
        </p:pic>
        <p:pic>
          <p:nvPicPr>
            <p:cNvPr id="11" name="Grafik 10">
              <a:extLst>
                <a:ext uri="{FF2B5EF4-FFF2-40B4-BE49-F238E27FC236}">
                  <a16:creationId xmlns:a16="http://schemas.microsoft.com/office/drawing/2014/main" id="{8E609138-DABC-44D1-9906-634353A5F53F}"/>
                </a:ext>
              </a:extLst>
            </p:cNvPr>
            <p:cNvPicPr>
              <a:picLocks noChangeAspect="1"/>
            </p:cNvPicPr>
            <p:nvPr/>
          </p:nvPicPr>
          <p:blipFill>
            <a:blip r:embed="rId5"/>
            <a:stretch>
              <a:fillRect/>
            </a:stretch>
          </p:blipFill>
          <p:spPr>
            <a:xfrm>
              <a:off x="3410733" y="761955"/>
              <a:ext cx="3209672" cy="5598069"/>
            </a:xfrm>
            <a:prstGeom prst="rect">
              <a:avLst/>
            </a:prstGeom>
            <a:effectLst>
              <a:outerShdw blurRad="50800" dist="38100" dir="2700000" algn="tl" rotWithShape="0">
                <a:prstClr val="black">
                  <a:alpha val="40000"/>
                </a:prstClr>
              </a:outerShdw>
            </a:effectLst>
          </p:spPr>
        </p:pic>
      </p:grpSp>
      <p:sp>
        <p:nvSpPr>
          <p:cNvPr id="12" name="Abgerundetes Rechteck 4">
            <a:extLst>
              <a:ext uri="{FF2B5EF4-FFF2-40B4-BE49-F238E27FC236}">
                <a16:creationId xmlns:a16="http://schemas.microsoft.com/office/drawing/2014/main" id="{25448CAB-797B-9FB8-920A-F9BC44A30986}"/>
              </a:ext>
            </a:extLst>
          </p:cNvPr>
          <p:cNvSpPr/>
          <p:nvPr/>
        </p:nvSpPr>
        <p:spPr>
          <a:xfrm>
            <a:off x="327600" y="2840434"/>
            <a:ext cx="6948412" cy="2676798"/>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F37A44-D718-C66A-1001-4666B215C82A}"/>
              </a:ext>
            </a:extLst>
          </p:cNvPr>
          <p:cNvSpPr txBox="1"/>
          <p:nvPr/>
        </p:nvSpPr>
        <p:spPr>
          <a:xfrm>
            <a:off x="505244" y="3040791"/>
            <a:ext cx="6770767" cy="2092881"/>
          </a:xfrm>
          <a:prstGeom prst="rect">
            <a:avLst/>
          </a:prstGeom>
          <a:noFill/>
        </p:spPr>
        <p:txBody>
          <a:bodyPr wrap="square">
            <a:spAutoFit/>
          </a:bodyPr>
          <a:lstStyle/>
          <a:p>
            <a:pPr marL="88900" indent="0">
              <a:lnSpc>
                <a:spcPct val="100000"/>
              </a:lnSpc>
              <a:spcAft>
                <a:spcPts val="600"/>
              </a:spcAft>
              <a:buNone/>
            </a:pPr>
            <a:r>
              <a:rPr lang="de-DE" sz="2400" b="1" dirty="0"/>
              <a:t>Die Quelle???</a:t>
            </a:r>
          </a:p>
          <a:p>
            <a:pPr marL="431800" indent="-342900">
              <a:lnSpc>
                <a:spcPct val="100000"/>
              </a:lnSpc>
              <a:spcAft>
                <a:spcPts val="600"/>
              </a:spcAft>
              <a:buFont typeface="Arial" panose="020B0604020202020204" pitchFamily="34" charset="0"/>
              <a:buChar char="•"/>
            </a:pPr>
            <a:r>
              <a:rPr lang="de-DE" sz="2400" dirty="0"/>
              <a:t>Der Blog </a:t>
            </a:r>
            <a:r>
              <a:rPr lang="de-DE" sz="2400" i="1" dirty="0" err="1"/>
              <a:t>gesundheitsfakten</a:t>
            </a:r>
            <a:r>
              <a:rPr lang="de-DE" sz="2400" dirty="0"/>
              <a:t> nennt keine Quelle für seine Behauptungen!</a:t>
            </a:r>
          </a:p>
          <a:p>
            <a:pPr marL="88900">
              <a:lnSpc>
                <a:spcPct val="100000"/>
              </a:lnSpc>
              <a:spcAft>
                <a:spcPts val="600"/>
              </a:spcAft>
            </a:pPr>
            <a:r>
              <a:rPr lang="de-DE" sz="2400" dirty="0">
                <a:sym typeface="Wingdings" panose="05000000000000000000" pitchFamily="2" charset="2"/>
              </a:rPr>
              <a:t> </a:t>
            </a:r>
            <a:r>
              <a:rPr lang="de-DE" sz="2400" dirty="0"/>
              <a:t>Wir erfahren nicht, woher die</a:t>
            </a:r>
            <a:br>
              <a:rPr lang="de-DE" sz="2400" dirty="0"/>
            </a:br>
            <a:r>
              <a:rPr lang="de-DE" sz="2400" dirty="0"/>
              <a:t>     Informationen stammen. </a:t>
            </a:r>
            <a:r>
              <a:rPr lang="de-DE" sz="2400" b="1" dirty="0"/>
              <a:t>Was tun?</a:t>
            </a:r>
          </a:p>
        </p:txBody>
      </p:sp>
      <p:grpSp>
        <p:nvGrpSpPr>
          <p:cNvPr id="28" name="Gruppieren 27">
            <a:extLst>
              <a:ext uri="{FF2B5EF4-FFF2-40B4-BE49-F238E27FC236}">
                <a16:creationId xmlns:a16="http://schemas.microsoft.com/office/drawing/2014/main" id="{5DA3CB2E-8B62-31E7-0BAD-7F00BED3D91E}"/>
              </a:ext>
            </a:extLst>
          </p:cNvPr>
          <p:cNvGrpSpPr/>
          <p:nvPr/>
        </p:nvGrpSpPr>
        <p:grpSpPr>
          <a:xfrm>
            <a:off x="407368" y="908720"/>
            <a:ext cx="4672314" cy="1621000"/>
            <a:chOff x="488611" y="1026044"/>
            <a:chExt cx="4672314" cy="1621000"/>
          </a:xfrm>
        </p:grpSpPr>
        <p:sp>
          <p:nvSpPr>
            <p:cNvPr id="2" name="Abgerundetes Rechteck 12">
              <a:extLst>
                <a:ext uri="{FF2B5EF4-FFF2-40B4-BE49-F238E27FC236}">
                  <a16:creationId xmlns:a16="http://schemas.microsoft.com/office/drawing/2014/main" id="{BAF3E65F-3B02-A4B3-3BE6-FB0726DAF407}"/>
                </a:ext>
              </a:extLst>
            </p:cNvPr>
            <p:cNvSpPr/>
            <p:nvPr/>
          </p:nvSpPr>
          <p:spPr>
            <a:xfrm>
              <a:off x="488611" y="1026044"/>
              <a:ext cx="4672314" cy="1621000"/>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chemeClr val="bg1"/>
                  </a:solidFill>
                  <a:latin typeface="Arial" panose="020B0604020202020204" pitchFamily="34" charset="0"/>
                  <a:cs typeface="Arial" panose="020B0604020202020204" pitchFamily="34" charset="0"/>
                </a:rPr>
                <a:t>3. Woher …</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rPr>
                <a:t>… </a:t>
              </a:r>
              <a:r>
                <a:rPr lang="de-DE" sz="2400" dirty="0">
                  <a:solidFill>
                    <a:schemeClr val="bg1"/>
                  </a:solidFill>
                  <a:latin typeface="Arial" panose="020B0604020202020204" pitchFamily="34" charset="0"/>
                  <a:cs typeface="Arial" panose="020B0604020202020204" pitchFamily="34" charset="0"/>
                </a:rPr>
                <a:t>wissen die das? </a:t>
              </a:r>
            </a:p>
            <a:p>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Die </a:t>
              </a: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Quellen</a:t>
              </a: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 suchen! </a:t>
              </a:r>
              <a:endParaRPr lang="de-DE" sz="2400" dirty="0">
                <a:solidFill>
                  <a:schemeClr val="bg1"/>
                </a:solidFill>
              </a:endParaRPr>
            </a:p>
          </p:txBody>
        </p:sp>
        <p:sp>
          <p:nvSpPr>
            <p:cNvPr id="25" name="Eine Ecke des Rechtecks schneiden 24">
              <a:extLst>
                <a:ext uri="{FF2B5EF4-FFF2-40B4-BE49-F238E27FC236}">
                  <a16:creationId xmlns:a16="http://schemas.microsoft.com/office/drawing/2014/main" id="{8536BBAA-D5A9-670C-1BB2-761FCEEAE1DF}"/>
                </a:ext>
              </a:extLst>
            </p:cNvPr>
            <p:cNvSpPr/>
            <p:nvPr/>
          </p:nvSpPr>
          <p:spPr>
            <a:xfrm>
              <a:off x="4247674" y="1700549"/>
              <a:ext cx="575035" cy="664960"/>
            </a:xfrm>
            <a:prstGeom prst="snip1Rect">
              <a:avLst>
                <a:gd name="adj" fmla="val 34635"/>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 name="Grafik 3">
            <a:extLst>
              <a:ext uri="{FF2B5EF4-FFF2-40B4-BE49-F238E27FC236}">
                <a16:creationId xmlns:a16="http://schemas.microsoft.com/office/drawing/2014/main" id="{5935485D-2244-4EBE-B49E-6B95DA2A7A72}"/>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016292" y="1383328"/>
            <a:ext cx="782215" cy="782215"/>
          </a:xfrm>
          <a:prstGeom prst="rect">
            <a:avLst/>
          </a:prstGeom>
          <a:ln>
            <a:noFill/>
          </a:ln>
        </p:spPr>
      </p:pic>
      <p:grpSp>
        <p:nvGrpSpPr>
          <p:cNvPr id="20" name="Gruppieren 19">
            <a:extLst>
              <a:ext uri="{FF2B5EF4-FFF2-40B4-BE49-F238E27FC236}">
                <a16:creationId xmlns:a16="http://schemas.microsoft.com/office/drawing/2014/main" id="{C678D479-E9B4-D69B-E273-0B9F1F2EDAB8}"/>
              </a:ext>
            </a:extLst>
          </p:cNvPr>
          <p:cNvGrpSpPr/>
          <p:nvPr/>
        </p:nvGrpSpPr>
        <p:grpSpPr>
          <a:xfrm>
            <a:off x="6449181" y="6143126"/>
            <a:ext cx="5742819" cy="714873"/>
            <a:chOff x="6449181" y="6143126"/>
            <a:chExt cx="5742819" cy="714873"/>
          </a:xfrm>
        </p:grpSpPr>
        <p:sp>
          <p:nvSpPr>
            <p:cNvPr id="17" name="Rechteck 16">
              <a:extLst>
                <a:ext uri="{FF2B5EF4-FFF2-40B4-BE49-F238E27FC236}">
                  <a16:creationId xmlns:a16="http://schemas.microsoft.com/office/drawing/2014/main" id="{33B2E568-E516-26D3-9B39-48B5BDC879E6}"/>
                </a:ext>
              </a:extLst>
            </p:cNvPr>
            <p:cNvSpPr/>
            <p:nvPr/>
          </p:nvSpPr>
          <p:spPr>
            <a:xfrm>
              <a:off x="6456040" y="6143126"/>
              <a:ext cx="5735960" cy="714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D46BA23A-1D79-D8C3-4F00-45DE1299E68D}"/>
                </a:ext>
              </a:extLst>
            </p:cNvPr>
            <p:cNvGrpSpPr/>
            <p:nvPr/>
          </p:nvGrpSpPr>
          <p:grpSpPr>
            <a:xfrm>
              <a:off x="6449181" y="6165304"/>
              <a:ext cx="5742819" cy="619089"/>
              <a:chOff x="6449181" y="6165304"/>
              <a:chExt cx="5742819" cy="619089"/>
            </a:xfrm>
          </p:grpSpPr>
          <p:sp>
            <p:nvSpPr>
              <p:cNvPr id="15" name="Textfeld 14">
                <a:extLst>
                  <a:ext uri="{FF2B5EF4-FFF2-40B4-BE49-F238E27FC236}">
                    <a16:creationId xmlns:a16="http://schemas.microsoft.com/office/drawing/2014/main" id="{30F15C38-BDAE-858D-202A-FC68E28F5F2C}"/>
                  </a:ext>
                </a:extLst>
              </p:cNvPr>
              <p:cNvSpPr txBox="1"/>
              <p:nvPr/>
            </p:nvSpPr>
            <p:spPr>
              <a:xfrm>
                <a:off x="6449181" y="6309320"/>
                <a:ext cx="5191435" cy="446276"/>
              </a:xfrm>
              <a:prstGeom prst="rect">
                <a:avLst/>
              </a:prstGeom>
              <a:noFill/>
            </p:spPr>
            <p:txBody>
              <a:bodyPr wrap="square" rtlCol="0">
                <a:spAutoFit/>
              </a:bodyPr>
              <a:lstStyle/>
              <a:p>
                <a:pPr marL="481013" lvl="3">
                  <a:buSzPct val="100000"/>
                </a:pPr>
                <a:r>
                  <a:rPr lang="de-DE" sz="2300" b="1" dirty="0">
                    <a:ea typeface="Roboto" panose="02000000000000000000" pitchFamily="2" charset="0"/>
                  </a:rPr>
                  <a:t>Jetzt kann uns Schritt 4 helfen!</a:t>
                </a:r>
              </a:p>
            </p:txBody>
          </p:sp>
          <p:pic>
            <p:nvPicPr>
              <p:cNvPr id="16" name="Graphic 2">
                <a:extLst>
                  <a:ext uri="{FF2B5EF4-FFF2-40B4-BE49-F238E27FC236}">
                    <a16:creationId xmlns:a16="http://schemas.microsoft.com/office/drawing/2014/main" id="{509BFD26-CB5C-8002-4003-61B9D80CF37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640616" y="6309320"/>
                <a:ext cx="432048" cy="475073"/>
              </a:xfrm>
              <a:prstGeom prst="rect">
                <a:avLst/>
              </a:prstGeom>
            </p:spPr>
          </p:pic>
          <p:cxnSp>
            <p:nvCxnSpPr>
              <p:cNvPr id="5" name="Gerader Verbinder 22">
                <a:extLst>
                  <a:ext uri="{FF2B5EF4-FFF2-40B4-BE49-F238E27FC236}">
                    <a16:creationId xmlns:a16="http://schemas.microsoft.com/office/drawing/2014/main" id="{8F07566E-A6C1-2308-BFB8-43C9E53089D9}"/>
                  </a:ext>
                </a:extLst>
              </p:cNvPr>
              <p:cNvCxnSpPr>
                <a:cxnSpLocks/>
              </p:cNvCxnSpPr>
              <p:nvPr/>
            </p:nvCxnSpPr>
            <p:spPr>
              <a:xfrm flipH="1">
                <a:off x="6888088" y="6165304"/>
                <a:ext cx="530391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47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28"/>
                                        </p:tgtEl>
                                      </p:cBhvr>
                                    </p:animEffect>
                                    <p:animScale>
                                      <p:cBhvr>
                                        <p:cTn id="7" dur="50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4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3EB35C33-6B8A-FA6C-7461-C3DB3251FB3C}"/>
              </a:ext>
            </a:extLst>
          </p:cNvPr>
          <p:cNvGrpSpPr/>
          <p:nvPr/>
        </p:nvGrpSpPr>
        <p:grpSpPr>
          <a:xfrm>
            <a:off x="166700" y="4382689"/>
            <a:ext cx="4592939" cy="1062535"/>
            <a:chOff x="362956" y="4067893"/>
            <a:chExt cx="4592939" cy="1062535"/>
          </a:xfrm>
          <a:solidFill>
            <a:schemeClr val="bg1">
              <a:lumMod val="95000"/>
            </a:schemeClr>
          </a:solidFill>
        </p:grpSpPr>
        <p:sp>
          <p:nvSpPr>
            <p:cNvPr id="19" name="Abgerundetes Rechteck 18">
              <a:extLst>
                <a:ext uri="{FF2B5EF4-FFF2-40B4-BE49-F238E27FC236}">
                  <a16:creationId xmlns:a16="http://schemas.microsoft.com/office/drawing/2014/main" id="{359102FF-0CC6-0D90-A966-7441203442C6}"/>
                </a:ext>
              </a:extLst>
            </p:cNvPr>
            <p:cNvSpPr/>
            <p:nvPr/>
          </p:nvSpPr>
          <p:spPr>
            <a:xfrm>
              <a:off x="362956" y="4067893"/>
              <a:ext cx="4557490" cy="106253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897D9782-3E62-896C-929C-542778F8770F}"/>
                </a:ext>
              </a:extLst>
            </p:cNvPr>
            <p:cNvSpPr txBox="1"/>
            <p:nvPr/>
          </p:nvSpPr>
          <p:spPr>
            <a:xfrm>
              <a:off x="531616" y="4206518"/>
              <a:ext cx="4424279" cy="707886"/>
            </a:xfrm>
            <a:prstGeom prst="rect">
              <a:avLst/>
            </a:prstGeom>
            <a:noFill/>
          </p:spPr>
          <p:txBody>
            <a:bodyPr wrap="square">
              <a:spAutoFit/>
            </a:bodyPr>
            <a:lstStyle/>
            <a:p>
              <a:pPr>
                <a:spcAft>
                  <a:spcPts val="1200"/>
                </a:spcAft>
                <a:buBlip>
                  <a:blip r:embed="rId3"/>
                </a:buBlip>
              </a:pPr>
              <a:r>
                <a:rPr lang="de-DE" sz="2000" dirty="0"/>
                <a:t> Welche Suchworte sollten wir ins Suchfeld tippen? </a:t>
              </a:r>
              <a:r>
                <a:rPr lang="de-DE" sz="2000" b="1" dirty="0"/>
                <a:t>Macht Vorschläge!</a:t>
              </a:r>
            </a:p>
          </p:txBody>
        </p:sp>
      </p:grpSp>
      <p:sp>
        <p:nvSpPr>
          <p:cNvPr id="3" name="Foliennummernplatzhalter 2">
            <a:extLst>
              <a:ext uri="{FF2B5EF4-FFF2-40B4-BE49-F238E27FC236}">
                <a16:creationId xmlns:a16="http://schemas.microsoft.com/office/drawing/2014/main" id="{35A38994-86E1-4FE5-BCCA-75B1AE2D63CA}"/>
              </a:ext>
            </a:extLst>
          </p:cNvPr>
          <p:cNvSpPr>
            <a:spLocks noGrp="1"/>
          </p:cNvSpPr>
          <p:nvPr>
            <p:ph type="sldNum" sz="quarter" idx="12"/>
          </p:nvPr>
        </p:nvSpPr>
        <p:spPr/>
        <p:txBody>
          <a:bodyPr/>
          <a:lstStyle/>
          <a:p>
            <a:fld id="{995B83AF-091C-4368-ABDB-DF7FEF1A6B80}" type="slidenum">
              <a:rPr lang="de-DE" smtClean="0"/>
              <a:pPr/>
              <a:t>12</a:t>
            </a:fld>
            <a:r>
              <a:rPr lang="de-DE" dirty="0"/>
              <a:t>	</a:t>
            </a:r>
          </a:p>
        </p:txBody>
      </p:sp>
      <p:grpSp>
        <p:nvGrpSpPr>
          <p:cNvPr id="50" name="Gruppieren 49">
            <a:extLst>
              <a:ext uri="{FF2B5EF4-FFF2-40B4-BE49-F238E27FC236}">
                <a16:creationId xmlns:a16="http://schemas.microsoft.com/office/drawing/2014/main" id="{6AF32C24-2738-438F-4688-0CB308794047}"/>
              </a:ext>
            </a:extLst>
          </p:cNvPr>
          <p:cNvGrpSpPr/>
          <p:nvPr/>
        </p:nvGrpSpPr>
        <p:grpSpPr>
          <a:xfrm>
            <a:off x="281629" y="912781"/>
            <a:ext cx="7398547" cy="1436099"/>
            <a:chOff x="191344" y="764704"/>
            <a:chExt cx="7398547" cy="1632655"/>
          </a:xfrm>
        </p:grpSpPr>
        <p:sp>
          <p:nvSpPr>
            <p:cNvPr id="45" name="Rechteck: abgerundete Ecken 44">
              <a:extLst>
                <a:ext uri="{FF2B5EF4-FFF2-40B4-BE49-F238E27FC236}">
                  <a16:creationId xmlns:a16="http://schemas.microsoft.com/office/drawing/2014/main" id="{2507B380-B664-64C2-162C-C8239661FC37}"/>
                </a:ext>
              </a:extLst>
            </p:cNvPr>
            <p:cNvSpPr/>
            <p:nvPr/>
          </p:nvSpPr>
          <p:spPr>
            <a:xfrm>
              <a:off x="191344" y="764704"/>
              <a:ext cx="7398547" cy="163265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lvl="1" indent="-342900">
                <a:buAutoNum type="arabicPeriod"/>
              </a:pPr>
              <a:endParaRPr lang="de-DE" sz="2400" dirty="0">
                <a:solidFill>
                  <a:schemeClr val="tx1"/>
                </a:solidFill>
              </a:endParaRPr>
            </a:p>
          </p:txBody>
        </p:sp>
        <p:sp>
          <p:nvSpPr>
            <p:cNvPr id="8" name="Textfeld 7">
              <a:extLst>
                <a:ext uri="{FF2B5EF4-FFF2-40B4-BE49-F238E27FC236}">
                  <a16:creationId xmlns:a16="http://schemas.microsoft.com/office/drawing/2014/main" id="{373AC03C-36F2-09C2-0261-B4595E26D9E7}"/>
                </a:ext>
              </a:extLst>
            </p:cNvPr>
            <p:cNvSpPr txBox="1"/>
            <p:nvPr/>
          </p:nvSpPr>
          <p:spPr>
            <a:xfrm>
              <a:off x="321709" y="836712"/>
              <a:ext cx="6532307" cy="1455270"/>
            </a:xfrm>
            <a:prstGeom prst="rect">
              <a:avLst/>
            </a:prstGeom>
            <a:noFill/>
            <a:ln>
              <a:noFill/>
            </a:ln>
          </p:spPr>
          <p:txBody>
            <a:bodyPr wrap="square" rtlCol="0">
              <a:spAutoFit/>
            </a:bodyPr>
            <a:lstStyle/>
            <a:p>
              <a:pPr>
                <a:lnSpc>
                  <a:spcPct val="130000"/>
                </a:lnSpc>
              </a:pPr>
              <a:r>
                <a:rPr lang="de-DE" sz="2800" b="1" dirty="0">
                  <a:solidFill>
                    <a:schemeClr val="bg1"/>
                  </a:solidFill>
                  <a:latin typeface="Arial" panose="020B0604020202020204" pitchFamily="34" charset="0"/>
                  <a:cs typeface="Arial" panose="020B0604020202020204" pitchFamily="34" charset="0"/>
                </a:rPr>
                <a:t>4. Zuverlässige Quellen finden</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bg1"/>
                  </a:solidFill>
                  <a:latin typeface="Arial" panose="020B0604020202020204" pitchFamily="34" charset="0"/>
                  <a:cs typeface="Arial" panose="020B0604020202020204" pitchFamily="34" charset="0"/>
                </a:rPr>
                <a:t>Haben </a:t>
              </a:r>
              <a:r>
                <a:rPr lang="de-DE" sz="2400" b="1" dirty="0">
                  <a:solidFill>
                    <a:schemeClr val="bg1"/>
                  </a:solidFill>
                  <a:latin typeface="Arial" panose="020B0604020202020204" pitchFamily="34" charset="0"/>
                  <a:cs typeface="Arial" panose="020B0604020202020204" pitchFamily="34" charset="0"/>
                </a:rPr>
                <a:t>seriöse Medien</a:t>
              </a:r>
              <a:r>
                <a:rPr lang="de-DE" sz="2400" dirty="0">
                  <a:solidFill>
                    <a:schemeClr val="bg1"/>
                  </a:solidFill>
                  <a:latin typeface="Arial" panose="020B0604020202020204" pitchFamily="34" charset="0"/>
                  <a:cs typeface="Arial" panose="020B0604020202020204" pitchFamily="34" charset="0"/>
                </a:rPr>
                <a:t> dazu berichtet? </a:t>
              </a:r>
              <a:br>
                <a:rPr lang="de-DE" sz="2400" dirty="0">
                  <a:solidFill>
                    <a:schemeClr val="bg1"/>
                  </a:solidFill>
                  <a:latin typeface="Arial" panose="020B0604020202020204" pitchFamily="34" charset="0"/>
                  <a:cs typeface="Arial" panose="020B0604020202020204" pitchFamily="34" charset="0"/>
                </a:rPr>
              </a:br>
              <a:endParaRPr lang="de-DE" dirty="0">
                <a:solidFill>
                  <a:schemeClr val="bg1"/>
                </a:solidFill>
              </a:endParaRPr>
            </a:p>
          </p:txBody>
        </p:sp>
        <p:grpSp>
          <p:nvGrpSpPr>
            <p:cNvPr id="49" name="Gruppieren 48">
              <a:extLst>
                <a:ext uri="{FF2B5EF4-FFF2-40B4-BE49-F238E27FC236}">
                  <a16:creationId xmlns:a16="http://schemas.microsoft.com/office/drawing/2014/main" id="{E8C78D0B-CE89-B28D-DB74-F4B4727D89B9}"/>
                </a:ext>
              </a:extLst>
            </p:cNvPr>
            <p:cNvGrpSpPr/>
            <p:nvPr/>
          </p:nvGrpSpPr>
          <p:grpSpPr>
            <a:xfrm rot="975799">
              <a:off x="6600621" y="1016904"/>
              <a:ext cx="914400" cy="914400"/>
              <a:chOff x="7221274" y="-1576611"/>
              <a:chExt cx="914400" cy="914400"/>
            </a:xfrm>
          </p:grpSpPr>
          <p:pic>
            <p:nvPicPr>
              <p:cNvPr id="43" name="Grafik 42" descr="E-Commerce mit einfarbiger Füllung">
                <a:extLst>
                  <a:ext uri="{FF2B5EF4-FFF2-40B4-BE49-F238E27FC236}">
                    <a16:creationId xmlns:a16="http://schemas.microsoft.com/office/drawing/2014/main" id="{F1BB1DB2-1664-7DEC-A0D3-ECFC028D37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1274" y="-1576611"/>
                <a:ext cx="914400" cy="914400"/>
              </a:xfrm>
              <a:prstGeom prst="rect">
                <a:avLst/>
              </a:prstGeom>
            </p:spPr>
          </p:pic>
          <p:sp>
            <p:nvSpPr>
              <p:cNvPr id="44" name="Rechteck 43">
                <a:extLst>
                  <a:ext uri="{FF2B5EF4-FFF2-40B4-BE49-F238E27FC236}">
                    <a16:creationId xmlns:a16="http://schemas.microsoft.com/office/drawing/2014/main" id="{D4B9BD9D-9DA4-A880-AE6A-DE79DED79224}"/>
                  </a:ext>
                </a:extLst>
              </p:cNvPr>
              <p:cNvSpPr/>
              <p:nvPr/>
            </p:nvSpPr>
            <p:spPr>
              <a:xfrm>
                <a:off x="7486359" y="-1457606"/>
                <a:ext cx="387660" cy="646877"/>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descr="Fragezeichen mit einfarbiger Füllung">
                <a:extLst>
                  <a:ext uri="{FF2B5EF4-FFF2-40B4-BE49-F238E27FC236}">
                    <a16:creationId xmlns:a16="http://schemas.microsoft.com/office/drawing/2014/main" id="{6BDCA748-CACB-E61B-364F-E1204C17A5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94446" y="-1361327"/>
                <a:ext cx="501165" cy="501165"/>
              </a:xfrm>
              <a:prstGeom prst="rect">
                <a:avLst/>
              </a:prstGeom>
            </p:spPr>
          </p:pic>
        </p:grpSp>
      </p:grpSp>
      <p:grpSp>
        <p:nvGrpSpPr>
          <p:cNvPr id="39" name="Gruppieren 38">
            <a:extLst>
              <a:ext uri="{FF2B5EF4-FFF2-40B4-BE49-F238E27FC236}">
                <a16:creationId xmlns:a16="http://schemas.microsoft.com/office/drawing/2014/main" id="{BA7E9E5F-4CC7-6894-A186-48FA86CCE851}"/>
              </a:ext>
            </a:extLst>
          </p:cNvPr>
          <p:cNvGrpSpPr/>
          <p:nvPr/>
        </p:nvGrpSpPr>
        <p:grpSpPr>
          <a:xfrm>
            <a:off x="7334019" y="6165304"/>
            <a:ext cx="4857981" cy="648060"/>
            <a:chOff x="9037339" y="6165304"/>
            <a:chExt cx="3154661" cy="648060"/>
          </a:xfrm>
        </p:grpSpPr>
        <p:grpSp>
          <p:nvGrpSpPr>
            <p:cNvPr id="5" name="Gruppieren 4">
              <a:extLst>
                <a:ext uri="{FF2B5EF4-FFF2-40B4-BE49-F238E27FC236}">
                  <a16:creationId xmlns:a16="http://schemas.microsoft.com/office/drawing/2014/main" id="{3258BCDC-BFB6-4250-252F-EAB65A2DAFBE}"/>
                </a:ext>
              </a:extLst>
            </p:cNvPr>
            <p:cNvGrpSpPr/>
            <p:nvPr/>
          </p:nvGrpSpPr>
          <p:grpSpPr>
            <a:xfrm>
              <a:off x="9037339" y="6190279"/>
              <a:ext cx="3107333" cy="623085"/>
              <a:chOff x="7596747" y="6352859"/>
              <a:chExt cx="4595253" cy="623085"/>
            </a:xfrm>
          </p:grpSpPr>
          <p:grpSp>
            <p:nvGrpSpPr>
              <p:cNvPr id="7" name="Gruppieren 6">
                <a:extLst>
                  <a:ext uri="{FF2B5EF4-FFF2-40B4-BE49-F238E27FC236}">
                    <a16:creationId xmlns:a16="http://schemas.microsoft.com/office/drawing/2014/main" id="{7EFDF02D-62F4-7D76-19CB-40210D9EF005}"/>
                  </a:ext>
                </a:extLst>
              </p:cNvPr>
              <p:cNvGrpSpPr/>
              <p:nvPr/>
            </p:nvGrpSpPr>
            <p:grpSpPr>
              <a:xfrm>
                <a:off x="7596747" y="6352859"/>
                <a:ext cx="4595253" cy="623085"/>
                <a:chOff x="7211902" y="5946925"/>
                <a:chExt cx="4980098" cy="550622"/>
              </a:xfrm>
            </p:grpSpPr>
            <p:sp>
              <p:nvSpPr>
                <p:cNvPr id="15" name="Rechteck 14">
                  <a:extLst>
                    <a:ext uri="{FF2B5EF4-FFF2-40B4-BE49-F238E27FC236}">
                      <a16:creationId xmlns:a16="http://schemas.microsoft.com/office/drawing/2014/main" id="{C612492A-0BC8-2341-601E-D38E8BE5CF6D}"/>
                    </a:ext>
                  </a:extLst>
                </p:cNvPr>
                <p:cNvSpPr/>
                <p:nvPr/>
              </p:nvSpPr>
              <p:spPr>
                <a:xfrm>
                  <a:off x="7211902" y="5946925"/>
                  <a:ext cx="4980098"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E0FF5FF5-E6FB-A940-2A79-A4957ABAB061}"/>
                    </a:ext>
                  </a:extLst>
                </p:cNvPr>
                <p:cNvSpPr txBox="1"/>
                <p:nvPr/>
              </p:nvSpPr>
              <p:spPr>
                <a:xfrm>
                  <a:off x="7313566" y="6028546"/>
                  <a:ext cx="3821283" cy="380776"/>
                </a:xfrm>
                <a:prstGeom prst="rect">
                  <a:avLst/>
                </a:prstGeom>
                <a:noFill/>
              </p:spPr>
              <p:txBody>
                <a:bodyPr wrap="square" rtlCol="0">
                  <a:spAutoFit/>
                </a:bodyPr>
                <a:lstStyle/>
                <a:p>
                  <a:pPr marL="481013" lvl="3">
                    <a:buSzPct val="100000"/>
                  </a:pPr>
                  <a:r>
                    <a:rPr lang="de-DE" sz="2200" b="1" dirty="0">
                      <a:ea typeface="Roboto" panose="02000000000000000000" pitchFamily="2" charset="0"/>
                    </a:rPr>
                    <a:t>Die Quellenrecherche</a:t>
                  </a:r>
                </a:p>
              </p:txBody>
            </p:sp>
          </p:grpSp>
          <p:pic>
            <p:nvPicPr>
              <p:cNvPr id="9" name="Graphic 2">
                <a:extLst>
                  <a:ext uri="{FF2B5EF4-FFF2-40B4-BE49-F238E27FC236}">
                    <a16:creationId xmlns:a16="http://schemas.microsoft.com/office/drawing/2014/main" id="{3D3BFCAE-529E-566B-B96F-5C5520F15B0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31700" y="6475460"/>
                <a:ext cx="621689" cy="419822"/>
              </a:xfrm>
              <a:prstGeom prst="rect">
                <a:avLst/>
              </a:prstGeom>
            </p:spPr>
          </p:pic>
        </p:grpSp>
        <p:cxnSp>
          <p:nvCxnSpPr>
            <p:cNvPr id="33" name="Gerader Verbinder 22">
              <a:extLst>
                <a:ext uri="{FF2B5EF4-FFF2-40B4-BE49-F238E27FC236}">
                  <a16:creationId xmlns:a16="http://schemas.microsoft.com/office/drawing/2014/main" id="{E7598982-7C59-FC67-807E-A080E2D6A979}"/>
                </a:ext>
              </a:extLst>
            </p:cNvPr>
            <p:cNvCxnSpPr>
              <a:cxnSpLocks/>
            </p:cNvCxnSpPr>
            <p:nvPr/>
          </p:nvCxnSpPr>
          <p:spPr>
            <a:xfrm flipH="1">
              <a:off x="9037339" y="6165304"/>
              <a:ext cx="3154661" cy="24986"/>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38" name="Grafik 37" descr="Ein Bild, das Kleidung, Person, Menschliches Gesicht, Mädchen enthält.&#10;&#10;KI-generierte Inhalte können fehlerhaft sein.">
            <a:extLst>
              <a:ext uri="{FF2B5EF4-FFF2-40B4-BE49-F238E27FC236}">
                <a16:creationId xmlns:a16="http://schemas.microsoft.com/office/drawing/2014/main" id="{99979D3E-77AF-4915-B3C5-BAB7DD8BFA8E}"/>
              </a:ext>
            </a:extLst>
          </p:cNvPr>
          <p:cNvPicPr>
            <a:picLocks noChangeAspect="1"/>
          </p:cNvPicPr>
          <p:nvPr/>
        </p:nvPicPr>
        <p:blipFill>
          <a:blip r:embed="rId7" cstate="print">
            <a:extLst>
              <a:ext uri="{28A0092B-C50C-407E-A947-70E740481C1C}">
                <a14:useLocalDpi xmlns:a14="http://schemas.microsoft.com/office/drawing/2010/main" val="0"/>
              </a:ext>
            </a:extLst>
          </a:blip>
          <a:srcRect l="27517"/>
          <a:stretch>
            <a:fillRect/>
          </a:stretch>
        </p:blipFill>
        <p:spPr>
          <a:xfrm>
            <a:off x="9768408" y="2682499"/>
            <a:ext cx="2198488" cy="2772000"/>
          </a:xfrm>
          <a:prstGeom prst="rect">
            <a:avLst/>
          </a:prstGeom>
          <a:ln>
            <a:noFill/>
          </a:ln>
        </p:spPr>
      </p:pic>
      <p:grpSp>
        <p:nvGrpSpPr>
          <p:cNvPr id="57" name="Gruppieren 56">
            <a:extLst>
              <a:ext uri="{FF2B5EF4-FFF2-40B4-BE49-F238E27FC236}">
                <a16:creationId xmlns:a16="http://schemas.microsoft.com/office/drawing/2014/main" id="{FDB42A7A-61D2-6DA5-08EB-F8DCD7D365DF}"/>
              </a:ext>
            </a:extLst>
          </p:cNvPr>
          <p:cNvGrpSpPr/>
          <p:nvPr/>
        </p:nvGrpSpPr>
        <p:grpSpPr>
          <a:xfrm>
            <a:off x="5159896" y="2682500"/>
            <a:ext cx="5112568" cy="2736000"/>
            <a:chOff x="3452942" y="-3026019"/>
            <a:chExt cx="6360964" cy="2352748"/>
          </a:xfrm>
        </p:grpSpPr>
        <p:sp>
          <p:nvSpPr>
            <p:cNvPr id="28" name="Rechteck 27">
              <a:extLst>
                <a:ext uri="{FF2B5EF4-FFF2-40B4-BE49-F238E27FC236}">
                  <a16:creationId xmlns:a16="http://schemas.microsoft.com/office/drawing/2014/main" id="{CBEA7E10-99DA-49A7-859E-28E31EF703CA}"/>
                </a:ext>
              </a:extLst>
            </p:cNvPr>
            <p:cNvSpPr/>
            <p:nvPr/>
          </p:nvSpPr>
          <p:spPr>
            <a:xfrm>
              <a:off x="3452942" y="-3026019"/>
              <a:ext cx="6360964" cy="2352748"/>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C9DCCD7-7491-4ABF-9A05-45796317F993}"/>
                </a:ext>
              </a:extLst>
            </p:cNvPr>
            <p:cNvSpPr txBox="1"/>
            <p:nvPr/>
          </p:nvSpPr>
          <p:spPr>
            <a:xfrm>
              <a:off x="5234435" y="-2695641"/>
              <a:ext cx="4579471" cy="1685846"/>
            </a:xfrm>
            <a:prstGeom prst="rect">
              <a:avLst/>
            </a:prstGeom>
            <a:noFill/>
          </p:spPr>
          <p:txBody>
            <a:bodyPr wrap="square" rtlCol="0">
              <a:spAutoFit/>
            </a:bodyPr>
            <a:lstStyle/>
            <a:p>
              <a:pPr>
                <a:lnSpc>
                  <a:spcPct val="150000"/>
                </a:lnSpc>
              </a:pPr>
              <a:r>
                <a:rPr lang="de-DE" sz="2400" b="1" dirty="0"/>
                <a:t>Nehmt jetzt die </a:t>
              </a:r>
              <a:r>
                <a:rPr lang="de-DE" sz="2400" b="1" dirty="0" err="1"/>
                <a:t>IPads</a:t>
              </a:r>
              <a:endParaRPr lang="de-DE" sz="2400" b="1" dirty="0"/>
            </a:p>
            <a:p>
              <a:pPr>
                <a:lnSpc>
                  <a:spcPct val="150000"/>
                </a:lnSpc>
              </a:pPr>
              <a:r>
                <a:rPr lang="de-DE" sz="2400" b="1" dirty="0"/>
                <a:t>und recherchiert in euren Arbeitsgruppen.</a:t>
              </a:r>
            </a:p>
          </p:txBody>
        </p:sp>
        <p:pic>
          <p:nvPicPr>
            <p:cNvPr id="56" name="Grafik 55" descr="Ein Bild, das Text, Gerät, Elektronisches Gerät, Multimedia enthält.&#10;&#10;KI-generierte Inhalte können fehlerhaft sein.">
              <a:extLst>
                <a:ext uri="{FF2B5EF4-FFF2-40B4-BE49-F238E27FC236}">
                  <a16:creationId xmlns:a16="http://schemas.microsoft.com/office/drawing/2014/main" id="{17ED400C-AA76-F1F2-DF3B-38A593B4F35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1772" t="6725" r="20798" b="6550"/>
            <a:stretch>
              <a:fillRect/>
            </a:stretch>
          </p:blipFill>
          <p:spPr>
            <a:xfrm>
              <a:off x="3632124" y="-2804690"/>
              <a:ext cx="1557312" cy="1938911"/>
            </a:xfrm>
            <a:prstGeom prst="roundRect">
              <a:avLst>
                <a:gd name="adj" fmla="val 5058"/>
              </a:avLst>
            </a:prstGeom>
          </p:spPr>
        </p:pic>
      </p:grpSp>
      <p:grpSp>
        <p:nvGrpSpPr>
          <p:cNvPr id="27" name="Gruppieren 26">
            <a:extLst>
              <a:ext uri="{FF2B5EF4-FFF2-40B4-BE49-F238E27FC236}">
                <a16:creationId xmlns:a16="http://schemas.microsoft.com/office/drawing/2014/main" id="{1A7A67F6-EB64-475E-A0AA-1FE8EDE79E55}"/>
              </a:ext>
            </a:extLst>
          </p:cNvPr>
          <p:cNvGrpSpPr/>
          <p:nvPr/>
        </p:nvGrpSpPr>
        <p:grpSpPr>
          <a:xfrm>
            <a:off x="166700" y="2636912"/>
            <a:ext cx="4580916" cy="1574043"/>
            <a:chOff x="362956" y="2375925"/>
            <a:chExt cx="4580916" cy="1101749"/>
          </a:xfrm>
          <a:solidFill>
            <a:schemeClr val="bg1">
              <a:lumMod val="95000"/>
            </a:schemeClr>
          </a:solidFill>
        </p:grpSpPr>
        <p:sp>
          <p:nvSpPr>
            <p:cNvPr id="30" name="Abgerundetes Rechteck 13">
              <a:extLst>
                <a:ext uri="{FF2B5EF4-FFF2-40B4-BE49-F238E27FC236}">
                  <a16:creationId xmlns:a16="http://schemas.microsoft.com/office/drawing/2014/main" id="{51D13E22-C735-4A8F-878B-F817F196FDD6}"/>
                </a:ext>
              </a:extLst>
            </p:cNvPr>
            <p:cNvSpPr/>
            <p:nvPr/>
          </p:nvSpPr>
          <p:spPr>
            <a:xfrm>
              <a:off x="362956" y="2375925"/>
              <a:ext cx="4557490" cy="1101749"/>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686EFFAB-5686-48C3-BC1B-85859EAE0D43}"/>
                </a:ext>
              </a:extLst>
            </p:cNvPr>
            <p:cNvSpPr txBox="1"/>
            <p:nvPr/>
          </p:nvSpPr>
          <p:spPr>
            <a:xfrm>
              <a:off x="493199" y="2469636"/>
              <a:ext cx="4450673" cy="849448"/>
            </a:xfrm>
            <a:prstGeom prst="rect">
              <a:avLst/>
            </a:prstGeom>
            <a:noFill/>
            <a:ln>
              <a:noFill/>
            </a:ln>
          </p:spPr>
          <p:txBody>
            <a:bodyPr wrap="square">
              <a:spAutoFit/>
            </a:bodyPr>
            <a:lstStyle/>
            <a:p>
              <a:pPr>
                <a:buBlip>
                  <a:blip r:embed="rId3"/>
                </a:buBlip>
              </a:pPr>
              <a:r>
                <a:rPr lang="de-DE" sz="2200" dirty="0"/>
                <a:t> Wir wählen eine Suchmaschine.  </a:t>
              </a:r>
              <a:br>
                <a:rPr lang="de-DE" sz="2200" dirty="0"/>
              </a:br>
              <a:r>
                <a:rPr lang="de-DE" sz="2200" dirty="0"/>
                <a:t>    Am einfachsten Google.</a:t>
              </a:r>
              <a:endParaRPr lang="de-DE" sz="2200" b="1" dirty="0"/>
            </a:p>
          </p:txBody>
        </p:sp>
      </p:grpSp>
      <p:pic>
        <p:nvPicPr>
          <p:cNvPr id="35" name="Grafik 34">
            <a:extLst>
              <a:ext uri="{FF2B5EF4-FFF2-40B4-BE49-F238E27FC236}">
                <a16:creationId xmlns:a16="http://schemas.microsoft.com/office/drawing/2014/main" id="{5F0039D4-DA8F-49FA-AD18-D8E9AB0344F9}"/>
              </a:ext>
            </a:extLst>
          </p:cNvPr>
          <p:cNvPicPr>
            <a:picLocks noChangeAspect="1"/>
          </p:cNvPicPr>
          <p:nvPr/>
        </p:nvPicPr>
        <p:blipFill>
          <a:blip r:embed="rId10"/>
          <a:stretch>
            <a:fillRect/>
          </a:stretch>
        </p:blipFill>
        <p:spPr>
          <a:xfrm>
            <a:off x="170357" y="3597313"/>
            <a:ext cx="4536000" cy="464418"/>
          </a:xfrm>
          <a:prstGeom prst="rect">
            <a:avLst/>
          </a:prstGeom>
        </p:spPr>
      </p:pic>
    </p:spTree>
    <p:extLst>
      <p:ext uri="{BB962C8B-B14F-4D97-AF65-F5344CB8AC3E}">
        <p14:creationId xmlns:p14="http://schemas.microsoft.com/office/powerpoint/2010/main" val="3745454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50"/>
                                        </p:tgtEl>
                                      </p:cBhvr>
                                    </p:animEffect>
                                    <p:animScale>
                                      <p:cBhvr>
                                        <p:cTn id="7" dur="500" autoRev="1" fill="hold"/>
                                        <p:tgtEl>
                                          <p:spTgt spid="5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6359337C-0DF9-E4DB-BB8D-6146FC90564B}"/>
              </a:ext>
            </a:extLst>
          </p:cNvPr>
          <p:cNvPicPr>
            <a:picLocks noChangeAspect="1"/>
          </p:cNvPicPr>
          <p:nvPr/>
        </p:nvPicPr>
        <p:blipFill>
          <a:blip r:embed="rId3">
            <a:extLst>
              <a:ext uri="{28A0092B-C50C-407E-A947-70E740481C1C}">
                <a14:useLocalDpi xmlns:a14="http://schemas.microsoft.com/office/drawing/2010/main" val="0"/>
              </a:ext>
            </a:extLst>
          </a:blip>
          <a:srcRect t="609" r="23468" b="50010"/>
          <a:stretch>
            <a:fillRect/>
          </a:stretch>
        </p:blipFill>
        <p:spPr>
          <a:xfrm>
            <a:off x="7774229" y="3573016"/>
            <a:ext cx="4404519" cy="3284984"/>
          </a:xfrm>
          <a:prstGeom prst="rect">
            <a:avLst/>
          </a:prstGeom>
          <a:effectLst>
            <a:outerShdw blurRad="50800" dist="38100" dir="8100000" algn="tr" rotWithShape="0">
              <a:prstClr val="black">
                <a:alpha val="40000"/>
              </a:prstClr>
            </a:outerShdw>
          </a:effectLst>
        </p:spPr>
      </p:pic>
      <p:pic>
        <p:nvPicPr>
          <p:cNvPr id="23" name="Grafik 22">
            <a:extLst>
              <a:ext uri="{FF2B5EF4-FFF2-40B4-BE49-F238E27FC236}">
                <a16:creationId xmlns:a16="http://schemas.microsoft.com/office/drawing/2014/main" id="{257AED37-0AE1-FA3D-A6DA-E8BF386C473F}"/>
              </a:ext>
            </a:extLst>
          </p:cNvPr>
          <p:cNvPicPr>
            <a:picLocks noChangeAspect="1"/>
          </p:cNvPicPr>
          <p:nvPr/>
        </p:nvPicPr>
        <p:blipFill>
          <a:blip r:embed="rId4"/>
          <a:srcRect r="37580"/>
          <a:stretch>
            <a:fillRect/>
          </a:stretch>
        </p:blipFill>
        <p:spPr>
          <a:xfrm>
            <a:off x="7780077" y="562512"/>
            <a:ext cx="4425176" cy="3987798"/>
          </a:xfrm>
          <a:prstGeom prst="rect">
            <a:avLst/>
          </a:prstGeom>
          <a:effectLst>
            <a:outerShdw blurRad="50800" dist="25400" dir="10800000" algn="r" rotWithShape="0">
              <a:prstClr val="black">
                <a:alpha val="40000"/>
              </a:prstClr>
            </a:outerShdw>
          </a:effectLst>
        </p:spPr>
      </p:pic>
      <p:grpSp>
        <p:nvGrpSpPr>
          <p:cNvPr id="51" name="Gruppieren 50">
            <a:extLst>
              <a:ext uri="{FF2B5EF4-FFF2-40B4-BE49-F238E27FC236}">
                <a16:creationId xmlns:a16="http://schemas.microsoft.com/office/drawing/2014/main" id="{8B683843-4415-083F-E5B1-59A0E654181D}"/>
              </a:ext>
            </a:extLst>
          </p:cNvPr>
          <p:cNvGrpSpPr/>
          <p:nvPr/>
        </p:nvGrpSpPr>
        <p:grpSpPr>
          <a:xfrm>
            <a:off x="4748173" y="3735060"/>
            <a:ext cx="2974706" cy="1200011"/>
            <a:chOff x="5230572" y="3299738"/>
            <a:chExt cx="2706748" cy="551037"/>
          </a:xfrm>
          <a:solidFill>
            <a:srgbClr val="77933C"/>
          </a:solidFill>
        </p:grpSpPr>
        <p:grpSp>
          <p:nvGrpSpPr>
            <p:cNvPr id="38" name="Gruppieren 37">
              <a:extLst>
                <a:ext uri="{FF2B5EF4-FFF2-40B4-BE49-F238E27FC236}">
                  <a16:creationId xmlns:a16="http://schemas.microsoft.com/office/drawing/2014/main" id="{B5B02BF6-8E10-4798-8DD2-9EAEE6252AAC}"/>
                </a:ext>
              </a:extLst>
            </p:cNvPr>
            <p:cNvGrpSpPr/>
            <p:nvPr/>
          </p:nvGrpSpPr>
          <p:grpSpPr>
            <a:xfrm>
              <a:off x="5230572" y="3299738"/>
              <a:ext cx="2536712" cy="551037"/>
              <a:chOff x="5212680" y="3371746"/>
              <a:chExt cx="2536712" cy="551037"/>
            </a:xfrm>
            <a:grpFill/>
          </p:grpSpPr>
          <p:sp>
            <p:nvSpPr>
              <p:cNvPr id="26" name="Abgerundetes Rechteck 25">
                <a:extLst>
                  <a:ext uri="{FF2B5EF4-FFF2-40B4-BE49-F238E27FC236}">
                    <a16:creationId xmlns:a16="http://schemas.microsoft.com/office/drawing/2014/main" id="{EF70848B-8B05-7B5B-936C-8FF0D487D148}"/>
                  </a:ext>
                </a:extLst>
              </p:cNvPr>
              <p:cNvSpPr/>
              <p:nvPr/>
            </p:nvSpPr>
            <p:spPr>
              <a:xfrm>
                <a:off x="5235557" y="3371746"/>
                <a:ext cx="2513835" cy="551037"/>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7EA03EAB-24BE-4D79-BDA0-796204870E75}"/>
                  </a:ext>
                </a:extLst>
              </p:cNvPr>
              <p:cNvSpPr txBox="1"/>
              <p:nvPr/>
            </p:nvSpPr>
            <p:spPr>
              <a:xfrm>
                <a:off x="5212680" y="3415867"/>
                <a:ext cx="2531854" cy="453336"/>
              </a:xfrm>
              <a:prstGeom prst="rect">
                <a:avLst/>
              </a:prstGeom>
              <a:noFill/>
              <a:ln>
                <a:noFill/>
              </a:ln>
            </p:spPr>
            <p:txBody>
              <a:bodyPr wrap="square" rtlCol="0">
                <a:spAutoFit/>
              </a:bodyPr>
              <a:lstStyle/>
              <a:p>
                <a:pPr algn="r"/>
                <a:r>
                  <a:rPr lang="de-DE" sz="2000" dirty="0"/>
                  <a:t>Die „Übersicht mit KI“ nennt keine Quellen.</a:t>
                </a:r>
              </a:p>
              <a:p>
                <a:pPr algn="r"/>
                <a:r>
                  <a:rPr lang="de-DE" sz="2000" dirty="0"/>
                  <a:t>Wir vertrauen ihr nicht!</a:t>
                </a:r>
              </a:p>
            </p:txBody>
          </p:sp>
        </p:grpSp>
        <p:cxnSp>
          <p:nvCxnSpPr>
            <p:cNvPr id="18" name="Gerade Verbindung mit Pfeil 17">
              <a:extLst>
                <a:ext uri="{FF2B5EF4-FFF2-40B4-BE49-F238E27FC236}">
                  <a16:creationId xmlns:a16="http://schemas.microsoft.com/office/drawing/2014/main" id="{ECB199AC-1A3E-6AA2-FEEC-304F5088C669}"/>
                </a:ext>
              </a:extLst>
            </p:cNvPr>
            <p:cNvCxnSpPr>
              <a:cxnSpLocks/>
              <a:stCxn id="12" idx="3"/>
            </p:cNvCxnSpPr>
            <p:nvPr/>
          </p:nvCxnSpPr>
          <p:spPr>
            <a:xfrm flipV="1">
              <a:off x="7762426" y="3324742"/>
              <a:ext cx="174894" cy="219448"/>
            </a:xfrm>
            <a:prstGeom prst="straightConnector1">
              <a:avLst/>
            </a:prstGeom>
            <a:grpFill/>
            <a:ln w="38100">
              <a:solidFill>
                <a:srgbClr val="ED618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B88DD253-088C-6FCD-A9D9-475A0E246137}"/>
              </a:ext>
            </a:extLst>
          </p:cNvPr>
          <p:cNvGrpSpPr/>
          <p:nvPr/>
        </p:nvGrpSpPr>
        <p:grpSpPr>
          <a:xfrm>
            <a:off x="234277" y="4267338"/>
            <a:ext cx="3667136" cy="1084918"/>
            <a:chOff x="5565590" y="1661381"/>
            <a:chExt cx="2326262" cy="1221769"/>
          </a:xfrm>
          <a:solidFill>
            <a:schemeClr val="bg1">
              <a:lumMod val="85000"/>
            </a:schemeClr>
          </a:solidFill>
        </p:grpSpPr>
        <p:sp>
          <p:nvSpPr>
            <p:cNvPr id="22" name="Abgerundetes Rechteck 21">
              <a:extLst>
                <a:ext uri="{FF2B5EF4-FFF2-40B4-BE49-F238E27FC236}">
                  <a16:creationId xmlns:a16="http://schemas.microsoft.com/office/drawing/2014/main" id="{94600CCA-E65F-D57A-1ED5-EC9F64CBCAA7}"/>
                </a:ext>
              </a:extLst>
            </p:cNvPr>
            <p:cNvSpPr/>
            <p:nvPr/>
          </p:nvSpPr>
          <p:spPr>
            <a:xfrm>
              <a:off x="5565590" y="1661381"/>
              <a:ext cx="2326262" cy="122176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C952C144-E2C5-4256-8AC5-4448FAC91DC6}"/>
                </a:ext>
              </a:extLst>
            </p:cNvPr>
            <p:cNvSpPr txBox="1"/>
            <p:nvPr/>
          </p:nvSpPr>
          <p:spPr>
            <a:xfrm>
              <a:off x="5812427" y="1837292"/>
              <a:ext cx="2071019" cy="797178"/>
            </a:xfrm>
            <a:prstGeom prst="rect">
              <a:avLst/>
            </a:prstGeom>
            <a:solidFill>
              <a:schemeClr val="bg1">
                <a:lumMod val="95000"/>
              </a:schemeClr>
            </a:solidFill>
          </p:spPr>
          <p:txBody>
            <a:bodyPr wrap="square" rtlCol="0">
              <a:spAutoFit/>
            </a:bodyPr>
            <a:lstStyle/>
            <a:p>
              <a:r>
                <a:rPr lang="de-DE" sz="2000" dirty="0"/>
                <a:t>Und diese Worte haben </a:t>
              </a:r>
              <a:br>
                <a:rPr lang="de-DE" sz="2000" dirty="0"/>
              </a:br>
              <a:r>
                <a:rPr lang="de-DE" sz="2000" dirty="0"/>
                <a:t>wir </a:t>
              </a:r>
              <a:r>
                <a:rPr lang="de-DE" sz="2000" b="1" dirty="0"/>
                <a:t>für den Test </a:t>
              </a:r>
              <a:r>
                <a:rPr lang="de-DE" sz="2000" dirty="0"/>
                <a:t>benutzt. </a:t>
              </a:r>
              <a:endParaRPr lang="de-DE" sz="2000" b="1" dirty="0"/>
            </a:p>
          </p:txBody>
        </p:sp>
      </p:grpSp>
      <p:grpSp>
        <p:nvGrpSpPr>
          <p:cNvPr id="30" name="Gruppieren 29">
            <a:extLst>
              <a:ext uri="{FF2B5EF4-FFF2-40B4-BE49-F238E27FC236}">
                <a16:creationId xmlns:a16="http://schemas.microsoft.com/office/drawing/2014/main" id="{349129DC-ADDB-EE8C-D770-CD86C3BF99FD}"/>
              </a:ext>
            </a:extLst>
          </p:cNvPr>
          <p:cNvGrpSpPr/>
          <p:nvPr/>
        </p:nvGrpSpPr>
        <p:grpSpPr>
          <a:xfrm>
            <a:off x="191344" y="2662670"/>
            <a:ext cx="3960440" cy="1234555"/>
            <a:chOff x="378427" y="5345798"/>
            <a:chExt cx="4668627" cy="1234555"/>
          </a:xfrm>
          <a:solidFill>
            <a:schemeClr val="bg1">
              <a:lumMod val="95000"/>
            </a:schemeClr>
          </a:solidFill>
        </p:grpSpPr>
        <p:sp>
          <p:nvSpPr>
            <p:cNvPr id="20" name="Abgerundetes Rechteck 19">
              <a:extLst>
                <a:ext uri="{FF2B5EF4-FFF2-40B4-BE49-F238E27FC236}">
                  <a16:creationId xmlns:a16="http://schemas.microsoft.com/office/drawing/2014/main" id="{947504D3-0DDE-FC37-3BCA-D9A94A0A5F3B}"/>
                </a:ext>
              </a:extLst>
            </p:cNvPr>
            <p:cNvSpPr/>
            <p:nvPr/>
          </p:nvSpPr>
          <p:spPr>
            <a:xfrm>
              <a:off x="391882" y="5345798"/>
              <a:ext cx="4557490" cy="1234555"/>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F3538010-4975-41E2-FA12-AA9A1E46AC5D}"/>
                </a:ext>
              </a:extLst>
            </p:cNvPr>
            <p:cNvSpPr txBox="1"/>
            <p:nvPr/>
          </p:nvSpPr>
          <p:spPr>
            <a:xfrm>
              <a:off x="378427" y="5445224"/>
              <a:ext cx="4668627" cy="1092607"/>
            </a:xfrm>
            <a:prstGeom prst="rect">
              <a:avLst/>
            </a:prstGeom>
            <a:noFill/>
          </p:spPr>
          <p:txBody>
            <a:bodyPr wrap="square">
              <a:spAutoFit/>
            </a:bodyPr>
            <a:lstStyle/>
            <a:p>
              <a:pPr>
                <a:spcAft>
                  <a:spcPts val="600"/>
                </a:spcAft>
                <a:buBlip>
                  <a:blip r:embed="rId5"/>
                </a:buBlip>
              </a:pPr>
              <a:r>
                <a:rPr lang="de-DE" sz="2000" dirty="0"/>
                <a:t> Diese Suchworte eignen sich: </a:t>
              </a:r>
            </a:p>
            <a:p>
              <a:pPr lvl="1">
                <a:spcAft>
                  <a:spcPts val="1200"/>
                </a:spcAft>
              </a:pPr>
              <a:r>
                <a:rPr lang="de-DE" sz="2000" b="1" dirty="0">
                  <a:solidFill>
                    <a:srgbClr val="EB6183"/>
                  </a:solidFill>
                </a:rPr>
                <a:t>Himbeeren gegen Kopfschmerzen</a:t>
              </a:r>
            </a:p>
          </p:txBody>
        </p:sp>
      </p:grpSp>
      <p:sp>
        <p:nvSpPr>
          <p:cNvPr id="3" name="Foliennummernplatzhalter 2">
            <a:extLst>
              <a:ext uri="{FF2B5EF4-FFF2-40B4-BE49-F238E27FC236}">
                <a16:creationId xmlns:a16="http://schemas.microsoft.com/office/drawing/2014/main" id="{35A38994-86E1-4FE5-BCCA-75B1AE2D63CA}"/>
              </a:ext>
            </a:extLst>
          </p:cNvPr>
          <p:cNvSpPr>
            <a:spLocks noGrp="1"/>
          </p:cNvSpPr>
          <p:nvPr>
            <p:ph type="sldNum" sz="quarter" idx="12"/>
          </p:nvPr>
        </p:nvSpPr>
        <p:spPr/>
        <p:txBody>
          <a:bodyPr/>
          <a:lstStyle/>
          <a:p>
            <a:fld id="{995B83AF-091C-4368-ABDB-DF7FEF1A6B80}" type="slidenum">
              <a:rPr lang="de-DE" smtClean="0"/>
              <a:pPr/>
              <a:t>13</a:t>
            </a:fld>
            <a:r>
              <a:rPr lang="de-DE" dirty="0"/>
              <a:t>	</a:t>
            </a:r>
          </a:p>
        </p:txBody>
      </p:sp>
      <p:grpSp>
        <p:nvGrpSpPr>
          <p:cNvPr id="37" name="Gruppieren 36">
            <a:extLst>
              <a:ext uri="{FF2B5EF4-FFF2-40B4-BE49-F238E27FC236}">
                <a16:creationId xmlns:a16="http://schemas.microsoft.com/office/drawing/2014/main" id="{053536C7-5DBA-469B-DEA5-58D8C5C2F6F0}"/>
              </a:ext>
            </a:extLst>
          </p:cNvPr>
          <p:cNvGrpSpPr/>
          <p:nvPr/>
        </p:nvGrpSpPr>
        <p:grpSpPr>
          <a:xfrm>
            <a:off x="4698656" y="4149080"/>
            <a:ext cx="2881531" cy="1071241"/>
            <a:chOff x="5104768" y="4362446"/>
            <a:chExt cx="2664248" cy="1113641"/>
          </a:xfrm>
          <a:solidFill>
            <a:schemeClr val="bg1">
              <a:lumMod val="95000"/>
            </a:schemeClr>
          </a:solidFill>
        </p:grpSpPr>
        <p:sp>
          <p:nvSpPr>
            <p:cNvPr id="27" name="Abgerundetes Rechteck 26">
              <a:extLst>
                <a:ext uri="{FF2B5EF4-FFF2-40B4-BE49-F238E27FC236}">
                  <a16:creationId xmlns:a16="http://schemas.microsoft.com/office/drawing/2014/main" id="{AE020CE3-73C8-D10C-7F3E-C775520028F4}"/>
                </a:ext>
              </a:extLst>
            </p:cNvPr>
            <p:cNvSpPr/>
            <p:nvPr/>
          </p:nvSpPr>
          <p:spPr>
            <a:xfrm>
              <a:off x="5196333" y="4362446"/>
              <a:ext cx="2572683" cy="1113641"/>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4EAC57D6-3B9E-42B6-B2A8-BD9FCB5AABB7}"/>
                </a:ext>
              </a:extLst>
            </p:cNvPr>
            <p:cNvSpPr txBox="1"/>
            <p:nvPr/>
          </p:nvSpPr>
          <p:spPr>
            <a:xfrm>
              <a:off x="5104768" y="4420224"/>
              <a:ext cx="2589032" cy="1055863"/>
            </a:xfrm>
            <a:prstGeom prst="rect">
              <a:avLst/>
            </a:prstGeom>
            <a:noFill/>
          </p:spPr>
          <p:txBody>
            <a:bodyPr wrap="square" rtlCol="0">
              <a:spAutoFit/>
            </a:bodyPr>
            <a:lstStyle/>
            <a:p>
              <a:pPr algn="r"/>
              <a:r>
                <a:rPr lang="de-DE" dirty="0"/>
                <a:t> </a:t>
              </a:r>
              <a:r>
                <a:rPr lang="de-DE" sz="2000" dirty="0"/>
                <a:t>Aber die </a:t>
              </a:r>
              <a:r>
                <a:rPr lang="de-DE" sz="2000" b="1" dirty="0"/>
                <a:t>Trefferliste</a:t>
              </a:r>
              <a:r>
                <a:rPr lang="de-DE" sz="2000" dirty="0"/>
                <a:t> zeigt Berichte seriöser Medien mit Quellen!</a:t>
              </a:r>
              <a:endParaRPr lang="de-DE" dirty="0"/>
            </a:p>
          </p:txBody>
        </p:sp>
      </p:grpSp>
      <p:sp>
        <p:nvSpPr>
          <p:cNvPr id="2" name="Textfeld 1">
            <a:extLst>
              <a:ext uri="{FF2B5EF4-FFF2-40B4-BE49-F238E27FC236}">
                <a16:creationId xmlns:a16="http://schemas.microsoft.com/office/drawing/2014/main" id="{16EBFDB6-0D25-4907-A4D5-43759C862F03}"/>
              </a:ext>
            </a:extLst>
          </p:cNvPr>
          <p:cNvSpPr txBox="1"/>
          <p:nvPr/>
        </p:nvSpPr>
        <p:spPr>
          <a:xfrm>
            <a:off x="6369992" y="6351711"/>
            <a:ext cx="1354698" cy="461665"/>
          </a:xfrm>
          <a:prstGeom prst="rect">
            <a:avLst/>
          </a:prstGeom>
          <a:noFill/>
        </p:spPr>
        <p:txBody>
          <a:bodyPr wrap="square" rtlCol="0">
            <a:spAutoFit/>
          </a:bodyPr>
          <a:lstStyle/>
          <a:p>
            <a:r>
              <a:rPr lang="de-DE" sz="1200" dirty="0"/>
              <a:t>*Trefferliste vom Januar 2026</a:t>
            </a:r>
          </a:p>
        </p:txBody>
      </p:sp>
      <p:sp>
        <p:nvSpPr>
          <p:cNvPr id="6" name="Gleichschenkliges Dreieck 5">
            <a:extLst>
              <a:ext uri="{FF2B5EF4-FFF2-40B4-BE49-F238E27FC236}">
                <a16:creationId xmlns:a16="http://schemas.microsoft.com/office/drawing/2014/main" id="{8F27AB69-1657-8282-AFCB-4439BE88FC27}"/>
              </a:ext>
            </a:extLst>
          </p:cNvPr>
          <p:cNvSpPr/>
          <p:nvPr/>
        </p:nvSpPr>
        <p:spPr>
          <a:xfrm rot="10800000">
            <a:off x="11018112" y="4628394"/>
            <a:ext cx="429573" cy="125492"/>
          </a:xfrm>
          <a:prstGeom prst="triangle">
            <a:avLst/>
          </a:prstGeom>
          <a:solidFill>
            <a:srgbClr val="ED6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Abgerundetes Rechteck 46">
            <a:extLst>
              <a:ext uri="{FF2B5EF4-FFF2-40B4-BE49-F238E27FC236}">
                <a16:creationId xmlns:a16="http://schemas.microsoft.com/office/drawing/2014/main" id="{2102377F-7B17-44A5-9E01-75563C8E3B87}"/>
              </a:ext>
            </a:extLst>
          </p:cNvPr>
          <p:cNvSpPr/>
          <p:nvPr/>
        </p:nvSpPr>
        <p:spPr>
          <a:xfrm>
            <a:off x="7844078" y="2195443"/>
            <a:ext cx="3954205" cy="2196993"/>
          </a:xfrm>
          <a:prstGeom prst="roundRect">
            <a:avLst>
              <a:gd name="adj" fmla="val 4840"/>
            </a:avLst>
          </a:prstGeom>
          <a:noFill/>
          <a:ln w="38100">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4" name="Grafik 53">
            <a:extLst>
              <a:ext uri="{FF2B5EF4-FFF2-40B4-BE49-F238E27FC236}">
                <a16:creationId xmlns:a16="http://schemas.microsoft.com/office/drawing/2014/main" id="{5106394F-3AEA-1372-ED11-AB77E73953D6}"/>
              </a:ext>
            </a:extLst>
          </p:cNvPr>
          <p:cNvPicPr>
            <a:picLocks noChangeAspect="1"/>
          </p:cNvPicPr>
          <p:nvPr/>
        </p:nvPicPr>
        <p:blipFill>
          <a:blip r:embed="rId3">
            <a:extLst>
              <a:ext uri="{28A0092B-C50C-407E-A947-70E740481C1C}">
                <a14:useLocalDpi xmlns:a14="http://schemas.microsoft.com/office/drawing/2010/main" val="0"/>
              </a:ext>
            </a:extLst>
          </a:blip>
          <a:srcRect t="608" r="22854" b="7920"/>
          <a:stretch>
            <a:fillRect/>
          </a:stretch>
        </p:blipFill>
        <p:spPr>
          <a:xfrm>
            <a:off x="7764975" y="720112"/>
            <a:ext cx="4439816" cy="6084880"/>
          </a:xfrm>
          <a:prstGeom prst="rect">
            <a:avLst/>
          </a:prstGeom>
          <a:effectLst>
            <a:outerShdw blurRad="50800" dist="38100" dir="8100000" algn="tr" rotWithShape="0">
              <a:prstClr val="black">
                <a:alpha val="40000"/>
              </a:prstClr>
            </a:outerShdw>
          </a:effectLst>
        </p:spPr>
      </p:pic>
      <p:sp>
        <p:nvSpPr>
          <p:cNvPr id="47" name="Abgerundetes Rechteck 46">
            <a:extLst>
              <a:ext uri="{FF2B5EF4-FFF2-40B4-BE49-F238E27FC236}">
                <a16:creationId xmlns:a16="http://schemas.microsoft.com/office/drawing/2014/main" id="{1E098094-8E3C-F2A2-8DC2-398E0D47B810}"/>
              </a:ext>
            </a:extLst>
          </p:cNvPr>
          <p:cNvSpPr/>
          <p:nvPr/>
        </p:nvSpPr>
        <p:spPr>
          <a:xfrm>
            <a:off x="7798719" y="1711942"/>
            <a:ext cx="4356000" cy="2301749"/>
          </a:xfrm>
          <a:prstGeom prst="roundRect">
            <a:avLst>
              <a:gd name="adj" fmla="val 4840"/>
            </a:avLst>
          </a:prstGeom>
          <a:noFill/>
          <a:ln w="38100">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Abgerundete rechteckige Legende 58">
            <a:extLst>
              <a:ext uri="{FF2B5EF4-FFF2-40B4-BE49-F238E27FC236}">
                <a16:creationId xmlns:a16="http://schemas.microsoft.com/office/drawing/2014/main" id="{7E069114-E80F-94AB-6A4A-607EB90B7DF0}"/>
              </a:ext>
            </a:extLst>
          </p:cNvPr>
          <p:cNvSpPr/>
          <p:nvPr/>
        </p:nvSpPr>
        <p:spPr>
          <a:xfrm>
            <a:off x="9260814" y="3322149"/>
            <a:ext cx="2883858" cy="1405180"/>
          </a:xfrm>
          <a:prstGeom prst="wedgeRoundRectCallout">
            <a:avLst>
              <a:gd name="adj1" fmla="val -24464"/>
              <a:gd name="adj2" fmla="val -94855"/>
              <a:gd name="adj3" fmla="val 16667"/>
            </a:avLst>
          </a:prstGeom>
          <a:solidFill>
            <a:srgbClr val="EB6183"/>
          </a:solidFill>
          <a:ln>
            <a:solidFill>
              <a:srgbClr val="ED61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Jetzt prüfen wir,</a:t>
            </a:r>
            <a:br>
              <a:rPr lang="de-DE" sz="2400" dirty="0">
                <a:solidFill>
                  <a:schemeClr val="bg1"/>
                </a:solidFill>
              </a:rPr>
            </a:br>
            <a:r>
              <a:rPr lang="de-DE" sz="2400" dirty="0">
                <a:solidFill>
                  <a:schemeClr val="bg1"/>
                </a:solidFill>
              </a:rPr>
              <a:t> was </a:t>
            </a:r>
            <a:r>
              <a:rPr lang="de-DE" sz="2400" b="1" i="1" dirty="0" err="1">
                <a:solidFill>
                  <a:schemeClr val="bg1"/>
                </a:solidFill>
              </a:rPr>
              <a:t>t-online</a:t>
            </a:r>
            <a:r>
              <a:rPr lang="de-DE" sz="2400" dirty="0">
                <a:solidFill>
                  <a:schemeClr val="bg1"/>
                </a:solidFill>
              </a:rPr>
              <a:t> dazu </a:t>
            </a:r>
            <a:br>
              <a:rPr lang="de-DE" sz="2400" dirty="0">
                <a:solidFill>
                  <a:schemeClr val="bg1"/>
                </a:solidFill>
              </a:rPr>
            </a:br>
            <a:r>
              <a:rPr lang="de-DE" sz="2400" dirty="0">
                <a:solidFill>
                  <a:schemeClr val="bg1"/>
                </a:solidFill>
              </a:rPr>
              <a:t>berichtet hat!</a:t>
            </a:r>
          </a:p>
        </p:txBody>
      </p:sp>
      <p:grpSp>
        <p:nvGrpSpPr>
          <p:cNvPr id="50" name="Gruppieren 49">
            <a:extLst>
              <a:ext uri="{FF2B5EF4-FFF2-40B4-BE49-F238E27FC236}">
                <a16:creationId xmlns:a16="http://schemas.microsoft.com/office/drawing/2014/main" id="{6AF32C24-2738-438F-4688-0CB308794047}"/>
              </a:ext>
            </a:extLst>
          </p:cNvPr>
          <p:cNvGrpSpPr/>
          <p:nvPr/>
        </p:nvGrpSpPr>
        <p:grpSpPr>
          <a:xfrm>
            <a:off x="209621" y="905412"/>
            <a:ext cx="7398547" cy="1515476"/>
            <a:chOff x="191344" y="764704"/>
            <a:chExt cx="7398547" cy="1812547"/>
          </a:xfrm>
        </p:grpSpPr>
        <p:sp>
          <p:nvSpPr>
            <p:cNvPr id="45" name="Rechteck: abgerundete Ecken 44">
              <a:extLst>
                <a:ext uri="{FF2B5EF4-FFF2-40B4-BE49-F238E27FC236}">
                  <a16:creationId xmlns:a16="http://schemas.microsoft.com/office/drawing/2014/main" id="{2507B380-B664-64C2-162C-C8239661FC37}"/>
                </a:ext>
              </a:extLst>
            </p:cNvPr>
            <p:cNvSpPr/>
            <p:nvPr/>
          </p:nvSpPr>
          <p:spPr>
            <a:xfrm>
              <a:off x="191344" y="764704"/>
              <a:ext cx="7398547" cy="163265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lvl="1" indent="-342900">
                <a:buAutoNum type="arabicPeriod"/>
              </a:pPr>
              <a:endParaRPr lang="de-DE" sz="2400" dirty="0">
                <a:solidFill>
                  <a:schemeClr val="tx1"/>
                </a:solidFill>
              </a:endParaRPr>
            </a:p>
          </p:txBody>
        </p:sp>
        <p:sp>
          <p:nvSpPr>
            <p:cNvPr id="8" name="Textfeld 7">
              <a:extLst>
                <a:ext uri="{FF2B5EF4-FFF2-40B4-BE49-F238E27FC236}">
                  <a16:creationId xmlns:a16="http://schemas.microsoft.com/office/drawing/2014/main" id="{373AC03C-36F2-09C2-0261-B4595E26D9E7}"/>
                </a:ext>
              </a:extLst>
            </p:cNvPr>
            <p:cNvSpPr txBox="1"/>
            <p:nvPr/>
          </p:nvSpPr>
          <p:spPr>
            <a:xfrm>
              <a:off x="321709" y="836712"/>
              <a:ext cx="6532307" cy="1740539"/>
            </a:xfrm>
            <a:prstGeom prst="rect">
              <a:avLst/>
            </a:prstGeom>
            <a:noFill/>
            <a:ln>
              <a:noFill/>
            </a:ln>
          </p:spPr>
          <p:txBody>
            <a:bodyPr wrap="square" rtlCol="0">
              <a:spAutoFit/>
            </a:bodyPr>
            <a:lstStyle/>
            <a:p>
              <a:pPr>
                <a:lnSpc>
                  <a:spcPct val="130000"/>
                </a:lnSpc>
              </a:pPr>
              <a:r>
                <a:rPr lang="de-DE" sz="2800" b="1" dirty="0">
                  <a:solidFill>
                    <a:schemeClr val="bg1"/>
                  </a:solidFill>
                  <a:latin typeface="Arial" panose="020B0604020202020204" pitchFamily="34" charset="0"/>
                  <a:cs typeface="Arial" panose="020B0604020202020204" pitchFamily="34" charset="0"/>
                </a:rPr>
                <a:t>4. Forts. Zuverlässige Quellen finden</a:t>
              </a:r>
              <a:br>
                <a:rPr lang="de-DE" sz="2400" b="1" dirty="0">
                  <a:solidFill>
                    <a:schemeClr val="bg1"/>
                  </a:solidFill>
                  <a:latin typeface="Arial" panose="020B0604020202020204" pitchFamily="34" charset="0"/>
                  <a:cs typeface="Arial" panose="020B0604020202020204" pitchFamily="34" charset="0"/>
                </a:rPr>
              </a:b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bg1"/>
                  </a:solidFill>
                  <a:latin typeface="Arial" panose="020B0604020202020204" pitchFamily="34" charset="0"/>
                  <a:cs typeface="Arial" panose="020B0604020202020204" pitchFamily="34" charset="0"/>
                </a:rPr>
                <a:t>Welche </a:t>
              </a:r>
              <a:r>
                <a:rPr lang="de-DE" sz="2400" b="1" dirty="0">
                  <a:solidFill>
                    <a:schemeClr val="bg1"/>
                  </a:solidFill>
                  <a:latin typeface="Arial" panose="020B0604020202020204" pitchFamily="34" charset="0"/>
                  <a:cs typeface="Arial" panose="020B0604020202020204" pitchFamily="34" charset="0"/>
                </a:rPr>
                <a:t>Quellen</a:t>
              </a:r>
              <a:r>
                <a:rPr lang="de-DE" sz="2400" dirty="0">
                  <a:solidFill>
                    <a:schemeClr val="bg1"/>
                  </a:solidFill>
                  <a:latin typeface="Arial" panose="020B0604020202020204" pitchFamily="34" charset="0"/>
                  <a:cs typeface="Arial" panose="020B0604020202020204" pitchFamily="34" charset="0"/>
                </a:rPr>
                <a:t> nennen </a:t>
              </a:r>
              <a:r>
                <a:rPr lang="de-DE" sz="2400" b="1" dirty="0">
                  <a:solidFill>
                    <a:schemeClr val="bg1"/>
                  </a:solidFill>
                  <a:latin typeface="Arial" panose="020B0604020202020204" pitchFamily="34" charset="0"/>
                  <a:cs typeface="Arial" panose="020B0604020202020204" pitchFamily="34" charset="0"/>
                </a:rPr>
                <a:t>seriöse Medien</a:t>
              </a:r>
              <a:r>
                <a:rPr lang="de-DE" sz="2400" dirty="0">
                  <a:solidFill>
                    <a:schemeClr val="bg1"/>
                  </a:solidFill>
                  <a:latin typeface="Arial" panose="020B0604020202020204" pitchFamily="34" charset="0"/>
                  <a:cs typeface="Arial" panose="020B0604020202020204" pitchFamily="34" charset="0"/>
                </a:rPr>
                <a:t>? </a:t>
              </a:r>
              <a:br>
                <a:rPr lang="de-DE" sz="2400" dirty="0">
                  <a:solidFill>
                    <a:schemeClr val="bg1"/>
                  </a:solidFill>
                  <a:latin typeface="Arial" panose="020B0604020202020204" pitchFamily="34" charset="0"/>
                  <a:cs typeface="Arial" panose="020B0604020202020204" pitchFamily="34" charset="0"/>
                </a:rPr>
              </a:br>
              <a:endParaRPr lang="de-DE" dirty="0">
                <a:solidFill>
                  <a:schemeClr val="bg1"/>
                </a:solidFill>
              </a:endParaRPr>
            </a:p>
          </p:txBody>
        </p:sp>
        <p:grpSp>
          <p:nvGrpSpPr>
            <p:cNvPr id="49" name="Gruppieren 48">
              <a:extLst>
                <a:ext uri="{FF2B5EF4-FFF2-40B4-BE49-F238E27FC236}">
                  <a16:creationId xmlns:a16="http://schemas.microsoft.com/office/drawing/2014/main" id="{E8C78D0B-CE89-B28D-DB74-F4B4727D89B9}"/>
                </a:ext>
              </a:extLst>
            </p:cNvPr>
            <p:cNvGrpSpPr/>
            <p:nvPr/>
          </p:nvGrpSpPr>
          <p:grpSpPr>
            <a:xfrm rot="975799">
              <a:off x="6600621" y="1016904"/>
              <a:ext cx="914400" cy="914400"/>
              <a:chOff x="7221274" y="-1576611"/>
              <a:chExt cx="914400" cy="914400"/>
            </a:xfrm>
          </p:grpSpPr>
          <p:pic>
            <p:nvPicPr>
              <p:cNvPr id="43" name="Grafik 42" descr="E-Commerce mit einfarbiger Füllung">
                <a:extLst>
                  <a:ext uri="{FF2B5EF4-FFF2-40B4-BE49-F238E27FC236}">
                    <a16:creationId xmlns:a16="http://schemas.microsoft.com/office/drawing/2014/main" id="{F1BB1DB2-1664-7DEC-A0D3-ECFC028D372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21274" y="-1576611"/>
                <a:ext cx="914400" cy="914400"/>
              </a:xfrm>
              <a:prstGeom prst="rect">
                <a:avLst/>
              </a:prstGeom>
            </p:spPr>
          </p:pic>
          <p:sp>
            <p:nvSpPr>
              <p:cNvPr id="44" name="Rechteck 43">
                <a:extLst>
                  <a:ext uri="{FF2B5EF4-FFF2-40B4-BE49-F238E27FC236}">
                    <a16:creationId xmlns:a16="http://schemas.microsoft.com/office/drawing/2014/main" id="{D4B9BD9D-9DA4-A880-AE6A-DE79DED79224}"/>
                  </a:ext>
                </a:extLst>
              </p:cNvPr>
              <p:cNvSpPr/>
              <p:nvPr/>
            </p:nvSpPr>
            <p:spPr>
              <a:xfrm>
                <a:off x="7486359" y="-1457606"/>
                <a:ext cx="387660" cy="646877"/>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6" name="Grafik 45" descr="Fragezeichen mit einfarbiger Füllung">
                <a:extLst>
                  <a:ext uri="{FF2B5EF4-FFF2-40B4-BE49-F238E27FC236}">
                    <a16:creationId xmlns:a16="http://schemas.microsoft.com/office/drawing/2014/main" id="{6BDCA748-CACB-E61B-364F-E1204C17A5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94446" y="-1361327"/>
                <a:ext cx="501165" cy="501165"/>
              </a:xfrm>
              <a:prstGeom prst="rect">
                <a:avLst/>
              </a:prstGeom>
            </p:spPr>
          </p:pic>
        </p:grpSp>
      </p:grpSp>
      <p:grpSp>
        <p:nvGrpSpPr>
          <p:cNvPr id="39" name="Gruppieren 38">
            <a:extLst>
              <a:ext uri="{FF2B5EF4-FFF2-40B4-BE49-F238E27FC236}">
                <a16:creationId xmlns:a16="http://schemas.microsoft.com/office/drawing/2014/main" id="{BA7E9E5F-4CC7-6894-A186-48FA86CCE851}"/>
              </a:ext>
            </a:extLst>
          </p:cNvPr>
          <p:cNvGrpSpPr/>
          <p:nvPr/>
        </p:nvGrpSpPr>
        <p:grpSpPr>
          <a:xfrm>
            <a:off x="7798719" y="6165304"/>
            <a:ext cx="4393281" cy="648072"/>
            <a:chOff x="9037339" y="6165304"/>
            <a:chExt cx="3154661" cy="648072"/>
          </a:xfrm>
        </p:grpSpPr>
        <p:grpSp>
          <p:nvGrpSpPr>
            <p:cNvPr id="5" name="Gruppieren 4">
              <a:extLst>
                <a:ext uri="{FF2B5EF4-FFF2-40B4-BE49-F238E27FC236}">
                  <a16:creationId xmlns:a16="http://schemas.microsoft.com/office/drawing/2014/main" id="{3258BCDC-BFB6-4250-252F-EAB65A2DAFBE}"/>
                </a:ext>
              </a:extLst>
            </p:cNvPr>
            <p:cNvGrpSpPr/>
            <p:nvPr/>
          </p:nvGrpSpPr>
          <p:grpSpPr>
            <a:xfrm>
              <a:off x="9037339" y="6190290"/>
              <a:ext cx="3107333" cy="623086"/>
              <a:chOff x="7596747" y="6352870"/>
              <a:chExt cx="4595253" cy="623086"/>
            </a:xfrm>
          </p:grpSpPr>
          <p:grpSp>
            <p:nvGrpSpPr>
              <p:cNvPr id="7" name="Gruppieren 6">
                <a:extLst>
                  <a:ext uri="{FF2B5EF4-FFF2-40B4-BE49-F238E27FC236}">
                    <a16:creationId xmlns:a16="http://schemas.microsoft.com/office/drawing/2014/main" id="{7EFDF02D-62F4-7D76-19CB-40210D9EF005}"/>
                  </a:ext>
                </a:extLst>
              </p:cNvPr>
              <p:cNvGrpSpPr/>
              <p:nvPr/>
            </p:nvGrpSpPr>
            <p:grpSpPr>
              <a:xfrm>
                <a:off x="7596747" y="6352870"/>
                <a:ext cx="4595253" cy="623086"/>
                <a:chOff x="7211902" y="5946925"/>
                <a:chExt cx="4980098" cy="550622"/>
              </a:xfrm>
            </p:grpSpPr>
            <p:sp>
              <p:nvSpPr>
                <p:cNvPr id="15" name="Rechteck 14">
                  <a:extLst>
                    <a:ext uri="{FF2B5EF4-FFF2-40B4-BE49-F238E27FC236}">
                      <a16:creationId xmlns:a16="http://schemas.microsoft.com/office/drawing/2014/main" id="{C612492A-0BC8-2341-601E-D38E8BE5CF6D}"/>
                    </a:ext>
                  </a:extLst>
                </p:cNvPr>
                <p:cNvSpPr/>
                <p:nvPr/>
              </p:nvSpPr>
              <p:spPr>
                <a:xfrm>
                  <a:off x="7211902" y="5946925"/>
                  <a:ext cx="4980098"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E0FF5FF5-E6FB-A940-2A79-A4957ABAB061}"/>
                    </a:ext>
                  </a:extLst>
                </p:cNvPr>
                <p:cNvSpPr txBox="1"/>
                <p:nvPr/>
              </p:nvSpPr>
              <p:spPr>
                <a:xfrm>
                  <a:off x="8401390" y="6028546"/>
                  <a:ext cx="2733458" cy="380775"/>
                </a:xfrm>
                <a:prstGeom prst="rect">
                  <a:avLst/>
                </a:prstGeom>
                <a:noFill/>
              </p:spPr>
              <p:txBody>
                <a:bodyPr wrap="square" rtlCol="0">
                  <a:spAutoFit/>
                </a:bodyPr>
                <a:lstStyle/>
                <a:p>
                  <a:pPr marL="481013" lvl="3">
                    <a:buSzPct val="100000"/>
                  </a:pPr>
                  <a:r>
                    <a:rPr lang="de-DE" sz="2200" b="1" dirty="0">
                      <a:ea typeface="Roboto" panose="02000000000000000000" pitchFamily="2" charset="0"/>
                    </a:rPr>
                    <a:t>Hauptquelle</a:t>
                  </a:r>
                </a:p>
              </p:txBody>
            </p:sp>
          </p:grpSp>
          <p:pic>
            <p:nvPicPr>
              <p:cNvPr id="9" name="Graphic 2">
                <a:extLst>
                  <a:ext uri="{FF2B5EF4-FFF2-40B4-BE49-F238E27FC236}">
                    <a16:creationId xmlns:a16="http://schemas.microsoft.com/office/drawing/2014/main" id="{3D3BFCAE-529E-566B-B96F-5C5520F15B0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31700" y="6475460"/>
                <a:ext cx="621689" cy="419822"/>
              </a:xfrm>
              <a:prstGeom prst="rect">
                <a:avLst/>
              </a:prstGeom>
            </p:spPr>
          </p:pic>
        </p:grpSp>
        <p:cxnSp>
          <p:nvCxnSpPr>
            <p:cNvPr id="33" name="Gerader Verbinder 22">
              <a:extLst>
                <a:ext uri="{FF2B5EF4-FFF2-40B4-BE49-F238E27FC236}">
                  <a16:creationId xmlns:a16="http://schemas.microsoft.com/office/drawing/2014/main" id="{E7598982-7C59-FC67-807E-A080E2D6A979}"/>
                </a:ext>
              </a:extLst>
            </p:cNvPr>
            <p:cNvCxnSpPr>
              <a:cxnSpLocks/>
            </p:cNvCxnSpPr>
            <p:nvPr/>
          </p:nvCxnSpPr>
          <p:spPr>
            <a:xfrm flipH="1">
              <a:off x="9037339" y="6165304"/>
              <a:ext cx="3154661" cy="24986"/>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4" name="Pfeil: nach links 3">
            <a:extLst>
              <a:ext uri="{FF2B5EF4-FFF2-40B4-BE49-F238E27FC236}">
                <a16:creationId xmlns:a16="http://schemas.microsoft.com/office/drawing/2014/main" id="{94B48E3F-74B7-49E5-821A-00CCFFBD1980}"/>
              </a:ext>
            </a:extLst>
          </p:cNvPr>
          <p:cNvSpPr/>
          <p:nvPr/>
        </p:nvSpPr>
        <p:spPr>
          <a:xfrm>
            <a:off x="10660764" y="836712"/>
            <a:ext cx="372572" cy="287234"/>
          </a:xfrm>
          <a:prstGeom prst="leftArrow">
            <a:avLst/>
          </a:prstGeom>
          <a:solidFill>
            <a:srgbClr val="EB61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3" name="Gruppieren 52">
            <a:extLst>
              <a:ext uri="{FF2B5EF4-FFF2-40B4-BE49-F238E27FC236}">
                <a16:creationId xmlns:a16="http://schemas.microsoft.com/office/drawing/2014/main" id="{5721BEA3-8BEF-4AE6-A973-57B2967E5AB9}"/>
              </a:ext>
            </a:extLst>
          </p:cNvPr>
          <p:cNvGrpSpPr/>
          <p:nvPr/>
        </p:nvGrpSpPr>
        <p:grpSpPr>
          <a:xfrm>
            <a:off x="4773464" y="2647028"/>
            <a:ext cx="2762696" cy="853980"/>
            <a:chOff x="5235557" y="3371746"/>
            <a:chExt cx="2513835" cy="551037"/>
          </a:xfrm>
          <a:solidFill>
            <a:srgbClr val="77933C"/>
          </a:solidFill>
        </p:grpSpPr>
        <p:sp>
          <p:nvSpPr>
            <p:cNvPr id="58" name="Abgerundetes Rechteck 25">
              <a:extLst>
                <a:ext uri="{FF2B5EF4-FFF2-40B4-BE49-F238E27FC236}">
                  <a16:creationId xmlns:a16="http://schemas.microsoft.com/office/drawing/2014/main" id="{4F8BEF51-88C9-49EB-B6F3-B4174A2309E9}"/>
                </a:ext>
              </a:extLst>
            </p:cNvPr>
            <p:cNvSpPr/>
            <p:nvPr/>
          </p:nvSpPr>
          <p:spPr>
            <a:xfrm>
              <a:off x="5235557" y="3371746"/>
              <a:ext cx="2513835" cy="551037"/>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extLst>
                <a:ext uri="{FF2B5EF4-FFF2-40B4-BE49-F238E27FC236}">
                  <a16:creationId xmlns:a16="http://schemas.microsoft.com/office/drawing/2014/main" id="{E7CF95FC-13A4-4DC8-A8F5-E818B294AE67}"/>
                </a:ext>
              </a:extLst>
            </p:cNvPr>
            <p:cNvSpPr txBox="1"/>
            <p:nvPr/>
          </p:nvSpPr>
          <p:spPr>
            <a:xfrm>
              <a:off x="5524541" y="3427969"/>
              <a:ext cx="1929914" cy="456769"/>
            </a:xfrm>
            <a:prstGeom prst="rect">
              <a:avLst/>
            </a:prstGeom>
            <a:noFill/>
            <a:ln>
              <a:noFill/>
            </a:ln>
          </p:spPr>
          <p:txBody>
            <a:bodyPr wrap="square" rtlCol="0">
              <a:spAutoFit/>
            </a:bodyPr>
            <a:lstStyle/>
            <a:p>
              <a:pPr algn="ctr"/>
              <a:r>
                <a:rPr lang="de-DE" sz="2000" b="1" dirty="0"/>
                <a:t>… hier unsere</a:t>
              </a:r>
            </a:p>
            <a:p>
              <a:pPr algn="ctr"/>
              <a:r>
                <a:rPr lang="de-DE" sz="2000" b="1" dirty="0"/>
                <a:t>Trefferliste*:</a:t>
              </a:r>
            </a:p>
          </p:txBody>
        </p:sp>
      </p:grpSp>
    </p:spTree>
    <p:extLst>
      <p:ext uri="{BB962C8B-B14F-4D97-AF65-F5344CB8AC3E}">
        <p14:creationId xmlns:p14="http://schemas.microsoft.com/office/powerpoint/2010/main" val="5871878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par>
                          <p:cTn id="28" fill="hold">
                            <p:stCondLst>
                              <p:cond delay="500"/>
                            </p:stCondLst>
                            <p:childTnLst>
                              <p:par>
                                <p:cTn id="29" presetID="31" presetClass="entr" presetSubtype="0" fill="hold" grpId="0" nodeType="afterEffect">
                                  <p:stCondLst>
                                    <p:cond delay="25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childTnLst>
                          </p:cTn>
                        </p:par>
                        <p:par>
                          <p:cTn id="49" fill="hold">
                            <p:stCondLst>
                              <p:cond delay="500"/>
                            </p:stCondLst>
                            <p:childTnLst>
                              <p:par>
                                <p:cTn id="50" presetID="42" presetClass="entr" presetSubtype="0" fill="hold" nodeType="afterEffect">
                                  <p:stCondLst>
                                    <p:cond delay="25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ppt_x"/>
                                          </p:val>
                                        </p:tav>
                                        <p:tav tm="100000">
                                          <p:val>
                                            <p:strVal val="#ppt_x"/>
                                          </p:val>
                                        </p:tav>
                                      </p:tavLst>
                                    </p:anim>
                                    <p:anim calcmode="lin" valueType="num">
                                      <p:cBhvr additive="base">
                                        <p:cTn id="7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8" grpId="0" animBg="1"/>
      <p:bldP spid="47" grpId="0" animBg="1"/>
      <p:bldP spid="59"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
            <a:extLst>
              <a:ext uri="{FF2B5EF4-FFF2-40B4-BE49-F238E27FC236}">
                <a16:creationId xmlns:a16="http://schemas.microsoft.com/office/drawing/2014/main" id="{7834D6F2-921D-9EB2-B7AD-731C7F1F26B4}"/>
              </a:ext>
            </a:extLst>
          </p:cNvPr>
          <p:cNvSpPr>
            <a:spLocks noGrp="1"/>
          </p:cNvSpPr>
          <p:nvPr>
            <p:ph idx="1"/>
          </p:nvPr>
        </p:nvSpPr>
        <p:spPr>
          <a:xfrm>
            <a:off x="6600056" y="2967491"/>
            <a:ext cx="5432299" cy="1571545"/>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a:lstStyle/>
          <a:p>
            <a:pPr marL="457200" indent="-457200">
              <a:buFont typeface="+mj-lt"/>
              <a:buAutoNum type="arabicPeriod"/>
            </a:pPr>
            <a:r>
              <a:rPr lang="de-DE" sz="2200" dirty="0"/>
              <a:t>Der Wirkstoff in der Himbeere (Salicylsäure) und der im Aspirin (Acetylsalicylsäure) wirken ähnlich schmerzstillend.</a:t>
            </a:r>
          </a:p>
        </p:txBody>
      </p:sp>
      <p:sp>
        <p:nvSpPr>
          <p:cNvPr id="24" name="Foliennummernplatzhalter 2">
            <a:extLst>
              <a:ext uri="{FF2B5EF4-FFF2-40B4-BE49-F238E27FC236}">
                <a16:creationId xmlns:a16="http://schemas.microsoft.com/office/drawing/2014/main" id="{46034133-8408-ED17-D152-5824B41767CE}"/>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14</a:t>
            </a:fld>
            <a:r>
              <a:rPr lang="de-DE" dirty="0"/>
              <a:t>	</a:t>
            </a:r>
          </a:p>
        </p:txBody>
      </p:sp>
      <p:sp>
        <p:nvSpPr>
          <p:cNvPr id="8" name="Textfeld 7">
            <a:extLst>
              <a:ext uri="{FF2B5EF4-FFF2-40B4-BE49-F238E27FC236}">
                <a16:creationId xmlns:a16="http://schemas.microsoft.com/office/drawing/2014/main" id="{42D5D2D4-4C09-AE64-6A0B-E8BE6BBA0E3F}"/>
              </a:ext>
            </a:extLst>
          </p:cNvPr>
          <p:cNvSpPr txBox="1"/>
          <p:nvPr/>
        </p:nvSpPr>
        <p:spPr>
          <a:xfrm>
            <a:off x="6600056" y="4718754"/>
            <a:ext cx="5432298" cy="1600438"/>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457200" indent="-457200">
              <a:buFont typeface="+mj-lt"/>
              <a:buAutoNum type="arabicPeriod" startAt="2"/>
            </a:pPr>
            <a:r>
              <a:rPr lang="de-DE" sz="2200" dirty="0"/>
              <a:t>Die Wirkstoffmenge in der Himbeere ist sehr gering. Wir müssten viele </a:t>
            </a:r>
            <a:br>
              <a:rPr lang="de-DE" sz="2200" dirty="0"/>
            </a:br>
            <a:r>
              <a:rPr lang="de-DE" sz="2200" dirty="0"/>
              <a:t>Kilo Himbeeren essen, ehe eine schmerzstillende Wirkung einsetzt.</a:t>
            </a:r>
          </a:p>
        </p:txBody>
      </p:sp>
      <p:pic>
        <p:nvPicPr>
          <p:cNvPr id="28" name="Grafik 27" descr="Ein Bild, das Website enthält.&#10;&#10;Automatisch generierte Beschreibung">
            <a:extLst>
              <a:ext uri="{FF2B5EF4-FFF2-40B4-BE49-F238E27FC236}">
                <a16:creationId xmlns:a16="http://schemas.microsoft.com/office/drawing/2014/main" id="{01BD12A6-F530-D726-4619-1D3EA4669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41" t="7084" r="43227" b="21609"/>
          <a:stretch/>
        </p:blipFill>
        <p:spPr>
          <a:xfrm>
            <a:off x="1180439" y="2748880"/>
            <a:ext cx="3358575" cy="4142611"/>
          </a:xfrm>
          <a:prstGeom prst="rect">
            <a:avLst/>
          </a:prstGeom>
        </p:spPr>
      </p:pic>
      <p:pic>
        <p:nvPicPr>
          <p:cNvPr id="4" name="Grafik 3" descr="Ein Bild, das Website enthält.&#10;&#10;Automatisch generierte Beschreibung">
            <a:extLst>
              <a:ext uri="{FF2B5EF4-FFF2-40B4-BE49-F238E27FC236}">
                <a16:creationId xmlns:a16="http://schemas.microsoft.com/office/drawing/2014/main" id="{8CA26C4C-CBB2-43E8-53A0-559C1A3705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59" t="14363" r="43551" b="21790"/>
          <a:stretch/>
        </p:blipFill>
        <p:spPr>
          <a:xfrm>
            <a:off x="1190686" y="3114579"/>
            <a:ext cx="3348328" cy="3722897"/>
          </a:xfrm>
          <a:prstGeom prst="rect">
            <a:avLst/>
          </a:prstGeom>
        </p:spPr>
      </p:pic>
      <p:pic>
        <p:nvPicPr>
          <p:cNvPr id="21" name="Grafik 20">
            <a:extLst>
              <a:ext uri="{FF2B5EF4-FFF2-40B4-BE49-F238E27FC236}">
                <a16:creationId xmlns:a16="http://schemas.microsoft.com/office/drawing/2014/main" id="{BF08F2E5-0026-D1C2-AF48-0ACF49C5B7A1}"/>
              </a:ext>
            </a:extLst>
          </p:cNvPr>
          <p:cNvPicPr>
            <a:picLocks noChangeAspect="1"/>
          </p:cNvPicPr>
          <p:nvPr/>
        </p:nvPicPr>
        <p:blipFill rotWithShape="1">
          <a:blip r:embed="rId5"/>
          <a:srcRect b="30101"/>
          <a:stretch/>
        </p:blipFill>
        <p:spPr>
          <a:xfrm>
            <a:off x="911423" y="2087011"/>
            <a:ext cx="3896606" cy="4750465"/>
          </a:xfrm>
          <a:prstGeom prst="rect">
            <a:avLst/>
          </a:prstGeom>
          <a:effectLst>
            <a:outerShdw blurRad="50800" dist="38100" dir="2700000" algn="tl" rotWithShape="0">
              <a:prstClr val="black">
                <a:alpha val="40000"/>
              </a:prstClr>
            </a:outerShdw>
          </a:effectLst>
        </p:spPr>
      </p:pic>
      <p:grpSp>
        <p:nvGrpSpPr>
          <p:cNvPr id="34" name="Gruppieren 33">
            <a:extLst>
              <a:ext uri="{FF2B5EF4-FFF2-40B4-BE49-F238E27FC236}">
                <a16:creationId xmlns:a16="http://schemas.microsoft.com/office/drawing/2014/main" id="{44B4F5E3-0184-8591-ECAF-FEA25B4E9A30}"/>
              </a:ext>
            </a:extLst>
          </p:cNvPr>
          <p:cNvGrpSpPr/>
          <p:nvPr/>
        </p:nvGrpSpPr>
        <p:grpSpPr>
          <a:xfrm>
            <a:off x="3397757" y="2216477"/>
            <a:ext cx="8530891" cy="4657003"/>
            <a:chOff x="3397757" y="2216477"/>
            <a:chExt cx="8530891" cy="4657003"/>
          </a:xfrm>
        </p:grpSpPr>
        <p:sp>
          <p:nvSpPr>
            <p:cNvPr id="15" name="Textfeld 14">
              <a:extLst>
                <a:ext uri="{FF2B5EF4-FFF2-40B4-BE49-F238E27FC236}">
                  <a16:creationId xmlns:a16="http://schemas.microsoft.com/office/drawing/2014/main" id="{527376E6-D97B-ED69-F95C-33759542707F}"/>
                </a:ext>
              </a:extLst>
            </p:cNvPr>
            <p:cNvSpPr txBox="1"/>
            <p:nvPr/>
          </p:nvSpPr>
          <p:spPr>
            <a:xfrm>
              <a:off x="6120680" y="2216477"/>
              <a:ext cx="5807968" cy="492443"/>
            </a:xfrm>
            <a:prstGeom prst="rect">
              <a:avLst/>
            </a:prstGeom>
            <a:noFill/>
          </p:spPr>
          <p:txBody>
            <a:bodyPr wrap="square" rtlCol="0">
              <a:spAutoFit/>
            </a:bodyPr>
            <a:lstStyle/>
            <a:p>
              <a:r>
                <a:rPr lang="de-DE" sz="2600" b="1" dirty="0"/>
                <a:t>Die Auswertung der Quellen zeigt: </a:t>
              </a:r>
            </a:p>
          </p:txBody>
        </p:sp>
        <p:pic>
          <p:nvPicPr>
            <p:cNvPr id="31" name="Picture 2">
              <a:extLst>
                <a:ext uri="{FF2B5EF4-FFF2-40B4-BE49-F238E27FC236}">
                  <a16:creationId xmlns:a16="http://schemas.microsoft.com/office/drawing/2014/main" id="{2503C697-31FA-51C8-61CF-5DBD35B4FF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186"/>
            <a:stretch/>
          </p:blipFill>
          <p:spPr bwMode="auto">
            <a:xfrm>
              <a:off x="3397757" y="3623286"/>
              <a:ext cx="3358576" cy="3250194"/>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Abgerundete rechteckige Legende 31">
            <a:extLst>
              <a:ext uri="{FF2B5EF4-FFF2-40B4-BE49-F238E27FC236}">
                <a16:creationId xmlns:a16="http://schemas.microsoft.com/office/drawing/2014/main" id="{E93DAE78-C8CB-7E5F-72B3-DE7C8DE7F6F6}"/>
              </a:ext>
            </a:extLst>
          </p:cNvPr>
          <p:cNvSpPr/>
          <p:nvPr/>
        </p:nvSpPr>
        <p:spPr>
          <a:xfrm>
            <a:off x="5501506" y="1988840"/>
            <a:ext cx="6690494" cy="3312368"/>
          </a:xfrm>
          <a:prstGeom prst="wedgeRoundRectCallout">
            <a:avLst>
              <a:gd name="adj1" fmla="val -62102"/>
              <a:gd name="adj2" fmla="val 31780"/>
              <a:gd name="adj3" fmla="val 1666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tx1"/>
              </a:solidFill>
            </a:endParaRPr>
          </a:p>
          <a:p>
            <a:pPr algn="ctr"/>
            <a:r>
              <a:rPr lang="de-DE" sz="2400" b="1" dirty="0">
                <a:solidFill>
                  <a:schemeClr val="tx1"/>
                </a:solidFill>
              </a:rPr>
              <a:t>Im Bericht von</a:t>
            </a:r>
            <a:r>
              <a:rPr lang="de-DE" sz="2400" b="1" i="1" dirty="0">
                <a:solidFill>
                  <a:schemeClr val="tx1"/>
                </a:solidFill>
              </a:rPr>
              <a:t> </a:t>
            </a:r>
            <a:r>
              <a:rPr lang="de-DE" sz="2400" b="1" i="1" dirty="0" err="1">
                <a:solidFill>
                  <a:schemeClr val="tx1"/>
                </a:solidFill>
              </a:rPr>
              <a:t>t-online</a:t>
            </a:r>
            <a:r>
              <a:rPr lang="de-DE" sz="2400" b="1" dirty="0">
                <a:solidFill>
                  <a:schemeClr val="tx1"/>
                </a:solidFill>
              </a:rPr>
              <a:t> finden wir </a:t>
            </a:r>
            <a:br>
              <a:rPr lang="de-DE" sz="2400" b="1" dirty="0">
                <a:solidFill>
                  <a:schemeClr val="tx1"/>
                </a:solidFill>
              </a:rPr>
            </a:br>
            <a:r>
              <a:rPr lang="de-DE" sz="2400" b="1" dirty="0">
                <a:solidFill>
                  <a:schemeClr val="tx1"/>
                </a:solidFill>
              </a:rPr>
              <a:t>diese Hauptquellen (=Fachwissen):</a:t>
            </a:r>
          </a:p>
          <a:p>
            <a:pPr algn="ctr"/>
            <a:endParaRPr lang="de-DE" dirty="0">
              <a:solidFill>
                <a:schemeClr val="tx1"/>
              </a:solidFill>
            </a:endParaRPr>
          </a:p>
          <a:p>
            <a:pPr algn="ctr"/>
            <a:r>
              <a:rPr lang="de-DE" sz="2400" dirty="0">
                <a:solidFill>
                  <a:schemeClr val="tx1"/>
                </a:solidFill>
              </a:rPr>
              <a:t>1. Über den schmerzstillenden Wirkstoff der Himbeere (Salicylsäure)</a:t>
            </a:r>
          </a:p>
          <a:p>
            <a:pPr algn="ctr"/>
            <a:endParaRPr lang="de-DE" sz="2400" dirty="0"/>
          </a:p>
          <a:p>
            <a:pPr algn="ctr"/>
            <a:r>
              <a:rPr lang="de-DE" sz="2400" dirty="0">
                <a:solidFill>
                  <a:schemeClr val="tx1"/>
                </a:solidFill>
              </a:rPr>
              <a:t>2. Studie über den Wirkstoffgehalt in der Himbeere (in englisch)</a:t>
            </a:r>
          </a:p>
          <a:p>
            <a:pPr algn="ctr"/>
            <a:endParaRPr lang="de-DE" sz="2000" dirty="0">
              <a:solidFill>
                <a:schemeClr val="tx1"/>
              </a:solidFill>
            </a:endParaRPr>
          </a:p>
          <a:p>
            <a:pPr algn="ctr"/>
            <a:endParaRPr lang="de-DE" dirty="0"/>
          </a:p>
        </p:txBody>
      </p:sp>
      <p:grpSp>
        <p:nvGrpSpPr>
          <p:cNvPr id="19" name="Gruppieren 18">
            <a:extLst>
              <a:ext uri="{FF2B5EF4-FFF2-40B4-BE49-F238E27FC236}">
                <a16:creationId xmlns:a16="http://schemas.microsoft.com/office/drawing/2014/main" id="{A46E0913-636C-E1B6-95FE-A70450F48048}"/>
              </a:ext>
            </a:extLst>
          </p:cNvPr>
          <p:cNvGrpSpPr/>
          <p:nvPr/>
        </p:nvGrpSpPr>
        <p:grpSpPr>
          <a:xfrm>
            <a:off x="1968758" y="4446957"/>
            <a:ext cx="730528" cy="529068"/>
            <a:chOff x="2267238" y="4661893"/>
            <a:chExt cx="432048" cy="314134"/>
          </a:xfrm>
        </p:grpSpPr>
        <p:sp>
          <p:nvSpPr>
            <p:cNvPr id="11" name="Rechteck 10">
              <a:extLst>
                <a:ext uri="{FF2B5EF4-FFF2-40B4-BE49-F238E27FC236}">
                  <a16:creationId xmlns:a16="http://schemas.microsoft.com/office/drawing/2014/main" id="{8C101CEE-91FA-9B4F-B6FA-FFE5655558B3}"/>
                </a:ext>
              </a:extLst>
            </p:cNvPr>
            <p:cNvSpPr/>
            <p:nvPr/>
          </p:nvSpPr>
          <p:spPr>
            <a:xfrm>
              <a:off x="2267238" y="4820185"/>
              <a:ext cx="432048" cy="155842"/>
            </a:xfrm>
            <a:prstGeom prst="rect">
              <a:avLst/>
            </a:prstGeom>
            <a:no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8756EEB-90B0-7C04-1D83-1602BF7D031D}"/>
                </a:ext>
              </a:extLst>
            </p:cNvPr>
            <p:cNvSpPr/>
            <p:nvPr/>
          </p:nvSpPr>
          <p:spPr>
            <a:xfrm>
              <a:off x="2267238" y="4661893"/>
              <a:ext cx="432048" cy="155842"/>
            </a:xfrm>
            <a:prstGeom prst="rect">
              <a:avLst/>
            </a:prstGeom>
            <a:solidFill>
              <a:srgbClr val="ED6182"/>
            </a:solid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7898366C-CD1A-4EFC-BBA2-1B159A53F70D}"/>
                </a:ext>
              </a:extLst>
            </p:cNvPr>
            <p:cNvSpPr txBox="1"/>
            <p:nvPr/>
          </p:nvSpPr>
          <p:spPr>
            <a:xfrm>
              <a:off x="2365888" y="4661893"/>
              <a:ext cx="253532" cy="201016"/>
            </a:xfrm>
            <a:prstGeom prst="rect">
              <a:avLst/>
            </a:prstGeom>
            <a:noFill/>
          </p:spPr>
          <p:txBody>
            <a:bodyPr wrap="square" rtlCol="0">
              <a:spAutoFit/>
            </a:bodyPr>
            <a:lstStyle/>
            <a:p>
              <a:r>
                <a:rPr lang="de-DE" sz="1600" dirty="0">
                  <a:solidFill>
                    <a:schemeClr val="bg1"/>
                  </a:solidFill>
                </a:rPr>
                <a:t>1</a:t>
              </a:r>
            </a:p>
          </p:txBody>
        </p:sp>
      </p:grpSp>
      <p:grpSp>
        <p:nvGrpSpPr>
          <p:cNvPr id="20" name="Gruppieren 19">
            <a:extLst>
              <a:ext uri="{FF2B5EF4-FFF2-40B4-BE49-F238E27FC236}">
                <a16:creationId xmlns:a16="http://schemas.microsoft.com/office/drawing/2014/main" id="{8955AF09-5948-1383-5144-055EEB0FF321}"/>
              </a:ext>
            </a:extLst>
          </p:cNvPr>
          <p:cNvGrpSpPr/>
          <p:nvPr/>
        </p:nvGrpSpPr>
        <p:grpSpPr>
          <a:xfrm>
            <a:off x="1763842" y="6072766"/>
            <a:ext cx="800402" cy="664866"/>
            <a:chOff x="1929353" y="6272596"/>
            <a:chExt cx="381594" cy="309183"/>
          </a:xfrm>
        </p:grpSpPr>
        <p:sp>
          <p:nvSpPr>
            <p:cNvPr id="12" name="Rechteck 11">
              <a:extLst>
                <a:ext uri="{FF2B5EF4-FFF2-40B4-BE49-F238E27FC236}">
                  <a16:creationId xmlns:a16="http://schemas.microsoft.com/office/drawing/2014/main" id="{A317395E-5F45-319B-272F-56CFC72447AB}"/>
                </a:ext>
              </a:extLst>
            </p:cNvPr>
            <p:cNvSpPr/>
            <p:nvPr/>
          </p:nvSpPr>
          <p:spPr>
            <a:xfrm>
              <a:off x="1929353" y="6425937"/>
              <a:ext cx="381594" cy="155842"/>
            </a:xfrm>
            <a:prstGeom prst="rect">
              <a:avLst/>
            </a:prstGeom>
            <a:no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B4CB462-9676-D895-39ED-48A982EFB954}"/>
                </a:ext>
              </a:extLst>
            </p:cNvPr>
            <p:cNvSpPr/>
            <p:nvPr/>
          </p:nvSpPr>
          <p:spPr>
            <a:xfrm>
              <a:off x="1929353" y="6272596"/>
              <a:ext cx="381594" cy="155842"/>
            </a:xfrm>
            <a:prstGeom prst="rect">
              <a:avLst/>
            </a:prstGeom>
            <a:solidFill>
              <a:srgbClr val="ED6182"/>
            </a:solidFill>
            <a:ln>
              <a:solidFill>
                <a:srgbClr val="ED6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F3D852F8-F218-C446-83A4-B6E523F61A0E}"/>
                </a:ext>
              </a:extLst>
            </p:cNvPr>
            <p:cNvSpPr txBox="1"/>
            <p:nvPr/>
          </p:nvSpPr>
          <p:spPr>
            <a:xfrm>
              <a:off x="2027047" y="6272596"/>
              <a:ext cx="240191" cy="157438"/>
            </a:xfrm>
            <a:prstGeom prst="rect">
              <a:avLst/>
            </a:prstGeom>
            <a:noFill/>
          </p:spPr>
          <p:txBody>
            <a:bodyPr wrap="square" rtlCol="0">
              <a:spAutoFit/>
            </a:bodyPr>
            <a:lstStyle/>
            <a:p>
              <a:r>
                <a:rPr lang="de-DE" sz="1600" dirty="0">
                  <a:solidFill>
                    <a:schemeClr val="bg1"/>
                  </a:solidFill>
                </a:rPr>
                <a:t>2</a:t>
              </a:r>
            </a:p>
          </p:txBody>
        </p:sp>
      </p:grpSp>
      <p:grpSp>
        <p:nvGrpSpPr>
          <p:cNvPr id="5" name="Gruppieren 4">
            <a:extLst>
              <a:ext uri="{FF2B5EF4-FFF2-40B4-BE49-F238E27FC236}">
                <a16:creationId xmlns:a16="http://schemas.microsoft.com/office/drawing/2014/main" id="{9F0721A8-905C-4DC2-7DEC-840D3766CDF4}"/>
              </a:ext>
            </a:extLst>
          </p:cNvPr>
          <p:cNvGrpSpPr/>
          <p:nvPr/>
        </p:nvGrpSpPr>
        <p:grpSpPr>
          <a:xfrm>
            <a:off x="9481777" y="6249484"/>
            <a:ext cx="2710223" cy="635900"/>
            <a:chOff x="8075444" y="6340053"/>
            <a:chExt cx="4253978" cy="635900"/>
          </a:xfrm>
        </p:grpSpPr>
        <p:grpSp>
          <p:nvGrpSpPr>
            <p:cNvPr id="6" name="Gruppieren 5">
              <a:extLst>
                <a:ext uri="{FF2B5EF4-FFF2-40B4-BE49-F238E27FC236}">
                  <a16:creationId xmlns:a16="http://schemas.microsoft.com/office/drawing/2014/main" id="{7247D94F-C784-44B0-15C7-7C157B2424C3}"/>
                </a:ext>
              </a:extLst>
            </p:cNvPr>
            <p:cNvGrpSpPr/>
            <p:nvPr/>
          </p:nvGrpSpPr>
          <p:grpSpPr>
            <a:xfrm>
              <a:off x="8075444" y="6340053"/>
              <a:ext cx="4253978" cy="635900"/>
              <a:chOff x="7730689" y="5935601"/>
              <a:chExt cx="4610242" cy="561946"/>
            </a:xfrm>
          </p:grpSpPr>
          <p:sp>
            <p:nvSpPr>
              <p:cNvPr id="10" name="Rechteck 9">
                <a:extLst>
                  <a:ext uri="{FF2B5EF4-FFF2-40B4-BE49-F238E27FC236}">
                    <a16:creationId xmlns:a16="http://schemas.microsoft.com/office/drawing/2014/main" id="{8FEA6860-87A1-A4BC-8CBB-D07447292036}"/>
                  </a:ext>
                </a:extLst>
              </p:cNvPr>
              <p:cNvSpPr/>
              <p:nvPr/>
            </p:nvSpPr>
            <p:spPr>
              <a:xfrm>
                <a:off x="7764371" y="5946925"/>
                <a:ext cx="4427629" cy="5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DE0B47B9-1D9C-1355-AD5F-560E9D1D00A8}"/>
                  </a:ext>
                </a:extLst>
              </p:cNvPr>
              <p:cNvSpPr txBox="1"/>
              <p:nvPr/>
            </p:nvSpPr>
            <p:spPr>
              <a:xfrm>
                <a:off x="8585733" y="6031847"/>
                <a:ext cx="2939752" cy="380776"/>
              </a:xfrm>
              <a:prstGeom prst="rect">
                <a:avLst/>
              </a:prstGeom>
              <a:noFill/>
            </p:spPr>
            <p:txBody>
              <a:bodyPr wrap="square" rtlCol="0">
                <a:spAutoFit/>
              </a:bodyPr>
              <a:lstStyle/>
              <a:p>
                <a:pPr marL="0" lvl="3">
                  <a:buSzPct val="100000"/>
                </a:pPr>
                <a:r>
                  <a:rPr lang="de-DE" sz="2200" b="1" dirty="0">
                    <a:ea typeface="Roboto" panose="02000000000000000000" pitchFamily="2" charset="0"/>
                  </a:rPr>
                  <a:t>Ergebnis</a:t>
                </a:r>
              </a:p>
            </p:txBody>
          </p:sp>
          <p:cxnSp>
            <p:nvCxnSpPr>
              <p:cNvPr id="23" name="Gerader Verbinder 22">
                <a:extLst>
                  <a:ext uri="{FF2B5EF4-FFF2-40B4-BE49-F238E27FC236}">
                    <a16:creationId xmlns:a16="http://schemas.microsoft.com/office/drawing/2014/main" id="{BEDA27BA-8806-76E3-9036-55031F5488A5}"/>
                  </a:ext>
                </a:extLst>
              </p:cNvPr>
              <p:cNvCxnSpPr>
                <a:cxnSpLocks/>
              </p:cNvCxnSpPr>
              <p:nvPr/>
            </p:nvCxnSpPr>
            <p:spPr>
              <a:xfrm flipH="1">
                <a:off x="7730689" y="5935601"/>
                <a:ext cx="461024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9" name="Graphic 2">
              <a:extLst>
                <a:ext uri="{FF2B5EF4-FFF2-40B4-BE49-F238E27FC236}">
                  <a16:creationId xmlns:a16="http://schemas.microsoft.com/office/drawing/2014/main" id="{2FCA1F79-C27F-384F-9192-4F06A85B2F4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31700" y="6475460"/>
              <a:ext cx="621689" cy="419822"/>
            </a:xfrm>
            <a:prstGeom prst="rect">
              <a:avLst/>
            </a:prstGeom>
          </p:spPr>
        </p:pic>
      </p:grpSp>
      <p:sp>
        <p:nvSpPr>
          <p:cNvPr id="25" name="Abgerundetes Rechteck 13">
            <a:extLst>
              <a:ext uri="{FF2B5EF4-FFF2-40B4-BE49-F238E27FC236}">
                <a16:creationId xmlns:a16="http://schemas.microsoft.com/office/drawing/2014/main" id="{D121C8AA-B60D-FB91-6033-A723683F6B76}"/>
              </a:ext>
            </a:extLst>
          </p:cNvPr>
          <p:cNvSpPr/>
          <p:nvPr/>
        </p:nvSpPr>
        <p:spPr>
          <a:xfrm>
            <a:off x="119336" y="756546"/>
            <a:ext cx="11157136" cy="756000"/>
          </a:xfrm>
          <a:prstGeom prst="roundRect">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    5</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Infos der </a:t>
            </a: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Hauptquelle(n)</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mit der </a:t>
            </a:r>
            <a:r>
              <a:rPr lang="de-DE" sz="2800" u="sng" dirty="0">
                <a:solidFill>
                  <a:schemeClr val="bg1"/>
                </a:solidFill>
                <a:latin typeface="Arial" panose="020B0604020202020204" pitchFamily="34" charset="0"/>
                <a:cs typeface="Arial" panose="020B0604020202020204" pitchFamily="34" charset="0"/>
                <a:sym typeface="Wingdings" panose="05000000000000000000" pitchFamily="2" charset="2"/>
              </a:rPr>
              <a:t>Behauptung</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vergleichen!</a:t>
            </a:r>
            <a:endParaRPr lang="de-DE" sz="2400" dirty="0">
              <a:solidFill>
                <a:schemeClr val="bg1"/>
              </a:solidFill>
            </a:endParaRPr>
          </a:p>
        </p:txBody>
      </p:sp>
      <p:pic>
        <p:nvPicPr>
          <p:cNvPr id="27" name="Grafik 26" descr="Zeitung mit einfarbiger Füllung">
            <a:extLst>
              <a:ext uri="{FF2B5EF4-FFF2-40B4-BE49-F238E27FC236}">
                <a16:creationId xmlns:a16="http://schemas.microsoft.com/office/drawing/2014/main" id="{AB149B0B-C014-4F7A-B855-1724E3C0DD3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483819" y="728784"/>
            <a:ext cx="756000" cy="756000"/>
          </a:xfrm>
          <a:prstGeom prst="rect">
            <a:avLst/>
          </a:prstGeom>
        </p:spPr>
      </p:pic>
    </p:spTree>
    <p:extLst>
      <p:ext uri="{BB962C8B-B14F-4D97-AF65-F5344CB8AC3E}">
        <p14:creationId xmlns:p14="http://schemas.microsoft.com/office/powerpoint/2010/main" val="205195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bg/>
                                          </p:spTgt>
                                        </p:tgtEl>
                                        <p:attrNameLst>
                                          <p:attrName>style.visibility</p:attrName>
                                        </p:attrNameLst>
                                      </p:cBhvr>
                                      <p:to>
                                        <p:strVal val="visible"/>
                                      </p:to>
                                    </p:set>
                                    <p:anim calcmode="lin" valueType="num">
                                      <p:cBhvr additive="base">
                                        <p:cTn id="36"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37" dur="500" fill="hold"/>
                                        <p:tgtEl>
                                          <p:spTgt spid="13">
                                            <p:bg/>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8" grpId="0" animBg="1"/>
      <p:bldP spid="32" grpId="0" animBg="1"/>
      <p:bldP spid="32" grpId="1"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664486E-A727-C93F-F052-1640B052E760}"/>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11" name="Rechteck 10" hidden="1">
            <a:extLst>
              <a:ext uri="{FF2B5EF4-FFF2-40B4-BE49-F238E27FC236}">
                <a16:creationId xmlns:a16="http://schemas.microsoft.com/office/drawing/2014/main" id="{9457586F-D62C-3054-42E1-BC4AD02F22F5}"/>
              </a:ext>
            </a:extLst>
          </p:cNvPr>
          <p:cNvSpPr/>
          <p:nvPr/>
        </p:nvSpPr>
        <p:spPr>
          <a:xfrm>
            <a:off x="16597" y="1095234"/>
            <a:ext cx="7416824" cy="1512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13">
            <a:extLst>
              <a:ext uri="{FF2B5EF4-FFF2-40B4-BE49-F238E27FC236}">
                <a16:creationId xmlns:a16="http://schemas.microsoft.com/office/drawing/2014/main" id="{1A991865-2394-B57F-2C69-C1B460C2E820}"/>
              </a:ext>
            </a:extLst>
          </p:cNvPr>
          <p:cNvSpPr/>
          <p:nvPr/>
        </p:nvSpPr>
        <p:spPr>
          <a:xfrm>
            <a:off x="767408" y="3140477"/>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Himbeeren helfen gegen </a:t>
            </a:r>
            <a:r>
              <a:rPr lang="de-DE" sz="2000" dirty="0">
                <a:solidFill>
                  <a:schemeClr val="tx1"/>
                </a:solidFill>
                <a:latin typeface="+mn-lt"/>
              </a:rPr>
              <a:t>Kopfschmerzen.</a:t>
            </a:r>
          </a:p>
        </p:txBody>
      </p:sp>
      <p:sp>
        <p:nvSpPr>
          <p:cNvPr id="9" name="Abgerundetes Rechteck 13">
            <a:extLst>
              <a:ext uri="{FF2B5EF4-FFF2-40B4-BE49-F238E27FC236}">
                <a16:creationId xmlns:a16="http://schemas.microsoft.com/office/drawing/2014/main" id="{7CAC3D13-F57D-9789-D849-760168D3864F}"/>
              </a:ext>
            </a:extLst>
          </p:cNvPr>
          <p:cNvSpPr/>
          <p:nvPr/>
        </p:nvSpPr>
        <p:spPr>
          <a:xfrm>
            <a:off x="771220" y="3900970"/>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helfen 3 Mal besser als Aspirin.</a:t>
            </a:r>
          </a:p>
        </p:txBody>
      </p:sp>
      <p:sp>
        <p:nvSpPr>
          <p:cNvPr id="10" name="Abgerundetes Rechteck 13">
            <a:extLst>
              <a:ext uri="{FF2B5EF4-FFF2-40B4-BE49-F238E27FC236}">
                <a16:creationId xmlns:a16="http://schemas.microsoft.com/office/drawing/2014/main" id="{2E2BA0D9-07E8-9110-E431-009058732C4C}"/>
              </a:ext>
            </a:extLst>
          </p:cNvPr>
          <p:cNvSpPr/>
          <p:nvPr/>
        </p:nvSpPr>
        <p:spPr>
          <a:xfrm>
            <a:off x="767408" y="4674131"/>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mn-lt"/>
              </a:rPr>
              <a:t>Der Effekt entsteht durch </a:t>
            </a:r>
            <a:r>
              <a:rPr lang="de-DE" sz="2000" dirty="0">
                <a:solidFill>
                  <a:schemeClr val="tx1"/>
                </a:solidFill>
              </a:rPr>
              <a:t>enthaltene B-Vitamine.</a:t>
            </a:r>
          </a:p>
        </p:txBody>
      </p:sp>
      <p:sp>
        <p:nvSpPr>
          <p:cNvPr id="12" name="Rechteck: abgerundete Ecken 11">
            <a:extLst>
              <a:ext uri="{FF2B5EF4-FFF2-40B4-BE49-F238E27FC236}">
                <a16:creationId xmlns:a16="http://schemas.microsoft.com/office/drawing/2014/main" id="{805B6CED-8949-482D-0CC6-575D718112EC}"/>
              </a:ext>
            </a:extLst>
          </p:cNvPr>
          <p:cNvSpPr/>
          <p:nvPr/>
        </p:nvSpPr>
        <p:spPr>
          <a:xfrm>
            <a:off x="767408" y="2286695"/>
            <a:ext cx="4557490" cy="73139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rPr>
              <a:t>Behauptungen im Ausgangsbericht (Post auf Instagram)</a:t>
            </a:r>
            <a:endParaRPr lang="de-DE" sz="2000" b="1" dirty="0">
              <a:solidFill>
                <a:schemeClr val="tx1"/>
              </a:solidFill>
            </a:endParaRPr>
          </a:p>
        </p:txBody>
      </p:sp>
      <p:sp>
        <p:nvSpPr>
          <p:cNvPr id="13" name="Abgerundetes Rechteck 13">
            <a:extLst>
              <a:ext uri="{FF2B5EF4-FFF2-40B4-BE49-F238E27FC236}">
                <a16:creationId xmlns:a16="http://schemas.microsoft.com/office/drawing/2014/main" id="{C28B5785-0448-BBFB-3A4D-3D3ECC533D19}"/>
              </a:ext>
            </a:extLst>
          </p:cNvPr>
          <p:cNvSpPr/>
          <p:nvPr/>
        </p:nvSpPr>
        <p:spPr>
          <a:xfrm>
            <a:off x="6935298" y="3140477"/>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Theoretisch ja, Effekt würde aber nur bei riesigen Mengen eintreten.</a:t>
            </a:r>
          </a:p>
        </p:txBody>
      </p:sp>
      <p:sp>
        <p:nvSpPr>
          <p:cNvPr id="14" name="Abgerundetes Rechteck 13">
            <a:extLst>
              <a:ext uri="{FF2B5EF4-FFF2-40B4-BE49-F238E27FC236}">
                <a16:creationId xmlns:a16="http://schemas.microsoft.com/office/drawing/2014/main" id="{253A1C6C-22FE-D8A6-1D05-F973B31EAE19}"/>
              </a:ext>
            </a:extLst>
          </p:cNvPr>
          <p:cNvSpPr/>
          <p:nvPr/>
        </p:nvSpPr>
        <p:spPr>
          <a:xfrm>
            <a:off x="6939110" y="3900970"/>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Für diese Behauptung gibt es </a:t>
            </a:r>
            <a:br>
              <a:rPr lang="de-DE" sz="2000" dirty="0">
                <a:solidFill>
                  <a:schemeClr val="tx1"/>
                </a:solidFill>
              </a:rPr>
            </a:br>
            <a:r>
              <a:rPr lang="de-DE" sz="2000" dirty="0">
                <a:solidFill>
                  <a:schemeClr val="tx1"/>
                </a:solidFill>
              </a:rPr>
              <a:t>keine Belege.</a:t>
            </a:r>
          </a:p>
        </p:txBody>
      </p:sp>
      <p:sp>
        <p:nvSpPr>
          <p:cNvPr id="15" name="Abgerundetes Rechteck 13">
            <a:extLst>
              <a:ext uri="{FF2B5EF4-FFF2-40B4-BE49-F238E27FC236}">
                <a16:creationId xmlns:a16="http://schemas.microsoft.com/office/drawing/2014/main" id="{AC8C8226-9BF0-B8E5-8111-192EF967077A}"/>
              </a:ext>
            </a:extLst>
          </p:cNvPr>
          <p:cNvSpPr/>
          <p:nvPr/>
        </p:nvSpPr>
        <p:spPr>
          <a:xfrm>
            <a:off x="6928712" y="4674131"/>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Schmerzstillende Effekte hat die Salicylsäure.</a:t>
            </a:r>
          </a:p>
        </p:txBody>
      </p:sp>
      <p:sp>
        <p:nvSpPr>
          <p:cNvPr id="16" name="Rechteck: abgerundete Ecken 15">
            <a:extLst>
              <a:ext uri="{FF2B5EF4-FFF2-40B4-BE49-F238E27FC236}">
                <a16:creationId xmlns:a16="http://schemas.microsoft.com/office/drawing/2014/main" id="{CEE41A15-627B-1F85-118F-5EBC63D7ADB4}"/>
              </a:ext>
            </a:extLst>
          </p:cNvPr>
          <p:cNvSpPr/>
          <p:nvPr/>
        </p:nvSpPr>
        <p:spPr>
          <a:xfrm>
            <a:off x="6922044" y="2276872"/>
            <a:ext cx="4557490" cy="73139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rPr>
              <a:t>Aussagen der Hauptquelle(n)</a:t>
            </a:r>
          </a:p>
          <a:p>
            <a:pPr algn="ctr"/>
            <a:r>
              <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rPr>
              <a:t>(=Quellen des </a:t>
            </a:r>
            <a:r>
              <a:rPr lang="de-DE" sz="2000" b="1" i="1" dirty="0" err="1">
                <a:solidFill>
                  <a:schemeClr val="tx1"/>
                </a:solidFill>
                <a:latin typeface="Arial" panose="020B0604020202020204" pitchFamily="34" charset="0"/>
                <a:cs typeface="Arial" panose="020B0604020202020204" pitchFamily="34" charset="0"/>
                <a:sym typeface="Wingdings" panose="05000000000000000000" pitchFamily="2" charset="2"/>
              </a:rPr>
              <a:t>t-online</a:t>
            </a:r>
            <a:r>
              <a:rPr lang="de-DE" sz="2000" b="1" dirty="0">
                <a:solidFill>
                  <a:schemeClr val="tx1"/>
                </a:solidFill>
                <a:latin typeface="Arial" panose="020B0604020202020204" pitchFamily="34" charset="0"/>
                <a:cs typeface="Arial" panose="020B0604020202020204" pitchFamily="34" charset="0"/>
                <a:sym typeface="Wingdings" panose="05000000000000000000" pitchFamily="2" charset="2"/>
              </a:rPr>
              <a:t> Artikels)</a:t>
            </a:r>
            <a:endParaRPr lang="de-DE" sz="2000" b="1" dirty="0">
              <a:solidFill>
                <a:schemeClr val="tx1"/>
              </a:solidFill>
            </a:endParaRPr>
          </a:p>
        </p:txBody>
      </p:sp>
      <p:sp>
        <p:nvSpPr>
          <p:cNvPr id="19" name="Abgerundetes Rechteck 13">
            <a:extLst>
              <a:ext uri="{FF2B5EF4-FFF2-40B4-BE49-F238E27FC236}">
                <a16:creationId xmlns:a16="http://schemas.microsoft.com/office/drawing/2014/main" id="{E0DA8F6A-49FC-286C-E5B2-7BDBC37B335B}"/>
              </a:ext>
            </a:extLst>
          </p:cNvPr>
          <p:cNvSpPr/>
          <p:nvPr/>
        </p:nvSpPr>
        <p:spPr>
          <a:xfrm>
            <a:off x="767408" y="5460315"/>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mn-lt"/>
              </a:rPr>
              <a:t>B-Vitamine bekämpfen Entzündungen.</a:t>
            </a:r>
          </a:p>
        </p:txBody>
      </p:sp>
      <p:sp>
        <p:nvSpPr>
          <p:cNvPr id="20" name="Abgerundetes Rechteck 13">
            <a:extLst>
              <a:ext uri="{FF2B5EF4-FFF2-40B4-BE49-F238E27FC236}">
                <a16:creationId xmlns:a16="http://schemas.microsoft.com/office/drawing/2014/main" id="{FCBB6C5F-1EBB-5B6A-043C-7D4494C57728}"/>
              </a:ext>
            </a:extLst>
          </p:cNvPr>
          <p:cNvSpPr/>
          <p:nvPr/>
        </p:nvSpPr>
        <p:spPr>
          <a:xfrm>
            <a:off x="6922044" y="5460315"/>
            <a:ext cx="4557490" cy="65397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Dazu machen diese Quellen </a:t>
            </a:r>
            <a:br>
              <a:rPr lang="de-DE" sz="2000" dirty="0">
                <a:solidFill>
                  <a:schemeClr val="tx1"/>
                </a:solidFill>
              </a:rPr>
            </a:br>
            <a:r>
              <a:rPr lang="de-DE" sz="2000" dirty="0">
                <a:solidFill>
                  <a:schemeClr val="tx1"/>
                </a:solidFill>
              </a:rPr>
              <a:t>keine Angaben.  </a:t>
            </a:r>
          </a:p>
        </p:txBody>
      </p:sp>
      <p:grpSp>
        <p:nvGrpSpPr>
          <p:cNvPr id="32" name="Gruppieren 31">
            <a:extLst>
              <a:ext uri="{FF2B5EF4-FFF2-40B4-BE49-F238E27FC236}">
                <a16:creationId xmlns:a16="http://schemas.microsoft.com/office/drawing/2014/main" id="{58D6F9AF-5A6C-0E14-45A1-793B59C16D1E}"/>
              </a:ext>
            </a:extLst>
          </p:cNvPr>
          <p:cNvGrpSpPr/>
          <p:nvPr/>
        </p:nvGrpSpPr>
        <p:grpSpPr>
          <a:xfrm>
            <a:off x="5459298" y="3023427"/>
            <a:ext cx="1322218" cy="446137"/>
            <a:chOff x="5663952" y="2190775"/>
            <a:chExt cx="1322218" cy="446137"/>
          </a:xfrm>
        </p:grpSpPr>
        <p:cxnSp>
          <p:nvCxnSpPr>
            <p:cNvPr id="22" name="Gerade Verbindung mit Pfeil 21">
              <a:extLst>
                <a:ext uri="{FF2B5EF4-FFF2-40B4-BE49-F238E27FC236}">
                  <a16:creationId xmlns:a16="http://schemas.microsoft.com/office/drawing/2014/main" id="{C09C5942-0B17-4290-8491-52EB37AB7AD2}"/>
                </a:ext>
              </a:extLst>
            </p:cNvPr>
            <p:cNvCxnSpPr>
              <a:cxnSpLocks/>
            </p:cNvCxnSpPr>
            <p:nvPr/>
          </p:nvCxnSpPr>
          <p:spPr>
            <a:xfrm>
              <a:off x="5663952" y="2636912"/>
              <a:ext cx="1296144" cy="0"/>
            </a:xfrm>
            <a:prstGeom prst="straightConnector1">
              <a:avLst/>
            </a:prstGeom>
            <a:ln w="76200">
              <a:headEnd type="triangle"/>
              <a:tailEnd type="triangle"/>
            </a:ln>
          </p:spPr>
          <p:style>
            <a:lnRef idx="3">
              <a:schemeClr val="accent6"/>
            </a:lnRef>
            <a:fillRef idx="0">
              <a:schemeClr val="accent6"/>
            </a:fillRef>
            <a:effectRef idx="2">
              <a:schemeClr val="accent6"/>
            </a:effectRef>
            <a:fontRef idx="minor">
              <a:schemeClr val="tx1"/>
            </a:fontRef>
          </p:style>
        </p:cxnSp>
        <p:sp>
          <p:nvSpPr>
            <p:cNvPr id="25" name="Textfeld 24">
              <a:extLst>
                <a:ext uri="{FF2B5EF4-FFF2-40B4-BE49-F238E27FC236}">
                  <a16:creationId xmlns:a16="http://schemas.microsoft.com/office/drawing/2014/main" id="{15FB87A5-67AA-8923-7ECB-C7139E84A4E1}"/>
                </a:ext>
              </a:extLst>
            </p:cNvPr>
            <p:cNvSpPr txBox="1"/>
            <p:nvPr/>
          </p:nvSpPr>
          <p:spPr>
            <a:xfrm>
              <a:off x="5706653" y="2190775"/>
              <a:ext cx="1279517" cy="338554"/>
            </a:xfrm>
            <a:prstGeom prst="rect">
              <a:avLst/>
            </a:prstGeom>
            <a:noFill/>
          </p:spPr>
          <p:txBody>
            <a:bodyPr wrap="none" rtlCol="0">
              <a:spAutoFit/>
            </a:bodyPr>
            <a:lstStyle/>
            <a:p>
              <a:pPr algn="ctr"/>
              <a:r>
                <a:rPr lang="de-DE" sz="1600" b="1" dirty="0"/>
                <a:t>Irreführend</a:t>
              </a:r>
            </a:p>
          </p:txBody>
        </p:sp>
      </p:grpSp>
      <p:grpSp>
        <p:nvGrpSpPr>
          <p:cNvPr id="33" name="Gruppieren 32">
            <a:extLst>
              <a:ext uri="{FF2B5EF4-FFF2-40B4-BE49-F238E27FC236}">
                <a16:creationId xmlns:a16="http://schemas.microsoft.com/office/drawing/2014/main" id="{F2FC5CFB-279B-8963-FADE-DBDB1A79EE21}"/>
              </a:ext>
            </a:extLst>
          </p:cNvPr>
          <p:cNvGrpSpPr/>
          <p:nvPr/>
        </p:nvGrpSpPr>
        <p:grpSpPr>
          <a:xfrm>
            <a:off x="5459298" y="3779962"/>
            <a:ext cx="1296144" cy="446137"/>
            <a:chOff x="5682762" y="3340791"/>
            <a:chExt cx="1296144" cy="446137"/>
          </a:xfrm>
        </p:grpSpPr>
        <p:cxnSp>
          <p:nvCxnSpPr>
            <p:cNvPr id="26" name="Gerade Verbindung mit Pfeil 25">
              <a:extLst>
                <a:ext uri="{FF2B5EF4-FFF2-40B4-BE49-F238E27FC236}">
                  <a16:creationId xmlns:a16="http://schemas.microsoft.com/office/drawing/2014/main" id="{60ED9AF3-3552-958C-E32E-F6ABD24D2D35}"/>
                </a:ext>
              </a:extLst>
            </p:cNvPr>
            <p:cNvCxnSpPr>
              <a:cxnSpLocks/>
            </p:cNvCxnSpPr>
            <p:nvPr/>
          </p:nvCxnSpPr>
          <p:spPr>
            <a:xfrm>
              <a:off x="5682762" y="3786928"/>
              <a:ext cx="1296144" cy="0"/>
            </a:xfrm>
            <a:prstGeom prst="straightConnector1">
              <a:avLst/>
            </a:prstGeom>
            <a:ln w="76200">
              <a:solidFill>
                <a:srgbClr val="FF0000"/>
              </a:solidFill>
              <a:headEnd type="triangle"/>
              <a:tailEnd type="triangle"/>
            </a:ln>
          </p:spPr>
          <p:style>
            <a:lnRef idx="3">
              <a:schemeClr val="accent6"/>
            </a:lnRef>
            <a:fillRef idx="0">
              <a:schemeClr val="accent6"/>
            </a:fillRef>
            <a:effectRef idx="2">
              <a:schemeClr val="accent6"/>
            </a:effectRef>
            <a:fontRef idx="minor">
              <a:schemeClr val="tx1"/>
            </a:fontRef>
          </p:style>
        </p:cxnSp>
        <p:sp>
          <p:nvSpPr>
            <p:cNvPr id="27" name="Textfeld 26">
              <a:extLst>
                <a:ext uri="{FF2B5EF4-FFF2-40B4-BE49-F238E27FC236}">
                  <a16:creationId xmlns:a16="http://schemas.microsoft.com/office/drawing/2014/main" id="{99AF5AF4-2C3D-0F46-7417-FCD01E22B111}"/>
                </a:ext>
              </a:extLst>
            </p:cNvPr>
            <p:cNvSpPr txBox="1"/>
            <p:nvPr/>
          </p:nvSpPr>
          <p:spPr>
            <a:xfrm>
              <a:off x="5948280" y="3340791"/>
              <a:ext cx="833883" cy="338554"/>
            </a:xfrm>
            <a:prstGeom prst="rect">
              <a:avLst/>
            </a:prstGeom>
            <a:noFill/>
          </p:spPr>
          <p:txBody>
            <a:bodyPr wrap="none" rtlCol="0">
              <a:spAutoFit/>
            </a:bodyPr>
            <a:lstStyle/>
            <a:p>
              <a:pPr algn="ctr"/>
              <a:r>
                <a:rPr lang="de-DE" sz="1600" b="1" dirty="0"/>
                <a:t>Falsch</a:t>
              </a:r>
            </a:p>
          </p:txBody>
        </p:sp>
      </p:grpSp>
      <p:grpSp>
        <p:nvGrpSpPr>
          <p:cNvPr id="34" name="Gruppieren 33">
            <a:extLst>
              <a:ext uri="{FF2B5EF4-FFF2-40B4-BE49-F238E27FC236}">
                <a16:creationId xmlns:a16="http://schemas.microsoft.com/office/drawing/2014/main" id="{D2601B20-72C9-ED27-6778-58C857F2E3E7}"/>
              </a:ext>
            </a:extLst>
          </p:cNvPr>
          <p:cNvGrpSpPr/>
          <p:nvPr/>
        </p:nvGrpSpPr>
        <p:grpSpPr>
          <a:xfrm>
            <a:off x="5452824" y="4605298"/>
            <a:ext cx="1296144" cy="446137"/>
            <a:chOff x="5682762" y="4490807"/>
            <a:chExt cx="1296144" cy="446137"/>
          </a:xfrm>
        </p:grpSpPr>
        <p:cxnSp>
          <p:nvCxnSpPr>
            <p:cNvPr id="28" name="Gerade Verbindung mit Pfeil 27">
              <a:extLst>
                <a:ext uri="{FF2B5EF4-FFF2-40B4-BE49-F238E27FC236}">
                  <a16:creationId xmlns:a16="http://schemas.microsoft.com/office/drawing/2014/main" id="{862DC497-4963-85BF-01D4-CCBF265C1F33}"/>
                </a:ext>
              </a:extLst>
            </p:cNvPr>
            <p:cNvCxnSpPr>
              <a:cxnSpLocks/>
            </p:cNvCxnSpPr>
            <p:nvPr/>
          </p:nvCxnSpPr>
          <p:spPr>
            <a:xfrm>
              <a:off x="5682762" y="4936944"/>
              <a:ext cx="1296144" cy="0"/>
            </a:xfrm>
            <a:prstGeom prst="straightConnector1">
              <a:avLst/>
            </a:prstGeom>
            <a:ln w="76200">
              <a:solidFill>
                <a:srgbClr val="FF0000"/>
              </a:solidFill>
              <a:headEnd type="triangle"/>
              <a:tailEnd type="triangle"/>
            </a:ln>
          </p:spPr>
          <p:style>
            <a:lnRef idx="3">
              <a:schemeClr val="accent6"/>
            </a:lnRef>
            <a:fillRef idx="0">
              <a:schemeClr val="accent6"/>
            </a:fillRef>
            <a:effectRef idx="2">
              <a:schemeClr val="accent6"/>
            </a:effectRef>
            <a:fontRef idx="minor">
              <a:schemeClr val="tx1"/>
            </a:fontRef>
          </p:style>
        </p:cxnSp>
        <p:sp>
          <p:nvSpPr>
            <p:cNvPr id="29" name="Textfeld 28">
              <a:extLst>
                <a:ext uri="{FF2B5EF4-FFF2-40B4-BE49-F238E27FC236}">
                  <a16:creationId xmlns:a16="http://schemas.microsoft.com/office/drawing/2014/main" id="{DF575C27-2D7C-299F-4404-B1DC8B53233E}"/>
                </a:ext>
              </a:extLst>
            </p:cNvPr>
            <p:cNvSpPr txBox="1"/>
            <p:nvPr/>
          </p:nvSpPr>
          <p:spPr>
            <a:xfrm>
              <a:off x="5948280" y="4490807"/>
              <a:ext cx="833883" cy="338554"/>
            </a:xfrm>
            <a:prstGeom prst="rect">
              <a:avLst/>
            </a:prstGeom>
            <a:noFill/>
          </p:spPr>
          <p:txBody>
            <a:bodyPr wrap="none" rtlCol="0">
              <a:spAutoFit/>
            </a:bodyPr>
            <a:lstStyle/>
            <a:p>
              <a:pPr algn="ctr"/>
              <a:r>
                <a:rPr lang="de-DE" sz="1600" b="1" dirty="0"/>
                <a:t>Falsch</a:t>
              </a:r>
            </a:p>
          </p:txBody>
        </p:sp>
      </p:grpSp>
      <p:grpSp>
        <p:nvGrpSpPr>
          <p:cNvPr id="35" name="Gruppieren 34">
            <a:extLst>
              <a:ext uri="{FF2B5EF4-FFF2-40B4-BE49-F238E27FC236}">
                <a16:creationId xmlns:a16="http://schemas.microsoft.com/office/drawing/2014/main" id="{5EECE032-E8DD-08A4-68E3-DC05803B1C0D}"/>
              </a:ext>
            </a:extLst>
          </p:cNvPr>
          <p:cNvGrpSpPr/>
          <p:nvPr/>
        </p:nvGrpSpPr>
        <p:grpSpPr>
          <a:xfrm>
            <a:off x="5452824" y="5328295"/>
            <a:ext cx="1296144" cy="446137"/>
            <a:chOff x="5663952" y="5758106"/>
            <a:chExt cx="1296144" cy="446137"/>
          </a:xfrm>
        </p:grpSpPr>
        <p:cxnSp>
          <p:nvCxnSpPr>
            <p:cNvPr id="30" name="Gerade Verbindung mit Pfeil 29">
              <a:extLst>
                <a:ext uri="{FF2B5EF4-FFF2-40B4-BE49-F238E27FC236}">
                  <a16:creationId xmlns:a16="http://schemas.microsoft.com/office/drawing/2014/main" id="{44D7DC19-FC50-0959-A9AC-B9FB6FB3570B}"/>
                </a:ext>
              </a:extLst>
            </p:cNvPr>
            <p:cNvCxnSpPr>
              <a:cxnSpLocks/>
            </p:cNvCxnSpPr>
            <p:nvPr/>
          </p:nvCxnSpPr>
          <p:spPr>
            <a:xfrm>
              <a:off x="5663952" y="6204243"/>
              <a:ext cx="1296144" cy="0"/>
            </a:xfrm>
            <a:prstGeom prst="straightConnector1">
              <a:avLst/>
            </a:prstGeom>
            <a:ln w="76200">
              <a:solidFill>
                <a:schemeClr val="bg1">
                  <a:lumMod val="65000"/>
                </a:schemeClr>
              </a:solidFill>
              <a:headEnd type="triangle"/>
              <a:tailEnd type="triangle"/>
            </a:ln>
          </p:spPr>
          <p:style>
            <a:lnRef idx="3">
              <a:schemeClr val="accent6"/>
            </a:lnRef>
            <a:fillRef idx="0">
              <a:schemeClr val="accent6"/>
            </a:fillRef>
            <a:effectRef idx="2">
              <a:schemeClr val="accent6"/>
            </a:effectRef>
            <a:fontRef idx="minor">
              <a:schemeClr val="tx1"/>
            </a:fontRef>
          </p:style>
        </p:cxnSp>
        <p:sp>
          <p:nvSpPr>
            <p:cNvPr id="31" name="Textfeld 30">
              <a:extLst>
                <a:ext uri="{FF2B5EF4-FFF2-40B4-BE49-F238E27FC236}">
                  <a16:creationId xmlns:a16="http://schemas.microsoft.com/office/drawing/2014/main" id="{C1690F36-0EF9-AEEC-B2DC-5AC5878C472C}"/>
                </a:ext>
              </a:extLst>
            </p:cNvPr>
            <p:cNvSpPr txBox="1"/>
            <p:nvPr/>
          </p:nvSpPr>
          <p:spPr>
            <a:xfrm>
              <a:off x="5935082" y="5758106"/>
              <a:ext cx="822661" cy="338554"/>
            </a:xfrm>
            <a:prstGeom prst="rect">
              <a:avLst/>
            </a:prstGeom>
            <a:noFill/>
          </p:spPr>
          <p:txBody>
            <a:bodyPr wrap="none" rtlCol="0">
              <a:spAutoFit/>
            </a:bodyPr>
            <a:lstStyle/>
            <a:p>
              <a:pPr algn="ctr"/>
              <a:r>
                <a:rPr lang="de-DE" sz="1600" b="1" dirty="0"/>
                <a:t>Unklar</a:t>
              </a:r>
            </a:p>
          </p:txBody>
        </p:sp>
      </p:grpSp>
      <p:sp>
        <p:nvSpPr>
          <p:cNvPr id="2" name="Abgerundetes Rechteck 13">
            <a:extLst>
              <a:ext uri="{FF2B5EF4-FFF2-40B4-BE49-F238E27FC236}">
                <a16:creationId xmlns:a16="http://schemas.microsoft.com/office/drawing/2014/main" id="{5CBF18E4-C151-F064-A3D7-5EF666F28B75}"/>
              </a:ext>
            </a:extLst>
          </p:cNvPr>
          <p:cNvSpPr/>
          <p:nvPr/>
        </p:nvSpPr>
        <p:spPr>
          <a:xfrm>
            <a:off x="267456" y="764704"/>
            <a:ext cx="3740312" cy="656230"/>
          </a:xfrm>
          <a:prstGeom prst="roundRect">
            <a:avLst/>
          </a:prstGeom>
          <a:solidFill>
            <a:srgbClr val="EB6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rPr>
              <a:t>… das Ergebnis:</a:t>
            </a:r>
            <a:endParaRPr lang="de-DE" sz="2400" dirty="0">
              <a:solidFill>
                <a:schemeClr val="bg1"/>
              </a:solidFill>
            </a:endParaRPr>
          </a:p>
        </p:txBody>
      </p:sp>
    </p:spTree>
    <p:extLst>
      <p:ext uri="{BB962C8B-B14F-4D97-AF65-F5344CB8AC3E}">
        <p14:creationId xmlns:p14="http://schemas.microsoft.com/office/powerpoint/2010/main" val="903614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1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25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2" fill="hold" grpId="0" nodeType="afterEffect">
                                  <p:stCondLst>
                                    <p:cond delay="15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 presetClass="entr" presetSubtype="2" fill="hold" grpId="0" nodeType="afterEffect">
                                  <p:stCondLst>
                                    <p:cond delay="1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1+#ppt_w/2"/>
                                          </p:val>
                                        </p:tav>
                                        <p:tav tm="100000">
                                          <p:val>
                                            <p:strVal val="#ppt_x"/>
                                          </p:val>
                                        </p:tav>
                                      </p:tavLst>
                                    </p:anim>
                                    <p:anim calcmode="lin" valueType="num">
                                      <p:cBhvr additive="base">
                                        <p:cTn id="55" dur="500" fill="hold"/>
                                        <p:tgtEl>
                                          <p:spTgt spid="15"/>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10" presetClass="entr" presetSubtype="0" fill="hold" nodeType="afterEffect">
                                  <p:stCondLst>
                                    <p:cond delay="25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0-#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2" fill="hold" grpId="0" nodeType="afterEffect">
                                  <p:stCondLst>
                                    <p:cond delay="150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1+#ppt_w/2"/>
                                          </p:val>
                                        </p:tav>
                                        <p:tav tm="100000">
                                          <p:val>
                                            <p:strVal val="#ppt_x"/>
                                          </p:val>
                                        </p:tav>
                                      </p:tavLst>
                                    </p:anim>
                                    <p:anim calcmode="lin" valueType="num">
                                      <p:cBhvr additive="base">
                                        <p:cTn id="70" dur="500" fill="hold"/>
                                        <p:tgtEl>
                                          <p:spTgt spid="20"/>
                                        </p:tgtEl>
                                        <p:attrNameLst>
                                          <p:attrName>ppt_y</p:attrName>
                                        </p:attrNameLst>
                                      </p:cBhvr>
                                      <p:tavLst>
                                        <p:tav tm="0">
                                          <p:val>
                                            <p:strVal val="#ppt_y"/>
                                          </p:val>
                                        </p:tav>
                                        <p:tav tm="100000">
                                          <p:val>
                                            <p:strVal val="#ppt_y"/>
                                          </p:val>
                                        </p:tav>
                                      </p:tavLst>
                                    </p:anim>
                                  </p:childTnLst>
                                </p:cTn>
                              </p:par>
                            </p:childTnLst>
                          </p:cTn>
                        </p:par>
                        <p:par>
                          <p:cTn id="71" fill="hold">
                            <p:stCondLst>
                              <p:cond delay="2500"/>
                            </p:stCondLst>
                            <p:childTnLst>
                              <p:par>
                                <p:cTn id="72" presetID="10" presetClass="entr" presetSubtype="0" fill="hold" nodeType="afterEffect">
                                  <p:stCondLst>
                                    <p:cond delay="25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9" grpId="0" animBg="1"/>
      <p:bldP spid="10" grpId="0" animBg="1"/>
      <p:bldP spid="12" grpId="0" animBg="1"/>
      <p:bldP spid="13" grpId="0" animBg="1"/>
      <p:bldP spid="14" grpId="0" animBg="1"/>
      <p:bldP spid="15" grpId="0" animBg="1"/>
      <p:bldP spid="16"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720F400-9D00-ACD3-B9C8-7BF24C21AFCA}"/>
              </a:ext>
            </a:extLst>
          </p:cNvPr>
          <p:cNvSpPr>
            <a:spLocks noGrp="1"/>
          </p:cNvSpPr>
          <p:nvPr>
            <p:ph type="sldNum" sz="quarter" idx="12"/>
          </p:nvPr>
        </p:nvSpPr>
        <p:spPr/>
        <p:txBody>
          <a:bodyPr/>
          <a:lstStyle/>
          <a:p>
            <a:fld id="{995B83AF-091C-4368-ABDB-DF7FEF1A6B80}" type="slidenum">
              <a:rPr lang="de-DE" smtClean="0"/>
              <a:pPr/>
              <a:t>16</a:t>
            </a:fld>
            <a:endParaRPr lang="de-DE" dirty="0"/>
          </a:p>
        </p:txBody>
      </p:sp>
      <p:sp>
        <p:nvSpPr>
          <p:cNvPr id="19" name="Sprechblase: rechteckig mit abgerundeten Ecken 18">
            <a:extLst>
              <a:ext uri="{FF2B5EF4-FFF2-40B4-BE49-F238E27FC236}">
                <a16:creationId xmlns:a16="http://schemas.microsoft.com/office/drawing/2014/main" id="{B1E5FD71-1E33-F304-0C1B-BF7F0C1E391B}"/>
              </a:ext>
            </a:extLst>
          </p:cNvPr>
          <p:cNvSpPr/>
          <p:nvPr/>
        </p:nvSpPr>
        <p:spPr>
          <a:xfrm>
            <a:off x="1415480" y="851650"/>
            <a:ext cx="6192688" cy="1754570"/>
          </a:xfrm>
          <a:prstGeom prst="wedgeRoundRectCallout">
            <a:avLst>
              <a:gd name="adj1" fmla="val -43037"/>
              <a:gd name="adj2" fmla="val 115692"/>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Ok, das mit den Himbeeren stimmt so nicht. Aber es ging ja nur um </a:t>
            </a:r>
            <a:br>
              <a:rPr lang="de-DE" sz="2400" dirty="0">
                <a:solidFill>
                  <a:schemeClr val="bg1"/>
                </a:solidFill>
                <a:latin typeface="+mj-lt"/>
              </a:rPr>
            </a:br>
            <a:r>
              <a:rPr lang="de-DE" sz="2400" dirty="0">
                <a:solidFill>
                  <a:schemeClr val="bg1"/>
                </a:solidFill>
                <a:latin typeface="+mj-lt"/>
              </a:rPr>
              <a:t>Kopfschmerzen, so schlimm ist das nicht.</a:t>
            </a:r>
          </a:p>
        </p:txBody>
      </p:sp>
      <p:sp>
        <p:nvSpPr>
          <p:cNvPr id="26" name="Abgerundete rechteckige Legende 6">
            <a:extLst>
              <a:ext uri="{FF2B5EF4-FFF2-40B4-BE49-F238E27FC236}">
                <a16:creationId xmlns:a16="http://schemas.microsoft.com/office/drawing/2014/main" id="{AA884261-DF1F-8ED0-7964-D0F8295A51CC}"/>
              </a:ext>
            </a:extLst>
          </p:cNvPr>
          <p:cNvSpPr/>
          <p:nvPr/>
        </p:nvSpPr>
        <p:spPr>
          <a:xfrm>
            <a:off x="3667170" y="2776863"/>
            <a:ext cx="6192688" cy="1754570"/>
          </a:xfrm>
          <a:prstGeom prst="wedgeRoundRectCallout">
            <a:avLst>
              <a:gd name="adj1" fmla="val 58935"/>
              <a:gd name="adj2" fmla="val -8470"/>
              <a:gd name="adj3" fmla="val 16667"/>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mj-lt"/>
              </a:rPr>
              <a:t>Mehr als </a:t>
            </a:r>
            <a:r>
              <a:rPr lang="de-DE" sz="2400" b="1" dirty="0">
                <a:solidFill>
                  <a:schemeClr val="bg1"/>
                </a:solidFill>
                <a:latin typeface="+mj-lt"/>
              </a:rPr>
              <a:t>200 000 Menschen </a:t>
            </a:r>
            <a:r>
              <a:rPr lang="de-DE" sz="2400" dirty="0">
                <a:solidFill>
                  <a:schemeClr val="bg1"/>
                </a:solidFill>
                <a:latin typeface="+mj-lt"/>
              </a:rPr>
              <a:t>haben das geliked. Wenn so viele Leute auf falsche Versprechungen reinfallen: Das ist bitter!</a:t>
            </a:r>
          </a:p>
        </p:txBody>
      </p:sp>
      <p:grpSp>
        <p:nvGrpSpPr>
          <p:cNvPr id="32" name="Gruppieren 31" hidden="1">
            <a:extLst>
              <a:ext uri="{FF2B5EF4-FFF2-40B4-BE49-F238E27FC236}">
                <a16:creationId xmlns:a16="http://schemas.microsoft.com/office/drawing/2014/main" id="{9028B036-79E5-3953-4F82-0C8BB8465E5E}"/>
              </a:ext>
            </a:extLst>
          </p:cNvPr>
          <p:cNvGrpSpPr/>
          <p:nvPr/>
        </p:nvGrpSpPr>
        <p:grpSpPr>
          <a:xfrm>
            <a:off x="9034448" y="1916832"/>
            <a:ext cx="3157552" cy="4941169"/>
            <a:chOff x="9034448" y="1916832"/>
            <a:chExt cx="3157552" cy="4941169"/>
          </a:xfrm>
        </p:grpSpPr>
        <p:sp>
          <p:nvSpPr>
            <p:cNvPr id="31" name="Rechteck 30">
              <a:extLst>
                <a:ext uri="{FF2B5EF4-FFF2-40B4-BE49-F238E27FC236}">
                  <a16:creationId xmlns:a16="http://schemas.microsoft.com/office/drawing/2014/main" id="{ABB9C483-2095-0BB2-987D-DFBCFBA10893}"/>
                </a:ext>
              </a:extLst>
            </p:cNvPr>
            <p:cNvSpPr/>
            <p:nvPr/>
          </p:nvSpPr>
          <p:spPr>
            <a:xfrm>
              <a:off x="9984432" y="1916832"/>
              <a:ext cx="2207568" cy="4941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descr="Ein Bild, das Kleidung, Hose, stehend, Cartoon enthält.&#10;&#10;KI-generierte Inhalte können fehlerhaft sein.">
              <a:extLst>
                <a:ext uri="{FF2B5EF4-FFF2-40B4-BE49-F238E27FC236}">
                  <a16:creationId xmlns:a16="http://schemas.microsoft.com/office/drawing/2014/main" id="{510A27B3-DA4D-3E8F-ACF8-2B7CF5EE02A9}"/>
                </a:ext>
              </a:extLst>
            </p:cNvPr>
            <p:cNvPicPr>
              <a:picLocks noChangeAspect="1"/>
            </p:cNvPicPr>
            <p:nvPr/>
          </p:nvPicPr>
          <p:blipFill>
            <a:blip r:embed="rId3">
              <a:extLst>
                <a:ext uri="{28A0092B-C50C-407E-A947-70E740481C1C}">
                  <a14:useLocalDpi xmlns:a14="http://schemas.microsoft.com/office/drawing/2010/main" val="0"/>
                </a:ext>
              </a:extLst>
            </a:blip>
            <a:srcRect b="40107"/>
            <a:stretch/>
          </p:blipFill>
          <p:spPr>
            <a:xfrm>
              <a:off x="9034448" y="2204865"/>
              <a:ext cx="3150472" cy="4653136"/>
            </a:xfrm>
            <a:prstGeom prst="rect">
              <a:avLst/>
            </a:prstGeom>
          </p:spPr>
        </p:pic>
      </p:grpSp>
      <p:pic>
        <p:nvPicPr>
          <p:cNvPr id="2" name="Grafik 1" descr="Ein Bild, das Person enthält.&#10;&#10;Automatisch generierte Beschreibung">
            <a:extLst>
              <a:ext uri="{FF2B5EF4-FFF2-40B4-BE49-F238E27FC236}">
                <a16:creationId xmlns:a16="http://schemas.microsoft.com/office/drawing/2014/main" id="{81B67291-0E03-B708-9EA8-4813EBA9A3C6}"/>
              </a:ext>
            </a:extLst>
          </p:cNvPr>
          <p:cNvPicPr>
            <a:picLocks noChangeAspect="1"/>
          </p:cNvPicPr>
          <p:nvPr/>
        </p:nvPicPr>
        <p:blipFill>
          <a:blip r:embed="rId4" cstate="print">
            <a:extLst>
              <a:ext uri="{28A0092B-C50C-407E-A947-70E740481C1C}">
                <a14:useLocalDpi xmlns:a14="http://schemas.microsoft.com/office/drawing/2010/main"/>
              </a:ext>
            </a:extLst>
          </a:blip>
          <a:srcRect b="12201"/>
          <a:stretch/>
        </p:blipFill>
        <p:spPr>
          <a:xfrm>
            <a:off x="221962" y="3482003"/>
            <a:ext cx="2088000" cy="3403381"/>
          </a:xfrm>
          <a:prstGeom prst="rect">
            <a:avLst/>
          </a:prstGeom>
        </p:spPr>
      </p:pic>
      <p:pic>
        <p:nvPicPr>
          <p:cNvPr id="4" name="Grafik 3" descr="Ein Bild, das Person, Menschliches Gesicht, Kleidung, Shirt enthält.&#10;&#10;KI-generierte Inhalte können fehlerhaft sein.">
            <a:extLst>
              <a:ext uri="{FF2B5EF4-FFF2-40B4-BE49-F238E27FC236}">
                <a16:creationId xmlns:a16="http://schemas.microsoft.com/office/drawing/2014/main" id="{85D454E3-AB12-E9DC-27FA-2033F00E5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12680" y="3477520"/>
            <a:ext cx="2304000" cy="3407864"/>
          </a:xfrm>
          <a:prstGeom prst="rect">
            <a:avLst/>
          </a:prstGeom>
        </p:spPr>
      </p:pic>
      <p:sp>
        <p:nvSpPr>
          <p:cNvPr id="5" name="Sprechblase: rechteckig mit abgerundeten Ecken 4">
            <a:extLst>
              <a:ext uri="{FF2B5EF4-FFF2-40B4-BE49-F238E27FC236}">
                <a16:creationId xmlns:a16="http://schemas.microsoft.com/office/drawing/2014/main" id="{1218A87B-E057-50B8-A6CB-E22782C1C430}"/>
              </a:ext>
            </a:extLst>
          </p:cNvPr>
          <p:cNvSpPr/>
          <p:nvPr/>
        </p:nvSpPr>
        <p:spPr>
          <a:xfrm>
            <a:off x="2507888" y="4725100"/>
            <a:ext cx="6192688" cy="1194460"/>
          </a:xfrm>
          <a:prstGeom prst="wedgeRoundRectCallout">
            <a:avLst>
              <a:gd name="adj1" fmla="val -62442"/>
              <a:gd name="adj2" fmla="val -51992"/>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Stimmt. Also besser die Fakten checken und dann erst teilen oder liken!</a:t>
            </a:r>
          </a:p>
        </p:txBody>
      </p:sp>
      <p:grpSp>
        <p:nvGrpSpPr>
          <p:cNvPr id="6" name="Gruppieren 5">
            <a:extLst>
              <a:ext uri="{FF2B5EF4-FFF2-40B4-BE49-F238E27FC236}">
                <a16:creationId xmlns:a16="http://schemas.microsoft.com/office/drawing/2014/main" id="{32120AED-FC84-F150-8747-6A24CEDC45FF}"/>
              </a:ext>
            </a:extLst>
          </p:cNvPr>
          <p:cNvGrpSpPr/>
          <p:nvPr/>
        </p:nvGrpSpPr>
        <p:grpSpPr>
          <a:xfrm>
            <a:off x="7879610" y="6263967"/>
            <a:ext cx="4303815" cy="621417"/>
            <a:chOff x="7584062" y="6340057"/>
            <a:chExt cx="4595252" cy="673103"/>
          </a:xfrm>
        </p:grpSpPr>
        <p:grpSp>
          <p:nvGrpSpPr>
            <p:cNvPr id="7" name="Gruppieren 6">
              <a:extLst>
                <a:ext uri="{FF2B5EF4-FFF2-40B4-BE49-F238E27FC236}">
                  <a16:creationId xmlns:a16="http://schemas.microsoft.com/office/drawing/2014/main" id="{F1918FE3-8220-2153-81B8-9E3D3E024449}"/>
                </a:ext>
              </a:extLst>
            </p:cNvPr>
            <p:cNvGrpSpPr/>
            <p:nvPr/>
          </p:nvGrpSpPr>
          <p:grpSpPr>
            <a:xfrm>
              <a:off x="7584062" y="6340057"/>
              <a:ext cx="4595252" cy="673103"/>
              <a:chOff x="7198156" y="5935601"/>
              <a:chExt cx="4980098" cy="594822"/>
            </a:xfrm>
          </p:grpSpPr>
          <p:sp>
            <p:nvSpPr>
              <p:cNvPr id="9" name="Rechteck 8">
                <a:extLst>
                  <a:ext uri="{FF2B5EF4-FFF2-40B4-BE49-F238E27FC236}">
                    <a16:creationId xmlns:a16="http://schemas.microsoft.com/office/drawing/2014/main" id="{0C171357-7B1F-6291-ED98-5E6A2CF6390E}"/>
                  </a:ext>
                </a:extLst>
              </p:cNvPr>
              <p:cNvSpPr/>
              <p:nvPr/>
            </p:nvSpPr>
            <p:spPr>
              <a:xfrm>
                <a:off x="7198156" y="5935601"/>
                <a:ext cx="4980098" cy="59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a:extLst>
                  <a:ext uri="{FF2B5EF4-FFF2-40B4-BE49-F238E27FC236}">
                    <a16:creationId xmlns:a16="http://schemas.microsoft.com/office/drawing/2014/main" id="{D607EC7D-F87D-59B0-B4F3-0214872A4E4C}"/>
                  </a:ext>
                </a:extLst>
              </p:cNvPr>
              <p:cNvCxnSpPr>
                <a:cxnSpLocks/>
              </p:cNvCxnSpPr>
              <p:nvPr/>
            </p:nvCxnSpPr>
            <p:spPr>
              <a:xfrm flipH="1">
                <a:off x="7198157" y="5935601"/>
                <a:ext cx="496016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8" name="Graphic 2">
              <a:extLst>
                <a:ext uri="{FF2B5EF4-FFF2-40B4-BE49-F238E27FC236}">
                  <a16:creationId xmlns:a16="http://schemas.microsoft.com/office/drawing/2014/main" id="{5B9B4417-74B3-CFA6-70E5-F557316C599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45980" y="6475460"/>
              <a:ext cx="454904" cy="419822"/>
            </a:xfrm>
            <a:prstGeom prst="rect">
              <a:avLst/>
            </a:prstGeom>
          </p:spPr>
        </p:pic>
      </p:grpSp>
      <p:sp>
        <p:nvSpPr>
          <p:cNvPr id="18" name="Textfeld 17">
            <a:extLst>
              <a:ext uri="{FF2B5EF4-FFF2-40B4-BE49-F238E27FC236}">
                <a16:creationId xmlns:a16="http://schemas.microsoft.com/office/drawing/2014/main" id="{9306082A-EF78-47E3-8B7B-BB1C46F88EFB}"/>
              </a:ext>
            </a:extLst>
          </p:cNvPr>
          <p:cNvSpPr txBox="1"/>
          <p:nvPr/>
        </p:nvSpPr>
        <p:spPr>
          <a:xfrm>
            <a:off x="7608168" y="6370297"/>
            <a:ext cx="3927279" cy="430887"/>
          </a:xfrm>
          <a:prstGeom prst="rect">
            <a:avLst/>
          </a:prstGeom>
          <a:noFill/>
        </p:spPr>
        <p:txBody>
          <a:bodyPr wrap="square" rtlCol="0">
            <a:spAutoFit/>
          </a:bodyPr>
          <a:lstStyle/>
          <a:p>
            <a:pPr marL="481013" lvl="3">
              <a:buSzPct val="100000"/>
            </a:pPr>
            <a:r>
              <a:rPr lang="de-DE" sz="2200" b="1" dirty="0">
                <a:ea typeface="Roboto" panose="02000000000000000000" pitchFamily="2" charset="0"/>
              </a:rPr>
              <a:t>Meinungen und Urteile</a:t>
            </a:r>
          </a:p>
        </p:txBody>
      </p:sp>
    </p:spTree>
    <p:extLst>
      <p:ext uri="{BB962C8B-B14F-4D97-AF65-F5344CB8AC3E}">
        <p14:creationId xmlns:p14="http://schemas.microsoft.com/office/powerpoint/2010/main" val="5220455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5"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138C-6CE1-B4C7-7C48-39CC40262E4B}"/>
            </a:ext>
          </a:extLst>
        </p:cNvPr>
        <p:cNvGrpSpPr/>
        <p:nvPr/>
      </p:nvGrpSpPr>
      <p:grpSpPr>
        <a:xfrm>
          <a:off x="0" y="0"/>
          <a:ext cx="0" cy="0"/>
          <a:chOff x="0" y="0"/>
          <a:chExt cx="0" cy="0"/>
        </a:xfrm>
      </p:grpSpPr>
      <p:sp>
        <p:nvSpPr>
          <p:cNvPr id="36" name="Sprechblase: rechteckig mit abgerundeten Ecken 35">
            <a:extLst>
              <a:ext uri="{FF2B5EF4-FFF2-40B4-BE49-F238E27FC236}">
                <a16:creationId xmlns:a16="http://schemas.microsoft.com/office/drawing/2014/main" id="{2A8D4679-8CDC-D678-60BE-9547B7248222}"/>
              </a:ext>
            </a:extLst>
          </p:cNvPr>
          <p:cNvSpPr/>
          <p:nvPr/>
        </p:nvSpPr>
        <p:spPr>
          <a:xfrm>
            <a:off x="494115" y="959473"/>
            <a:ext cx="5383057" cy="1368152"/>
          </a:xfrm>
          <a:prstGeom prst="wedgeRoundRectCallout">
            <a:avLst>
              <a:gd name="adj1" fmla="val -35000"/>
              <a:gd name="adj2" fmla="val 110220"/>
              <a:gd name="adj3" fmla="val 16667"/>
            </a:avLst>
          </a:prstGeom>
          <a:solidFill>
            <a:srgbClr val="ED6182"/>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200" b="1" dirty="0">
                <a:solidFill>
                  <a:schemeClr val="bg1"/>
                </a:solidFill>
                <a:latin typeface="+mj-lt"/>
              </a:rPr>
              <a:t>Frage: </a:t>
            </a:r>
            <a:r>
              <a:rPr lang="de-DE" sz="2200" dirty="0">
                <a:solidFill>
                  <a:schemeClr val="bg1"/>
                </a:solidFill>
                <a:latin typeface="+mj-lt"/>
              </a:rPr>
              <a:t>Kann man alle Behauptungen überprüfen?  Zum Beispiel, ob es hier wirklich den besten Burger gibt?</a:t>
            </a:r>
          </a:p>
        </p:txBody>
      </p:sp>
      <p:pic>
        <p:nvPicPr>
          <p:cNvPr id="19" name="Grafik 18">
            <a:extLst>
              <a:ext uri="{FF2B5EF4-FFF2-40B4-BE49-F238E27FC236}">
                <a16:creationId xmlns:a16="http://schemas.microsoft.com/office/drawing/2014/main" id="{79C0385F-4003-4078-B6B1-303B092D260E}"/>
              </a:ext>
            </a:extLst>
          </p:cNvPr>
          <p:cNvPicPr/>
          <p:nvPr/>
        </p:nvPicPr>
        <p:blipFill rotWithShape="1">
          <a:blip r:embed="rId3" cstate="email">
            <a:extLst>
              <a:ext uri="{28A0092B-C50C-407E-A947-70E740481C1C}">
                <a14:useLocalDpi xmlns:a14="http://schemas.microsoft.com/office/drawing/2010/main"/>
              </a:ext>
            </a:extLst>
          </a:blip>
          <a:srcRect l="1" t="1" r="13633" b="881"/>
          <a:stretch/>
        </p:blipFill>
        <p:spPr bwMode="auto">
          <a:xfrm>
            <a:off x="9517954" y="3682674"/>
            <a:ext cx="2639617" cy="3150722"/>
          </a:xfrm>
          <a:prstGeom prst="rect">
            <a:avLst/>
          </a:prstGeom>
          <a:noFill/>
          <a:ln>
            <a:noFill/>
          </a:ln>
          <a:effectLst>
            <a:outerShdw blurRad="76200" dir="18900000" sy="23000" kx="-1200000" algn="bl" rotWithShape="0">
              <a:prstClr val="black">
                <a:alpha val="20000"/>
              </a:prstClr>
            </a:outerShdw>
          </a:effectLst>
        </p:spPr>
      </p:pic>
      <p:sp>
        <p:nvSpPr>
          <p:cNvPr id="2" name="Textfeld 1">
            <a:extLst>
              <a:ext uri="{FF2B5EF4-FFF2-40B4-BE49-F238E27FC236}">
                <a16:creationId xmlns:a16="http://schemas.microsoft.com/office/drawing/2014/main" id="{F8CDA980-62A3-BEAA-CE64-024C82D5FFFF}"/>
              </a:ext>
            </a:extLst>
          </p:cNvPr>
          <p:cNvSpPr txBox="1"/>
          <p:nvPr/>
        </p:nvSpPr>
        <p:spPr>
          <a:xfrm>
            <a:off x="5807968" y="6305545"/>
            <a:ext cx="1368152" cy="507831"/>
          </a:xfrm>
          <a:prstGeom prst="rect">
            <a:avLst/>
          </a:prstGeom>
          <a:noFill/>
        </p:spPr>
        <p:txBody>
          <a:bodyPr wrap="square" rtlCol="0">
            <a:spAutoFit/>
          </a:bodyPr>
          <a:lstStyle/>
          <a:p>
            <a:r>
              <a:rPr lang="de-DE" sz="900" dirty="0"/>
              <a:t>Quelle: Instagram; Kanal: </a:t>
            </a:r>
            <a:r>
              <a:rPr lang="de-DE" sz="900" dirty="0" err="1"/>
              <a:t>unterwegsmitjasmin</a:t>
            </a:r>
            <a:endParaRPr lang="de-DE" sz="900" dirty="0"/>
          </a:p>
        </p:txBody>
      </p:sp>
      <p:grpSp>
        <p:nvGrpSpPr>
          <p:cNvPr id="4" name="Gruppieren 3">
            <a:extLst>
              <a:ext uri="{FF2B5EF4-FFF2-40B4-BE49-F238E27FC236}">
                <a16:creationId xmlns:a16="http://schemas.microsoft.com/office/drawing/2014/main" id="{6FB4AAA5-B4D0-7034-7935-48842E7590E5}"/>
              </a:ext>
            </a:extLst>
          </p:cNvPr>
          <p:cNvGrpSpPr/>
          <p:nvPr/>
        </p:nvGrpSpPr>
        <p:grpSpPr>
          <a:xfrm>
            <a:off x="8514385" y="6246942"/>
            <a:ext cx="3677617" cy="642689"/>
            <a:chOff x="8514385" y="6246942"/>
            <a:chExt cx="3677617" cy="642689"/>
          </a:xfrm>
        </p:grpSpPr>
        <p:grpSp>
          <p:nvGrpSpPr>
            <p:cNvPr id="11" name="Gruppieren 10">
              <a:extLst>
                <a:ext uri="{FF2B5EF4-FFF2-40B4-BE49-F238E27FC236}">
                  <a16:creationId xmlns:a16="http://schemas.microsoft.com/office/drawing/2014/main" id="{ED47C8EA-0AB9-14C2-32D3-9617F120A4FF}"/>
                </a:ext>
              </a:extLst>
            </p:cNvPr>
            <p:cNvGrpSpPr/>
            <p:nvPr/>
          </p:nvGrpSpPr>
          <p:grpSpPr>
            <a:xfrm>
              <a:off x="8514385" y="6246942"/>
              <a:ext cx="3677617" cy="642689"/>
              <a:chOff x="4657729" y="5780226"/>
              <a:chExt cx="7534275" cy="567945"/>
            </a:xfrm>
          </p:grpSpPr>
          <p:sp>
            <p:nvSpPr>
              <p:cNvPr id="12" name="Rechteck 11">
                <a:extLst>
                  <a:ext uri="{FF2B5EF4-FFF2-40B4-BE49-F238E27FC236}">
                    <a16:creationId xmlns:a16="http://schemas.microsoft.com/office/drawing/2014/main" id="{D19F7751-CBF3-76C1-3D0D-B7C6103B1F7F}"/>
                  </a:ext>
                </a:extLst>
              </p:cNvPr>
              <p:cNvSpPr/>
              <p:nvPr/>
            </p:nvSpPr>
            <p:spPr>
              <a:xfrm>
                <a:off x="4657729" y="5796888"/>
                <a:ext cx="7432998" cy="551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a:extLst>
                  <a:ext uri="{FF2B5EF4-FFF2-40B4-BE49-F238E27FC236}">
                    <a16:creationId xmlns:a16="http://schemas.microsoft.com/office/drawing/2014/main" id="{196AA579-1701-E20A-A3A1-9C6B3EF15D6D}"/>
                  </a:ext>
                </a:extLst>
              </p:cNvPr>
              <p:cNvCxnSpPr>
                <a:cxnSpLocks/>
              </p:cNvCxnSpPr>
              <p:nvPr/>
            </p:nvCxnSpPr>
            <p:spPr>
              <a:xfrm flipH="1">
                <a:off x="4857173" y="5780226"/>
                <a:ext cx="7334831" cy="0"/>
              </a:xfrm>
              <a:prstGeom prst="line">
                <a:avLst/>
              </a:prstGeom>
              <a:ln w="6350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18" name="Graphic 2">
              <a:extLst>
                <a:ext uri="{FF2B5EF4-FFF2-40B4-BE49-F238E27FC236}">
                  <a16:creationId xmlns:a16="http://schemas.microsoft.com/office/drawing/2014/main" id="{A3613E21-EA71-42FC-BCB0-FEC437DACFD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30268" y="6338303"/>
              <a:ext cx="458511" cy="475073"/>
            </a:xfrm>
            <a:prstGeom prst="rect">
              <a:avLst/>
            </a:prstGeom>
          </p:spPr>
        </p:pic>
      </p:grpSp>
      <p:pic>
        <p:nvPicPr>
          <p:cNvPr id="16" name="Grafik 15" descr="Ein Bild, das Person, Menschliches Gesicht, Kleidung, Shirt enthält.&#10;&#10;KI-generierte Inhalte können fehlerhaft sein.">
            <a:extLst>
              <a:ext uri="{FF2B5EF4-FFF2-40B4-BE49-F238E27FC236}">
                <a16:creationId xmlns:a16="http://schemas.microsoft.com/office/drawing/2014/main" id="{85C48DC3-A276-4CDB-875D-D141FC9E98A3}"/>
              </a:ext>
            </a:extLst>
          </p:cNvPr>
          <p:cNvPicPr>
            <a:picLocks noChangeAspect="1"/>
          </p:cNvPicPr>
          <p:nvPr/>
        </p:nvPicPr>
        <p:blipFill>
          <a:blip r:embed="rId5" cstate="print">
            <a:extLst>
              <a:ext uri="{28A0092B-C50C-407E-A947-70E740481C1C}">
                <a14:useLocalDpi xmlns:a14="http://schemas.microsoft.com/office/drawing/2010/main" val="0"/>
              </a:ext>
            </a:extLst>
          </a:blip>
          <a:srcRect l="21910"/>
          <a:stretch>
            <a:fillRect/>
          </a:stretch>
        </p:blipFill>
        <p:spPr>
          <a:xfrm>
            <a:off x="0" y="3429000"/>
            <a:ext cx="1789026" cy="3404402"/>
          </a:xfrm>
          <a:prstGeom prst="rect">
            <a:avLst/>
          </a:prstGeom>
        </p:spPr>
      </p:pic>
      <p:sp>
        <p:nvSpPr>
          <p:cNvPr id="3" name="Pfeil: nach links 2">
            <a:extLst>
              <a:ext uri="{FF2B5EF4-FFF2-40B4-BE49-F238E27FC236}">
                <a16:creationId xmlns:a16="http://schemas.microsoft.com/office/drawing/2014/main" id="{E8E1C43F-242B-4A68-9D29-D4D0C2646929}"/>
              </a:ext>
            </a:extLst>
          </p:cNvPr>
          <p:cNvSpPr/>
          <p:nvPr/>
        </p:nvSpPr>
        <p:spPr>
          <a:xfrm>
            <a:off x="5807968" y="3598068"/>
            <a:ext cx="768345" cy="288032"/>
          </a:xfrm>
          <a:prstGeom prst="leftArrow">
            <a:avLst/>
          </a:prstGeom>
          <a:solidFill>
            <a:srgbClr val="EB6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7CF7DE9E-4378-470C-AA8A-A8C83A7F61EE}"/>
              </a:ext>
            </a:extLst>
          </p:cNvPr>
          <p:cNvSpPr txBox="1"/>
          <p:nvPr/>
        </p:nvSpPr>
        <p:spPr>
          <a:xfrm>
            <a:off x="8611737" y="6372036"/>
            <a:ext cx="2956871" cy="430887"/>
          </a:xfrm>
          <a:prstGeom prst="rect">
            <a:avLst/>
          </a:prstGeom>
          <a:noFill/>
        </p:spPr>
        <p:txBody>
          <a:bodyPr wrap="square" rtlCol="0">
            <a:spAutoFit/>
          </a:bodyPr>
          <a:lstStyle/>
          <a:p>
            <a:r>
              <a:rPr lang="de-DE" sz="2200" b="1" dirty="0">
                <a:ea typeface="Roboto" panose="02000000000000000000" pitchFamily="2" charset="0"/>
              </a:rPr>
              <a:t>Geschmacksfragen</a:t>
            </a:r>
            <a:endParaRPr lang="de-DE" sz="2200" dirty="0"/>
          </a:p>
        </p:txBody>
      </p:sp>
      <p:grpSp>
        <p:nvGrpSpPr>
          <p:cNvPr id="20" name="Gruppieren 19">
            <a:extLst>
              <a:ext uri="{FF2B5EF4-FFF2-40B4-BE49-F238E27FC236}">
                <a16:creationId xmlns:a16="http://schemas.microsoft.com/office/drawing/2014/main" id="{3F01991D-69BC-4A8C-8EE8-6C1461DE75B1}"/>
              </a:ext>
            </a:extLst>
          </p:cNvPr>
          <p:cNvGrpSpPr/>
          <p:nvPr/>
        </p:nvGrpSpPr>
        <p:grpSpPr>
          <a:xfrm>
            <a:off x="2473012" y="2569151"/>
            <a:ext cx="3303280" cy="4320480"/>
            <a:chOff x="433117" y="1268760"/>
            <a:chExt cx="4863109" cy="5607200"/>
          </a:xfrm>
        </p:grpSpPr>
        <p:pic>
          <p:nvPicPr>
            <p:cNvPr id="21" name="Grafik 20" descr="Ein Bild, das Text, Fastfood, Screenshot, Person enthält.&#10;&#10;KI-generierte Inhalte können fehlerhaft sein.">
              <a:extLst>
                <a:ext uri="{FF2B5EF4-FFF2-40B4-BE49-F238E27FC236}">
                  <a16:creationId xmlns:a16="http://schemas.microsoft.com/office/drawing/2014/main" id="{A91C83BE-EBA7-473E-81BE-07C89B27098A}"/>
                </a:ext>
              </a:extLst>
            </p:cNvPr>
            <p:cNvPicPr>
              <a:picLocks noChangeAspect="1"/>
            </p:cNvPicPr>
            <p:nvPr/>
          </p:nvPicPr>
          <p:blipFill>
            <a:blip r:embed="rId6">
              <a:extLst>
                <a:ext uri="{28A0092B-C50C-407E-A947-70E740481C1C}">
                  <a14:useLocalDpi xmlns:a14="http://schemas.microsoft.com/office/drawing/2010/main" val="0"/>
                </a:ext>
              </a:extLst>
            </a:blip>
            <a:srcRect l="49" t="37293" r="-49" b="14073"/>
            <a:stretch>
              <a:fillRect/>
            </a:stretch>
          </p:blipFill>
          <p:spPr>
            <a:xfrm>
              <a:off x="772220" y="1898872"/>
              <a:ext cx="4160175" cy="4977088"/>
            </a:xfrm>
            <a:prstGeom prst="rect">
              <a:avLst/>
            </a:prstGeom>
          </p:spPr>
        </p:pic>
        <p:pic>
          <p:nvPicPr>
            <p:cNvPr id="22" name="Grafik 21">
              <a:extLst>
                <a:ext uri="{FF2B5EF4-FFF2-40B4-BE49-F238E27FC236}">
                  <a16:creationId xmlns:a16="http://schemas.microsoft.com/office/drawing/2014/main" id="{B886C77F-DFB6-4016-8CDC-EE6C2C2B775D}"/>
                </a:ext>
              </a:extLst>
            </p:cNvPr>
            <p:cNvPicPr>
              <a:picLocks noChangeAspect="1"/>
            </p:cNvPicPr>
            <p:nvPr/>
          </p:nvPicPr>
          <p:blipFill rotWithShape="1">
            <a:blip r:embed="rId7"/>
            <a:srcRect b="34104"/>
            <a:stretch>
              <a:fillRect/>
            </a:stretch>
          </p:blipFill>
          <p:spPr>
            <a:xfrm>
              <a:off x="433117" y="1268760"/>
              <a:ext cx="4863109" cy="5589240"/>
            </a:xfrm>
            <a:prstGeom prst="rect">
              <a:avLst/>
            </a:prstGeom>
            <a:effectLst>
              <a:outerShdw blurRad="50800" dist="38100" dir="2700000" algn="tl" rotWithShape="0">
                <a:prstClr val="black">
                  <a:alpha val="40000"/>
                </a:prstClr>
              </a:outerShdw>
            </a:effectLst>
          </p:spPr>
        </p:pic>
      </p:grpSp>
      <p:sp>
        <p:nvSpPr>
          <p:cNvPr id="7" name="Sprechblase: rechteckig mit abgerundeten Ecken 6">
            <a:extLst>
              <a:ext uri="{FF2B5EF4-FFF2-40B4-BE49-F238E27FC236}">
                <a16:creationId xmlns:a16="http://schemas.microsoft.com/office/drawing/2014/main" id="{9B337169-3011-4AB3-8ECD-F969FEBA53B8}"/>
              </a:ext>
            </a:extLst>
          </p:cNvPr>
          <p:cNvSpPr/>
          <p:nvPr/>
        </p:nvSpPr>
        <p:spPr>
          <a:xfrm>
            <a:off x="6305338" y="1762523"/>
            <a:ext cx="4471182" cy="1666459"/>
          </a:xfrm>
          <a:prstGeom prst="wedgeRoundRectCallout">
            <a:avLst>
              <a:gd name="adj1" fmla="val 44442"/>
              <a:gd name="adj2" fmla="val 75278"/>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rPr>
              <a:t>Was meint Ihr: Kann man diese Behauptung überprüfen?</a:t>
            </a:r>
          </a:p>
        </p:txBody>
      </p:sp>
    </p:spTree>
    <p:extLst>
      <p:ext uri="{BB962C8B-B14F-4D97-AF65-F5344CB8AC3E}">
        <p14:creationId xmlns:p14="http://schemas.microsoft.com/office/powerpoint/2010/main" val="6358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Effect transition="in" filter="fade">
                                      <p:cBhvr>
                                        <p:cTn id="14" dur="1000"/>
                                        <p:tgtEl>
                                          <p:spTgt spid="36"/>
                                        </p:tgtEl>
                                      </p:cBhvr>
                                    </p:animEffect>
                                  </p:childTnLst>
                                </p:cTn>
                              </p:par>
                            </p:childTnLst>
                          </p:cTn>
                        </p:par>
                        <p:par>
                          <p:cTn id="15" fill="hold">
                            <p:stCondLst>
                              <p:cond delay="2250"/>
                            </p:stCondLst>
                            <p:childTnLst>
                              <p:par>
                                <p:cTn id="16" presetID="10" presetClass="entr" presetSubtype="0" fill="hold" grpId="0" nodeType="after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16" presetClass="entr" presetSubtype="2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p:bldP spid="3" grpId="0" animBg="1"/>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B887-CAC9-BBBB-AD0D-5B6715EED934}"/>
            </a:ext>
          </a:extLst>
        </p:cNvPr>
        <p:cNvGrpSpPr/>
        <p:nvPr/>
      </p:nvGrpSpPr>
      <p:grpSpPr>
        <a:xfrm>
          <a:off x="0" y="0"/>
          <a:ext cx="0" cy="0"/>
          <a:chOff x="0" y="0"/>
          <a:chExt cx="0" cy="0"/>
        </a:xfrm>
      </p:grpSpPr>
      <p:grpSp>
        <p:nvGrpSpPr>
          <p:cNvPr id="32" name="Gruppieren 31" hidden="1">
            <a:extLst>
              <a:ext uri="{FF2B5EF4-FFF2-40B4-BE49-F238E27FC236}">
                <a16:creationId xmlns:a16="http://schemas.microsoft.com/office/drawing/2014/main" id="{15C65710-6533-C4E2-A7FC-8CBFB015E003}"/>
              </a:ext>
            </a:extLst>
          </p:cNvPr>
          <p:cNvGrpSpPr/>
          <p:nvPr/>
        </p:nvGrpSpPr>
        <p:grpSpPr>
          <a:xfrm>
            <a:off x="9034448" y="1916832"/>
            <a:ext cx="3157552" cy="4941169"/>
            <a:chOff x="9034448" y="1916832"/>
            <a:chExt cx="3157552" cy="4941169"/>
          </a:xfrm>
        </p:grpSpPr>
        <p:sp>
          <p:nvSpPr>
            <p:cNvPr id="31" name="Rechteck 30">
              <a:extLst>
                <a:ext uri="{FF2B5EF4-FFF2-40B4-BE49-F238E27FC236}">
                  <a16:creationId xmlns:a16="http://schemas.microsoft.com/office/drawing/2014/main" id="{8D1DC53F-036A-1864-30B2-CB6E8D755A14}"/>
                </a:ext>
              </a:extLst>
            </p:cNvPr>
            <p:cNvSpPr/>
            <p:nvPr/>
          </p:nvSpPr>
          <p:spPr>
            <a:xfrm>
              <a:off x="9984432" y="1916832"/>
              <a:ext cx="2207568" cy="4941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descr="Ein Bild, das Kleidung, Hose, stehend, Cartoon enthält.&#10;&#10;KI-generierte Inhalte können fehlerhaft sein.">
              <a:extLst>
                <a:ext uri="{FF2B5EF4-FFF2-40B4-BE49-F238E27FC236}">
                  <a16:creationId xmlns:a16="http://schemas.microsoft.com/office/drawing/2014/main" id="{0E9F2329-5816-5220-7398-7002C9A89917}"/>
                </a:ext>
              </a:extLst>
            </p:cNvPr>
            <p:cNvPicPr>
              <a:picLocks noChangeAspect="1"/>
            </p:cNvPicPr>
            <p:nvPr/>
          </p:nvPicPr>
          <p:blipFill>
            <a:blip r:embed="rId3">
              <a:extLst>
                <a:ext uri="{28A0092B-C50C-407E-A947-70E740481C1C}">
                  <a14:useLocalDpi xmlns:a14="http://schemas.microsoft.com/office/drawing/2010/main" val="0"/>
                </a:ext>
              </a:extLst>
            </a:blip>
            <a:srcRect b="40107"/>
            <a:stretch/>
          </p:blipFill>
          <p:spPr>
            <a:xfrm>
              <a:off x="9034448" y="2204865"/>
              <a:ext cx="3150472" cy="4653136"/>
            </a:xfrm>
            <a:prstGeom prst="rect">
              <a:avLst/>
            </a:prstGeom>
          </p:spPr>
        </p:pic>
      </p:grpSp>
      <p:sp>
        <p:nvSpPr>
          <p:cNvPr id="12" name="Textfeld 11">
            <a:extLst>
              <a:ext uri="{FF2B5EF4-FFF2-40B4-BE49-F238E27FC236}">
                <a16:creationId xmlns:a16="http://schemas.microsoft.com/office/drawing/2014/main" id="{AE66FB56-EE5A-C301-87DC-C87E484FFAA4}"/>
              </a:ext>
            </a:extLst>
          </p:cNvPr>
          <p:cNvSpPr txBox="1"/>
          <p:nvPr/>
        </p:nvSpPr>
        <p:spPr>
          <a:xfrm>
            <a:off x="211831" y="748278"/>
            <a:ext cx="9947851" cy="492443"/>
          </a:xfrm>
          <a:prstGeom prst="rect">
            <a:avLst/>
          </a:prstGeom>
          <a:noFill/>
        </p:spPr>
        <p:txBody>
          <a:bodyPr wrap="none" rtlCol="0">
            <a:spAutoFit/>
          </a:bodyPr>
          <a:lstStyle/>
          <a:p>
            <a:r>
              <a:rPr lang="de-DE" sz="2600" b="1" dirty="0"/>
              <a:t>Team-Check: </a:t>
            </a:r>
            <a:r>
              <a:rPr lang="de-DE" sz="2600" b="1" dirty="0">
                <a:solidFill>
                  <a:schemeClr val="accent1"/>
                </a:solidFill>
              </a:rPr>
              <a:t>Können wir auch solche Behauptungen prüfen?</a:t>
            </a:r>
          </a:p>
        </p:txBody>
      </p:sp>
      <p:grpSp>
        <p:nvGrpSpPr>
          <p:cNvPr id="24" name="Gruppieren 23">
            <a:extLst>
              <a:ext uri="{FF2B5EF4-FFF2-40B4-BE49-F238E27FC236}">
                <a16:creationId xmlns:a16="http://schemas.microsoft.com/office/drawing/2014/main" id="{F26A1DDC-9003-63D9-DA7E-8C9E42F35153}"/>
              </a:ext>
            </a:extLst>
          </p:cNvPr>
          <p:cNvGrpSpPr/>
          <p:nvPr/>
        </p:nvGrpSpPr>
        <p:grpSpPr>
          <a:xfrm>
            <a:off x="7871035" y="6237312"/>
            <a:ext cx="4312390" cy="621417"/>
            <a:chOff x="7871035" y="6237312"/>
            <a:chExt cx="4312390" cy="621417"/>
          </a:xfrm>
        </p:grpSpPr>
        <p:grpSp>
          <p:nvGrpSpPr>
            <p:cNvPr id="18" name="Gruppieren 17">
              <a:extLst>
                <a:ext uri="{FF2B5EF4-FFF2-40B4-BE49-F238E27FC236}">
                  <a16:creationId xmlns:a16="http://schemas.microsoft.com/office/drawing/2014/main" id="{2B680504-0789-61EA-F4C3-4A46108BE31D}"/>
                </a:ext>
              </a:extLst>
            </p:cNvPr>
            <p:cNvGrpSpPr/>
            <p:nvPr/>
          </p:nvGrpSpPr>
          <p:grpSpPr>
            <a:xfrm>
              <a:off x="7879610" y="6237312"/>
              <a:ext cx="4303815" cy="621417"/>
              <a:chOff x="7198156" y="5935601"/>
              <a:chExt cx="4980098" cy="594822"/>
            </a:xfrm>
          </p:grpSpPr>
          <p:sp>
            <p:nvSpPr>
              <p:cNvPr id="21" name="Rechteck 20">
                <a:extLst>
                  <a:ext uri="{FF2B5EF4-FFF2-40B4-BE49-F238E27FC236}">
                    <a16:creationId xmlns:a16="http://schemas.microsoft.com/office/drawing/2014/main" id="{A0CCB23C-4F26-BAF8-F6B7-4920414F8F92}"/>
                  </a:ext>
                </a:extLst>
              </p:cNvPr>
              <p:cNvSpPr/>
              <p:nvPr/>
            </p:nvSpPr>
            <p:spPr>
              <a:xfrm>
                <a:off x="7198156" y="5935601"/>
                <a:ext cx="4980098" cy="59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2" name="Gerader Verbinder 10">
                <a:extLst>
                  <a:ext uri="{FF2B5EF4-FFF2-40B4-BE49-F238E27FC236}">
                    <a16:creationId xmlns:a16="http://schemas.microsoft.com/office/drawing/2014/main" id="{ED7E7E49-7971-E5C0-F675-50026E51C61A}"/>
                  </a:ext>
                </a:extLst>
              </p:cNvPr>
              <p:cNvCxnSpPr>
                <a:cxnSpLocks/>
              </p:cNvCxnSpPr>
              <p:nvPr/>
            </p:nvCxnSpPr>
            <p:spPr>
              <a:xfrm flipH="1">
                <a:off x="7619913" y="5935601"/>
                <a:ext cx="4538403"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20" name="Graphic 2">
              <a:extLst>
                <a:ext uri="{FF2B5EF4-FFF2-40B4-BE49-F238E27FC236}">
                  <a16:creationId xmlns:a16="http://schemas.microsoft.com/office/drawing/2014/main" id="{E7C7EC05-1474-BFE9-0144-8528A56D88B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6600" y="6362318"/>
              <a:ext cx="426053" cy="387585"/>
            </a:xfrm>
            <a:prstGeom prst="rect">
              <a:avLst/>
            </a:prstGeom>
          </p:spPr>
        </p:pic>
        <p:sp>
          <p:nvSpPr>
            <p:cNvPr id="23" name="Textfeld 22">
              <a:extLst>
                <a:ext uri="{FF2B5EF4-FFF2-40B4-BE49-F238E27FC236}">
                  <a16:creationId xmlns:a16="http://schemas.microsoft.com/office/drawing/2014/main" id="{7609811E-B330-43C4-8BC4-CFD4BD907901}"/>
                </a:ext>
              </a:extLst>
            </p:cNvPr>
            <p:cNvSpPr txBox="1"/>
            <p:nvPr/>
          </p:nvSpPr>
          <p:spPr>
            <a:xfrm>
              <a:off x="7871035" y="6310481"/>
              <a:ext cx="3625564" cy="430887"/>
            </a:xfrm>
            <a:prstGeom prst="rect">
              <a:avLst/>
            </a:prstGeom>
            <a:noFill/>
          </p:spPr>
          <p:txBody>
            <a:bodyPr wrap="square" rtlCol="0">
              <a:spAutoFit/>
            </a:bodyPr>
            <a:lstStyle/>
            <a:p>
              <a:pPr marL="481013" lvl="3">
                <a:buSzPct val="100000"/>
              </a:pPr>
              <a:r>
                <a:rPr lang="de-DE" sz="2200" b="1" dirty="0">
                  <a:ea typeface="Roboto" panose="02000000000000000000" pitchFamily="2" charset="0"/>
                </a:rPr>
                <a:t>Wir brauchen Fakten </a:t>
              </a:r>
            </a:p>
          </p:txBody>
        </p:sp>
      </p:grpSp>
      <p:grpSp>
        <p:nvGrpSpPr>
          <p:cNvPr id="50" name="Gruppieren 49">
            <a:extLst>
              <a:ext uri="{FF2B5EF4-FFF2-40B4-BE49-F238E27FC236}">
                <a16:creationId xmlns:a16="http://schemas.microsoft.com/office/drawing/2014/main" id="{0229B810-6D83-10E5-2111-212E7DB45FEF}"/>
              </a:ext>
            </a:extLst>
          </p:cNvPr>
          <p:cNvGrpSpPr/>
          <p:nvPr/>
        </p:nvGrpSpPr>
        <p:grpSpPr>
          <a:xfrm>
            <a:off x="433118" y="1350193"/>
            <a:ext cx="4659188" cy="5463183"/>
            <a:chOff x="433117" y="1268760"/>
            <a:chExt cx="4863109" cy="5607200"/>
          </a:xfrm>
        </p:grpSpPr>
        <p:pic>
          <p:nvPicPr>
            <p:cNvPr id="10" name="Grafik 9" descr="Ein Bild, das Text, Fastfood, Screenshot, Person enthält.&#10;&#10;KI-generierte Inhalte können fehlerhaft sein.">
              <a:extLst>
                <a:ext uri="{FF2B5EF4-FFF2-40B4-BE49-F238E27FC236}">
                  <a16:creationId xmlns:a16="http://schemas.microsoft.com/office/drawing/2014/main" id="{158C9394-D9A7-ADA8-D3D2-EFB8DEA5542B}"/>
                </a:ext>
              </a:extLst>
            </p:cNvPr>
            <p:cNvPicPr>
              <a:picLocks noChangeAspect="1"/>
            </p:cNvPicPr>
            <p:nvPr/>
          </p:nvPicPr>
          <p:blipFill>
            <a:blip r:embed="rId5">
              <a:extLst>
                <a:ext uri="{28A0092B-C50C-407E-A947-70E740481C1C}">
                  <a14:useLocalDpi xmlns:a14="http://schemas.microsoft.com/office/drawing/2010/main" val="0"/>
                </a:ext>
              </a:extLst>
            </a:blip>
            <a:srcRect l="49" t="37293" r="-49" b="14073"/>
            <a:stretch>
              <a:fillRect/>
            </a:stretch>
          </p:blipFill>
          <p:spPr>
            <a:xfrm>
              <a:off x="772220" y="1898872"/>
              <a:ext cx="4160175" cy="4977088"/>
            </a:xfrm>
            <a:prstGeom prst="rect">
              <a:avLst/>
            </a:prstGeom>
          </p:spPr>
        </p:pic>
        <p:pic>
          <p:nvPicPr>
            <p:cNvPr id="4" name="Grafik 3">
              <a:extLst>
                <a:ext uri="{FF2B5EF4-FFF2-40B4-BE49-F238E27FC236}">
                  <a16:creationId xmlns:a16="http://schemas.microsoft.com/office/drawing/2014/main" id="{08BC11BD-161C-5218-C3E9-6F40383058C7}"/>
                </a:ext>
              </a:extLst>
            </p:cNvPr>
            <p:cNvPicPr>
              <a:picLocks noChangeAspect="1"/>
            </p:cNvPicPr>
            <p:nvPr/>
          </p:nvPicPr>
          <p:blipFill rotWithShape="1">
            <a:blip r:embed="rId6"/>
            <a:srcRect b="34104"/>
            <a:stretch>
              <a:fillRect/>
            </a:stretch>
          </p:blipFill>
          <p:spPr>
            <a:xfrm>
              <a:off x="433117" y="1268760"/>
              <a:ext cx="4863109" cy="5589240"/>
            </a:xfrm>
            <a:prstGeom prst="rect">
              <a:avLst/>
            </a:prstGeom>
            <a:effectLst>
              <a:outerShdw blurRad="50800" dist="38100" dir="2700000" algn="tl" rotWithShape="0">
                <a:prstClr val="black">
                  <a:alpha val="40000"/>
                </a:prstClr>
              </a:outerShdw>
            </a:effectLst>
          </p:spPr>
        </p:pic>
      </p:grpSp>
      <p:sp>
        <p:nvSpPr>
          <p:cNvPr id="27" name="Textfeld 26">
            <a:extLst>
              <a:ext uri="{FF2B5EF4-FFF2-40B4-BE49-F238E27FC236}">
                <a16:creationId xmlns:a16="http://schemas.microsoft.com/office/drawing/2014/main" id="{A6DD1360-FC14-9DEF-E28B-070F5C4F99EA}"/>
              </a:ext>
            </a:extLst>
          </p:cNvPr>
          <p:cNvSpPr txBox="1"/>
          <p:nvPr/>
        </p:nvSpPr>
        <p:spPr>
          <a:xfrm>
            <a:off x="5159896" y="6341258"/>
            <a:ext cx="1612505" cy="400110"/>
          </a:xfrm>
          <a:prstGeom prst="rect">
            <a:avLst/>
          </a:prstGeom>
          <a:noFill/>
        </p:spPr>
        <p:txBody>
          <a:bodyPr wrap="square" rtlCol="0">
            <a:spAutoFit/>
          </a:bodyPr>
          <a:lstStyle/>
          <a:p>
            <a:r>
              <a:rPr lang="de-DE" sz="1000" dirty="0">
                <a:solidFill>
                  <a:schemeClr val="bg1">
                    <a:lumMod val="50000"/>
                  </a:schemeClr>
                </a:solidFill>
              </a:rPr>
              <a:t>Quelle: Instagram | @</a:t>
            </a:r>
            <a:r>
              <a:rPr lang="de-DE" sz="1000" dirty="0" err="1">
                <a:solidFill>
                  <a:schemeClr val="bg1">
                    <a:lumMod val="50000"/>
                  </a:schemeClr>
                </a:solidFill>
              </a:rPr>
              <a:t>unterwegsmitjasmin</a:t>
            </a:r>
            <a:endParaRPr lang="de-DE" sz="1000" dirty="0">
              <a:solidFill>
                <a:schemeClr val="bg1">
                  <a:lumMod val="50000"/>
                </a:schemeClr>
              </a:solidFill>
            </a:endParaRPr>
          </a:p>
        </p:txBody>
      </p:sp>
      <p:sp>
        <p:nvSpPr>
          <p:cNvPr id="28" name="Textfeld 27">
            <a:extLst>
              <a:ext uri="{FF2B5EF4-FFF2-40B4-BE49-F238E27FC236}">
                <a16:creationId xmlns:a16="http://schemas.microsoft.com/office/drawing/2014/main" id="{7C6781AC-4E0C-177E-4ED7-D22CAA661901}"/>
              </a:ext>
            </a:extLst>
          </p:cNvPr>
          <p:cNvSpPr txBox="1"/>
          <p:nvPr/>
        </p:nvSpPr>
        <p:spPr>
          <a:xfrm>
            <a:off x="6004031" y="2403355"/>
            <a:ext cx="4442242" cy="523220"/>
          </a:xfrm>
          <a:prstGeom prst="rect">
            <a:avLst/>
          </a:prstGeom>
          <a:noFill/>
        </p:spPr>
        <p:txBody>
          <a:bodyPr wrap="none" rtlCol="0">
            <a:spAutoFit/>
          </a:bodyPr>
          <a:lstStyle/>
          <a:p>
            <a:r>
              <a:rPr lang="de-DE" sz="2800" b="1" dirty="0"/>
              <a:t>Fragt euch zuerst selbst:</a:t>
            </a:r>
          </a:p>
        </p:txBody>
      </p:sp>
      <p:sp>
        <p:nvSpPr>
          <p:cNvPr id="3" name="Foliennummernplatzhalter 2">
            <a:extLst>
              <a:ext uri="{FF2B5EF4-FFF2-40B4-BE49-F238E27FC236}">
                <a16:creationId xmlns:a16="http://schemas.microsoft.com/office/drawing/2014/main" id="{12EDED2C-E4E1-60E1-67B0-E3341CA11B2A}"/>
              </a:ext>
            </a:extLst>
          </p:cNvPr>
          <p:cNvSpPr>
            <a:spLocks noGrp="1"/>
          </p:cNvSpPr>
          <p:nvPr>
            <p:ph type="sldNum" sz="quarter" idx="12"/>
          </p:nvPr>
        </p:nvSpPr>
        <p:spPr/>
        <p:txBody>
          <a:bodyPr/>
          <a:lstStyle/>
          <a:p>
            <a:fld id="{995B83AF-091C-4368-ABDB-DF7FEF1A6B80}" type="slidenum">
              <a:rPr lang="de-DE" smtClean="0"/>
              <a:pPr/>
              <a:t>18</a:t>
            </a:fld>
            <a:endParaRPr lang="de-DE" dirty="0"/>
          </a:p>
        </p:txBody>
      </p:sp>
      <p:grpSp>
        <p:nvGrpSpPr>
          <p:cNvPr id="53" name="Gruppieren 52">
            <a:extLst>
              <a:ext uri="{FF2B5EF4-FFF2-40B4-BE49-F238E27FC236}">
                <a16:creationId xmlns:a16="http://schemas.microsoft.com/office/drawing/2014/main" id="{7C9C6847-A6AB-0CF5-DC06-D5538951F3BD}"/>
              </a:ext>
            </a:extLst>
          </p:cNvPr>
          <p:cNvGrpSpPr/>
          <p:nvPr/>
        </p:nvGrpSpPr>
        <p:grpSpPr>
          <a:xfrm>
            <a:off x="5663952" y="3000487"/>
            <a:ext cx="6017142" cy="862192"/>
            <a:chOff x="5807968" y="3286888"/>
            <a:chExt cx="6017142" cy="862192"/>
          </a:xfrm>
        </p:grpSpPr>
        <p:sp>
          <p:nvSpPr>
            <p:cNvPr id="13" name="Textfeld 12">
              <a:extLst>
                <a:ext uri="{FF2B5EF4-FFF2-40B4-BE49-F238E27FC236}">
                  <a16:creationId xmlns:a16="http://schemas.microsoft.com/office/drawing/2014/main" id="{8EB75CA1-4B13-9D91-9D4D-867C5196D1FE}"/>
                </a:ext>
              </a:extLst>
            </p:cNvPr>
            <p:cNvSpPr txBox="1"/>
            <p:nvPr/>
          </p:nvSpPr>
          <p:spPr>
            <a:xfrm>
              <a:off x="6701847" y="3318083"/>
              <a:ext cx="5123263" cy="830997"/>
            </a:xfrm>
            <a:prstGeom prst="rect">
              <a:avLst/>
            </a:prstGeom>
            <a:noFill/>
          </p:spPr>
          <p:txBody>
            <a:bodyPr wrap="square" rtlCol="0">
              <a:spAutoFit/>
            </a:bodyPr>
            <a:lstStyle/>
            <a:p>
              <a:r>
                <a:rPr lang="de-DE" sz="2400" dirty="0"/>
                <a:t>Welchen Burger findet Ihr am besten – </a:t>
              </a:r>
              <a:r>
                <a:rPr lang="de-DE" sz="2400" b="1" dirty="0">
                  <a:solidFill>
                    <a:srgbClr val="EB6183"/>
                  </a:solidFill>
                </a:rPr>
                <a:t>und warum?</a:t>
              </a:r>
            </a:p>
          </p:txBody>
        </p:sp>
        <p:sp>
          <p:nvSpPr>
            <p:cNvPr id="51" name="Textfeld 50">
              <a:extLst>
                <a:ext uri="{FF2B5EF4-FFF2-40B4-BE49-F238E27FC236}">
                  <a16:creationId xmlns:a16="http://schemas.microsoft.com/office/drawing/2014/main" id="{7B3E6AD9-7111-A2B9-1487-D9E6CEB48854}"/>
                </a:ext>
              </a:extLst>
            </p:cNvPr>
            <p:cNvSpPr txBox="1"/>
            <p:nvPr/>
          </p:nvSpPr>
          <p:spPr>
            <a:xfrm>
              <a:off x="5807968" y="3286888"/>
              <a:ext cx="1005952" cy="830997"/>
            </a:xfrm>
            <a:prstGeom prst="rect">
              <a:avLst/>
            </a:prstGeom>
            <a:noFill/>
          </p:spPr>
          <p:txBody>
            <a:bodyPr wrap="square" rtlCol="0">
              <a:spAutoFit/>
            </a:bodyPr>
            <a:lstStyle/>
            <a:p>
              <a:r>
                <a:rPr lang="de-DE" sz="4800" dirty="0"/>
                <a:t>🍔</a:t>
              </a:r>
            </a:p>
          </p:txBody>
        </p:sp>
      </p:grpSp>
      <p:grpSp>
        <p:nvGrpSpPr>
          <p:cNvPr id="55" name="Gruppieren 54">
            <a:extLst>
              <a:ext uri="{FF2B5EF4-FFF2-40B4-BE49-F238E27FC236}">
                <a16:creationId xmlns:a16="http://schemas.microsoft.com/office/drawing/2014/main" id="{361A93DE-57AA-D485-CDE5-75B4CB8138E0}"/>
              </a:ext>
            </a:extLst>
          </p:cNvPr>
          <p:cNvGrpSpPr/>
          <p:nvPr/>
        </p:nvGrpSpPr>
        <p:grpSpPr>
          <a:xfrm>
            <a:off x="5663952" y="4141770"/>
            <a:ext cx="5335225" cy="838554"/>
            <a:chOff x="5846226" y="4284155"/>
            <a:chExt cx="5335225" cy="838554"/>
          </a:xfrm>
        </p:grpSpPr>
        <p:sp>
          <p:nvSpPr>
            <p:cNvPr id="14" name="Textfeld 13">
              <a:extLst>
                <a:ext uri="{FF2B5EF4-FFF2-40B4-BE49-F238E27FC236}">
                  <a16:creationId xmlns:a16="http://schemas.microsoft.com/office/drawing/2014/main" id="{11C26861-A170-ACA2-713E-BA2E27C5782B}"/>
                </a:ext>
              </a:extLst>
            </p:cNvPr>
            <p:cNvSpPr txBox="1"/>
            <p:nvPr/>
          </p:nvSpPr>
          <p:spPr>
            <a:xfrm>
              <a:off x="6691504" y="4284155"/>
              <a:ext cx="4489947" cy="830997"/>
            </a:xfrm>
            <a:prstGeom prst="rect">
              <a:avLst/>
            </a:prstGeom>
            <a:noFill/>
          </p:spPr>
          <p:txBody>
            <a:bodyPr wrap="none" rtlCol="0">
              <a:spAutoFit/>
            </a:bodyPr>
            <a:lstStyle/>
            <a:p>
              <a:r>
                <a:rPr lang="de-DE" sz="2400" dirty="0"/>
                <a:t>Welche </a:t>
              </a:r>
              <a:r>
                <a:rPr lang="de-DE" sz="2400" b="1" dirty="0"/>
                <a:t>Eigenschaften</a:t>
              </a:r>
              <a:r>
                <a:rPr lang="de-DE" sz="2400" dirty="0"/>
                <a:t> findet </a:t>
              </a:r>
              <a:br>
                <a:rPr lang="de-DE" sz="2400" dirty="0"/>
              </a:br>
              <a:r>
                <a:rPr lang="de-DE" sz="2400" dirty="0"/>
                <a:t>ihr wichtig? </a:t>
              </a:r>
              <a:r>
                <a:rPr lang="de-DE" sz="2400" b="1" dirty="0"/>
                <a:t>Tauscht euch aus!</a:t>
              </a:r>
            </a:p>
          </p:txBody>
        </p:sp>
        <p:sp>
          <p:nvSpPr>
            <p:cNvPr id="52" name="Textfeld 51">
              <a:extLst>
                <a:ext uri="{FF2B5EF4-FFF2-40B4-BE49-F238E27FC236}">
                  <a16:creationId xmlns:a16="http://schemas.microsoft.com/office/drawing/2014/main" id="{82505BD7-8C50-B3C5-4B74-989107FE1C78}"/>
                </a:ext>
              </a:extLst>
            </p:cNvPr>
            <p:cNvSpPr txBox="1"/>
            <p:nvPr/>
          </p:nvSpPr>
          <p:spPr>
            <a:xfrm>
              <a:off x="5846226" y="4291712"/>
              <a:ext cx="800219" cy="830997"/>
            </a:xfrm>
            <a:prstGeom prst="rect">
              <a:avLst/>
            </a:prstGeom>
            <a:noFill/>
          </p:spPr>
          <p:txBody>
            <a:bodyPr wrap="none" rtlCol="0">
              <a:spAutoFit/>
            </a:bodyPr>
            <a:lstStyle/>
            <a:p>
              <a:r>
                <a:rPr lang="de-DE" sz="4800" dirty="0"/>
                <a:t>📋</a:t>
              </a:r>
            </a:p>
          </p:txBody>
        </p:sp>
      </p:grpSp>
      <p:cxnSp>
        <p:nvCxnSpPr>
          <p:cNvPr id="6" name="Gerader Verbinder 5">
            <a:extLst>
              <a:ext uri="{FF2B5EF4-FFF2-40B4-BE49-F238E27FC236}">
                <a16:creationId xmlns:a16="http://schemas.microsoft.com/office/drawing/2014/main" id="{9B7A35A7-5082-4809-BDE6-C0C00CA6A6B7}"/>
              </a:ext>
            </a:extLst>
          </p:cNvPr>
          <p:cNvCxnSpPr>
            <a:cxnSpLocks/>
          </p:cNvCxnSpPr>
          <p:nvPr/>
        </p:nvCxnSpPr>
        <p:spPr>
          <a:xfrm>
            <a:off x="1247221" y="2981960"/>
            <a:ext cx="3024998" cy="0"/>
          </a:xfrm>
          <a:prstGeom prst="line">
            <a:avLst/>
          </a:prstGeom>
          <a:ln w="47625">
            <a:solidFill>
              <a:srgbClr val="EB6183"/>
            </a:solidFill>
          </a:ln>
        </p:spPr>
        <p:style>
          <a:lnRef idx="3">
            <a:schemeClr val="accent2"/>
          </a:lnRef>
          <a:fillRef idx="0">
            <a:schemeClr val="accent2"/>
          </a:fillRef>
          <a:effectRef idx="2">
            <a:schemeClr val="accent2"/>
          </a:effectRef>
          <a:fontRef idx="minor">
            <a:schemeClr val="tx1"/>
          </a:fontRef>
        </p:style>
      </p:cxnSp>
      <p:grpSp>
        <p:nvGrpSpPr>
          <p:cNvPr id="17" name="Gruppieren 16">
            <a:extLst>
              <a:ext uri="{FF2B5EF4-FFF2-40B4-BE49-F238E27FC236}">
                <a16:creationId xmlns:a16="http://schemas.microsoft.com/office/drawing/2014/main" id="{8E265134-969E-29D4-A70A-A4F5C0D43A07}"/>
              </a:ext>
            </a:extLst>
          </p:cNvPr>
          <p:cNvGrpSpPr/>
          <p:nvPr/>
        </p:nvGrpSpPr>
        <p:grpSpPr>
          <a:xfrm>
            <a:off x="5087888" y="1537782"/>
            <a:ext cx="7004108" cy="4411498"/>
            <a:chOff x="5306767" y="1594781"/>
            <a:chExt cx="6758122" cy="4411498"/>
          </a:xfrm>
        </p:grpSpPr>
        <p:grpSp>
          <p:nvGrpSpPr>
            <p:cNvPr id="49" name="Gruppieren 48">
              <a:extLst>
                <a:ext uri="{FF2B5EF4-FFF2-40B4-BE49-F238E27FC236}">
                  <a16:creationId xmlns:a16="http://schemas.microsoft.com/office/drawing/2014/main" id="{B8AF5ECF-6AD6-43FD-2A4C-013DE9393D17}"/>
                </a:ext>
              </a:extLst>
            </p:cNvPr>
            <p:cNvGrpSpPr/>
            <p:nvPr/>
          </p:nvGrpSpPr>
          <p:grpSpPr>
            <a:xfrm>
              <a:off x="5306767" y="1594781"/>
              <a:ext cx="6758122" cy="4411498"/>
              <a:chOff x="6826711" y="-2589051"/>
              <a:chExt cx="6758122" cy="4411498"/>
            </a:xfrm>
          </p:grpSpPr>
          <p:sp>
            <p:nvSpPr>
              <p:cNvPr id="15" name="Textfeld 14">
                <a:extLst>
                  <a:ext uri="{FF2B5EF4-FFF2-40B4-BE49-F238E27FC236}">
                    <a16:creationId xmlns:a16="http://schemas.microsoft.com/office/drawing/2014/main" id="{7F9708C3-0EAF-9862-7791-E89E681B7CA9}"/>
                  </a:ext>
                </a:extLst>
              </p:cNvPr>
              <p:cNvSpPr txBox="1"/>
              <p:nvPr/>
            </p:nvSpPr>
            <p:spPr>
              <a:xfrm>
                <a:off x="8650627" y="-2043243"/>
                <a:ext cx="4180023" cy="2031325"/>
              </a:xfrm>
              <a:prstGeom prst="rect">
                <a:avLst/>
              </a:prstGeom>
              <a:noFill/>
            </p:spPr>
            <p:txBody>
              <a:bodyPr wrap="square" rtlCol="0">
                <a:spAutoFit/>
              </a:bodyPr>
              <a:lstStyle/>
              <a:p>
                <a:r>
                  <a:rPr lang="de-DE" dirty="0"/>
                  <a:t>Ihr merkt:</a:t>
                </a:r>
              </a:p>
              <a:p>
                <a:r>
                  <a:rPr lang="de-DE" dirty="0"/>
                  <a:t>Jeder von uns hat andere Vorlieben</a:t>
                </a:r>
              </a:p>
              <a:p>
                <a:endParaRPr lang="de-DE" dirty="0"/>
              </a:p>
              <a:p>
                <a:r>
                  <a:rPr lang="de-DE" dirty="0"/>
                  <a:t>Das sind </a:t>
                </a:r>
                <a:r>
                  <a:rPr lang="de-DE" dirty="0" err="1"/>
                  <a:t>meinungen</a:t>
                </a:r>
                <a:r>
                  <a:rPr lang="de-DE" dirty="0"/>
                  <a:t> und geschmacksfragen, das können wir nicht prüfen. Das kann jeder </a:t>
                </a:r>
                <a:r>
                  <a:rPr lang="de-DE" dirty="0" err="1"/>
                  <a:t>behaoupten</a:t>
                </a:r>
                <a:endParaRPr lang="de-DE" dirty="0"/>
              </a:p>
            </p:txBody>
          </p:sp>
          <p:grpSp>
            <p:nvGrpSpPr>
              <p:cNvPr id="45" name="Gruppieren 44">
                <a:extLst>
                  <a:ext uri="{FF2B5EF4-FFF2-40B4-BE49-F238E27FC236}">
                    <a16:creationId xmlns:a16="http://schemas.microsoft.com/office/drawing/2014/main" id="{73848935-6D04-03E3-0080-9ABC53514615}"/>
                  </a:ext>
                </a:extLst>
              </p:cNvPr>
              <p:cNvGrpSpPr/>
              <p:nvPr/>
            </p:nvGrpSpPr>
            <p:grpSpPr>
              <a:xfrm>
                <a:off x="6958558" y="-2195530"/>
                <a:ext cx="6626275" cy="3650904"/>
                <a:chOff x="5421234" y="1786859"/>
                <a:chExt cx="6626275" cy="3650904"/>
              </a:xfrm>
            </p:grpSpPr>
            <p:sp>
              <p:nvSpPr>
                <p:cNvPr id="34" name="Abgerundetes Rechteck 33">
                  <a:extLst>
                    <a:ext uri="{FF2B5EF4-FFF2-40B4-BE49-F238E27FC236}">
                      <a16:creationId xmlns:a16="http://schemas.microsoft.com/office/drawing/2014/main" id="{F648D607-0194-2F7C-9BCB-2B60AF5FEAA3}"/>
                    </a:ext>
                  </a:extLst>
                </p:cNvPr>
                <p:cNvSpPr/>
                <p:nvPr/>
              </p:nvSpPr>
              <p:spPr>
                <a:xfrm>
                  <a:off x="5421234" y="1786859"/>
                  <a:ext cx="6626275" cy="3650904"/>
                </a:xfrm>
                <a:prstGeom prst="roundRect">
                  <a:avLst>
                    <a:gd name="adj" fmla="val 9026"/>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3" name="Gerade Verbindung 42">
                  <a:extLst>
                    <a:ext uri="{FF2B5EF4-FFF2-40B4-BE49-F238E27FC236}">
                      <a16:creationId xmlns:a16="http://schemas.microsoft.com/office/drawing/2014/main" id="{1A5CE582-18B0-C9A6-DD4E-ECB0B8BF11DA}"/>
                    </a:ext>
                  </a:extLst>
                </p:cNvPr>
                <p:cNvCxnSpPr>
                  <a:cxnSpLocks/>
                </p:cNvCxnSpPr>
                <p:nvPr/>
              </p:nvCxnSpPr>
              <p:spPr>
                <a:xfrm>
                  <a:off x="8040216" y="2073502"/>
                  <a:ext cx="0" cy="30776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8" name="Grafik 47" descr="Ein Bild, das Text, Screenshot, Handy, Gerät enthält.&#10;&#10;KI-generierte Inhalte können fehlerhaft sein.">
                <a:extLst>
                  <a:ext uri="{FF2B5EF4-FFF2-40B4-BE49-F238E27FC236}">
                    <a16:creationId xmlns:a16="http://schemas.microsoft.com/office/drawing/2014/main" id="{B70E949D-913D-A44F-8CEC-C65482035B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6711" y="-2589051"/>
                <a:ext cx="2936403" cy="4411498"/>
              </a:xfrm>
              <a:prstGeom prst="rect">
                <a:avLst/>
              </a:prstGeom>
            </p:spPr>
          </p:pic>
        </p:grpSp>
        <p:sp>
          <p:nvSpPr>
            <p:cNvPr id="5" name="Rechteck 4">
              <a:extLst>
                <a:ext uri="{FF2B5EF4-FFF2-40B4-BE49-F238E27FC236}">
                  <a16:creationId xmlns:a16="http://schemas.microsoft.com/office/drawing/2014/main" id="{12D928BC-B770-BBF0-8C34-4010D8A9BCB3}"/>
                </a:ext>
              </a:extLst>
            </p:cNvPr>
            <p:cNvSpPr/>
            <p:nvPr/>
          </p:nvSpPr>
          <p:spPr>
            <a:xfrm>
              <a:off x="6004031" y="3257670"/>
              <a:ext cx="1460121" cy="286128"/>
            </a:xfrm>
            <a:prstGeom prst="rect">
              <a:avLst/>
            </a:prstGeom>
            <a:solidFill>
              <a:srgbClr val="FDF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867BA235-B0DA-2398-1AAD-87D3169D927A}"/>
                </a:ext>
              </a:extLst>
            </p:cNvPr>
            <p:cNvSpPr/>
            <p:nvPr/>
          </p:nvSpPr>
          <p:spPr>
            <a:xfrm>
              <a:off x="6006646" y="3763805"/>
              <a:ext cx="1460121" cy="286128"/>
            </a:xfrm>
            <a:prstGeom prst="rect">
              <a:avLst/>
            </a:prstGeom>
            <a:solidFill>
              <a:srgbClr val="FDF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CD42DD3-189E-0A17-ED3E-7330EB726DFE}"/>
                </a:ext>
              </a:extLst>
            </p:cNvPr>
            <p:cNvSpPr/>
            <p:nvPr/>
          </p:nvSpPr>
          <p:spPr>
            <a:xfrm>
              <a:off x="6004031" y="4222992"/>
              <a:ext cx="1460121" cy="286128"/>
            </a:xfrm>
            <a:prstGeom prst="rect">
              <a:avLst/>
            </a:prstGeom>
            <a:solidFill>
              <a:srgbClr val="FDF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E7D97B5-AA93-C517-7E2B-C8D16EFA5886}"/>
                </a:ext>
              </a:extLst>
            </p:cNvPr>
            <p:cNvSpPr txBox="1"/>
            <p:nvPr/>
          </p:nvSpPr>
          <p:spPr>
            <a:xfrm>
              <a:off x="5993449" y="4236827"/>
              <a:ext cx="2087950" cy="307777"/>
            </a:xfrm>
            <a:prstGeom prst="rect">
              <a:avLst/>
            </a:prstGeom>
            <a:noFill/>
          </p:spPr>
          <p:txBody>
            <a:bodyPr wrap="square" rtlCol="0">
              <a:spAutoFit/>
            </a:bodyPr>
            <a:lstStyle/>
            <a:p>
              <a:r>
                <a:rPr lang="de-DE" sz="1400" dirty="0"/>
                <a:t>Netter Verkäufer</a:t>
              </a:r>
            </a:p>
          </p:txBody>
        </p:sp>
        <p:sp>
          <p:nvSpPr>
            <p:cNvPr id="11" name="Textfeld 10">
              <a:extLst>
                <a:ext uri="{FF2B5EF4-FFF2-40B4-BE49-F238E27FC236}">
                  <a16:creationId xmlns:a16="http://schemas.microsoft.com/office/drawing/2014/main" id="{1626B469-9C03-E662-72DD-B99A6A1CF006}"/>
                </a:ext>
              </a:extLst>
            </p:cNvPr>
            <p:cNvSpPr txBox="1"/>
            <p:nvPr/>
          </p:nvSpPr>
          <p:spPr>
            <a:xfrm>
              <a:off x="6006473" y="3787682"/>
              <a:ext cx="2087950" cy="307777"/>
            </a:xfrm>
            <a:prstGeom prst="rect">
              <a:avLst/>
            </a:prstGeom>
            <a:noFill/>
          </p:spPr>
          <p:txBody>
            <a:bodyPr wrap="square" rtlCol="0">
              <a:spAutoFit/>
            </a:bodyPr>
            <a:lstStyle/>
            <a:p>
              <a:r>
                <a:rPr lang="de-DE" sz="1400" dirty="0"/>
                <a:t>saure Gürkchen</a:t>
              </a:r>
            </a:p>
          </p:txBody>
        </p:sp>
        <p:sp>
          <p:nvSpPr>
            <p:cNvPr id="16" name="Textfeld 15">
              <a:extLst>
                <a:ext uri="{FF2B5EF4-FFF2-40B4-BE49-F238E27FC236}">
                  <a16:creationId xmlns:a16="http://schemas.microsoft.com/office/drawing/2014/main" id="{4AF2550C-7C60-F4E1-8371-EDEA5748F96A}"/>
                </a:ext>
              </a:extLst>
            </p:cNvPr>
            <p:cNvSpPr txBox="1"/>
            <p:nvPr/>
          </p:nvSpPr>
          <p:spPr>
            <a:xfrm>
              <a:off x="6006681" y="3324318"/>
              <a:ext cx="2269633" cy="307777"/>
            </a:xfrm>
            <a:prstGeom prst="rect">
              <a:avLst/>
            </a:prstGeom>
            <a:noFill/>
          </p:spPr>
          <p:txBody>
            <a:bodyPr wrap="square" rtlCol="0">
              <a:spAutoFit/>
            </a:bodyPr>
            <a:lstStyle/>
            <a:p>
              <a:r>
                <a:rPr lang="de-DE" sz="1400" dirty="0"/>
                <a:t>leckere Burgersoße</a:t>
              </a:r>
            </a:p>
          </p:txBody>
        </p:sp>
      </p:grpSp>
      <p:sp>
        <p:nvSpPr>
          <p:cNvPr id="19" name="Textfeld 18">
            <a:extLst>
              <a:ext uri="{FF2B5EF4-FFF2-40B4-BE49-F238E27FC236}">
                <a16:creationId xmlns:a16="http://schemas.microsoft.com/office/drawing/2014/main" id="{66DE7951-9C5A-4CA3-880C-8205249E8E15}"/>
              </a:ext>
            </a:extLst>
          </p:cNvPr>
          <p:cNvSpPr txBox="1"/>
          <p:nvPr/>
        </p:nvSpPr>
        <p:spPr>
          <a:xfrm>
            <a:off x="5807974" y="4654767"/>
            <a:ext cx="1811035" cy="307777"/>
          </a:xfrm>
          <a:prstGeom prst="rect">
            <a:avLst/>
          </a:prstGeom>
          <a:noFill/>
        </p:spPr>
        <p:txBody>
          <a:bodyPr wrap="square" rtlCol="0">
            <a:spAutoFit/>
          </a:bodyPr>
          <a:lstStyle/>
          <a:p>
            <a:r>
              <a:rPr lang="de-DE" sz="1400" dirty="0"/>
              <a:t>Und anderes mehr</a:t>
            </a:r>
          </a:p>
        </p:txBody>
      </p:sp>
      <p:sp>
        <p:nvSpPr>
          <p:cNvPr id="42" name="Textfeld 41">
            <a:extLst>
              <a:ext uri="{FF2B5EF4-FFF2-40B4-BE49-F238E27FC236}">
                <a16:creationId xmlns:a16="http://schemas.microsoft.com/office/drawing/2014/main" id="{33D6050F-B45C-4D4D-93B0-32263369C579}"/>
              </a:ext>
            </a:extLst>
          </p:cNvPr>
          <p:cNvSpPr txBox="1"/>
          <p:nvPr/>
        </p:nvSpPr>
        <p:spPr>
          <a:xfrm>
            <a:off x="8159111" y="2262818"/>
            <a:ext cx="4166519" cy="3385542"/>
          </a:xfrm>
          <a:prstGeom prst="rect">
            <a:avLst/>
          </a:prstGeom>
          <a:noFill/>
        </p:spPr>
        <p:txBody>
          <a:bodyPr wrap="square" rtlCol="0">
            <a:spAutoFit/>
          </a:bodyPr>
          <a:lstStyle/>
          <a:p>
            <a:r>
              <a:rPr lang="de-DE" sz="2200" b="1" dirty="0">
                <a:solidFill>
                  <a:schemeClr val="bg1"/>
                </a:solidFill>
              </a:rPr>
              <a:t>Ihr merkt:</a:t>
            </a:r>
          </a:p>
          <a:p>
            <a:endParaRPr lang="de-DE" sz="2200" b="1" dirty="0">
              <a:solidFill>
                <a:schemeClr val="bg1"/>
              </a:solidFill>
            </a:endParaRPr>
          </a:p>
          <a:p>
            <a:pPr>
              <a:spcAft>
                <a:spcPts val="1200"/>
              </a:spcAft>
            </a:pPr>
            <a:r>
              <a:rPr lang="de-DE" sz="2400" dirty="0">
                <a:solidFill>
                  <a:schemeClr val="bg1"/>
                </a:solidFill>
              </a:rPr>
              <a:t>Jeder hat seine </a:t>
            </a:r>
            <a:br>
              <a:rPr lang="de-DE" sz="2400" dirty="0">
                <a:solidFill>
                  <a:schemeClr val="bg1"/>
                </a:solidFill>
              </a:rPr>
            </a:br>
            <a:r>
              <a:rPr lang="de-DE" sz="2400" b="1" dirty="0">
                <a:solidFill>
                  <a:schemeClr val="bg1"/>
                </a:solidFill>
              </a:rPr>
              <a:t>Vorlieben</a:t>
            </a:r>
            <a:r>
              <a:rPr lang="de-DE" sz="2400" dirty="0">
                <a:solidFill>
                  <a:schemeClr val="bg1"/>
                </a:solidFill>
              </a:rPr>
              <a:t>.</a:t>
            </a:r>
          </a:p>
          <a:p>
            <a:r>
              <a:rPr lang="de-DE" sz="2400" dirty="0">
                <a:solidFill>
                  <a:schemeClr val="bg1"/>
                </a:solidFill>
              </a:rPr>
              <a:t>Es sind individuelle </a:t>
            </a:r>
            <a:r>
              <a:rPr lang="de-DE" sz="2400" b="1" dirty="0">
                <a:solidFill>
                  <a:schemeClr val="bg1"/>
                </a:solidFill>
              </a:rPr>
              <a:t>Geschmacksfragen </a:t>
            </a:r>
            <a:r>
              <a:rPr lang="de-DE" sz="2400" dirty="0">
                <a:solidFill>
                  <a:schemeClr val="bg1"/>
                </a:solidFill>
              </a:rPr>
              <a:t>und</a:t>
            </a:r>
            <a:br>
              <a:rPr lang="de-DE" sz="2400" b="1" dirty="0">
                <a:solidFill>
                  <a:schemeClr val="bg1"/>
                </a:solidFill>
              </a:rPr>
            </a:br>
            <a:r>
              <a:rPr lang="de-DE" sz="2400" dirty="0">
                <a:solidFill>
                  <a:schemeClr val="bg1"/>
                </a:solidFill>
              </a:rPr>
              <a:t>persönliche </a:t>
            </a:r>
            <a:r>
              <a:rPr lang="de-DE" sz="2400" b="1" dirty="0">
                <a:solidFill>
                  <a:schemeClr val="bg1"/>
                </a:solidFill>
              </a:rPr>
              <a:t>Meinungen</a:t>
            </a:r>
            <a:r>
              <a:rPr lang="de-DE" sz="2400" dirty="0">
                <a:solidFill>
                  <a:schemeClr val="bg1"/>
                </a:solidFill>
              </a:rPr>
              <a:t>.</a:t>
            </a:r>
          </a:p>
          <a:p>
            <a:r>
              <a:rPr lang="de-DE" sz="2200" dirty="0">
                <a:solidFill>
                  <a:schemeClr val="bg1"/>
                </a:solidFill>
              </a:rPr>
              <a:t> </a:t>
            </a:r>
          </a:p>
          <a:p>
            <a:endParaRPr lang="de-DE" dirty="0"/>
          </a:p>
        </p:txBody>
      </p:sp>
    </p:spTree>
    <p:extLst>
      <p:ext uri="{BB962C8B-B14F-4D97-AF65-F5344CB8AC3E}">
        <p14:creationId xmlns:p14="http://schemas.microsoft.com/office/powerpoint/2010/main" val="3102988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750"/>
                            </p:stCondLst>
                            <p:childTnLst>
                              <p:par>
                                <p:cTn id="17" presetID="55" presetClass="entr" presetSubtype="0" fill="hold" grpId="0" nodeType="afterEffect">
                                  <p:stCondLst>
                                    <p:cond delay="150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strVal val="#ppt_w*0.70"/>
                                          </p:val>
                                        </p:tav>
                                        <p:tav tm="100000">
                                          <p:val>
                                            <p:strVal val="#ppt_w"/>
                                          </p:val>
                                        </p:tav>
                                      </p:tavLst>
                                    </p:anim>
                                    <p:anim calcmode="lin" valueType="num">
                                      <p:cBhvr>
                                        <p:cTn id="20" dur="1000" fill="hold"/>
                                        <p:tgtEl>
                                          <p:spTgt spid="28"/>
                                        </p:tgtEl>
                                        <p:attrNameLst>
                                          <p:attrName>ppt_h</p:attrName>
                                        </p:attrNameLst>
                                      </p:cBhvr>
                                      <p:tavLst>
                                        <p:tav tm="0">
                                          <p:val>
                                            <p:strVal val="#ppt_h"/>
                                          </p:val>
                                        </p:tav>
                                        <p:tav tm="100000">
                                          <p:val>
                                            <p:strVal val="#ppt_h"/>
                                          </p:val>
                                        </p:tav>
                                      </p:tavLst>
                                    </p:anim>
                                    <p:animEffect transition="in" filter="fade">
                                      <p:cBhvr>
                                        <p:cTn id="21" dur="1000"/>
                                        <p:tgtEl>
                                          <p:spTgt spid="28"/>
                                        </p:tgtEl>
                                      </p:cBhvr>
                                    </p:animEffect>
                                  </p:childTnLst>
                                </p:cTn>
                              </p:par>
                            </p:childTnLst>
                          </p:cTn>
                        </p:par>
                        <p:par>
                          <p:cTn id="22" fill="hold">
                            <p:stCondLst>
                              <p:cond delay="4250"/>
                            </p:stCondLst>
                            <p:childTnLst>
                              <p:par>
                                <p:cTn id="23" presetID="42" presetClass="entr" presetSubtype="0" fill="hold" nodeType="afterEffect">
                                  <p:stCondLst>
                                    <p:cond delay="150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250"/>
                                        <p:tgtEl>
                                          <p:spTgt spid="53"/>
                                        </p:tgtEl>
                                      </p:cBhvr>
                                    </p:animEffect>
                                    <p:anim calcmode="lin" valueType="num">
                                      <p:cBhvr>
                                        <p:cTn id="26" dur="1250" fill="hold"/>
                                        <p:tgtEl>
                                          <p:spTgt spid="53"/>
                                        </p:tgtEl>
                                        <p:attrNameLst>
                                          <p:attrName>ppt_x</p:attrName>
                                        </p:attrNameLst>
                                      </p:cBhvr>
                                      <p:tavLst>
                                        <p:tav tm="0">
                                          <p:val>
                                            <p:strVal val="#ppt_x"/>
                                          </p:val>
                                        </p:tav>
                                        <p:tav tm="100000">
                                          <p:val>
                                            <p:strVal val="#ppt_x"/>
                                          </p:val>
                                        </p:tav>
                                      </p:tavLst>
                                    </p:anim>
                                    <p:anim calcmode="lin" valueType="num">
                                      <p:cBhvr>
                                        <p:cTn id="27" dur="1250" fill="hold"/>
                                        <p:tgtEl>
                                          <p:spTgt spid="53"/>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150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1000" fill="hold"/>
                                        <p:tgtEl>
                                          <p:spTgt spid="42"/>
                                        </p:tgtEl>
                                        <p:attrNameLst>
                                          <p:attrName>ppt_w</p:attrName>
                                        </p:attrNameLst>
                                      </p:cBhvr>
                                      <p:tavLst>
                                        <p:tav tm="0">
                                          <p:val>
                                            <p:fltVal val="0"/>
                                          </p:val>
                                        </p:tav>
                                        <p:tav tm="100000">
                                          <p:val>
                                            <p:strVal val="#ppt_w"/>
                                          </p:val>
                                        </p:tav>
                                      </p:tavLst>
                                    </p:anim>
                                    <p:anim calcmode="lin" valueType="num">
                                      <p:cBhvr>
                                        <p:cTn id="50" dur="1000" fill="hold"/>
                                        <p:tgtEl>
                                          <p:spTgt spid="42"/>
                                        </p:tgtEl>
                                        <p:attrNameLst>
                                          <p:attrName>ppt_h</p:attrName>
                                        </p:attrNameLst>
                                      </p:cBhvr>
                                      <p:tavLst>
                                        <p:tav tm="0">
                                          <p:val>
                                            <p:fltVal val="0"/>
                                          </p:val>
                                        </p:tav>
                                        <p:tav tm="100000">
                                          <p:val>
                                            <p:strVal val="#ppt_h"/>
                                          </p:val>
                                        </p:tav>
                                      </p:tavLst>
                                    </p:anim>
                                    <p:animEffect transition="in" filter="fade">
                                      <p:cBhvr>
                                        <p:cTn id="51" dur="10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DEDD-F53A-B930-C61B-55C0407F84CD}"/>
            </a:ext>
          </a:extLst>
        </p:cNvPr>
        <p:cNvGrpSpPr/>
        <p:nvPr/>
      </p:nvGrpSpPr>
      <p:grpSpPr>
        <a:xfrm>
          <a:off x="0" y="0"/>
          <a:ext cx="0" cy="0"/>
          <a:chOff x="0" y="0"/>
          <a:chExt cx="0" cy="0"/>
        </a:xfrm>
      </p:grpSpPr>
      <p:grpSp>
        <p:nvGrpSpPr>
          <p:cNvPr id="46" name="Gruppieren 45">
            <a:extLst>
              <a:ext uri="{FF2B5EF4-FFF2-40B4-BE49-F238E27FC236}">
                <a16:creationId xmlns:a16="http://schemas.microsoft.com/office/drawing/2014/main" id="{33C09F66-79D3-9029-F99E-B2834A2C0A10}"/>
              </a:ext>
            </a:extLst>
          </p:cNvPr>
          <p:cNvGrpSpPr/>
          <p:nvPr/>
        </p:nvGrpSpPr>
        <p:grpSpPr>
          <a:xfrm>
            <a:off x="401847" y="1340768"/>
            <a:ext cx="4808727" cy="5451883"/>
            <a:chOff x="434612" y="1693485"/>
            <a:chExt cx="4863109" cy="5623943"/>
          </a:xfrm>
        </p:grpSpPr>
        <p:pic>
          <p:nvPicPr>
            <p:cNvPr id="44" name="Grafik 43" descr="Ein Bild, das Text, Fastfood, Screenshot, Person enthält.&#10;&#10;KI-generierte Inhalte können fehlerhaft sein.">
              <a:extLst>
                <a:ext uri="{FF2B5EF4-FFF2-40B4-BE49-F238E27FC236}">
                  <a16:creationId xmlns:a16="http://schemas.microsoft.com/office/drawing/2014/main" id="{8AD3901F-7C0F-475E-6C8A-D01EC1875BA1}"/>
                </a:ext>
              </a:extLst>
            </p:cNvPr>
            <p:cNvPicPr>
              <a:picLocks noChangeAspect="1"/>
            </p:cNvPicPr>
            <p:nvPr/>
          </p:nvPicPr>
          <p:blipFill>
            <a:blip r:embed="rId3">
              <a:extLst>
                <a:ext uri="{28A0092B-C50C-407E-A947-70E740481C1C}">
                  <a14:useLocalDpi xmlns:a14="http://schemas.microsoft.com/office/drawing/2010/main" val="0"/>
                </a:ext>
              </a:extLst>
            </a:blip>
            <a:srcRect t="35887" b="13900"/>
            <a:stretch>
              <a:fillRect/>
            </a:stretch>
          </p:blipFill>
          <p:spPr>
            <a:xfrm>
              <a:off x="786080" y="2178845"/>
              <a:ext cx="4160175" cy="5138583"/>
            </a:xfrm>
            <a:prstGeom prst="rect">
              <a:avLst/>
            </a:prstGeom>
          </p:spPr>
        </p:pic>
        <p:grpSp>
          <p:nvGrpSpPr>
            <p:cNvPr id="24" name="Gruppieren 23">
              <a:extLst>
                <a:ext uri="{FF2B5EF4-FFF2-40B4-BE49-F238E27FC236}">
                  <a16:creationId xmlns:a16="http://schemas.microsoft.com/office/drawing/2014/main" id="{CDE2D18E-FAA2-2095-8BC8-15B184ED3E6F}"/>
                </a:ext>
              </a:extLst>
            </p:cNvPr>
            <p:cNvGrpSpPr/>
            <p:nvPr/>
          </p:nvGrpSpPr>
          <p:grpSpPr>
            <a:xfrm>
              <a:off x="701450" y="2441605"/>
              <a:ext cx="4320480" cy="4869160"/>
              <a:chOff x="1218084" y="2407528"/>
              <a:chExt cx="4320480" cy="4869160"/>
            </a:xfrm>
          </p:grpSpPr>
          <p:sp>
            <p:nvSpPr>
              <p:cNvPr id="22" name="Rechteck 21">
                <a:extLst>
                  <a:ext uri="{FF2B5EF4-FFF2-40B4-BE49-F238E27FC236}">
                    <a16:creationId xmlns:a16="http://schemas.microsoft.com/office/drawing/2014/main" id="{E9C52409-05E7-B032-099D-040CF0C67D78}"/>
                  </a:ext>
                </a:extLst>
              </p:cNvPr>
              <p:cNvSpPr/>
              <p:nvPr/>
            </p:nvSpPr>
            <p:spPr>
              <a:xfrm>
                <a:off x="1218084" y="2407528"/>
                <a:ext cx="4320480" cy="4869160"/>
              </a:xfrm>
              <a:prstGeom prst="rect">
                <a:avLst/>
              </a:prstGeom>
              <a:solidFill>
                <a:schemeClr val="accent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6971B09C-72C5-EB38-6EC7-7416F79AC4CC}"/>
                  </a:ext>
                </a:extLst>
              </p:cNvPr>
              <p:cNvSpPr txBox="1"/>
              <p:nvPr/>
            </p:nvSpPr>
            <p:spPr>
              <a:xfrm>
                <a:off x="2674931" y="3579804"/>
                <a:ext cx="1527982" cy="3170099"/>
              </a:xfrm>
              <a:prstGeom prst="rect">
                <a:avLst/>
              </a:prstGeom>
              <a:noFill/>
            </p:spPr>
            <p:txBody>
              <a:bodyPr wrap="none" rtlCol="0">
                <a:spAutoFit/>
              </a:bodyPr>
              <a:lstStyle/>
              <a:p>
                <a:r>
                  <a:rPr lang="de-DE" sz="20000" dirty="0">
                    <a:solidFill>
                      <a:srgbClr val="EB6183"/>
                    </a:solidFill>
                    <a:latin typeface="Comic Sans MS" panose="030F0902030302020204" pitchFamily="66" charset="0"/>
                  </a:rPr>
                  <a:t>?</a:t>
                </a:r>
              </a:p>
            </p:txBody>
          </p:sp>
        </p:grpSp>
        <p:pic>
          <p:nvPicPr>
            <p:cNvPr id="45" name="Grafik 44">
              <a:extLst>
                <a:ext uri="{FF2B5EF4-FFF2-40B4-BE49-F238E27FC236}">
                  <a16:creationId xmlns:a16="http://schemas.microsoft.com/office/drawing/2014/main" id="{EA208DDA-5695-F10A-1AE8-57ACFE744C42}"/>
                </a:ext>
              </a:extLst>
            </p:cNvPr>
            <p:cNvPicPr>
              <a:picLocks noChangeAspect="1"/>
            </p:cNvPicPr>
            <p:nvPr/>
          </p:nvPicPr>
          <p:blipFill rotWithShape="1">
            <a:blip r:embed="rId4"/>
            <a:srcRect b="33695"/>
            <a:stretch>
              <a:fillRect/>
            </a:stretch>
          </p:blipFill>
          <p:spPr>
            <a:xfrm>
              <a:off x="434612" y="1693485"/>
              <a:ext cx="4863109" cy="5623937"/>
            </a:xfrm>
            <a:prstGeom prst="rect">
              <a:avLst/>
            </a:prstGeom>
            <a:effectLst>
              <a:outerShdw blurRad="50800" dist="38100" dir="2700000" algn="tl" rotWithShape="0">
                <a:prstClr val="black">
                  <a:alpha val="40000"/>
                </a:prstClr>
              </a:outerShdw>
            </a:effectLst>
          </p:spPr>
        </p:pic>
      </p:grpSp>
      <p:grpSp>
        <p:nvGrpSpPr>
          <p:cNvPr id="32" name="Gruppieren 31" hidden="1">
            <a:extLst>
              <a:ext uri="{FF2B5EF4-FFF2-40B4-BE49-F238E27FC236}">
                <a16:creationId xmlns:a16="http://schemas.microsoft.com/office/drawing/2014/main" id="{7FA54743-F17A-040F-1FB0-2155B57FEC8C}"/>
              </a:ext>
            </a:extLst>
          </p:cNvPr>
          <p:cNvGrpSpPr/>
          <p:nvPr/>
        </p:nvGrpSpPr>
        <p:grpSpPr>
          <a:xfrm>
            <a:off x="9034448" y="1916832"/>
            <a:ext cx="3157552" cy="4941169"/>
            <a:chOff x="9034448" y="1916832"/>
            <a:chExt cx="3157552" cy="4941169"/>
          </a:xfrm>
        </p:grpSpPr>
        <p:sp>
          <p:nvSpPr>
            <p:cNvPr id="31" name="Rechteck 30">
              <a:extLst>
                <a:ext uri="{FF2B5EF4-FFF2-40B4-BE49-F238E27FC236}">
                  <a16:creationId xmlns:a16="http://schemas.microsoft.com/office/drawing/2014/main" id="{67FB1645-36AA-770A-3541-02303853E8A2}"/>
                </a:ext>
              </a:extLst>
            </p:cNvPr>
            <p:cNvSpPr/>
            <p:nvPr/>
          </p:nvSpPr>
          <p:spPr>
            <a:xfrm>
              <a:off x="9984432" y="1916832"/>
              <a:ext cx="2207568" cy="4941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descr="Ein Bild, das Kleidung, Hose, stehend, Cartoon enthält.&#10;&#10;KI-generierte Inhalte können fehlerhaft sein.">
              <a:extLst>
                <a:ext uri="{FF2B5EF4-FFF2-40B4-BE49-F238E27FC236}">
                  <a16:creationId xmlns:a16="http://schemas.microsoft.com/office/drawing/2014/main" id="{276E4B8D-40B3-E717-6A72-05407A56271F}"/>
                </a:ext>
              </a:extLst>
            </p:cNvPr>
            <p:cNvPicPr>
              <a:picLocks noChangeAspect="1"/>
            </p:cNvPicPr>
            <p:nvPr/>
          </p:nvPicPr>
          <p:blipFill>
            <a:blip r:embed="rId5">
              <a:extLst>
                <a:ext uri="{28A0092B-C50C-407E-A947-70E740481C1C}">
                  <a14:useLocalDpi xmlns:a14="http://schemas.microsoft.com/office/drawing/2010/main" val="0"/>
                </a:ext>
              </a:extLst>
            </a:blip>
            <a:srcRect b="40107"/>
            <a:stretch/>
          </p:blipFill>
          <p:spPr>
            <a:xfrm>
              <a:off x="9034448" y="2204865"/>
              <a:ext cx="3150472" cy="4653136"/>
            </a:xfrm>
            <a:prstGeom prst="rect">
              <a:avLst/>
            </a:prstGeom>
          </p:spPr>
        </p:pic>
      </p:grpSp>
      <p:sp>
        <p:nvSpPr>
          <p:cNvPr id="12" name="Textfeld 11">
            <a:extLst>
              <a:ext uri="{FF2B5EF4-FFF2-40B4-BE49-F238E27FC236}">
                <a16:creationId xmlns:a16="http://schemas.microsoft.com/office/drawing/2014/main" id="{5A136C35-4C02-6F01-B707-8D76160E1283}"/>
              </a:ext>
            </a:extLst>
          </p:cNvPr>
          <p:cNvSpPr txBox="1"/>
          <p:nvPr/>
        </p:nvSpPr>
        <p:spPr>
          <a:xfrm>
            <a:off x="211831" y="748278"/>
            <a:ext cx="10567316" cy="492443"/>
          </a:xfrm>
          <a:prstGeom prst="rect">
            <a:avLst/>
          </a:prstGeom>
          <a:noFill/>
        </p:spPr>
        <p:txBody>
          <a:bodyPr wrap="none" rtlCol="0">
            <a:spAutoFit/>
          </a:bodyPr>
          <a:lstStyle/>
          <a:p>
            <a:r>
              <a:rPr lang="de-DE" sz="2600" b="1" dirty="0"/>
              <a:t>Team-Check: </a:t>
            </a:r>
            <a:r>
              <a:rPr lang="de-DE" sz="2600" b="1" dirty="0">
                <a:solidFill>
                  <a:schemeClr val="accent1"/>
                </a:solidFill>
              </a:rPr>
              <a:t>Wie könnten wir „den besten Burger“ bestimmen?</a:t>
            </a:r>
          </a:p>
        </p:txBody>
      </p:sp>
      <p:sp>
        <p:nvSpPr>
          <p:cNvPr id="4" name="Textfeld 3">
            <a:extLst>
              <a:ext uri="{FF2B5EF4-FFF2-40B4-BE49-F238E27FC236}">
                <a16:creationId xmlns:a16="http://schemas.microsoft.com/office/drawing/2014/main" id="{6E00A3B4-3A9D-4D77-B072-6F90826A9C12}"/>
              </a:ext>
            </a:extLst>
          </p:cNvPr>
          <p:cNvSpPr txBox="1"/>
          <p:nvPr/>
        </p:nvSpPr>
        <p:spPr>
          <a:xfrm>
            <a:off x="6095998" y="1499577"/>
            <a:ext cx="4066801" cy="1047531"/>
          </a:xfrm>
          <a:prstGeom prst="rect">
            <a:avLst/>
          </a:prstGeom>
          <a:noFill/>
        </p:spPr>
        <p:txBody>
          <a:bodyPr wrap="square" rtlCol="0">
            <a:spAutoFit/>
          </a:bodyPr>
          <a:lstStyle/>
          <a:p>
            <a:r>
              <a:rPr lang="de-DE" sz="2000" b="1" dirty="0">
                <a:solidFill>
                  <a:srgbClr val="0070C0"/>
                </a:solidFill>
              </a:rPr>
              <a:t>Was meint Ihr?</a:t>
            </a:r>
          </a:p>
          <a:p>
            <a:pPr>
              <a:lnSpc>
                <a:spcPct val="150000"/>
              </a:lnSpc>
            </a:pPr>
            <a:r>
              <a:rPr lang="de-DE" sz="3200" b="1" dirty="0">
                <a:solidFill>
                  <a:srgbClr val="0070C0"/>
                </a:solidFill>
              </a:rPr>
              <a:t>Macht Vorschläge!</a:t>
            </a:r>
          </a:p>
        </p:txBody>
      </p:sp>
      <p:grpSp>
        <p:nvGrpSpPr>
          <p:cNvPr id="7" name="Gruppieren 6">
            <a:extLst>
              <a:ext uri="{FF2B5EF4-FFF2-40B4-BE49-F238E27FC236}">
                <a16:creationId xmlns:a16="http://schemas.microsoft.com/office/drawing/2014/main" id="{5888FF02-53F0-36D1-B8C8-B9598F44BD65}"/>
              </a:ext>
            </a:extLst>
          </p:cNvPr>
          <p:cNvGrpSpPr/>
          <p:nvPr/>
        </p:nvGrpSpPr>
        <p:grpSpPr>
          <a:xfrm>
            <a:off x="7752184" y="6237312"/>
            <a:ext cx="4448240" cy="621417"/>
            <a:chOff x="6497779" y="6237312"/>
            <a:chExt cx="5685645" cy="621417"/>
          </a:xfrm>
        </p:grpSpPr>
        <p:grpSp>
          <p:nvGrpSpPr>
            <p:cNvPr id="8" name="Gruppieren 7">
              <a:extLst>
                <a:ext uri="{FF2B5EF4-FFF2-40B4-BE49-F238E27FC236}">
                  <a16:creationId xmlns:a16="http://schemas.microsoft.com/office/drawing/2014/main" id="{BCC6EB6B-BE4A-C2FD-D6B6-B3407E7CFA42}"/>
                </a:ext>
              </a:extLst>
            </p:cNvPr>
            <p:cNvGrpSpPr/>
            <p:nvPr/>
          </p:nvGrpSpPr>
          <p:grpSpPr>
            <a:xfrm>
              <a:off x="6908024" y="6237312"/>
              <a:ext cx="5275400" cy="621417"/>
              <a:chOff x="6073900" y="5935601"/>
              <a:chExt cx="6104354" cy="594822"/>
            </a:xfrm>
          </p:grpSpPr>
          <p:sp>
            <p:nvSpPr>
              <p:cNvPr id="15" name="Rechteck 14">
                <a:extLst>
                  <a:ext uri="{FF2B5EF4-FFF2-40B4-BE49-F238E27FC236}">
                    <a16:creationId xmlns:a16="http://schemas.microsoft.com/office/drawing/2014/main" id="{1E515955-AA11-67B1-6C75-D09C20975D04}"/>
                  </a:ext>
                </a:extLst>
              </p:cNvPr>
              <p:cNvSpPr/>
              <p:nvPr/>
            </p:nvSpPr>
            <p:spPr>
              <a:xfrm>
                <a:off x="7198156" y="5935601"/>
                <a:ext cx="4980098" cy="59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 name="Gerader Verbinder 10">
                <a:extLst>
                  <a:ext uri="{FF2B5EF4-FFF2-40B4-BE49-F238E27FC236}">
                    <a16:creationId xmlns:a16="http://schemas.microsoft.com/office/drawing/2014/main" id="{8BB0F3A7-D9AF-FFCB-6187-7CDD8C429741}"/>
                  </a:ext>
                </a:extLst>
              </p:cNvPr>
              <p:cNvCxnSpPr>
                <a:cxnSpLocks/>
              </p:cNvCxnSpPr>
              <p:nvPr/>
            </p:nvCxnSpPr>
            <p:spPr>
              <a:xfrm flipH="1">
                <a:off x="6073900" y="5935601"/>
                <a:ext cx="6084416"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pic>
          <p:nvPicPr>
            <p:cNvPr id="9" name="Graphic 2">
              <a:extLst>
                <a:ext uri="{FF2B5EF4-FFF2-40B4-BE49-F238E27FC236}">
                  <a16:creationId xmlns:a16="http://schemas.microsoft.com/office/drawing/2014/main" id="{E8A7A9F8-13A8-9D89-8038-9D7DFA67399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96600" y="6362318"/>
              <a:ext cx="426053" cy="387585"/>
            </a:xfrm>
            <a:prstGeom prst="rect">
              <a:avLst/>
            </a:prstGeom>
          </p:spPr>
        </p:pic>
        <p:sp>
          <p:nvSpPr>
            <p:cNvPr id="11" name="Textfeld 10">
              <a:extLst>
                <a:ext uri="{FF2B5EF4-FFF2-40B4-BE49-F238E27FC236}">
                  <a16:creationId xmlns:a16="http://schemas.microsoft.com/office/drawing/2014/main" id="{081C6FD2-DFF2-785C-7EEC-B743F6CE95F2}"/>
                </a:ext>
              </a:extLst>
            </p:cNvPr>
            <p:cNvSpPr txBox="1"/>
            <p:nvPr/>
          </p:nvSpPr>
          <p:spPr>
            <a:xfrm>
              <a:off x="6497779" y="6310481"/>
              <a:ext cx="5087949" cy="430887"/>
            </a:xfrm>
            <a:prstGeom prst="rect">
              <a:avLst/>
            </a:prstGeom>
            <a:noFill/>
          </p:spPr>
          <p:txBody>
            <a:bodyPr wrap="square" rtlCol="0">
              <a:spAutoFit/>
            </a:bodyPr>
            <a:lstStyle/>
            <a:p>
              <a:pPr marL="481013" lvl="3">
                <a:buSzPct val="100000"/>
              </a:pPr>
              <a:r>
                <a:rPr lang="de-DE" sz="2200" b="1" dirty="0">
                  <a:ea typeface="Roboto" panose="02000000000000000000" pitchFamily="2" charset="0"/>
                </a:rPr>
                <a:t>Fazit: Unser Merkzettel </a:t>
              </a:r>
            </a:p>
          </p:txBody>
        </p:sp>
      </p:grpSp>
      <p:sp>
        <p:nvSpPr>
          <p:cNvPr id="18" name="Textfeld 17">
            <a:extLst>
              <a:ext uri="{FF2B5EF4-FFF2-40B4-BE49-F238E27FC236}">
                <a16:creationId xmlns:a16="http://schemas.microsoft.com/office/drawing/2014/main" id="{C9B07130-F4A5-C51E-D4C4-5C47038EA9BC}"/>
              </a:ext>
            </a:extLst>
          </p:cNvPr>
          <p:cNvSpPr txBox="1"/>
          <p:nvPr/>
        </p:nvSpPr>
        <p:spPr>
          <a:xfrm>
            <a:off x="6096000" y="1460135"/>
            <a:ext cx="2747868" cy="461665"/>
          </a:xfrm>
          <a:prstGeom prst="rect">
            <a:avLst/>
          </a:prstGeom>
          <a:solidFill>
            <a:schemeClr val="bg1"/>
          </a:solidFill>
        </p:spPr>
        <p:txBody>
          <a:bodyPr wrap="none" rtlCol="0">
            <a:spAutoFit/>
          </a:bodyPr>
          <a:lstStyle/>
          <a:p>
            <a:r>
              <a:rPr lang="de-DE" sz="2400" b="1" dirty="0"/>
              <a:t>Hier einige Ideen:</a:t>
            </a:r>
          </a:p>
        </p:txBody>
      </p:sp>
      <p:sp>
        <p:nvSpPr>
          <p:cNvPr id="21" name="Textfeld 20">
            <a:extLst>
              <a:ext uri="{FF2B5EF4-FFF2-40B4-BE49-F238E27FC236}">
                <a16:creationId xmlns:a16="http://schemas.microsoft.com/office/drawing/2014/main" id="{210E9C1A-41E5-7758-DB24-FF14D24D39A6}"/>
              </a:ext>
            </a:extLst>
          </p:cNvPr>
          <p:cNvSpPr txBox="1"/>
          <p:nvPr/>
        </p:nvSpPr>
        <p:spPr>
          <a:xfrm>
            <a:off x="5159896" y="6356055"/>
            <a:ext cx="1612505" cy="400110"/>
          </a:xfrm>
          <a:prstGeom prst="rect">
            <a:avLst/>
          </a:prstGeom>
          <a:noFill/>
        </p:spPr>
        <p:txBody>
          <a:bodyPr wrap="square" rtlCol="0">
            <a:spAutoFit/>
          </a:bodyPr>
          <a:lstStyle/>
          <a:p>
            <a:r>
              <a:rPr lang="de-DE" sz="1000" dirty="0">
                <a:solidFill>
                  <a:schemeClr val="bg1">
                    <a:lumMod val="50000"/>
                  </a:schemeClr>
                </a:solidFill>
              </a:rPr>
              <a:t>Quelle: Instagram | @</a:t>
            </a:r>
            <a:r>
              <a:rPr lang="de-DE" sz="1000" dirty="0" err="1">
                <a:solidFill>
                  <a:schemeClr val="bg1">
                    <a:lumMod val="50000"/>
                  </a:schemeClr>
                </a:solidFill>
              </a:rPr>
              <a:t>unterwegsmitjasmin</a:t>
            </a:r>
            <a:endParaRPr lang="de-DE" sz="1000" dirty="0">
              <a:solidFill>
                <a:schemeClr val="bg1">
                  <a:lumMod val="50000"/>
                </a:schemeClr>
              </a:solidFill>
            </a:endParaRPr>
          </a:p>
        </p:txBody>
      </p:sp>
      <p:grpSp>
        <p:nvGrpSpPr>
          <p:cNvPr id="51" name="Gruppieren 50">
            <a:extLst>
              <a:ext uri="{FF2B5EF4-FFF2-40B4-BE49-F238E27FC236}">
                <a16:creationId xmlns:a16="http://schemas.microsoft.com/office/drawing/2014/main" id="{88EFD21D-9EE2-D808-EE11-24792B679A79}"/>
              </a:ext>
            </a:extLst>
          </p:cNvPr>
          <p:cNvGrpSpPr/>
          <p:nvPr/>
        </p:nvGrpSpPr>
        <p:grpSpPr>
          <a:xfrm>
            <a:off x="6079002" y="4889065"/>
            <a:ext cx="5843650" cy="1281989"/>
            <a:chOff x="6079002" y="4889065"/>
            <a:chExt cx="5326918" cy="1281989"/>
          </a:xfrm>
        </p:grpSpPr>
        <p:sp>
          <p:nvSpPr>
            <p:cNvPr id="6" name="Rechteck: abgerundete Ecken 15">
              <a:extLst>
                <a:ext uri="{FF2B5EF4-FFF2-40B4-BE49-F238E27FC236}">
                  <a16:creationId xmlns:a16="http://schemas.microsoft.com/office/drawing/2014/main" id="{7DD108B6-CE5F-AD5C-BC4E-BA728D720CD8}"/>
                </a:ext>
              </a:extLst>
            </p:cNvPr>
            <p:cNvSpPr/>
            <p:nvPr/>
          </p:nvSpPr>
          <p:spPr>
            <a:xfrm>
              <a:off x="6079002" y="4889065"/>
              <a:ext cx="5326918" cy="1214509"/>
            </a:xfrm>
            <a:prstGeom prst="roundRect">
              <a:avLst>
                <a:gd name="adj" fmla="val 5168"/>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Tatsachen finden &amp; vergleichen</a:t>
              </a:r>
            </a:p>
            <a:p>
              <a:pPr algn="r"/>
              <a:r>
                <a:rPr lang="de-DE" sz="2000" dirty="0">
                  <a:solidFill>
                    <a:schemeClr val="tx1"/>
                  </a:solidFill>
                  <a:latin typeface="Arial" panose="020B0604020202020204" pitchFamily="34" charset="0"/>
                  <a:cs typeface="Arial" panose="020B0604020202020204" pitchFamily="34" charset="0"/>
                  <a:sym typeface="Wingdings" panose="05000000000000000000" pitchFamily="2" charset="2"/>
                </a:rPr>
                <a:t>Fleischgewicht, Preis, Wartezeit</a:t>
              </a:r>
            </a:p>
          </p:txBody>
        </p:sp>
        <p:sp>
          <p:nvSpPr>
            <p:cNvPr id="35" name="Textfeld 34">
              <a:extLst>
                <a:ext uri="{FF2B5EF4-FFF2-40B4-BE49-F238E27FC236}">
                  <a16:creationId xmlns:a16="http://schemas.microsoft.com/office/drawing/2014/main" id="{22B6510C-0FE5-717F-2E5C-B0205B59712E}"/>
                </a:ext>
              </a:extLst>
            </p:cNvPr>
            <p:cNvSpPr txBox="1"/>
            <p:nvPr/>
          </p:nvSpPr>
          <p:spPr>
            <a:xfrm>
              <a:off x="6160187" y="5063058"/>
              <a:ext cx="424696" cy="1107996"/>
            </a:xfrm>
            <a:prstGeom prst="rect">
              <a:avLst/>
            </a:prstGeom>
            <a:noFill/>
          </p:spPr>
          <p:txBody>
            <a:bodyPr wrap="square">
              <a:spAutoFit/>
            </a:bodyPr>
            <a:lstStyle/>
            <a:p>
              <a:r>
                <a:rPr lang="de-DE" sz="6600" dirty="0"/>
                <a:t>⚖️</a:t>
              </a:r>
            </a:p>
          </p:txBody>
        </p:sp>
      </p:grpSp>
      <p:grpSp>
        <p:nvGrpSpPr>
          <p:cNvPr id="50" name="Gruppieren 49">
            <a:extLst>
              <a:ext uri="{FF2B5EF4-FFF2-40B4-BE49-F238E27FC236}">
                <a16:creationId xmlns:a16="http://schemas.microsoft.com/office/drawing/2014/main" id="{532FC147-4F1F-7A0E-22BC-14A0A55A4805}"/>
              </a:ext>
            </a:extLst>
          </p:cNvPr>
          <p:cNvGrpSpPr/>
          <p:nvPr/>
        </p:nvGrpSpPr>
        <p:grpSpPr>
          <a:xfrm>
            <a:off x="6096000" y="3397725"/>
            <a:ext cx="5826652" cy="1313578"/>
            <a:chOff x="6096000" y="3397725"/>
            <a:chExt cx="5826652" cy="1313578"/>
          </a:xfrm>
        </p:grpSpPr>
        <p:sp>
          <p:nvSpPr>
            <p:cNvPr id="5" name="Rechteck: abgerundete Ecken 15">
              <a:extLst>
                <a:ext uri="{FF2B5EF4-FFF2-40B4-BE49-F238E27FC236}">
                  <a16:creationId xmlns:a16="http://schemas.microsoft.com/office/drawing/2014/main" id="{1DD94178-1FFB-6ECD-A544-D3A04DF614ED}"/>
                </a:ext>
              </a:extLst>
            </p:cNvPr>
            <p:cNvSpPr/>
            <p:nvPr/>
          </p:nvSpPr>
          <p:spPr>
            <a:xfrm>
              <a:off x="6096000" y="3397725"/>
              <a:ext cx="5826652" cy="1226996"/>
            </a:xfrm>
            <a:prstGeom prst="roundRect">
              <a:avLst>
                <a:gd name="adj" fmla="val 5168"/>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Mit objektiven Kriterien testen</a:t>
              </a:r>
            </a:p>
            <a:p>
              <a:pPr algn="r"/>
              <a:r>
                <a:rPr lang="de-DE" sz="2000" dirty="0">
                  <a:solidFill>
                    <a:schemeClr val="tx1"/>
                  </a:solidFill>
                  <a:latin typeface="Arial" panose="020B0604020202020204" pitchFamily="34" charset="0"/>
                  <a:cs typeface="Arial" panose="020B0604020202020204" pitchFamily="34" charset="0"/>
                  <a:sym typeface="Wingdings" panose="05000000000000000000" pitchFamily="2" charset="2"/>
                </a:rPr>
                <a:t>Art und Anzahl der Zutaten, Nährwerte</a:t>
              </a:r>
            </a:p>
          </p:txBody>
        </p:sp>
        <p:sp>
          <p:nvSpPr>
            <p:cNvPr id="39" name="Textfeld 38">
              <a:extLst>
                <a:ext uri="{FF2B5EF4-FFF2-40B4-BE49-F238E27FC236}">
                  <a16:creationId xmlns:a16="http://schemas.microsoft.com/office/drawing/2014/main" id="{D5A32B3E-D3B1-3C6E-8346-BD3C32AFDF93}"/>
                </a:ext>
              </a:extLst>
            </p:cNvPr>
            <p:cNvSpPr txBox="1"/>
            <p:nvPr/>
          </p:nvSpPr>
          <p:spPr>
            <a:xfrm flipH="1">
              <a:off x="6171409" y="3603307"/>
              <a:ext cx="237241" cy="1107996"/>
            </a:xfrm>
            <a:prstGeom prst="rect">
              <a:avLst/>
            </a:prstGeom>
            <a:noFill/>
          </p:spPr>
          <p:txBody>
            <a:bodyPr wrap="square">
              <a:spAutoFit/>
            </a:bodyPr>
            <a:lstStyle/>
            <a:p>
              <a:r>
                <a:rPr lang="de-DE" sz="6600" dirty="0"/>
                <a:t>📋</a:t>
              </a:r>
            </a:p>
          </p:txBody>
        </p:sp>
      </p:grpSp>
      <p:grpSp>
        <p:nvGrpSpPr>
          <p:cNvPr id="47" name="Gruppieren 46">
            <a:extLst>
              <a:ext uri="{FF2B5EF4-FFF2-40B4-BE49-F238E27FC236}">
                <a16:creationId xmlns:a16="http://schemas.microsoft.com/office/drawing/2014/main" id="{87CE77EA-21BB-117B-270D-3454405AA38A}"/>
              </a:ext>
            </a:extLst>
          </p:cNvPr>
          <p:cNvGrpSpPr/>
          <p:nvPr/>
        </p:nvGrpSpPr>
        <p:grpSpPr>
          <a:xfrm>
            <a:off x="6095999" y="1927092"/>
            <a:ext cx="5826653" cy="1290829"/>
            <a:chOff x="6095999" y="1927092"/>
            <a:chExt cx="5826653" cy="1290829"/>
          </a:xfrm>
        </p:grpSpPr>
        <p:sp>
          <p:nvSpPr>
            <p:cNvPr id="2" name="Rechteck: abgerundete Ecken 15">
              <a:extLst>
                <a:ext uri="{FF2B5EF4-FFF2-40B4-BE49-F238E27FC236}">
                  <a16:creationId xmlns:a16="http://schemas.microsoft.com/office/drawing/2014/main" id="{6363C8AB-2ED0-36BA-111B-6B9D467E3D70}"/>
                </a:ext>
              </a:extLst>
            </p:cNvPr>
            <p:cNvSpPr/>
            <p:nvPr/>
          </p:nvSpPr>
          <p:spPr>
            <a:xfrm>
              <a:off x="6095999" y="1927092"/>
              <a:ext cx="5826653" cy="1217114"/>
            </a:xfrm>
            <a:prstGeom prst="roundRect">
              <a:avLst>
                <a:gd name="adj" fmla="val 5168"/>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Umfrage in der Bevölkerung</a:t>
              </a:r>
            </a:p>
            <a:p>
              <a:pPr algn="r"/>
              <a:r>
                <a:rPr lang="de-DE" sz="2000" dirty="0">
                  <a:solidFill>
                    <a:schemeClr val="tx1"/>
                  </a:solidFill>
                  <a:latin typeface="Arial" panose="020B0604020202020204" pitchFamily="34" charset="0"/>
                  <a:cs typeface="Arial" panose="020B0604020202020204" pitchFamily="34" charset="0"/>
                  <a:sym typeface="Wingdings" panose="05000000000000000000" pitchFamily="2" charset="2"/>
                </a:rPr>
                <a:t>Auszählung der abgegebenen Stimmen</a:t>
              </a:r>
            </a:p>
          </p:txBody>
        </p:sp>
        <p:sp>
          <p:nvSpPr>
            <p:cNvPr id="40" name="Textfeld 39">
              <a:extLst>
                <a:ext uri="{FF2B5EF4-FFF2-40B4-BE49-F238E27FC236}">
                  <a16:creationId xmlns:a16="http://schemas.microsoft.com/office/drawing/2014/main" id="{8F4A7F41-A1E9-9C61-5A4D-17145741577B}"/>
                </a:ext>
              </a:extLst>
            </p:cNvPr>
            <p:cNvSpPr txBox="1"/>
            <p:nvPr/>
          </p:nvSpPr>
          <p:spPr>
            <a:xfrm flipH="1">
              <a:off x="6189411" y="2109925"/>
              <a:ext cx="883268" cy="1107996"/>
            </a:xfrm>
            <a:prstGeom prst="rect">
              <a:avLst/>
            </a:prstGeom>
            <a:noFill/>
          </p:spPr>
          <p:txBody>
            <a:bodyPr wrap="square">
              <a:spAutoFit/>
            </a:bodyPr>
            <a:lstStyle/>
            <a:p>
              <a:r>
                <a:rPr lang="de-DE" sz="6600" dirty="0"/>
                <a:t>📊</a:t>
              </a:r>
            </a:p>
          </p:txBody>
        </p:sp>
      </p:grpSp>
      <p:sp>
        <p:nvSpPr>
          <p:cNvPr id="3" name="Foliennummernplatzhalter 2">
            <a:extLst>
              <a:ext uri="{FF2B5EF4-FFF2-40B4-BE49-F238E27FC236}">
                <a16:creationId xmlns:a16="http://schemas.microsoft.com/office/drawing/2014/main" id="{2BDFD940-8040-3C6A-4E93-D4B9007057A3}"/>
              </a:ext>
            </a:extLst>
          </p:cNvPr>
          <p:cNvSpPr>
            <a:spLocks noGrp="1"/>
          </p:cNvSpPr>
          <p:nvPr>
            <p:ph type="sldNum" sz="quarter" idx="12"/>
          </p:nvPr>
        </p:nvSpPr>
        <p:spPr/>
        <p:txBody>
          <a:bodyPr/>
          <a:lstStyle/>
          <a:p>
            <a:fld id="{995B83AF-091C-4368-ABDB-DF7FEF1A6B80}" type="slidenum">
              <a:rPr lang="de-DE" smtClean="0"/>
              <a:pPr/>
              <a:t>19</a:t>
            </a:fld>
            <a:endParaRPr lang="de-DE" dirty="0"/>
          </a:p>
        </p:txBody>
      </p:sp>
      <p:sp>
        <p:nvSpPr>
          <p:cNvPr id="33" name="Abgerundete rechteckige Legende 6">
            <a:extLst>
              <a:ext uri="{FF2B5EF4-FFF2-40B4-BE49-F238E27FC236}">
                <a16:creationId xmlns:a16="http://schemas.microsoft.com/office/drawing/2014/main" id="{9C16437C-861A-4226-9138-4769B5E4D876}"/>
              </a:ext>
            </a:extLst>
          </p:cNvPr>
          <p:cNvSpPr/>
          <p:nvPr/>
        </p:nvSpPr>
        <p:spPr>
          <a:xfrm>
            <a:off x="371896" y="1340768"/>
            <a:ext cx="4788000" cy="5324604"/>
          </a:xfrm>
          <a:prstGeom prst="wedgeRoundRectCallout">
            <a:avLst>
              <a:gd name="adj1" fmla="val -46018"/>
              <a:gd name="adj2" fmla="val 25905"/>
              <a:gd name="adj3" fmla="val 16667"/>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de-DE" sz="3200" b="1" dirty="0">
                <a:solidFill>
                  <a:schemeClr val="bg1"/>
                </a:solidFill>
              </a:rPr>
              <a:t>Habt Ihr es gemerkt? </a:t>
            </a:r>
            <a:r>
              <a:rPr lang="de-DE" sz="2800" dirty="0"/>
              <a:t>Meinungen kann man so nicht überprüfen. Und Geschmacksfragen auch nicht!</a:t>
            </a:r>
          </a:p>
          <a:p>
            <a:pPr algn="ctr">
              <a:spcBef>
                <a:spcPts val="600"/>
              </a:spcBef>
            </a:pPr>
            <a:endParaRPr lang="de-DE" sz="1000" dirty="0">
              <a:solidFill>
                <a:schemeClr val="bg1"/>
              </a:solidFill>
            </a:endParaRPr>
          </a:p>
          <a:p>
            <a:pPr algn="ctr">
              <a:spcBef>
                <a:spcPts val="600"/>
              </a:spcBef>
            </a:pPr>
            <a:r>
              <a:rPr lang="de-DE" sz="3200" dirty="0">
                <a:solidFill>
                  <a:schemeClr val="bg1"/>
                </a:solidFill>
              </a:rPr>
              <a:t>Aber das klappt gut, </a:t>
            </a:r>
            <a:br>
              <a:rPr lang="de-DE" sz="3200" dirty="0">
                <a:solidFill>
                  <a:schemeClr val="bg1"/>
                </a:solidFill>
              </a:rPr>
            </a:br>
            <a:r>
              <a:rPr lang="de-DE" sz="3200" dirty="0">
                <a:solidFill>
                  <a:schemeClr val="bg1"/>
                </a:solidFill>
              </a:rPr>
              <a:t>wenn es um objektive</a:t>
            </a:r>
            <a:br>
              <a:rPr lang="de-DE" sz="3200" dirty="0">
                <a:solidFill>
                  <a:schemeClr val="bg1"/>
                </a:solidFill>
              </a:rPr>
            </a:br>
            <a:r>
              <a:rPr lang="de-DE" sz="3200" b="1" dirty="0">
                <a:solidFill>
                  <a:schemeClr val="bg1"/>
                </a:solidFill>
              </a:rPr>
              <a:t>Tatsachen</a:t>
            </a:r>
            <a:r>
              <a:rPr lang="de-DE" sz="3200" dirty="0">
                <a:solidFill>
                  <a:schemeClr val="bg1"/>
                </a:solidFill>
              </a:rPr>
              <a:t> geht!</a:t>
            </a:r>
          </a:p>
        </p:txBody>
      </p:sp>
    </p:spTree>
    <p:extLst>
      <p:ext uri="{BB962C8B-B14F-4D97-AF65-F5344CB8AC3E}">
        <p14:creationId xmlns:p14="http://schemas.microsoft.com/office/powerpoint/2010/main" val="1897088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75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xit" presetSubtype="0" fill="hold" grpId="1" nodeType="after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1+#ppt_w/2"/>
                                          </p:val>
                                        </p:tav>
                                        <p:tav tm="100000">
                                          <p:val>
                                            <p:strVal val="#ppt_x"/>
                                          </p:val>
                                        </p:tav>
                                      </p:tavLst>
                                    </p:anim>
                                    <p:anim calcmode="lin" valueType="num">
                                      <p:cBhvr additive="base">
                                        <p:cTn id="31"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1+#ppt_w/2"/>
                                          </p:val>
                                        </p:tav>
                                        <p:tav tm="100000">
                                          <p:val>
                                            <p:strVal val="#ppt_x"/>
                                          </p:val>
                                        </p:tav>
                                      </p:tavLst>
                                    </p:anim>
                                    <p:anim calcmode="lin" valueType="num">
                                      <p:cBhvr additive="base">
                                        <p:cTn id="37"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1+#ppt_w/2"/>
                                          </p:val>
                                        </p:tav>
                                        <p:tav tm="100000">
                                          <p:val>
                                            <p:strVal val="#ppt_x"/>
                                          </p:val>
                                        </p:tav>
                                      </p:tavLst>
                                    </p:anim>
                                    <p:anim calcmode="lin" valueType="num">
                                      <p:cBhvr additive="base">
                                        <p:cTn id="43" dur="500" fill="hold"/>
                                        <p:tgtEl>
                                          <p:spTgt spid="5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cTn>
                              </p:par>
                              <p:par>
                                <p:cTn id="48" presetID="10" presetClass="entr" presetSubtype="0" fill="hold" grpId="0" nodeType="withEffect">
                                  <p:stCondLst>
                                    <p:cond delay="25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8" grpId="0" animBg="1"/>
      <p:bldP spid="21" grpId="0"/>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ieren 36">
            <a:extLst>
              <a:ext uri="{FF2B5EF4-FFF2-40B4-BE49-F238E27FC236}">
                <a16:creationId xmlns:a16="http://schemas.microsoft.com/office/drawing/2014/main" id="{281597EF-2D1E-0AC5-92AA-6D232333A7F9}"/>
              </a:ext>
            </a:extLst>
          </p:cNvPr>
          <p:cNvGrpSpPr/>
          <p:nvPr/>
        </p:nvGrpSpPr>
        <p:grpSpPr>
          <a:xfrm>
            <a:off x="975182" y="1660119"/>
            <a:ext cx="10441160" cy="4086442"/>
            <a:chOff x="975182" y="1660119"/>
            <a:chExt cx="10441160" cy="4086442"/>
          </a:xfrm>
        </p:grpSpPr>
        <p:grpSp>
          <p:nvGrpSpPr>
            <p:cNvPr id="34" name="Gruppieren 33">
              <a:extLst>
                <a:ext uri="{FF2B5EF4-FFF2-40B4-BE49-F238E27FC236}">
                  <a16:creationId xmlns:a16="http://schemas.microsoft.com/office/drawing/2014/main" id="{12B8AFB7-1F35-A7FE-AD8B-15DE6E7CD742}"/>
                </a:ext>
              </a:extLst>
            </p:cNvPr>
            <p:cNvGrpSpPr/>
            <p:nvPr/>
          </p:nvGrpSpPr>
          <p:grpSpPr>
            <a:xfrm>
              <a:off x="975182" y="1660119"/>
              <a:ext cx="10441160" cy="4086442"/>
              <a:chOff x="899882" y="1632696"/>
              <a:chExt cx="10441160" cy="4086442"/>
            </a:xfrm>
          </p:grpSpPr>
          <p:sp>
            <p:nvSpPr>
              <p:cNvPr id="33" name="Abgerundetes Rechteck 32">
                <a:extLst>
                  <a:ext uri="{FF2B5EF4-FFF2-40B4-BE49-F238E27FC236}">
                    <a16:creationId xmlns:a16="http://schemas.microsoft.com/office/drawing/2014/main" id="{640DF453-CAD4-1498-7852-723ED752F558}"/>
                  </a:ext>
                </a:extLst>
              </p:cNvPr>
              <p:cNvSpPr/>
              <p:nvPr/>
            </p:nvSpPr>
            <p:spPr>
              <a:xfrm>
                <a:off x="899882" y="1632696"/>
                <a:ext cx="10441160" cy="38884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haltsplatzhalter 1">
                <a:extLst>
                  <a:ext uri="{FF2B5EF4-FFF2-40B4-BE49-F238E27FC236}">
                    <a16:creationId xmlns:a16="http://schemas.microsoft.com/office/drawing/2014/main" id="{7A6EF884-FDBB-9AA2-699A-69DE42765538}"/>
                  </a:ext>
                </a:extLst>
              </p:cNvPr>
              <p:cNvSpPr txBox="1">
                <a:spLocks/>
              </p:cNvSpPr>
              <p:nvPr/>
            </p:nvSpPr>
            <p:spPr>
              <a:xfrm>
                <a:off x="6704050" y="1999101"/>
                <a:ext cx="4032448" cy="37200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4000" b="1" dirty="0">
                    <a:solidFill>
                      <a:schemeClr val="bg1"/>
                    </a:solidFill>
                  </a:rPr>
                  <a:t>Wie können wir uns in der Informations-flut des Internet zurecht finden?</a:t>
                </a:r>
                <a:endParaRPr lang="de-DE" sz="4400" dirty="0">
                  <a:solidFill>
                    <a:schemeClr val="bg1"/>
                  </a:solidFill>
                </a:endParaRPr>
              </a:p>
            </p:txBody>
          </p:sp>
        </p:grpSp>
        <p:cxnSp>
          <p:nvCxnSpPr>
            <p:cNvPr id="36" name="Gerade Verbindung 35">
              <a:extLst>
                <a:ext uri="{FF2B5EF4-FFF2-40B4-BE49-F238E27FC236}">
                  <a16:creationId xmlns:a16="http://schemas.microsoft.com/office/drawing/2014/main" id="{B9AAFDA0-C25D-AECD-095B-BD5E87A2967D}"/>
                </a:ext>
              </a:extLst>
            </p:cNvPr>
            <p:cNvCxnSpPr/>
            <p:nvPr/>
          </p:nvCxnSpPr>
          <p:spPr>
            <a:xfrm>
              <a:off x="6456040" y="2020159"/>
              <a:ext cx="0" cy="316835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feld 13">
            <a:extLst>
              <a:ext uri="{FF2B5EF4-FFF2-40B4-BE49-F238E27FC236}">
                <a16:creationId xmlns:a16="http://schemas.microsoft.com/office/drawing/2014/main" id="{5912DDB0-9CFE-366F-B0E1-E68463AA523F}"/>
              </a:ext>
            </a:extLst>
          </p:cNvPr>
          <p:cNvSpPr txBox="1"/>
          <p:nvPr/>
        </p:nvSpPr>
        <p:spPr>
          <a:xfrm>
            <a:off x="-1814052" y="678426"/>
            <a:ext cx="184731" cy="369332"/>
          </a:xfrm>
          <a:prstGeom prst="rect">
            <a:avLst/>
          </a:prstGeom>
          <a:noFill/>
        </p:spPr>
        <p:txBody>
          <a:bodyPr wrap="none" rtlCol="0">
            <a:spAutoFit/>
          </a:bodyPr>
          <a:lstStyle/>
          <a:p>
            <a:endParaRPr lang="de-DE" dirty="0"/>
          </a:p>
        </p:txBody>
      </p:sp>
      <p:pic>
        <p:nvPicPr>
          <p:cNvPr id="20" name="Grafik 19" descr="Ein Bild, das Kleidung, Person, Menschliches Gesicht, Lächeln enthält.&#10;&#10;KI-generierte Inhalte können fehlerhaft sein.">
            <a:extLst>
              <a:ext uri="{FF2B5EF4-FFF2-40B4-BE49-F238E27FC236}">
                <a16:creationId xmlns:a16="http://schemas.microsoft.com/office/drawing/2014/main" id="{622C0B48-70B4-6E5B-FDA6-475BB69B676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68696" y="790903"/>
            <a:ext cx="5400848" cy="5810242"/>
          </a:xfrm>
          <a:prstGeom prst="flowChartDelay">
            <a:avLst/>
          </a:prstGeom>
        </p:spPr>
      </p:pic>
      <p:sp>
        <p:nvSpPr>
          <p:cNvPr id="22" name="Textfeld 21">
            <a:extLst>
              <a:ext uri="{FF2B5EF4-FFF2-40B4-BE49-F238E27FC236}">
                <a16:creationId xmlns:a16="http://schemas.microsoft.com/office/drawing/2014/main" id="{63EC9C55-0DA6-95C3-5ED4-04750246E929}"/>
              </a:ext>
            </a:extLst>
          </p:cNvPr>
          <p:cNvSpPr txBox="1"/>
          <p:nvPr/>
        </p:nvSpPr>
        <p:spPr>
          <a:xfrm>
            <a:off x="71671" y="6653843"/>
            <a:ext cx="1247457" cy="215444"/>
          </a:xfrm>
          <a:prstGeom prst="rect">
            <a:avLst/>
          </a:prstGeom>
          <a:noFill/>
        </p:spPr>
        <p:txBody>
          <a:bodyPr wrap="none" rtlCol="0">
            <a:spAutoFit/>
          </a:bodyPr>
          <a:lstStyle/>
          <a:p>
            <a:r>
              <a:rPr lang="de-DE" sz="800" dirty="0">
                <a:solidFill>
                  <a:schemeClr val="bg1"/>
                </a:solidFill>
              </a:rPr>
              <a:t>Bildquelle: </a:t>
            </a:r>
            <a:r>
              <a:rPr lang="de-DE" sz="800" dirty="0" err="1">
                <a:solidFill>
                  <a:schemeClr val="bg1"/>
                </a:solidFill>
              </a:rPr>
              <a:t>AdobeStock</a:t>
            </a:r>
            <a:endParaRPr lang="de-DE" sz="800" dirty="0">
              <a:solidFill>
                <a:schemeClr val="bg1"/>
              </a:solidFill>
            </a:endParaRPr>
          </a:p>
        </p:txBody>
      </p:sp>
      <p:sp>
        <p:nvSpPr>
          <p:cNvPr id="26" name="Textfeld 25">
            <a:extLst>
              <a:ext uri="{FF2B5EF4-FFF2-40B4-BE49-F238E27FC236}">
                <a16:creationId xmlns:a16="http://schemas.microsoft.com/office/drawing/2014/main" id="{E20604E3-1AE9-03A3-2CE7-FE8872C9B184}"/>
              </a:ext>
            </a:extLst>
          </p:cNvPr>
          <p:cNvSpPr txBox="1"/>
          <p:nvPr/>
        </p:nvSpPr>
        <p:spPr>
          <a:xfrm>
            <a:off x="67219" y="6380132"/>
            <a:ext cx="312906" cy="369332"/>
          </a:xfrm>
          <a:prstGeom prst="rect">
            <a:avLst/>
          </a:prstGeom>
          <a:noFill/>
        </p:spPr>
        <p:txBody>
          <a:bodyPr wrap="none" rtlCol="0">
            <a:spAutoFit/>
          </a:bodyPr>
          <a:lstStyle/>
          <a:p>
            <a:r>
              <a:rPr lang="de-DE" dirty="0">
                <a:solidFill>
                  <a:schemeClr val="bg1"/>
                </a:solidFill>
              </a:rPr>
              <a:t>2</a:t>
            </a:r>
          </a:p>
        </p:txBody>
      </p:sp>
      <p:grpSp>
        <p:nvGrpSpPr>
          <p:cNvPr id="7" name="Gruppieren 6">
            <a:extLst>
              <a:ext uri="{FF2B5EF4-FFF2-40B4-BE49-F238E27FC236}">
                <a16:creationId xmlns:a16="http://schemas.microsoft.com/office/drawing/2014/main" id="{8F23B164-A2C4-CBA2-7D00-79C3D71BD7A3}"/>
              </a:ext>
            </a:extLst>
          </p:cNvPr>
          <p:cNvGrpSpPr/>
          <p:nvPr/>
        </p:nvGrpSpPr>
        <p:grpSpPr>
          <a:xfrm>
            <a:off x="7040354" y="6165304"/>
            <a:ext cx="5151646" cy="590292"/>
            <a:chOff x="7040354" y="6165304"/>
            <a:chExt cx="5151646" cy="590292"/>
          </a:xfrm>
        </p:grpSpPr>
        <p:sp>
          <p:nvSpPr>
            <p:cNvPr id="17" name="Textfeld 16">
              <a:extLst>
                <a:ext uri="{FF2B5EF4-FFF2-40B4-BE49-F238E27FC236}">
                  <a16:creationId xmlns:a16="http://schemas.microsoft.com/office/drawing/2014/main" id="{BAE8F0A5-6BE6-D73B-80DA-D5E8DAD7718E}"/>
                </a:ext>
              </a:extLst>
            </p:cNvPr>
            <p:cNvSpPr txBox="1"/>
            <p:nvPr/>
          </p:nvSpPr>
          <p:spPr>
            <a:xfrm>
              <a:off x="7040354" y="6309320"/>
              <a:ext cx="4456246" cy="446276"/>
            </a:xfrm>
            <a:prstGeom prst="rect">
              <a:avLst/>
            </a:prstGeom>
            <a:noFill/>
          </p:spPr>
          <p:txBody>
            <a:bodyPr wrap="square" rtlCol="0">
              <a:spAutoFit/>
            </a:bodyPr>
            <a:lstStyle/>
            <a:p>
              <a:pPr marL="481013" lvl="3">
                <a:buSzPct val="100000"/>
              </a:pPr>
              <a:r>
                <a:rPr lang="de-DE" sz="2300" b="1" dirty="0">
                  <a:ea typeface="Roboto" panose="02000000000000000000" pitchFamily="2" charset="0"/>
                </a:rPr>
                <a:t>Los geht’s mit einem Quiz</a:t>
              </a:r>
            </a:p>
          </p:txBody>
        </p:sp>
        <p:pic>
          <p:nvPicPr>
            <p:cNvPr id="18" name="Graphic 2">
              <a:extLst>
                <a:ext uri="{FF2B5EF4-FFF2-40B4-BE49-F238E27FC236}">
                  <a16:creationId xmlns:a16="http://schemas.microsoft.com/office/drawing/2014/main" id="{1A34A0D1-A0B8-4FB8-B6F3-82CE170C605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6600" y="6267147"/>
              <a:ext cx="506167" cy="475074"/>
            </a:xfrm>
            <a:prstGeom prst="rect">
              <a:avLst/>
            </a:prstGeom>
          </p:spPr>
        </p:pic>
        <p:cxnSp>
          <p:nvCxnSpPr>
            <p:cNvPr id="2" name="Gerader Verbinder 22">
              <a:extLst>
                <a:ext uri="{FF2B5EF4-FFF2-40B4-BE49-F238E27FC236}">
                  <a16:creationId xmlns:a16="http://schemas.microsoft.com/office/drawing/2014/main" id="{AA66B5E0-A5A2-0640-81D8-A97AF1361DC1}"/>
                </a:ext>
              </a:extLst>
            </p:cNvPr>
            <p:cNvCxnSpPr>
              <a:cxnSpLocks/>
            </p:cNvCxnSpPr>
            <p:nvPr/>
          </p:nvCxnSpPr>
          <p:spPr>
            <a:xfrm flipH="1">
              <a:off x="7536160" y="6165304"/>
              <a:ext cx="465584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88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1BE6A864-915B-967A-28CF-6B8DE1030CC7}"/>
              </a:ext>
            </a:extLst>
          </p:cNvPr>
          <p:cNvSpPr/>
          <p:nvPr/>
        </p:nvSpPr>
        <p:spPr>
          <a:xfrm>
            <a:off x="335273" y="4210356"/>
            <a:ext cx="9145016" cy="1008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chemeClr val="tx1"/>
                </a:solidFill>
                <a:latin typeface="Arial" panose="020B0604020202020204" pitchFamily="34" charset="0"/>
                <a:cs typeface="Arial" panose="020B0604020202020204" pitchFamily="34" charset="0"/>
              </a:rPr>
              <a:t>       4. </a:t>
            </a:r>
            <a:r>
              <a:rPr lang="de-DE" sz="2400" dirty="0">
                <a:solidFill>
                  <a:schemeClr val="tx1"/>
                </a:solidFill>
                <a:latin typeface="Arial" panose="020B0604020202020204" pitchFamily="34" charset="0"/>
                <a:cs typeface="Arial" panose="020B0604020202020204" pitchFamily="34" charset="0"/>
              </a:rPr>
              <a:t>Haben </a:t>
            </a:r>
            <a:r>
              <a:rPr lang="de-DE" sz="2400" b="1" dirty="0">
                <a:solidFill>
                  <a:schemeClr val="tx1"/>
                </a:solidFill>
                <a:latin typeface="Arial" panose="020B0604020202020204" pitchFamily="34" charset="0"/>
                <a:cs typeface="Arial" panose="020B0604020202020204" pitchFamily="34" charset="0"/>
              </a:rPr>
              <a:t>zuverlässige Medien</a:t>
            </a:r>
            <a:r>
              <a:rPr lang="de-DE" sz="2400" dirty="0">
                <a:solidFill>
                  <a:schemeClr val="tx1"/>
                </a:solidFill>
                <a:latin typeface="Arial" panose="020B0604020202020204" pitchFamily="34" charset="0"/>
                <a:cs typeface="Arial" panose="020B0604020202020204" pitchFamily="34" charset="0"/>
              </a:rPr>
              <a:t> auch berichtet? </a:t>
            </a:r>
            <a:br>
              <a:rPr lang="de-DE" sz="2400" dirty="0">
                <a:solidFill>
                  <a:schemeClr val="tx1"/>
                </a:solidFill>
                <a:latin typeface="Arial" panose="020B0604020202020204" pitchFamily="34" charset="0"/>
                <a:cs typeface="Arial" panose="020B0604020202020204" pitchFamily="34" charset="0"/>
              </a:rPr>
            </a:br>
            <a:r>
              <a:rPr lang="de-DE" sz="2400" dirty="0">
                <a:solidFill>
                  <a:schemeClr val="tx1"/>
                </a:solidFill>
                <a:latin typeface="Arial" panose="020B0604020202020204" pitchFamily="34" charset="0"/>
                <a:cs typeface="Arial" panose="020B0604020202020204" pitchFamily="34" charset="0"/>
              </a:rPr>
              <a:t>            Wenn ja:  Auf welche Quelle(n) stützen die sich?</a:t>
            </a:r>
            <a:endParaRPr lang="de-DE" sz="2400" dirty="0">
              <a:solidFill>
                <a:schemeClr val="tx1"/>
              </a:solidFill>
            </a:endParaRPr>
          </a:p>
        </p:txBody>
      </p:sp>
      <p:sp>
        <p:nvSpPr>
          <p:cNvPr id="13" name="Abgerundetes Rechteck 12">
            <a:extLst>
              <a:ext uri="{FF2B5EF4-FFF2-40B4-BE49-F238E27FC236}">
                <a16:creationId xmlns:a16="http://schemas.microsoft.com/office/drawing/2014/main" id="{377D6597-F02E-7806-3506-21F81D3E66E9}"/>
              </a:ext>
            </a:extLst>
          </p:cNvPr>
          <p:cNvSpPr/>
          <p:nvPr/>
        </p:nvSpPr>
        <p:spPr>
          <a:xfrm>
            <a:off x="345269" y="3350456"/>
            <a:ext cx="9135020" cy="65460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latin typeface="Arial" panose="020B0604020202020204" pitchFamily="34" charset="0"/>
                <a:cs typeface="Arial" panose="020B0604020202020204" pitchFamily="34" charset="0"/>
              </a:rPr>
              <a:t>        </a:t>
            </a:r>
            <a:r>
              <a:rPr lang="de-DE" sz="2400" b="1" dirty="0">
                <a:solidFill>
                  <a:schemeClr val="tx1"/>
                </a:solidFill>
                <a:latin typeface="Arial" panose="020B0604020202020204" pitchFamily="34" charset="0"/>
                <a:cs typeface="Arial" panose="020B0604020202020204" pitchFamily="34" charset="0"/>
              </a:rPr>
              <a:t>3. Woher </a:t>
            </a:r>
            <a:r>
              <a:rPr lang="de-DE" sz="2400" dirty="0">
                <a:solidFill>
                  <a:schemeClr val="tx1"/>
                </a:solidFill>
                <a:latin typeface="Arial" panose="020B0604020202020204" pitchFamily="34" charset="0"/>
                <a:cs typeface="Arial" panose="020B0604020202020204" pitchFamily="34" charset="0"/>
              </a:rPr>
              <a:t>wissen die das?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Suche die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Quellen</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de-DE" sz="2400" dirty="0">
              <a:solidFill>
                <a:schemeClr val="tx1"/>
              </a:solidFill>
            </a:endParaRPr>
          </a:p>
        </p:txBody>
      </p:sp>
      <p:sp>
        <p:nvSpPr>
          <p:cNvPr id="14" name="Abgerundetes Rechteck 13">
            <a:extLst>
              <a:ext uri="{FF2B5EF4-FFF2-40B4-BE49-F238E27FC236}">
                <a16:creationId xmlns:a16="http://schemas.microsoft.com/office/drawing/2014/main" id="{E38FC9E5-1E10-49D5-C4B2-DCD23482D58F}"/>
              </a:ext>
            </a:extLst>
          </p:cNvPr>
          <p:cNvSpPr/>
          <p:nvPr/>
        </p:nvSpPr>
        <p:spPr>
          <a:xfrm>
            <a:off x="345269" y="5441633"/>
            <a:ext cx="9145016" cy="99904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169863"/>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     5</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Vergleiche</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die Aussagen dieser </a:t>
            </a:r>
            <a:r>
              <a:rPr lang="de-DE" sz="2400" b="1" dirty="0">
                <a:solidFill>
                  <a:schemeClr val="tx1"/>
                </a:solidFill>
                <a:latin typeface="Arial" panose="020B0604020202020204" pitchFamily="34" charset="0"/>
                <a:cs typeface="Arial" panose="020B0604020202020204" pitchFamily="34" charset="0"/>
                <a:sym typeface="Wingdings" panose="05000000000000000000" pitchFamily="2" charset="2"/>
              </a:rPr>
              <a:t>Hauptquelle(n)</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mit </a:t>
            </a:r>
            <a:b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b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der </a:t>
            </a:r>
            <a:r>
              <a:rPr lang="de-DE" sz="2400" u="sng" dirty="0">
                <a:solidFill>
                  <a:schemeClr val="tx1"/>
                </a:solidFill>
                <a:latin typeface="Arial" panose="020B0604020202020204" pitchFamily="34" charset="0"/>
                <a:cs typeface="Arial" panose="020B0604020202020204" pitchFamily="34" charset="0"/>
                <a:sym typeface="Wingdings" panose="05000000000000000000" pitchFamily="2" charset="2"/>
              </a:rPr>
              <a:t>Anfangsbehauptung.</a:t>
            </a:r>
            <a:endParaRPr lang="de-DE" sz="2400" u="sng" dirty="0">
              <a:solidFill>
                <a:schemeClr val="tx1"/>
              </a:solidFill>
            </a:endParaRPr>
          </a:p>
        </p:txBody>
      </p:sp>
      <p:sp>
        <p:nvSpPr>
          <p:cNvPr id="9" name="Abgerundetes Rechteck 2">
            <a:extLst>
              <a:ext uri="{FF2B5EF4-FFF2-40B4-BE49-F238E27FC236}">
                <a16:creationId xmlns:a16="http://schemas.microsoft.com/office/drawing/2014/main" id="{581C49BF-5136-1CBA-8A6F-B06389C61A0F}"/>
              </a:ext>
            </a:extLst>
          </p:cNvPr>
          <p:cNvSpPr/>
          <p:nvPr/>
        </p:nvSpPr>
        <p:spPr>
          <a:xfrm>
            <a:off x="345269" y="1442199"/>
            <a:ext cx="9125024" cy="78532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b="1" dirty="0">
                <a:solidFill>
                  <a:schemeClr val="tx1"/>
                </a:solidFill>
                <a:latin typeface="Arial" panose="020B0604020202020204" pitchFamily="34" charset="0"/>
                <a:cs typeface="Arial" panose="020B0604020202020204" pitchFamily="34" charset="0"/>
              </a:rPr>
              <a:t>   1. Wer</a:t>
            </a:r>
            <a:r>
              <a:rPr lang="de-DE" sz="2400" dirty="0">
                <a:solidFill>
                  <a:schemeClr val="tx1"/>
                </a:solidFill>
                <a:latin typeface="Arial" panose="020B0604020202020204" pitchFamily="34" charset="0"/>
                <a:cs typeface="Arial" panose="020B0604020202020204" pitchFamily="34" charset="0"/>
              </a:rPr>
              <a:t> </a:t>
            </a:r>
            <a:r>
              <a:rPr lang="de-DE" sz="2400" u="sng" dirty="0">
                <a:solidFill>
                  <a:schemeClr val="tx1"/>
                </a:solidFill>
                <a:latin typeface="Arial" panose="020B0604020202020204" pitchFamily="34" charset="0"/>
                <a:cs typeface="Arial" panose="020B0604020202020204" pitchFamily="34" charset="0"/>
              </a:rPr>
              <a:t>behauptet</a:t>
            </a:r>
            <a:r>
              <a:rPr lang="de-DE" sz="2400" dirty="0">
                <a:solidFill>
                  <a:schemeClr val="tx1"/>
                </a:solidFill>
                <a:latin typeface="Arial" panose="020B0604020202020204" pitchFamily="34" charset="0"/>
                <a:cs typeface="Arial" panose="020B0604020202020204" pitchFamily="34" charset="0"/>
              </a:rPr>
              <a:t> das?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DE" sz="2400" dirty="0">
                <a:solidFill>
                  <a:schemeClr val="tx1"/>
                </a:solidFill>
                <a:latin typeface="Arial" panose="020B0604020202020204" pitchFamily="34" charset="0"/>
                <a:cs typeface="Arial" panose="020B0604020202020204" pitchFamily="34" charset="0"/>
              </a:rPr>
              <a:t>Suche den </a:t>
            </a:r>
            <a:r>
              <a:rPr lang="de-DE" sz="2400" b="1" dirty="0">
                <a:solidFill>
                  <a:schemeClr val="tx1"/>
                </a:solidFill>
                <a:latin typeface="Arial" panose="020B0604020202020204" pitchFamily="34" charset="0"/>
                <a:cs typeface="Arial" panose="020B0604020202020204" pitchFamily="34" charset="0"/>
              </a:rPr>
              <a:t>Absender!</a:t>
            </a:r>
            <a:endParaRPr lang="de-DE" sz="2400" dirty="0">
              <a:solidFill>
                <a:schemeClr val="tx1"/>
              </a:solidFill>
              <a:latin typeface="Arial" panose="020B0604020202020204" pitchFamily="34" charset="0"/>
              <a:cs typeface="Arial" panose="020B0604020202020204" pitchFamily="34" charset="0"/>
            </a:endParaRPr>
          </a:p>
        </p:txBody>
      </p:sp>
      <p:sp>
        <p:nvSpPr>
          <p:cNvPr id="27" name="Abgerundetes Rechteck 2">
            <a:extLst>
              <a:ext uri="{FF2B5EF4-FFF2-40B4-BE49-F238E27FC236}">
                <a16:creationId xmlns:a16="http://schemas.microsoft.com/office/drawing/2014/main" id="{D1F4C404-8730-DE3E-C10E-6183D9D2C217}"/>
              </a:ext>
            </a:extLst>
          </p:cNvPr>
          <p:cNvSpPr/>
          <p:nvPr/>
        </p:nvSpPr>
        <p:spPr>
          <a:xfrm>
            <a:off x="335273" y="2457624"/>
            <a:ext cx="9135020" cy="70269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solidFill>
                  <a:schemeClr val="tx1"/>
                </a:solidFill>
                <a:latin typeface="Arial" panose="020B0604020202020204" pitchFamily="34" charset="0"/>
                <a:cs typeface="Arial" panose="020B0604020202020204" pitchFamily="34" charset="0"/>
              </a:rPr>
              <a:t>        2. Was</a:t>
            </a:r>
            <a:r>
              <a:rPr lang="de-DE" sz="2400" dirty="0">
                <a:solidFill>
                  <a:schemeClr val="tx1"/>
                </a:solidFill>
                <a:latin typeface="Arial" panose="020B0604020202020204" pitchFamily="34" charset="0"/>
                <a:cs typeface="Arial" panose="020B0604020202020204" pitchFamily="34" charset="0"/>
              </a:rPr>
              <a:t> genau wird </a:t>
            </a:r>
            <a:r>
              <a:rPr lang="de-DE" sz="2400" u="sng" dirty="0">
                <a:solidFill>
                  <a:schemeClr val="tx1"/>
                </a:solidFill>
                <a:latin typeface="Arial" panose="020B0604020202020204" pitchFamily="34" charset="0"/>
                <a:cs typeface="Arial" panose="020B0604020202020204" pitchFamily="34" charset="0"/>
              </a:rPr>
              <a:t>behauptet</a:t>
            </a:r>
            <a:r>
              <a:rPr lang="de-DE" sz="2400" dirty="0">
                <a:solidFill>
                  <a:schemeClr val="tx1"/>
                </a:solidFill>
                <a:latin typeface="Arial" panose="020B0604020202020204" pitchFamily="34" charset="0"/>
                <a:cs typeface="Arial" panose="020B0604020202020204" pitchFamily="34" charset="0"/>
              </a:rPr>
              <a:t>? </a:t>
            </a: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de-DE" sz="2400" dirty="0">
                <a:solidFill>
                  <a:schemeClr val="tx1"/>
                </a:solidFill>
                <a:latin typeface="Arial" panose="020B0604020202020204" pitchFamily="34" charset="0"/>
                <a:cs typeface="Arial" panose="020B0604020202020204" pitchFamily="34" charset="0"/>
              </a:rPr>
              <a:t> Suche die </a:t>
            </a:r>
            <a:r>
              <a:rPr lang="de-DE" sz="2400" b="1" dirty="0">
                <a:solidFill>
                  <a:schemeClr val="tx1"/>
                </a:solidFill>
                <a:latin typeface="Arial" panose="020B0604020202020204" pitchFamily="34" charset="0"/>
                <a:cs typeface="Arial" panose="020B0604020202020204" pitchFamily="34" charset="0"/>
              </a:rPr>
              <a:t>Fakten</a:t>
            </a:r>
            <a:r>
              <a:rPr lang="de-DE" sz="2400" dirty="0">
                <a:solidFill>
                  <a:schemeClr val="tx1"/>
                </a:solidFill>
                <a:latin typeface="Arial" panose="020B0604020202020204" pitchFamily="34" charset="0"/>
                <a:cs typeface="Arial" panose="020B0604020202020204" pitchFamily="34" charset="0"/>
              </a:rPr>
              <a:t>!</a:t>
            </a:r>
          </a:p>
        </p:txBody>
      </p:sp>
      <p:sp>
        <p:nvSpPr>
          <p:cNvPr id="29" name="Rechteck: abgerundete Ecken 28">
            <a:extLst>
              <a:ext uri="{FF2B5EF4-FFF2-40B4-BE49-F238E27FC236}">
                <a16:creationId xmlns:a16="http://schemas.microsoft.com/office/drawing/2014/main" id="{50DD70AA-029B-47E6-4BF8-8B0514B5DF8D}"/>
              </a:ext>
            </a:extLst>
          </p:cNvPr>
          <p:cNvSpPr/>
          <p:nvPr/>
        </p:nvSpPr>
        <p:spPr>
          <a:xfrm>
            <a:off x="239350" y="709884"/>
            <a:ext cx="6360706" cy="61462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b="1" dirty="0">
                <a:solidFill>
                  <a:schemeClr val="bg1"/>
                </a:solidFill>
                <a:latin typeface="Arial" panose="020B0604020202020204" pitchFamily="34" charset="0"/>
                <a:cs typeface="Arial" panose="020B0604020202020204" pitchFamily="34" charset="0"/>
              </a:rPr>
              <a:t>Merkzettel: Die 5 Schritte der Überprüfung</a:t>
            </a:r>
          </a:p>
        </p:txBody>
      </p:sp>
      <p:pic>
        <p:nvPicPr>
          <p:cNvPr id="53" name="Grafik 52">
            <a:extLst>
              <a:ext uri="{FF2B5EF4-FFF2-40B4-BE49-F238E27FC236}">
                <a16:creationId xmlns:a16="http://schemas.microsoft.com/office/drawing/2014/main" id="{15411FD4-6BC7-085F-DD0B-13B5E012D11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06222" y="2708920"/>
            <a:ext cx="2346772" cy="2346772"/>
          </a:xfrm>
          <a:prstGeom prst="ellipse">
            <a:avLst/>
          </a:prstGeom>
        </p:spPr>
      </p:pic>
      <p:pic>
        <p:nvPicPr>
          <p:cNvPr id="12" name="Grafik 11">
            <a:extLst>
              <a:ext uri="{FF2B5EF4-FFF2-40B4-BE49-F238E27FC236}">
                <a16:creationId xmlns:a16="http://schemas.microsoft.com/office/drawing/2014/main" id="{FC80B6D9-8DF5-4FF3-89B7-7209C7DEE69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86159" y="1504348"/>
            <a:ext cx="684000" cy="684000"/>
          </a:xfrm>
          <a:prstGeom prst="rect">
            <a:avLst/>
          </a:prstGeom>
        </p:spPr>
      </p:pic>
      <p:pic>
        <p:nvPicPr>
          <p:cNvPr id="16" name="Grafik 15" descr="Lupe mit einfarbiger Füllung">
            <a:extLst>
              <a:ext uri="{FF2B5EF4-FFF2-40B4-BE49-F238E27FC236}">
                <a16:creationId xmlns:a16="http://schemas.microsoft.com/office/drawing/2014/main" id="{DE44346F-481B-4268-8846-5A888D0C22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2293" y="2492896"/>
            <a:ext cx="612000" cy="612000"/>
          </a:xfrm>
          <a:prstGeom prst="rect">
            <a:avLst/>
          </a:prstGeom>
          <a:effectLst>
            <a:outerShdw blurRad="50800" dist="38100" algn="l" rotWithShape="0">
              <a:prstClr val="black">
                <a:alpha val="40000"/>
              </a:prstClr>
            </a:outerShdw>
          </a:effectLst>
        </p:spPr>
      </p:pic>
      <p:pic>
        <p:nvPicPr>
          <p:cNvPr id="17" name="Grafik 16" descr="Zeitung mit einfarbiger Füllung">
            <a:extLst>
              <a:ext uri="{FF2B5EF4-FFF2-40B4-BE49-F238E27FC236}">
                <a16:creationId xmlns:a16="http://schemas.microsoft.com/office/drawing/2014/main" id="{E219E99F-6999-489E-8575-0BD8984D8C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9440" y="5502094"/>
            <a:ext cx="756000" cy="756000"/>
          </a:xfrm>
          <a:prstGeom prst="rect">
            <a:avLst/>
          </a:prstGeom>
        </p:spPr>
      </p:pic>
      <p:pic>
        <p:nvPicPr>
          <p:cNvPr id="18" name="Grafik 17">
            <a:extLst>
              <a:ext uri="{FF2B5EF4-FFF2-40B4-BE49-F238E27FC236}">
                <a16:creationId xmlns:a16="http://schemas.microsoft.com/office/drawing/2014/main" id="{BED68CBA-F7FF-47C3-80CB-C17613D96E4C}"/>
              </a:ext>
            </a:extLst>
          </p:cNvPr>
          <p:cNvPicPr>
            <a:picLocks noChangeAspect="1"/>
          </p:cNvPicPr>
          <p:nvPr/>
        </p:nvPicPr>
        <p:blipFill>
          <a:blip r:embed="rId8">
            <a:duotone>
              <a:schemeClr val="accent2">
                <a:shade val="45000"/>
                <a:satMod val="135000"/>
              </a:schemeClr>
              <a:prstClr val="white"/>
            </a:duotone>
          </a:blip>
          <a:stretch>
            <a:fillRect/>
          </a:stretch>
        </p:blipFill>
        <p:spPr>
          <a:xfrm>
            <a:off x="348602" y="3362751"/>
            <a:ext cx="540000" cy="540000"/>
          </a:xfrm>
          <a:prstGeom prst="rect">
            <a:avLst/>
          </a:prstGeom>
        </p:spPr>
      </p:pic>
      <p:pic>
        <p:nvPicPr>
          <p:cNvPr id="21" name="Grafik 20" descr="E-Commerce mit einfarbiger Füllung">
            <a:extLst>
              <a:ext uri="{FF2B5EF4-FFF2-40B4-BE49-F238E27FC236}">
                <a16:creationId xmlns:a16="http://schemas.microsoft.com/office/drawing/2014/main" id="{BC6C7A6C-4EAB-4E77-82D3-F5E7E8B1644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975799">
            <a:off x="205864" y="4330256"/>
            <a:ext cx="792554" cy="792554"/>
          </a:xfrm>
          <a:prstGeom prst="rect">
            <a:avLst/>
          </a:prstGeom>
          <a:effectLst>
            <a:outerShdw blurRad="50800" dist="38100" algn="l" rotWithShape="0">
              <a:prstClr val="black">
                <a:alpha val="40000"/>
              </a:prstClr>
            </a:outerShdw>
          </a:effectLst>
        </p:spPr>
      </p:pic>
      <p:sp>
        <p:nvSpPr>
          <p:cNvPr id="22" name="Rechteck 21">
            <a:extLst>
              <a:ext uri="{FF2B5EF4-FFF2-40B4-BE49-F238E27FC236}">
                <a16:creationId xmlns:a16="http://schemas.microsoft.com/office/drawing/2014/main" id="{7ADCEF22-36D3-4EF1-96A0-8C2693644ACB}"/>
              </a:ext>
            </a:extLst>
          </p:cNvPr>
          <p:cNvSpPr/>
          <p:nvPr/>
        </p:nvSpPr>
        <p:spPr>
          <a:xfrm rot="1040479">
            <a:off x="432359" y="4440617"/>
            <a:ext cx="336003" cy="557141"/>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Fragezeichen mit einfarbiger Füllung">
            <a:extLst>
              <a:ext uri="{FF2B5EF4-FFF2-40B4-BE49-F238E27FC236}">
                <a16:creationId xmlns:a16="http://schemas.microsoft.com/office/drawing/2014/main" id="{197B4844-4AF9-45E5-A736-9D2611EEB57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1040479">
            <a:off x="398933" y="4481230"/>
            <a:ext cx="434384" cy="434384"/>
          </a:xfrm>
          <a:prstGeom prst="rect">
            <a:avLst/>
          </a:prstGeom>
        </p:spPr>
      </p:pic>
      <p:sp>
        <p:nvSpPr>
          <p:cNvPr id="2" name="Foliennummernplatzhalter 1">
            <a:extLst>
              <a:ext uri="{FF2B5EF4-FFF2-40B4-BE49-F238E27FC236}">
                <a16:creationId xmlns:a16="http://schemas.microsoft.com/office/drawing/2014/main" id="{28F68F83-C97E-4596-A690-54503CE6FECF}"/>
              </a:ext>
            </a:extLst>
          </p:cNvPr>
          <p:cNvSpPr>
            <a:spLocks noGrp="1"/>
          </p:cNvSpPr>
          <p:nvPr>
            <p:ph type="sldNum" sz="quarter" idx="12"/>
          </p:nvPr>
        </p:nvSpPr>
        <p:spPr/>
        <p:txBody>
          <a:bodyPr/>
          <a:lstStyle/>
          <a:p>
            <a:fld id="{995B83AF-091C-4368-ABDB-DF7FEF1A6B80}" type="slidenum">
              <a:rPr lang="de-DE" smtClean="0"/>
              <a:pPr/>
              <a:t>20</a:t>
            </a:fld>
            <a:endParaRPr lang="de-DE" dirty="0"/>
          </a:p>
        </p:txBody>
      </p:sp>
    </p:spTree>
    <p:extLst>
      <p:ext uri="{BB962C8B-B14F-4D97-AF65-F5344CB8AC3E}">
        <p14:creationId xmlns:p14="http://schemas.microsoft.com/office/powerpoint/2010/main" val="2568787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9" grpId="0" animBg="1"/>
      <p:bldP spid="27"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15411FD4-6BC7-085F-DD0B-13B5E012D11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06222" y="2708920"/>
            <a:ext cx="2346772" cy="2346772"/>
          </a:xfrm>
          <a:prstGeom prst="ellipse">
            <a:avLst/>
          </a:prstGeom>
        </p:spPr>
      </p:pic>
      <p:pic>
        <p:nvPicPr>
          <p:cNvPr id="12" name="Grafik 11">
            <a:extLst>
              <a:ext uri="{FF2B5EF4-FFF2-40B4-BE49-F238E27FC236}">
                <a16:creationId xmlns:a16="http://schemas.microsoft.com/office/drawing/2014/main" id="{FC80B6D9-8DF5-4FF3-89B7-7209C7DEE69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7408" y="692696"/>
            <a:ext cx="684000" cy="684000"/>
          </a:xfrm>
          <a:prstGeom prst="rect">
            <a:avLst/>
          </a:prstGeom>
        </p:spPr>
      </p:pic>
      <p:pic>
        <p:nvPicPr>
          <p:cNvPr id="16" name="Grafik 15" descr="Lupe mit einfarbiger Füllung">
            <a:extLst>
              <a:ext uri="{FF2B5EF4-FFF2-40B4-BE49-F238E27FC236}">
                <a16:creationId xmlns:a16="http://schemas.microsoft.com/office/drawing/2014/main" id="{DE44346F-481B-4268-8846-5A888D0C22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31776" y="764704"/>
            <a:ext cx="612000" cy="612000"/>
          </a:xfrm>
          <a:prstGeom prst="rect">
            <a:avLst/>
          </a:prstGeom>
          <a:effectLst>
            <a:outerShdw blurRad="50800" dist="38100" algn="l" rotWithShape="0">
              <a:prstClr val="black">
                <a:alpha val="40000"/>
              </a:prstClr>
            </a:outerShdw>
          </a:effectLst>
        </p:spPr>
      </p:pic>
      <p:pic>
        <p:nvPicPr>
          <p:cNvPr id="17" name="Grafik 16" descr="Zeitung mit einfarbiger Füllung">
            <a:extLst>
              <a:ext uri="{FF2B5EF4-FFF2-40B4-BE49-F238E27FC236}">
                <a16:creationId xmlns:a16="http://schemas.microsoft.com/office/drawing/2014/main" id="{E219E99F-6999-489E-8575-0BD8984D8C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20336" y="692696"/>
            <a:ext cx="756000" cy="756000"/>
          </a:xfrm>
          <a:prstGeom prst="rect">
            <a:avLst/>
          </a:prstGeom>
        </p:spPr>
      </p:pic>
      <p:pic>
        <p:nvPicPr>
          <p:cNvPr id="18" name="Grafik 17">
            <a:extLst>
              <a:ext uri="{FF2B5EF4-FFF2-40B4-BE49-F238E27FC236}">
                <a16:creationId xmlns:a16="http://schemas.microsoft.com/office/drawing/2014/main" id="{BED68CBA-F7FF-47C3-80CB-C17613D96E4C}"/>
              </a:ext>
            </a:extLst>
          </p:cNvPr>
          <p:cNvPicPr>
            <a:picLocks noChangeAspect="1"/>
          </p:cNvPicPr>
          <p:nvPr/>
        </p:nvPicPr>
        <p:blipFill>
          <a:blip r:embed="rId8">
            <a:duotone>
              <a:schemeClr val="accent2">
                <a:shade val="45000"/>
                <a:satMod val="135000"/>
              </a:schemeClr>
              <a:prstClr val="white"/>
            </a:duotone>
          </a:blip>
          <a:stretch>
            <a:fillRect/>
          </a:stretch>
        </p:blipFill>
        <p:spPr>
          <a:xfrm>
            <a:off x="4811480" y="764704"/>
            <a:ext cx="540000" cy="540000"/>
          </a:xfrm>
          <a:prstGeom prst="rect">
            <a:avLst/>
          </a:prstGeom>
        </p:spPr>
      </p:pic>
      <p:pic>
        <p:nvPicPr>
          <p:cNvPr id="21" name="Grafik 20" descr="E-Commerce mit einfarbiger Füllung">
            <a:extLst>
              <a:ext uri="{FF2B5EF4-FFF2-40B4-BE49-F238E27FC236}">
                <a16:creationId xmlns:a16="http://schemas.microsoft.com/office/drawing/2014/main" id="{BC6C7A6C-4EAB-4E77-82D3-F5E7E8B1644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980276">
            <a:off x="6867816" y="728164"/>
            <a:ext cx="792554" cy="792554"/>
          </a:xfrm>
          <a:prstGeom prst="rect">
            <a:avLst/>
          </a:prstGeom>
          <a:effectLst>
            <a:outerShdw blurRad="50800" dist="38100" algn="l" rotWithShape="0">
              <a:prstClr val="black">
                <a:alpha val="40000"/>
              </a:prstClr>
            </a:outerShdw>
          </a:effectLst>
        </p:spPr>
      </p:pic>
      <p:sp>
        <p:nvSpPr>
          <p:cNvPr id="22" name="Rechteck 21">
            <a:extLst>
              <a:ext uri="{FF2B5EF4-FFF2-40B4-BE49-F238E27FC236}">
                <a16:creationId xmlns:a16="http://schemas.microsoft.com/office/drawing/2014/main" id="{7ADCEF22-36D3-4EF1-96A0-8C2693644ACB}"/>
              </a:ext>
            </a:extLst>
          </p:cNvPr>
          <p:cNvSpPr/>
          <p:nvPr/>
        </p:nvSpPr>
        <p:spPr>
          <a:xfrm rot="1078708">
            <a:off x="7106054" y="849699"/>
            <a:ext cx="336003" cy="557141"/>
          </a:xfrm>
          <a:prstGeom prst="rect">
            <a:avLst/>
          </a:prstGeom>
          <a:solidFill>
            <a:srgbClr val="EB6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Fragezeichen mit einfarbiger Füllung">
            <a:extLst>
              <a:ext uri="{FF2B5EF4-FFF2-40B4-BE49-F238E27FC236}">
                <a16:creationId xmlns:a16="http://schemas.microsoft.com/office/drawing/2014/main" id="{197B4844-4AF9-45E5-A736-9D2611EEB57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672639">
            <a:off x="7072628" y="890312"/>
            <a:ext cx="434384" cy="434384"/>
          </a:xfrm>
          <a:prstGeom prst="rect">
            <a:avLst/>
          </a:prstGeom>
        </p:spPr>
      </p:pic>
      <p:sp>
        <p:nvSpPr>
          <p:cNvPr id="3" name="Textfeld 2">
            <a:extLst>
              <a:ext uri="{FF2B5EF4-FFF2-40B4-BE49-F238E27FC236}">
                <a16:creationId xmlns:a16="http://schemas.microsoft.com/office/drawing/2014/main" id="{B3EE05EE-F484-47A7-AF00-711C25B1E8C7}"/>
              </a:ext>
            </a:extLst>
          </p:cNvPr>
          <p:cNvSpPr txBox="1"/>
          <p:nvPr/>
        </p:nvSpPr>
        <p:spPr>
          <a:xfrm>
            <a:off x="191344" y="1340768"/>
            <a:ext cx="9972725" cy="4898713"/>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de-DE" sz="1600" b="1" dirty="0">
              <a:solidFill>
                <a:srgbClr val="C00000"/>
              </a:solidFill>
              <a:sym typeface="Wingdings" panose="05000000000000000000" pitchFamily="2" charset="2"/>
            </a:endParaRPr>
          </a:p>
          <a:p>
            <a:pPr marL="357188">
              <a:lnSpc>
                <a:spcPct val="120000"/>
              </a:lnSpc>
              <a:spcAft>
                <a:spcPts val="400"/>
              </a:spcAft>
              <a:buFont typeface="Wingdings" panose="05000000000000000000" pitchFamily="2" charset="2"/>
              <a:buChar char="à"/>
            </a:pPr>
            <a:r>
              <a:rPr lang="de-DE" sz="3400" b="1" dirty="0">
                <a:solidFill>
                  <a:srgbClr val="EB6183"/>
                </a:solidFill>
                <a:sym typeface="Wingdings" panose="05000000000000000000" pitchFamily="2" charset="2"/>
              </a:rPr>
              <a:t>Für den Journalistenbesuch: </a:t>
            </a:r>
            <a:endParaRPr lang="de-DE" sz="3400" dirty="0">
              <a:solidFill>
                <a:srgbClr val="EB6183"/>
              </a:solidFill>
              <a:sym typeface="Wingdings" panose="05000000000000000000" pitchFamily="2" charset="2"/>
            </a:endParaRPr>
          </a:p>
          <a:p>
            <a:pPr marL="814388" indent="-457200">
              <a:lnSpc>
                <a:spcPct val="120000"/>
              </a:lnSpc>
              <a:buFont typeface="Wingdings" panose="05000000000000000000" pitchFamily="2" charset="2"/>
              <a:buChar char="§"/>
            </a:pPr>
            <a:r>
              <a:rPr lang="de-DE" sz="3200" dirty="0">
                <a:sym typeface="Wingdings" panose="05000000000000000000" pitchFamily="2" charset="2"/>
              </a:rPr>
              <a:t>Wollt Ihr wissen, wie in den Redaktionen Nachrichten gecheckt werden?</a:t>
            </a:r>
          </a:p>
          <a:p>
            <a:pPr marL="814388" indent="-457200">
              <a:lnSpc>
                <a:spcPct val="120000"/>
              </a:lnSpc>
              <a:buFont typeface="Wingdings" panose="05000000000000000000" pitchFamily="2" charset="2"/>
              <a:buChar char="§"/>
            </a:pPr>
            <a:r>
              <a:rPr lang="de-DE" sz="3200" dirty="0">
                <a:sym typeface="Wingdings" panose="05000000000000000000" pitchFamily="2" charset="2"/>
              </a:rPr>
              <a:t>Wollt Ihr die journalistischen Handwerksregeln  genauer kennenlernen?</a:t>
            </a:r>
          </a:p>
          <a:p>
            <a:pPr marL="814388" indent="-457200">
              <a:lnSpc>
                <a:spcPct val="120000"/>
              </a:lnSpc>
              <a:buFont typeface="Wingdings" panose="05000000000000000000" pitchFamily="2" charset="2"/>
              <a:buChar char="§"/>
            </a:pPr>
            <a:r>
              <a:rPr lang="de-DE" sz="3200" dirty="0">
                <a:sym typeface="Wingdings" panose="05000000000000000000" pitchFamily="2" charset="2"/>
              </a:rPr>
              <a:t>Interessiert Euch die Arbeitsweise des Besuchers (der Journalistin bzw. des Journalisten)?</a:t>
            </a:r>
          </a:p>
          <a:p>
            <a:pPr marL="357188">
              <a:lnSpc>
                <a:spcPct val="120000"/>
              </a:lnSpc>
            </a:pPr>
            <a:endParaRPr lang="de-DE" sz="2000" dirty="0"/>
          </a:p>
        </p:txBody>
      </p:sp>
      <p:sp>
        <p:nvSpPr>
          <p:cNvPr id="2" name="Foliennummernplatzhalter 1">
            <a:extLst>
              <a:ext uri="{FF2B5EF4-FFF2-40B4-BE49-F238E27FC236}">
                <a16:creationId xmlns:a16="http://schemas.microsoft.com/office/drawing/2014/main" id="{28F68F83-C97E-4596-A690-54503CE6FECF}"/>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21</a:t>
            </a:fld>
            <a:endParaRPr lang="de-DE" dirty="0"/>
          </a:p>
        </p:txBody>
      </p:sp>
      <p:sp>
        <p:nvSpPr>
          <p:cNvPr id="4" name="Pfeil: nach unten 3">
            <a:extLst>
              <a:ext uri="{FF2B5EF4-FFF2-40B4-BE49-F238E27FC236}">
                <a16:creationId xmlns:a16="http://schemas.microsoft.com/office/drawing/2014/main" id="{FF2ED9C5-D120-4C52-80F1-0255FD9B15A5}"/>
              </a:ext>
            </a:extLst>
          </p:cNvPr>
          <p:cNvSpPr/>
          <p:nvPr/>
        </p:nvSpPr>
        <p:spPr>
          <a:xfrm rot="16200000">
            <a:off x="3046921" y="-957748"/>
            <a:ext cx="4609118" cy="9636985"/>
          </a:xfrm>
          <a:prstGeom prst="downArrow">
            <a:avLst>
              <a:gd name="adj1" fmla="val 50000"/>
              <a:gd name="adj2" fmla="val 5040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AAF1040-652B-4848-8059-891A5697F8A5}"/>
              </a:ext>
            </a:extLst>
          </p:cNvPr>
          <p:cNvSpPr txBox="1"/>
          <p:nvPr/>
        </p:nvSpPr>
        <p:spPr>
          <a:xfrm>
            <a:off x="1391100" y="3160942"/>
            <a:ext cx="6840760" cy="1642694"/>
          </a:xfrm>
          <a:prstGeom prst="rect">
            <a:avLst/>
          </a:prstGeom>
          <a:noFill/>
        </p:spPr>
        <p:txBody>
          <a:bodyPr wrap="square" rtlCol="0">
            <a:spAutoFit/>
          </a:bodyPr>
          <a:lstStyle/>
          <a:p>
            <a:pPr marL="357188" algn="ctr">
              <a:lnSpc>
                <a:spcPct val="120000"/>
              </a:lnSpc>
            </a:pPr>
            <a:r>
              <a:rPr lang="de-DE" sz="4400" b="1" dirty="0">
                <a:solidFill>
                  <a:schemeClr val="bg1"/>
                </a:solidFill>
                <a:sym typeface="Wingdings" panose="05000000000000000000" pitchFamily="2" charset="2"/>
              </a:rPr>
              <a:t>Sammelt Stichworte und Fragen!</a:t>
            </a:r>
          </a:p>
        </p:txBody>
      </p:sp>
    </p:spTree>
    <p:extLst>
      <p:ext uri="{BB962C8B-B14F-4D97-AF65-F5344CB8AC3E}">
        <p14:creationId xmlns:p14="http://schemas.microsoft.com/office/powerpoint/2010/main" val="26807070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22</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523562"/>
            <a:ext cx="5534219"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77965" y="2485382"/>
            <a:ext cx="5242171"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2025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Stephan Gert, Stefan Möck. </a:t>
            </a: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00732"/>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709462"/>
            <a:ext cx="56886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werden,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14</a:t>
            </a:r>
            <a:r>
              <a:rPr lang="de-DE" altLang="de-DE" sz="1400" dirty="0">
                <a:latin typeface="+mj-lt"/>
                <a:ea typeface="Calibri" panose="020F0502020204030204" pitchFamily="34" charset="0"/>
                <a:cs typeface="Times New Roman" panose="02020603050405020304" pitchFamily="18" charset="0"/>
              </a:rPr>
              <a:t>.04.2026</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374F2007-D316-262F-1F6D-3E7931C68EC7}"/>
              </a:ext>
            </a:extLst>
          </p:cNvPr>
          <p:cNvSpPr/>
          <p:nvPr/>
        </p:nvSpPr>
        <p:spPr>
          <a:xfrm>
            <a:off x="263352" y="6281546"/>
            <a:ext cx="648072" cy="446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8" name="Gruppieren 37">
            <a:extLst>
              <a:ext uri="{FF2B5EF4-FFF2-40B4-BE49-F238E27FC236}">
                <a16:creationId xmlns:a16="http://schemas.microsoft.com/office/drawing/2014/main" id="{C21B033F-1C1A-5BB6-EA5E-563D9FA41767}"/>
              </a:ext>
            </a:extLst>
          </p:cNvPr>
          <p:cNvGrpSpPr/>
          <p:nvPr/>
        </p:nvGrpSpPr>
        <p:grpSpPr>
          <a:xfrm>
            <a:off x="623392" y="1723208"/>
            <a:ext cx="12122338" cy="2217994"/>
            <a:chOff x="731084" y="1527416"/>
            <a:chExt cx="12122338" cy="2217994"/>
          </a:xfrm>
        </p:grpSpPr>
        <p:sp>
          <p:nvSpPr>
            <p:cNvPr id="21" name="Abgerundete rechteckige Legende 20">
              <a:extLst>
                <a:ext uri="{FF2B5EF4-FFF2-40B4-BE49-F238E27FC236}">
                  <a16:creationId xmlns:a16="http://schemas.microsoft.com/office/drawing/2014/main" id="{FA92B7F4-81C5-909F-E4EF-93DB57AFCC49}"/>
                </a:ext>
              </a:extLst>
            </p:cNvPr>
            <p:cNvSpPr/>
            <p:nvPr/>
          </p:nvSpPr>
          <p:spPr>
            <a:xfrm>
              <a:off x="731084" y="1527416"/>
              <a:ext cx="11431702" cy="2217993"/>
            </a:xfrm>
            <a:prstGeom prst="wedgeRoundRectCallout">
              <a:avLst>
                <a:gd name="adj1" fmla="val 4618"/>
                <a:gd name="adj2" fmla="val 37194"/>
                <a:gd name="adj3" fmla="val 16667"/>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Inhaltsplatzhalter 2">
              <a:extLst>
                <a:ext uri="{FF2B5EF4-FFF2-40B4-BE49-F238E27FC236}">
                  <a16:creationId xmlns:a16="http://schemas.microsoft.com/office/drawing/2014/main" id="{B1FB86C1-9C0A-8A7F-E2A3-E3FE6E242E80}"/>
                </a:ext>
              </a:extLst>
            </p:cNvPr>
            <p:cNvSpPr txBox="1">
              <a:spLocks/>
            </p:cNvSpPr>
            <p:nvPr/>
          </p:nvSpPr>
          <p:spPr>
            <a:xfrm>
              <a:off x="3442282" y="2270371"/>
              <a:ext cx="9411140" cy="1475039"/>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de-DE" dirty="0">
                  <a:solidFill>
                    <a:schemeClr val="bg1"/>
                  </a:solidFill>
                </a:rPr>
                <a:t>Jede Gruppe überprüft </a:t>
              </a:r>
              <a:r>
                <a:rPr lang="de-DE" b="1" dirty="0">
                  <a:solidFill>
                    <a:schemeClr val="bg1"/>
                  </a:solidFill>
                </a:rPr>
                <a:t>ohne Handy oder </a:t>
              </a:r>
              <a:r>
                <a:rPr lang="de-DE" b="1" dirty="0" err="1">
                  <a:solidFill>
                    <a:schemeClr val="bg1"/>
                  </a:solidFill>
                </a:rPr>
                <a:t>IPad</a:t>
              </a:r>
              <a:r>
                <a:rPr lang="de-DE" b="1" dirty="0">
                  <a:solidFill>
                    <a:schemeClr val="bg1"/>
                  </a:solidFill>
                </a:rPr>
                <a:t> </a:t>
              </a:r>
              <a:br>
                <a:rPr lang="de-DE" b="1" dirty="0">
                  <a:solidFill>
                    <a:schemeClr val="bg1"/>
                  </a:solidFill>
                </a:rPr>
              </a:br>
              <a:r>
                <a:rPr lang="de-DE" dirty="0">
                  <a:solidFill>
                    <a:schemeClr val="bg1"/>
                  </a:solidFill>
                </a:rPr>
                <a:t>die nachfolgenden Meldungen – </a:t>
              </a:r>
              <a:r>
                <a:rPr lang="de-DE" b="1" dirty="0">
                  <a:solidFill>
                    <a:schemeClr val="bg1"/>
                  </a:solidFill>
                </a:rPr>
                <a:t>Unsere Frage</a:t>
              </a:r>
              <a:r>
                <a:rPr lang="de-DE" dirty="0">
                  <a:solidFill>
                    <a:schemeClr val="bg1"/>
                  </a:solidFill>
                </a:rPr>
                <a:t>:</a:t>
              </a:r>
              <a:r>
                <a:rPr lang="de-DE" sz="2600" dirty="0">
                  <a:solidFill>
                    <a:schemeClr val="bg1"/>
                  </a:solidFill>
                </a:rPr>
                <a:t> </a:t>
              </a:r>
            </a:p>
          </p:txBody>
        </p:sp>
        <p:sp>
          <p:nvSpPr>
            <p:cNvPr id="35" name="Inhaltsplatzhalter 2">
              <a:extLst>
                <a:ext uri="{FF2B5EF4-FFF2-40B4-BE49-F238E27FC236}">
                  <a16:creationId xmlns:a16="http://schemas.microsoft.com/office/drawing/2014/main" id="{2F375C86-D75D-0281-3A44-75A6D12D6118}"/>
                </a:ext>
              </a:extLst>
            </p:cNvPr>
            <p:cNvSpPr txBox="1">
              <a:spLocks/>
            </p:cNvSpPr>
            <p:nvPr/>
          </p:nvSpPr>
          <p:spPr>
            <a:xfrm>
              <a:off x="2780860" y="1659969"/>
              <a:ext cx="9411140" cy="1475039"/>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de-DE" dirty="0">
                  <a:solidFill>
                    <a:schemeClr val="bg1"/>
                  </a:solidFill>
                </a:rPr>
                <a:t>Setzt euch so, dass </a:t>
              </a:r>
              <a:r>
                <a:rPr lang="de-DE" b="1" dirty="0">
                  <a:solidFill>
                    <a:schemeClr val="bg1"/>
                  </a:solidFill>
                </a:rPr>
                <a:t>Vierer-Gruppen </a:t>
              </a:r>
              <a:r>
                <a:rPr lang="de-DE" dirty="0">
                  <a:solidFill>
                    <a:schemeClr val="bg1"/>
                  </a:solidFill>
                </a:rPr>
                <a:t>gebildet werden</a:t>
              </a:r>
              <a:r>
                <a:rPr lang="de-DE" sz="2600" dirty="0">
                  <a:solidFill>
                    <a:schemeClr val="bg1"/>
                  </a:solidFill>
                </a:rPr>
                <a:t>.</a:t>
              </a:r>
            </a:p>
          </p:txBody>
        </p:sp>
      </p:grpSp>
      <p:sp>
        <p:nvSpPr>
          <p:cNvPr id="34" name="Rechteck 33">
            <a:extLst>
              <a:ext uri="{FF2B5EF4-FFF2-40B4-BE49-F238E27FC236}">
                <a16:creationId xmlns:a16="http://schemas.microsoft.com/office/drawing/2014/main" id="{6EEC3D78-66DA-A691-1D9F-BC928D4C1A65}"/>
              </a:ext>
            </a:extLst>
          </p:cNvPr>
          <p:cNvSpPr/>
          <p:nvPr/>
        </p:nvSpPr>
        <p:spPr>
          <a:xfrm>
            <a:off x="0" y="1728923"/>
            <a:ext cx="1055440" cy="1268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768AD108-03B9-4C66-92E9-8683D5A9826D}"/>
              </a:ext>
            </a:extLst>
          </p:cNvPr>
          <p:cNvSpPr/>
          <p:nvPr/>
        </p:nvSpPr>
        <p:spPr>
          <a:xfrm>
            <a:off x="263352" y="784417"/>
            <a:ext cx="8280920" cy="5072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3200" b="1" dirty="0">
                <a:solidFill>
                  <a:srgbClr val="EB6183"/>
                </a:solidFill>
              </a:rPr>
              <a:t> Den kritischen Verstand trainieren…</a:t>
            </a:r>
          </a:p>
        </p:txBody>
      </p:sp>
      <p:grpSp>
        <p:nvGrpSpPr>
          <p:cNvPr id="32" name="Gruppieren 31">
            <a:extLst>
              <a:ext uri="{FF2B5EF4-FFF2-40B4-BE49-F238E27FC236}">
                <a16:creationId xmlns:a16="http://schemas.microsoft.com/office/drawing/2014/main" id="{4363B3AE-F456-FD41-0DF5-633DA82132C4}"/>
              </a:ext>
            </a:extLst>
          </p:cNvPr>
          <p:cNvGrpSpPr/>
          <p:nvPr/>
        </p:nvGrpSpPr>
        <p:grpSpPr>
          <a:xfrm>
            <a:off x="4731004" y="4403782"/>
            <a:ext cx="6981620" cy="969434"/>
            <a:chOff x="4317139" y="3816474"/>
            <a:chExt cx="6981620" cy="969434"/>
          </a:xfrm>
        </p:grpSpPr>
        <p:sp>
          <p:nvSpPr>
            <p:cNvPr id="19" name="Inhaltsplatzhalter 2">
              <a:extLst>
                <a:ext uri="{FF2B5EF4-FFF2-40B4-BE49-F238E27FC236}">
                  <a16:creationId xmlns:a16="http://schemas.microsoft.com/office/drawing/2014/main" id="{6416C037-02E6-C90B-7B35-563CEEFD4710}"/>
                </a:ext>
              </a:extLst>
            </p:cNvPr>
            <p:cNvSpPr txBox="1">
              <a:spLocks/>
            </p:cNvSpPr>
            <p:nvPr/>
          </p:nvSpPr>
          <p:spPr>
            <a:xfrm>
              <a:off x="5122741" y="3855609"/>
              <a:ext cx="5527946" cy="930299"/>
            </a:xfrm>
            <a:prstGeom prst="rect">
              <a:avLst/>
            </a:prstGeom>
            <a:effectLst/>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DE" sz="3200" b="1" dirty="0">
                  <a:solidFill>
                    <a:srgbClr val="EB6183"/>
                  </a:solidFill>
                  <a:effectLst>
                    <a:outerShdw blurRad="38100" dist="38100" dir="2700000" algn="tl">
                      <a:srgbClr val="000000">
                        <a:alpha val="43137"/>
                      </a:srgbClr>
                    </a:outerShdw>
                  </a:effectLst>
                </a:rPr>
                <a:t>Stimmen die Informationen </a:t>
              </a:r>
              <a:endParaRPr lang="de-DE" sz="3200" dirty="0"/>
            </a:p>
            <a:p>
              <a:endParaRPr lang="de-DE" dirty="0"/>
            </a:p>
          </p:txBody>
        </p:sp>
        <p:pic>
          <p:nvPicPr>
            <p:cNvPr id="30" name="Grafik 29" descr="Marke Fragezeichen mit einfarbiger Füllung">
              <a:extLst>
                <a:ext uri="{FF2B5EF4-FFF2-40B4-BE49-F238E27FC236}">
                  <a16:creationId xmlns:a16="http://schemas.microsoft.com/office/drawing/2014/main" id="{0373C610-3DCE-F215-B361-56DDFC7577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17834" y="3849804"/>
              <a:ext cx="780925" cy="780925"/>
            </a:xfrm>
            <a:prstGeom prst="rect">
              <a:avLst/>
            </a:prstGeom>
            <a:effectLst>
              <a:outerShdw blurRad="50800" dist="38100" dir="5400000" algn="t" rotWithShape="0">
                <a:prstClr val="black">
                  <a:alpha val="40000"/>
                </a:prstClr>
              </a:outerShdw>
            </a:effectLst>
          </p:spPr>
        </p:pic>
        <p:pic>
          <p:nvPicPr>
            <p:cNvPr id="31" name="Grafik 30" descr="Marke Fragezeichen mit einfarbiger Füllung">
              <a:extLst>
                <a:ext uri="{FF2B5EF4-FFF2-40B4-BE49-F238E27FC236}">
                  <a16:creationId xmlns:a16="http://schemas.microsoft.com/office/drawing/2014/main" id="{E08326F5-E3C5-E6A6-9997-43BA2D794D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17139" y="3816474"/>
              <a:ext cx="780925" cy="780925"/>
            </a:xfrm>
            <a:prstGeom prst="rect">
              <a:avLst/>
            </a:prstGeom>
            <a:effectLst>
              <a:outerShdw blurRad="50800" dist="38100" dir="5400000" algn="t" rotWithShape="0">
                <a:prstClr val="black">
                  <a:alpha val="40000"/>
                </a:prstClr>
              </a:outerShdw>
            </a:effectLst>
          </p:spPr>
        </p:pic>
      </p:grpSp>
      <p:pic>
        <p:nvPicPr>
          <p:cNvPr id="16" name="Grafik 15" descr="Ein Bild, das Kleidung, Person, Menschliches Gesicht, Mädchen enthält.&#10;&#10;KI-generierte Inhalte können fehlerhaft sein.">
            <a:extLst>
              <a:ext uri="{FF2B5EF4-FFF2-40B4-BE49-F238E27FC236}">
                <a16:creationId xmlns:a16="http://schemas.microsoft.com/office/drawing/2014/main" id="{8ACA19A6-EF5F-5411-7BF6-5859B0A115F0}"/>
              </a:ext>
            </a:extLst>
          </p:cNvPr>
          <p:cNvPicPr>
            <a:picLocks noChangeAspect="1"/>
          </p:cNvPicPr>
          <p:nvPr/>
        </p:nvPicPr>
        <p:blipFill>
          <a:blip r:embed="rId4">
            <a:extLst>
              <a:ext uri="{28A0092B-C50C-407E-A947-70E740481C1C}">
                <a14:useLocalDpi xmlns:a14="http://schemas.microsoft.com/office/drawing/2010/main" val="0"/>
              </a:ext>
            </a:extLst>
          </a:blip>
          <a:srcRect l="27517"/>
          <a:stretch>
            <a:fillRect/>
          </a:stretch>
        </p:blipFill>
        <p:spPr>
          <a:xfrm>
            <a:off x="0" y="1728923"/>
            <a:ext cx="3334590" cy="4623192"/>
          </a:xfrm>
          <a:prstGeom prst="rect">
            <a:avLst/>
          </a:prstGeom>
          <a:ln>
            <a:noFill/>
          </a:ln>
        </p:spPr>
      </p:pic>
      <p:pic>
        <p:nvPicPr>
          <p:cNvPr id="26" name="Grafik 25" descr="Ein Bild, das Kreis, Raum, Farbigkeit enthält.&#10;&#10;KI-generierte Inhalte können fehlerhaft sein.">
            <a:extLst>
              <a:ext uri="{FF2B5EF4-FFF2-40B4-BE49-F238E27FC236}">
                <a16:creationId xmlns:a16="http://schemas.microsoft.com/office/drawing/2014/main" id="{8CC4A28D-7DE4-6632-5083-8275CDE7F0E9}"/>
              </a:ext>
            </a:extLst>
          </p:cNvPr>
          <p:cNvPicPr>
            <a:picLocks noChangeAspect="1"/>
          </p:cNvPicPr>
          <p:nvPr/>
        </p:nvPicPr>
        <p:blipFill>
          <a:blip r:embed="rId5" cstate="print">
            <a:extLst>
              <a:ext uri="{28A0092B-C50C-407E-A947-70E740481C1C}">
                <a14:useLocalDpi xmlns:a14="http://schemas.microsoft.com/office/drawing/2010/main" val="0"/>
              </a:ext>
            </a:extLst>
          </a:blip>
          <a:srcRect l="27654"/>
          <a:stretch>
            <a:fillRect/>
          </a:stretch>
        </p:blipFill>
        <p:spPr>
          <a:xfrm>
            <a:off x="0" y="1708409"/>
            <a:ext cx="3359696" cy="4643706"/>
          </a:xfrm>
          <a:prstGeom prst="rect">
            <a:avLst/>
          </a:prstGeom>
        </p:spPr>
      </p:pic>
      <p:grpSp>
        <p:nvGrpSpPr>
          <p:cNvPr id="10" name="Gruppieren 9">
            <a:extLst>
              <a:ext uri="{FF2B5EF4-FFF2-40B4-BE49-F238E27FC236}">
                <a16:creationId xmlns:a16="http://schemas.microsoft.com/office/drawing/2014/main" id="{78E4AFF9-727C-81B6-BBA2-6FBAC90E5E1E}"/>
              </a:ext>
            </a:extLst>
          </p:cNvPr>
          <p:cNvGrpSpPr/>
          <p:nvPr/>
        </p:nvGrpSpPr>
        <p:grpSpPr>
          <a:xfrm>
            <a:off x="6960096" y="6165304"/>
            <a:ext cx="5231904" cy="576917"/>
            <a:chOff x="6763222" y="6165304"/>
            <a:chExt cx="5428778" cy="576917"/>
          </a:xfrm>
        </p:grpSpPr>
        <p:sp>
          <p:nvSpPr>
            <p:cNvPr id="9" name="Textfeld 8">
              <a:extLst>
                <a:ext uri="{FF2B5EF4-FFF2-40B4-BE49-F238E27FC236}">
                  <a16:creationId xmlns:a16="http://schemas.microsoft.com/office/drawing/2014/main" id="{E007DAB1-0490-4035-ADE8-C894B66BA666}"/>
                </a:ext>
              </a:extLst>
            </p:cNvPr>
            <p:cNvSpPr txBox="1"/>
            <p:nvPr/>
          </p:nvSpPr>
          <p:spPr>
            <a:xfrm>
              <a:off x="6763222" y="6281546"/>
              <a:ext cx="4716943" cy="446276"/>
            </a:xfrm>
            <a:prstGeom prst="rect">
              <a:avLst/>
            </a:prstGeom>
            <a:solidFill>
              <a:schemeClr val="bg1"/>
            </a:solidFill>
          </p:spPr>
          <p:txBody>
            <a:bodyPr wrap="square" rtlCol="0">
              <a:spAutoFit/>
            </a:bodyPr>
            <a:lstStyle/>
            <a:p>
              <a:r>
                <a:rPr lang="de-DE" sz="2300" b="1" dirty="0"/>
                <a:t>Hier kommen drei Nachrichten</a:t>
              </a:r>
            </a:p>
          </p:txBody>
        </p:sp>
        <p:cxnSp>
          <p:nvCxnSpPr>
            <p:cNvPr id="2" name="Gerader Verbinder 22">
              <a:extLst>
                <a:ext uri="{FF2B5EF4-FFF2-40B4-BE49-F238E27FC236}">
                  <a16:creationId xmlns:a16="http://schemas.microsoft.com/office/drawing/2014/main" id="{936EB3B9-A5A9-3C0A-8E98-BD691286653E}"/>
                </a:ext>
              </a:extLst>
            </p:cNvPr>
            <p:cNvCxnSpPr>
              <a:cxnSpLocks/>
            </p:cNvCxnSpPr>
            <p:nvPr/>
          </p:nvCxnSpPr>
          <p:spPr>
            <a:xfrm flipH="1">
              <a:off x="6763222" y="6165304"/>
              <a:ext cx="5428778"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6" name="Graphic 2">
              <a:extLst>
                <a:ext uri="{FF2B5EF4-FFF2-40B4-BE49-F238E27FC236}">
                  <a16:creationId xmlns:a16="http://schemas.microsoft.com/office/drawing/2014/main" id="{DA62E384-88E5-4CCA-8CF7-07D16EA93BAB}"/>
                </a:ext>
              </a:extLst>
            </p:cNvPr>
            <p:cNvSpPr/>
            <p:nvPr/>
          </p:nvSpPr>
          <p:spPr>
            <a:xfrm>
              <a:off x="11421244" y="6267147"/>
              <a:ext cx="497495" cy="475074"/>
            </a:xfrm>
            <a:custGeom>
              <a:avLst/>
              <a:gdLst>
                <a:gd name="csX0" fmla="*/ 435308 w 497495"/>
                <a:gd name="csY0" fmla="*/ 0 h 475074"/>
                <a:gd name="csX1" fmla="*/ 497495 w 497495"/>
                <a:gd name="csY1" fmla="*/ 59384 h 475074"/>
                <a:gd name="csX2" fmla="*/ 497495 w 497495"/>
                <a:gd name="csY2" fmla="*/ 59384 h 475074"/>
                <a:gd name="csX3" fmla="*/ 497495 w 497495"/>
                <a:gd name="csY3" fmla="*/ 415690 h 475074"/>
                <a:gd name="csX4" fmla="*/ 435308 w 497495"/>
                <a:gd name="csY4" fmla="*/ 475074 h 475074"/>
                <a:gd name="csX5" fmla="*/ 435308 w 497495"/>
                <a:gd name="csY5" fmla="*/ 475074 h 475074"/>
                <a:gd name="csX6" fmla="*/ 62187 w 497495"/>
                <a:gd name="csY6" fmla="*/ 475074 h 475074"/>
                <a:gd name="csX7" fmla="*/ 0 w 497495"/>
                <a:gd name="csY7" fmla="*/ 415690 h 475074"/>
                <a:gd name="csX8" fmla="*/ 0 w 497495"/>
                <a:gd name="csY8" fmla="*/ 415690 h 475074"/>
                <a:gd name="csX9" fmla="*/ 0 w 497495"/>
                <a:gd name="csY9" fmla="*/ 59384 h 475074"/>
                <a:gd name="csX10" fmla="*/ 62187 w 497495"/>
                <a:gd name="csY10" fmla="*/ 0 h 475074"/>
                <a:gd name="csX11" fmla="*/ 62187 w 497495"/>
                <a:gd name="csY11" fmla="*/ 0 h 475074"/>
                <a:gd name="csX12" fmla="*/ 244719 w 497495"/>
                <a:gd name="csY12" fmla="*/ 134102 h 475074"/>
                <a:gd name="csX13" fmla="*/ 233711 w 497495"/>
                <a:gd name="csY13" fmla="*/ 144613 h 475074"/>
                <a:gd name="csX14" fmla="*/ 237740 w 497495"/>
                <a:gd name="csY14" fmla="*/ 158972 h 475074"/>
                <a:gd name="csX15" fmla="*/ 304499 w 497495"/>
                <a:gd name="csY15" fmla="*/ 222691 h 475074"/>
                <a:gd name="csX16" fmla="*/ 155467 w 497495"/>
                <a:gd name="csY16" fmla="*/ 222691 h 475074"/>
                <a:gd name="csX17" fmla="*/ 139920 w 497495"/>
                <a:gd name="csY17" fmla="*/ 237537 h 475074"/>
                <a:gd name="csX18" fmla="*/ 155467 w 497495"/>
                <a:gd name="csY18" fmla="*/ 252383 h 475074"/>
                <a:gd name="csX19" fmla="*/ 304499 w 497495"/>
                <a:gd name="csY19" fmla="*/ 252383 h 475074"/>
                <a:gd name="csX20" fmla="*/ 237740 w 497495"/>
                <a:gd name="csY20" fmla="*/ 316102 h 475074"/>
                <a:gd name="csX21" fmla="*/ 237740 w 497495"/>
                <a:gd name="csY21" fmla="*/ 337124 h 475074"/>
                <a:gd name="csX22" fmla="*/ 259755 w 497495"/>
                <a:gd name="csY22" fmla="*/ 337124 h 475074"/>
                <a:gd name="csX23" fmla="*/ 353035 w 497495"/>
                <a:gd name="csY23" fmla="*/ 248048 h 475074"/>
                <a:gd name="csX24" fmla="*/ 357602 w 497495"/>
                <a:gd name="csY24" fmla="*/ 237537 h 475074"/>
                <a:gd name="csX25" fmla="*/ 353035 w 497495"/>
                <a:gd name="csY25" fmla="*/ 227026 h 475074"/>
                <a:gd name="csX26" fmla="*/ 259755 w 497495"/>
                <a:gd name="csY26" fmla="*/ 137950 h 475074"/>
                <a:gd name="csX27" fmla="*/ 244719 w 497495"/>
                <a:gd name="csY27" fmla="*/ 134102 h 4750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97495" h="475074">
                  <a:moveTo>
                    <a:pt x="435308" y="0"/>
                  </a:moveTo>
                  <a:cubicBezTo>
                    <a:pt x="469653" y="0"/>
                    <a:pt x="497495" y="26587"/>
                    <a:pt x="497495" y="59384"/>
                  </a:cubicBezTo>
                  <a:lnTo>
                    <a:pt x="497495" y="59384"/>
                  </a:lnTo>
                  <a:lnTo>
                    <a:pt x="497495" y="415690"/>
                  </a:lnTo>
                  <a:cubicBezTo>
                    <a:pt x="497495" y="448486"/>
                    <a:pt x="469653" y="475074"/>
                    <a:pt x="435308" y="475074"/>
                  </a:cubicBezTo>
                  <a:lnTo>
                    <a:pt x="435308" y="475074"/>
                  </a:lnTo>
                  <a:lnTo>
                    <a:pt x="62187" y="475074"/>
                  </a:lnTo>
                  <a:cubicBezTo>
                    <a:pt x="27842" y="475074"/>
                    <a:pt x="0" y="448486"/>
                    <a:pt x="0" y="415690"/>
                  </a:cubicBezTo>
                  <a:lnTo>
                    <a:pt x="0" y="415690"/>
                  </a:lnTo>
                  <a:lnTo>
                    <a:pt x="0" y="59384"/>
                  </a:lnTo>
                  <a:cubicBezTo>
                    <a:pt x="0" y="26587"/>
                    <a:pt x="27842" y="0"/>
                    <a:pt x="62187" y="0"/>
                  </a:cubicBezTo>
                  <a:lnTo>
                    <a:pt x="62187" y="0"/>
                  </a:lnTo>
                  <a:close/>
                  <a:moveTo>
                    <a:pt x="244719" y="134102"/>
                  </a:moveTo>
                  <a:cubicBezTo>
                    <a:pt x="239347" y="135477"/>
                    <a:pt x="235151" y="139484"/>
                    <a:pt x="233711" y="144613"/>
                  </a:cubicBezTo>
                  <a:cubicBezTo>
                    <a:pt x="232272" y="149743"/>
                    <a:pt x="233808" y="155216"/>
                    <a:pt x="237740" y="158972"/>
                  </a:cubicBezTo>
                  <a:lnTo>
                    <a:pt x="304499" y="222691"/>
                  </a:lnTo>
                  <a:lnTo>
                    <a:pt x="155467" y="222691"/>
                  </a:lnTo>
                  <a:cubicBezTo>
                    <a:pt x="146881" y="222691"/>
                    <a:pt x="139920" y="229338"/>
                    <a:pt x="139920" y="237537"/>
                  </a:cubicBezTo>
                  <a:cubicBezTo>
                    <a:pt x="139920" y="245737"/>
                    <a:pt x="146881" y="252383"/>
                    <a:pt x="155467" y="252383"/>
                  </a:cubicBezTo>
                  <a:lnTo>
                    <a:pt x="304499" y="252383"/>
                  </a:lnTo>
                  <a:lnTo>
                    <a:pt x="237740" y="316102"/>
                  </a:lnTo>
                  <a:cubicBezTo>
                    <a:pt x="231661" y="321908"/>
                    <a:pt x="231661" y="331319"/>
                    <a:pt x="237740" y="337124"/>
                  </a:cubicBezTo>
                  <a:cubicBezTo>
                    <a:pt x="243820" y="342930"/>
                    <a:pt x="253675" y="342930"/>
                    <a:pt x="259755" y="337124"/>
                  </a:cubicBezTo>
                  <a:lnTo>
                    <a:pt x="353035" y="248048"/>
                  </a:lnTo>
                  <a:cubicBezTo>
                    <a:pt x="355960" y="245262"/>
                    <a:pt x="357602" y="241480"/>
                    <a:pt x="357602" y="237537"/>
                  </a:cubicBezTo>
                  <a:cubicBezTo>
                    <a:pt x="357602" y="233593"/>
                    <a:pt x="355960" y="229811"/>
                    <a:pt x="353035" y="227026"/>
                  </a:cubicBezTo>
                  <a:lnTo>
                    <a:pt x="259755" y="137950"/>
                  </a:lnTo>
                  <a:cubicBezTo>
                    <a:pt x="255822" y="134194"/>
                    <a:pt x="250091" y="132728"/>
                    <a:pt x="244719" y="134102"/>
                  </a:cubicBezTo>
                  <a:close/>
                </a:path>
              </a:pathLst>
            </a:custGeom>
            <a:solidFill>
              <a:srgbClr val="EB6183"/>
            </a:solidFill>
            <a:ln w="24765" cap="flat">
              <a:noFill/>
              <a:prstDash val="solid"/>
              <a:miter/>
            </a:ln>
          </p:spPr>
          <p:txBody>
            <a:bodyPr/>
            <a:lstStyle/>
            <a:p>
              <a:endParaRPr lang="de-DE"/>
            </a:p>
          </p:txBody>
        </p:sp>
      </p:grpSp>
      <p:sp>
        <p:nvSpPr>
          <p:cNvPr id="11" name="Textfeld 10">
            <a:extLst>
              <a:ext uri="{FF2B5EF4-FFF2-40B4-BE49-F238E27FC236}">
                <a16:creationId xmlns:a16="http://schemas.microsoft.com/office/drawing/2014/main" id="{9D8C798B-E598-925D-5046-786E76B7281C}"/>
              </a:ext>
            </a:extLst>
          </p:cNvPr>
          <p:cNvSpPr txBox="1"/>
          <p:nvPr/>
        </p:nvSpPr>
        <p:spPr>
          <a:xfrm>
            <a:off x="411171" y="6004618"/>
            <a:ext cx="1247457" cy="215444"/>
          </a:xfrm>
          <a:prstGeom prst="rect">
            <a:avLst/>
          </a:prstGeom>
          <a:noFill/>
        </p:spPr>
        <p:txBody>
          <a:bodyPr wrap="none" rtlCol="0">
            <a:prstTxWarp prst="textArchDown">
              <a:avLst>
                <a:gd name="adj" fmla="val 689097"/>
              </a:avLst>
            </a:prstTxWarp>
            <a:spAutoFit/>
          </a:bodyPr>
          <a:lstStyle/>
          <a:p>
            <a:r>
              <a:rPr lang="de-DE" sz="800" dirty="0">
                <a:solidFill>
                  <a:schemeClr val="bg1">
                    <a:lumMod val="85000"/>
                  </a:schemeClr>
                </a:solidFill>
              </a:rPr>
              <a:t>Bildquelle: </a:t>
            </a:r>
            <a:r>
              <a:rPr lang="de-DE" sz="800" dirty="0" err="1">
                <a:solidFill>
                  <a:schemeClr val="bg1">
                    <a:lumMod val="85000"/>
                  </a:schemeClr>
                </a:solidFill>
              </a:rPr>
              <a:t>AdobeStock</a:t>
            </a:r>
            <a:endParaRPr lang="de-DE" sz="800" dirty="0">
              <a:solidFill>
                <a:schemeClr val="bg1">
                  <a:lumMod val="85000"/>
                </a:schemeClr>
              </a:solidFill>
            </a:endParaRPr>
          </a:p>
        </p:txBody>
      </p:sp>
      <p:sp>
        <p:nvSpPr>
          <p:cNvPr id="25" name="Foliennummernplatzhalter 2">
            <a:extLst>
              <a:ext uri="{FF2B5EF4-FFF2-40B4-BE49-F238E27FC236}">
                <a16:creationId xmlns:a16="http://schemas.microsoft.com/office/drawing/2014/main" id="{18B006D1-3375-AA94-7C88-ECE6FF45D627}"/>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3</a:t>
            </a:fld>
            <a:endParaRPr lang="de-DE" dirty="0"/>
          </a:p>
        </p:txBody>
      </p:sp>
    </p:spTree>
    <p:extLst>
      <p:ext uri="{BB962C8B-B14F-4D97-AF65-F5344CB8AC3E}">
        <p14:creationId xmlns:p14="http://schemas.microsoft.com/office/powerpoint/2010/main" val="3677204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300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Effect transition="in" filter="fade">
                                      <p:cBhvr>
                                        <p:cTn id="14" dur="1000"/>
                                        <p:tgtEl>
                                          <p:spTgt spid="32"/>
                                        </p:tgtEl>
                                      </p:cBhvr>
                                    </p:animEffect>
                                  </p:childTnLst>
                                </p:cTn>
                              </p:par>
                            </p:childTnLst>
                          </p:cTn>
                        </p:par>
                        <p:par>
                          <p:cTn id="15" fill="hold">
                            <p:stCondLst>
                              <p:cond delay="4500"/>
                            </p:stCondLst>
                            <p:childTnLst>
                              <p:par>
                                <p:cTn id="16" presetID="26" presetClass="emph" presetSubtype="0" fill="hold" nodeType="afterEffect">
                                  <p:stCondLst>
                                    <p:cond delay="0"/>
                                  </p:stCondLst>
                                  <p:childTnLst>
                                    <p:animEffect transition="out" filter="fade">
                                      <p:cBhvr>
                                        <p:cTn id="17" dur="2000" tmFilter="0, 0; .2, .5; .8, .5; 1, 0"/>
                                        <p:tgtEl>
                                          <p:spTgt spid="32"/>
                                        </p:tgtEl>
                                      </p:cBhvr>
                                    </p:animEffect>
                                    <p:animScale>
                                      <p:cBhvr>
                                        <p:cTn id="18" dur="100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B79E036-1FB4-8E36-CF64-43E5BA763997}"/>
              </a:ext>
            </a:extLst>
          </p:cNvPr>
          <p:cNvPicPr>
            <a:picLocks noChangeAspect="1"/>
          </p:cNvPicPr>
          <p:nvPr/>
        </p:nvPicPr>
        <p:blipFill>
          <a:blip r:embed="rId3"/>
          <a:stretch>
            <a:fillRect/>
          </a:stretch>
        </p:blipFill>
        <p:spPr>
          <a:xfrm>
            <a:off x="1800081" y="1236103"/>
            <a:ext cx="3600400" cy="5478905"/>
          </a:xfrm>
          <a:prstGeom prst="rect">
            <a:avLst/>
          </a:prstGeom>
          <a:ln w="12700">
            <a:solidFill>
              <a:schemeClr val="tx1"/>
            </a:solidFill>
          </a:ln>
        </p:spPr>
      </p:pic>
      <p:sp>
        <p:nvSpPr>
          <p:cNvPr id="15" name="Rechteck: abgerundete Ecken 14">
            <a:extLst>
              <a:ext uri="{FF2B5EF4-FFF2-40B4-BE49-F238E27FC236}">
                <a16:creationId xmlns:a16="http://schemas.microsoft.com/office/drawing/2014/main" id="{AD07355A-90E6-5BCF-7938-91B97E753EE3}"/>
              </a:ext>
            </a:extLst>
          </p:cNvPr>
          <p:cNvSpPr/>
          <p:nvPr/>
        </p:nvSpPr>
        <p:spPr>
          <a:xfrm>
            <a:off x="191344" y="620688"/>
            <a:ext cx="7992888" cy="507239"/>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Stimmt, was hier berichtet wird? – Eure Einschätzung:</a:t>
            </a:r>
          </a:p>
        </p:txBody>
      </p:sp>
      <p:sp>
        <p:nvSpPr>
          <p:cNvPr id="16" name="Ellipse 15">
            <a:extLst>
              <a:ext uri="{FF2B5EF4-FFF2-40B4-BE49-F238E27FC236}">
                <a16:creationId xmlns:a16="http://schemas.microsoft.com/office/drawing/2014/main" id="{D760BE6F-EADF-E653-1A81-8A79BFC0D598}"/>
              </a:ext>
            </a:extLst>
          </p:cNvPr>
          <p:cNvSpPr/>
          <p:nvPr/>
        </p:nvSpPr>
        <p:spPr>
          <a:xfrm>
            <a:off x="191344" y="134076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1</a:t>
            </a:r>
          </a:p>
        </p:txBody>
      </p:sp>
      <p:sp>
        <p:nvSpPr>
          <p:cNvPr id="20" name="Ellipse 19">
            <a:extLst>
              <a:ext uri="{FF2B5EF4-FFF2-40B4-BE49-F238E27FC236}">
                <a16:creationId xmlns:a16="http://schemas.microsoft.com/office/drawing/2014/main" id="{C13A8EF6-482F-C77C-8327-A2B8EDB7B513}"/>
              </a:ext>
            </a:extLst>
          </p:cNvPr>
          <p:cNvSpPr/>
          <p:nvPr/>
        </p:nvSpPr>
        <p:spPr>
          <a:xfrm>
            <a:off x="180754" y="247628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2</a:t>
            </a:r>
          </a:p>
        </p:txBody>
      </p:sp>
      <p:sp>
        <p:nvSpPr>
          <p:cNvPr id="21" name="Ellipse 20">
            <a:extLst>
              <a:ext uri="{FF2B5EF4-FFF2-40B4-BE49-F238E27FC236}">
                <a16:creationId xmlns:a16="http://schemas.microsoft.com/office/drawing/2014/main" id="{69F4652B-52A4-55C8-D326-896D55EEDFC3}"/>
              </a:ext>
            </a:extLst>
          </p:cNvPr>
          <p:cNvSpPr/>
          <p:nvPr/>
        </p:nvSpPr>
        <p:spPr>
          <a:xfrm>
            <a:off x="178607" y="3594611"/>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3</a:t>
            </a:r>
          </a:p>
        </p:txBody>
      </p:sp>
      <p:sp>
        <p:nvSpPr>
          <p:cNvPr id="22" name="Rechteck: abgerundete Ecken 21">
            <a:extLst>
              <a:ext uri="{FF2B5EF4-FFF2-40B4-BE49-F238E27FC236}">
                <a16:creationId xmlns:a16="http://schemas.microsoft.com/office/drawing/2014/main" id="{33AE65FD-713F-4A3F-7216-D582DBA501A5}"/>
              </a:ext>
            </a:extLst>
          </p:cNvPr>
          <p:cNvSpPr/>
          <p:nvPr/>
        </p:nvSpPr>
        <p:spPr>
          <a:xfrm>
            <a:off x="6096000" y="1229770"/>
            <a:ext cx="56886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200" dirty="0"/>
              <a:t>Anfang September 2025 brachten viele Newsmedien diese Nachricht. </a:t>
            </a:r>
            <a:endParaRPr lang="de-DE" sz="2200" b="1" dirty="0"/>
          </a:p>
        </p:txBody>
      </p:sp>
      <p:pic>
        <p:nvPicPr>
          <p:cNvPr id="25" name="Grafik 24" descr="Ein Bild, das Menschliches Gesicht, Text, Brille, Kleidung enthält.&#10;&#10;KI-generierte Inhalte können fehlerhaft sein.">
            <a:extLst>
              <a:ext uri="{FF2B5EF4-FFF2-40B4-BE49-F238E27FC236}">
                <a16:creationId xmlns:a16="http://schemas.microsoft.com/office/drawing/2014/main" id="{F23FB42B-B1CA-F106-15A4-2C474D890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564" y="1225680"/>
            <a:ext cx="4317433" cy="5070265"/>
          </a:xfrm>
          <a:prstGeom prst="rect">
            <a:avLst/>
          </a:prstGeom>
        </p:spPr>
      </p:pic>
      <p:sp>
        <p:nvSpPr>
          <p:cNvPr id="26" name="Rechteck: abgerundete Ecken 25">
            <a:extLst>
              <a:ext uri="{FF2B5EF4-FFF2-40B4-BE49-F238E27FC236}">
                <a16:creationId xmlns:a16="http://schemas.microsoft.com/office/drawing/2014/main" id="{B843534E-65F5-0349-43C9-C0C29B05481F}"/>
              </a:ext>
            </a:extLst>
          </p:cNvPr>
          <p:cNvSpPr/>
          <p:nvPr/>
        </p:nvSpPr>
        <p:spPr>
          <a:xfrm>
            <a:off x="6096000" y="2780928"/>
            <a:ext cx="56886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200" dirty="0"/>
              <a:t>Eine Newsseite zeigt die Wut ostdeutscher Bürger auf Bundeskanzler Merz.</a:t>
            </a:r>
            <a:endParaRPr lang="de-DE" sz="2200" b="1" dirty="0"/>
          </a:p>
        </p:txBody>
      </p:sp>
      <p:sp>
        <p:nvSpPr>
          <p:cNvPr id="27" name="Rechteck: abgerundete Ecken 26">
            <a:extLst>
              <a:ext uri="{FF2B5EF4-FFF2-40B4-BE49-F238E27FC236}">
                <a16:creationId xmlns:a16="http://schemas.microsoft.com/office/drawing/2014/main" id="{BF78B25B-C8E3-AB45-F05A-0E4CE2C7DBE4}"/>
              </a:ext>
            </a:extLst>
          </p:cNvPr>
          <p:cNvSpPr/>
          <p:nvPr/>
        </p:nvSpPr>
        <p:spPr>
          <a:xfrm>
            <a:off x="6096000" y="4365256"/>
            <a:ext cx="5688632" cy="1368000"/>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200" dirty="0"/>
              <a:t>Die Seite „Report 24“ gibt es auf </a:t>
            </a:r>
            <a:r>
              <a:rPr lang="de-DE" sz="2200" i="1" dirty="0" err="1"/>
              <a:t>Telegram</a:t>
            </a:r>
            <a:r>
              <a:rPr lang="de-DE" sz="2200" dirty="0"/>
              <a:t>. Die Nachricht stammt vom Oktober 2025. </a:t>
            </a:r>
          </a:p>
        </p:txBody>
      </p:sp>
      <p:pic>
        <p:nvPicPr>
          <p:cNvPr id="5" name="Grafik 4" descr="Ein Bild, das Text, Screenshot, draußen enthält.&#10;&#10;KI-generierte Inhalte können fehlerhaft sein.">
            <a:extLst>
              <a:ext uri="{FF2B5EF4-FFF2-40B4-BE49-F238E27FC236}">
                <a16:creationId xmlns:a16="http://schemas.microsoft.com/office/drawing/2014/main" id="{18777686-80D0-460B-321B-DDA7D1BC04E8}"/>
              </a:ext>
            </a:extLst>
          </p:cNvPr>
          <p:cNvPicPr>
            <a:picLocks noChangeAspect="1"/>
          </p:cNvPicPr>
          <p:nvPr/>
        </p:nvPicPr>
        <p:blipFill rotWithShape="1">
          <a:blip r:embed="rId5">
            <a:extLst>
              <a:ext uri="{28A0092B-C50C-407E-A947-70E740481C1C}">
                <a14:useLocalDpi xmlns:a14="http://schemas.microsoft.com/office/drawing/2010/main" val="0"/>
              </a:ext>
            </a:extLst>
          </a:blip>
          <a:srcRect b="66423"/>
          <a:stretch/>
        </p:blipFill>
        <p:spPr>
          <a:xfrm>
            <a:off x="1359878" y="1236103"/>
            <a:ext cx="4464000" cy="1739943"/>
          </a:xfrm>
          <a:prstGeom prst="rect">
            <a:avLst/>
          </a:prstGeom>
          <a:ln w="19050">
            <a:solidFill>
              <a:schemeClr val="tx1"/>
            </a:solidFill>
          </a:ln>
        </p:spPr>
      </p:pic>
      <p:pic>
        <p:nvPicPr>
          <p:cNvPr id="17" name="Grafik 16" descr="Ein Bild, das Text, Screenshot, draußen enthält.&#10;&#10;KI-generierte Inhalte können fehlerhaft sein.">
            <a:extLst>
              <a:ext uri="{FF2B5EF4-FFF2-40B4-BE49-F238E27FC236}">
                <a16:creationId xmlns:a16="http://schemas.microsoft.com/office/drawing/2014/main" id="{58D3800A-7390-4CBA-9209-6C727DC31938}"/>
              </a:ext>
            </a:extLst>
          </p:cNvPr>
          <p:cNvPicPr>
            <a:picLocks noChangeAspect="1"/>
          </p:cNvPicPr>
          <p:nvPr/>
        </p:nvPicPr>
        <p:blipFill rotWithShape="1">
          <a:blip r:embed="rId5">
            <a:extLst>
              <a:ext uri="{28A0092B-C50C-407E-A947-70E740481C1C}">
                <a14:useLocalDpi xmlns:a14="http://schemas.microsoft.com/office/drawing/2010/main" val="0"/>
              </a:ext>
            </a:extLst>
          </a:blip>
          <a:srcRect l="12139" t="51753" r="5411"/>
          <a:stretch/>
        </p:blipFill>
        <p:spPr>
          <a:xfrm>
            <a:off x="1355580" y="2995836"/>
            <a:ext cx="4467691" cy="3276000"/>
          </a:xfrm>
          <a:prstGeom prst="rect">
            <a:avLst/>
          </a:prstGeom>
          <a:ln w="19050">
            <a:solidFill>
              <a:schemeClr val="tx1"/>
            </a:solidFill>
          </a:ln>
        </p:spPr>
      </p:pic>
      <p:grpSp>
        <p:nvGrpSpPr>
          <p:cNvPr id="6" name="Gruppieren 5">
            <a:extLst>
              <a:ext uri="{FF2B5EF4-FFF2-40B4-BE49-F238E27FC236}">
                <a16:creationId xmlns:a16="http://schemas.microsoft.com/office/drawing/2014/main" id="{FF5E024B-F0CC-8740-26DB-9647EEB38116}"/>
              </a:ext>
            </a:extLst>
          </p:cNvPr>
          <p:cNvGrpSpPr/>
          <p:nvPr/>
        </p:nvGrpSpPr>
        <p:grpSpPr>
          <a:xfrm>
            <a:off x="7536160" y="6165304"/>
            <a:ext cx="4655840" cy="576917"/>
            <a:chOff x="7536160" y="6165304"/>
            <a:chExt cx="4655840" cy="576917"/>
          </a:xfrm>
        </p:grpSpPr>
        <p:pic>
          <p:nvPicPr>
            <p:cNvPr id="30" name="Graphic 2">
              <a:extLst>
                <a:ext uri="{FF2B5EF4-FFF2-40B4-BE49-F238E27FC236}">
                  <a16:creationId xmlns:a16="http://schemas.microsoft.com/office/drawing/2014/main" id="{D076B278-5340-C9B3-AF9C-DB6ED7A4F82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96600" y="6267147"/>
              <a:ext cx="506167" cy="475074"/>
            </a:xfrm>
            <a:prstGeom prst="rect">
              <a:avLst/>
            </a:prstGeom>
          </p:spPr>
        </p:pic>
        <p:sp>
          <p:nvSpPr>
            <p:cNvPr id="31" name="Textfeld 30">
              <a:extLst>
                <a:ext uri="{FF2B5EF4-FFF2-40B4-BE49-F238E27FC236}">
                  <a16:creationId xmlns:a16="http://schemas.microsoft.com/office/drawing/2014/main" id="{01886607-D5EE-B8EC-F1D9-09588E4A8F88}"/>
                </a:ext>
              </a:extLst>
            </p:cNvPr>
            <p:cNvSpPr txBox="1"/>
            <p:nvPr/>
          </p:nvSpPr>
          <p:spPr>
            <a:xfrm>
              <a:off x="7725334" y="6295945"/>
              <a:ext cx="3758753" cy="446276"/>
            </a:xfrm>
            <a:prstGeom prst="rect">
              <a:avLst/>
            </a:prstGeom>
            <a:noFill/>
          </p:spPr>
          <p:txBody>
            <a:bodyPr wrap="square" rtlCol="0">
              <a:spAutoFit/>
            </a:bodyPr>
            <a:lstStyle/>
            <a:p>
              <a:r>
                <a:rPr lang="de-DE" sz="2300" b="1" dirty="0"/>
                <a:t>Hier geht’s zur Auflösung</a:t>
              </a:r>
            </a:p>
          </p:txBody>
        </p:sp>
        <p:cxnSp>
          <p:nvCxnSpPr>
            <p:cNvPr id="4" name="Gerader Verbinder 22">
              <a:extLst>
                <a:ext uri="{FF2B5EF4-FFF2-40B4-BE49-F238E27FC236}">
                  <a16:creationId xmlns:a16="http://schemas.microsoft.com/office/drawing/2014/main" id="{006DFFDA-A45C-01FF-CD96-A518CB4C5161}"/>
                </a:ext>
              </a:extLst>
            </p:cNvPr>
            <p:cNvCxnSpPr>
              <a:cxnSpLocks/>
            </p:cNvCxnSpPr>
            <p:nvPr/>
          </p:nvCxnSpPr>
          <p:spPr>
            <a:xfrm flipH="1">
              <a:off x="7536160" y="6165304"/>
              <a:ext cx="4655840"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5E03F86E-DC75-6806-0A2D-B10772CC58F4}"/>
              </a:ext>
            </a:extLst>
          </p:cNvPr>
          <p:cNvSpPr txBox="1"/>
          <p:nvPr/>
        </p:nvSpPr>
        <p:spPr>
          <a:xfrm>
            <a:off x="132101" y="4651099"/>
            <a:ext cx="1126598" cy="1969770"/>
          </a:xfrm>
          <a:prstGeom prst="rect">
            <a:avLst/>
          </a:prstGeom>
          <a:noFill/>
        </p:spPr>
        <p:txBody>
          <a:bodyPr wrap="square" rtlCol="0">
            <a:spAutoFit/>
          </a:bodyPr>
          <a:lstStyle/>
          <a:p>
            <a:r>
              <a:rPr lang="de-DE" sz="800" dirty="0">
                <a:solidFill>
                  <a:schemeClr val="bg1">
                    <a:lumMod val="50000"/>
                  </a:schemeClr>
                </a:solidFill>
              </a:rPr>
              <a:t>Quellen:</a:t>
            </a:r>
          </a:p>
          <a:p>
            <a:r>
              <a:rPr lang="de-DE" sz="800" dirty="0">
                <a:solidFill>
                  <a:schemeClr val="bg1">
                    <a:lumMod val="50000"/>
                  </a:schemeClr>
                </a:solidFill>
              </a:rPr>
              <a:t>1:https://www.watson.ch/international/china/429097510-in-china-gibt-es-jetzt-unbemannte-selbst-schiessende-polizeiautos;</a:t>
            </a:r>
          </a:p>
          <a:p>
            <a:r>
              <a:rPr lang="de-DE" sz="800" dirty="0">
                <a:solidFill>
                  <a:schemeClr val="bg1">
                    <a:lumMod val="50000"/>
                  </a:schemeClr>
                </a:solidFill>
              </a:rPr>
              <a:t>2:https://archive.ph/iKtZi;</a:t>
            </a:r>
          </a:p>
          <a:p>
            <a:r>
              <a:rPr lang="de-DE" sz="800" dirty="0">
                <a:solidFill>
                  <a:schemeClr val="bg1">
                    <a:lumMod val="50000"/>
                  </a:schemeClr>
                </a:solidFill>
              </a:rPr>
              <a:t>3:Telegram-Kanal „</a:t>
            </a:r>
            <a:r>
              <a:rPr lang="de-DE" sz="800" dirty="0" err="1">
                <a:solidFill>
                  <a:schemeClr val="bg1">
                    <a:lumMod val="50000"/>
                  </a:schemeClr>
                </a:solidFill>
              </a:rPr>
              <a:t>neuzeit</a:t>
            </a:r>
            <a:r>
              <a:rPr lang="de-DE" sz="800" dirty="0">
                <a:solidFill>
                  <a:schemeClr val="bg1">
                    <a:lumMod val="50000"/>
                  </a:schemeClr>
                </a:solidFill>
              </a:rPr>
              <a:t> </a:t>
            </a:r>
            <a:r>
              <a:rPr lang="de-DE" sz="800" dirty="0" err="1">
                <a:solidFill>
                  <a:schemeClr val="bg1">
                    <a:lumMod val="50000"/>
                  </a:schemeClr>
                </a:solidFill>
              </a:rPr>
              <a:t>nachrichten</a:t>
            </a:r>
            <a:r>
              <a:rPr lang="de-DE" sz="800" dirty="0">
                <a:solidFill>
                  <a:schemeClr val="bg1">
                    <a:lumMod val="50000"/>
                  </a:schemeClr>
                </a:solidFill>
              </a:rPr>
              <a:t>“</a:t>
            </a:r>
          </a:p>
          <a:p>
            <a:endParaRPr lang="de-DE" sz="900" dirty="0"/>
          </a:p>
          <a:p>
            <a:r>
              <a:rPr lang="de-DE" sz="900" dirty="0"/>
              <a:t> </a:t>
            </a:r>
          </a:p>
        </p:txBody>
      </p:sp>
      <p:sp>
        <p:nvSpPr>
          <p:cNvPr id="9" name="Foliennummernplatzhalter 2">
            <a:extLst>
              <a:ext uri="{FF2B5EF4-FFF2-40B4-BE49-F238E27FC236}">
                <a16:creationId xmlns:a16="http://schemas.microsoft.com/office/drawing/2014/main" id="{197A5236-A1DB-E35C-C046-6E5F70BD89E8}"/>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4</a:t>
            </a:fld>
            <a:endParaRPr lang="de-DE" dirty="0"/>
          </a:p>
        </p:txBody>
      </p:sp>
      <p:sp>
        <p:nvSpPr>
          <p:cNvPr id="23" name="Textfeld 22">
            <a:extLst>
              <a:ext uri="{FF2B5EF4-FFF2-40B4-BE49-F238E27FC236}">
                <a16:creationId xmlns:a16="http://schemas.microsoft.com/office/drawing/2014/main" id="{781F2BA7-B6F1-4E46-A1DA-5C4F0B5DB960}"/>
              </a:ext>
            </a:extLst>
          </p:cNvPr>
          <p:cNvSpPr txBox="1"/>
          <p:nvPr/>
        </p:nvSpPr>
        <p:spPr>
          <a:xfrm>
            <a:off x="1367536" y="1421877"/>
            <a:ext cx="4464000" cy="2031325"/>
          </a:xfrm>
          <a:prstGeom prst="rect">
            <a:avLst/>
          </a:prstGeom>
          <a:solidFill>
            <a:schemeClr val="bg1"/>
          </a:solidFill>
        </p:spPr>
        <p:txBody>
          <a:bodyPr wrap="square" rtlCol="0">
            <a:spAutoFit/>
          </a:bodyPr>
          <a:lstStyle/>
          <a:p>
            <a:r>
              <a:rPr lang="de-DE" dirty="0"/>
              <a:t>Während die </a:t>
            </a:r>
            <a:r>
              <a:rPr lang="de-DE" b="1" dirty="0"/>
              <a:t>Klimasekte</a:t>
            </a:r>
            <a:r>
              <a:rPr lang="de-DE" dirty="0"/>
              <a:t> weiter von angeblich wegschmelzenden Polkappen faselt, friert der Südpol auf ein Kälteminimum, das seit 1981 nicht mehr gemessen wurde. Am 15. Oktober registrierte die Amundsen-Scott-Station unglaubliche minus 61,3 Grad Celsius.</a:t>
            </a:r>
          </a:p>
        </p:txBody>
      </p:sp>
      <p:sp>
        <p:nvSpPr>
          <p:cNvPr id="24" name="Rechteck 23">
            <a:extLst>
              <a:ext uri="{FF2B5EF4-FFF2-40B4-BE49-F238E27FC236}">
                <a16:creationId xmlns:a16="http://schemas.microsoft.com/office/drawing/2014/main" id="{516FC987-0171-4F0C-A812-F2CEC5D32997}"/>
              </a:ext>
            </a:extLst>
          </p:cNvPr>
          <p:cNvSpPr/>
          <p:nvPr/>
        </p:nvSpPr>
        <p:spPr>
          <a:xfrm>
            <a:off x="1343472" y="1214666"/>
            <a:ext cx="4500000" cy="52375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156CBF08-8D8A-4FCB-A665-E806E9AE549C}"/>
              </a:ext>
            </a:extLst>
          </p:cNvPr>
          <p:cNvSpPr txBox="1"/>
          <p:nvPr/>
        </p:nvSpPr>
        <p:spPr>
          <a:xfrm>
            <a:off x="1282395" y="6302324"/>
            <a:ext cx="4628792" cy="432000"/>
          </a:xfrm>
          <a:prstGeom prst="rect">
            <a:avLst/>
          </a:prstGeom>
          <a:solidFill>
            <a:schemeClr val="bg1"/>
          </a:solidFill>
          <a:ln>
            <a:noFill/>
          </a:ln>
        </p:spPr>
        <p:txBody>
          <a:bodyPr wrap="square" rtlCol="0">
            <a:spAutoFit/>
          </a:bodyPr>
          <a:lstStyle/>
          <a:p>
            <a:endParaRPr lang="de-DE" dirty="0"/>
          </a:p>
        </p:txBody>
      </p:sp>
    </p:spTree>
    <p:extLst>
      <p:ext uri="{BB962C8B-B14F-4D97-AF65-F5344CB8AC3E}">
        <p14:creationId xmlns:p14="http://schemas.microsoft.com/office/powerpoint/2010/main" val="296444286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mph" presetSubtype="0" fill="hold" grpId="0" nodeType="clickEffect">
                                  <p:stCondLst>
                                    <p:cond delay="0"/>
                                  </p:stCondLst>
                                  <p:childTnLst>
                                    <p:animClr clrSpc="hsl" dir="cw">
                                      <p:cBhvr override="childStyle">
                                        <p:cTn id="20" dur="500" fill="hold"/>
                                        <p:tgtEl>
                                          <p:spTgt spid="20"/>
                                        </p:tgtEl>
                                        <p:attrNameLst>
                                          <p:attrName>style.color</p:attrName>
                                        </p:attrNameLst>
                                      </p:cBhvr>
                                      <p:by>
                                        <p:hsl h="7200000" s="0" l="0"/>
                                      </p:by>
                                    </p:animClr>
                                    <p:animClr clrSpc="hsl" dir="cw">
                                      <p:cBhvr>
                                        <p:cTn id="21" dur="500" fill="hold"/>
                                        <p:tgtEl>
                                          <p:spTgt spid="20"/>
                                        </p:tgtEl>
                                        <p:attrNameLst>
                                          <p:attrName>fillcolor</p:attrName>
                                        </p:attrNameLst>
                                      </p:cBhvr>
                                      <p:by>
                                        <p:hsl h="7200000" s="0" l="0"/>
                                      </p:by>
                                    </p:animClr>
                                    <p:animClr clrSpc="hsl" dir="cw">
                                      <p:cBhvr>
                                        <p:cTn id="22" dur="500" fill="hold"/>
                                        <p:tgtEl>
                                          <p:spTgt spid="20"/>
                                        </p:tgtEl>
                                        <p:attrNameLst>
                                          <p:attrName>stroke.color</p:attrName>
                                        </p:attrNameLst>
                                      </p:cBhvr>
                                      <p:by>
                                        <p:hsl h="7200000" s="0" l="0"/>
                                      </p:by>
                                    </p:animClr>
                                    <p:set>
                                      <p:cBhvr>
                                        <p:cTn id="23" dur="500" fill="hold"/>
                                        <p:tgtEl>
                                          <p:spTgt spid="20"/>
                                        </p:tgtEl>
                                        <p:attrNameLst>
                                          <p:attrName>fill.type</p:attrName>
                                        </p:attrNameLst>
                                      </p:cBhvr>
                                      <p:to>
                                        <p:strVal val="solid"/>
                                      </p:to>
                                    </p:se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xit" presetSubtype="0" fill="hold" grpId="1" nodeType="withEffect">
                                  <p:stCondLst>
                                    <p:cond delay="25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2" presetClass="entr" presetSubtype="2"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0" nodeType="clickEffect">
                                  <p:stCondLst>
                                    <p:cond delay="0"/>
                                  </p:stCondLst>
                                  <p:childTnLst>
                                    <p:animClr clrSpc="hsl" dir="cw">
                                      <p:cBhvr override="childStyle">
                                        <p:cTn id="37" dur="500" fill="hold"/>
                                        <p:tgtEl>
                                          <p:spTgt spid="21"/>
                                        </p:tgtEl>
                                        <p:attrNameLst>
                                          <p:attrName>style.color</p:attrName>
                                        </p:attrNameLst>
                                      </p:cBhvr>
                                      <p:by>
                                        <p:hsl h="7200000" s="0" l="0"/>
                                      </p:by>
                                    </p:animClr>
                                    <p:animClr clrSpc="hsl" dir="cw">
                                      <p:cBhvr>
                                        <p:cTn id="38" dur="500" fill="hold"/>
                                        <p:tgtEl>
                                          <p:spTgt spid="21"/>
                                        </p:tgtEl>
                                        <p:attrNameLst>
                                          <p:attrName>fillcolor</p:attrName>
                                        </p:attrNameLst>
                                      </p:cBhvr>
                                      <p:by>
                                        <p:hsl h="7200000" s="0" l="0"/>
                                      </p:by>
                                    </p:animClr>
                                    <p:animClr clrSpc="hsl" dir="cw">
                                      <p:cBhvr>
                                        <p:cTn id="39" dur="500" fill="hold"/>
                                        <p:tgtEl>
                                          <p:spTgt spid="21"/>
                                        </p:tgtEl>
                                        <p:attrNameLst>
                                          <p:attrName>stroke.color</p:attrName>
                                        </p:attrNameLst>
                                      </p:cBhvr>
                                      <p:by>
                                        <p:hsl h="7200000" s="0" l="0"/>
                                      </p:by>
                                    </p:animClr>
                                    <p:set>
                                      <p:cBhvr>
                                        <p:cTn id="40" dur="500" fill="hold"/>
                                        <p:tgtEl>
                                          <p:spTgt spid="21"/>
                                        </p:tgtEl>
                                        <p:attrNameLst>
                                          <p:attrName>fill.type</p:attrName>
                                        </p:attrNameLst>
                                      </p:cBhvr>
                                      <p:to>
                                        <p:strVal val="solid"/>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10" presetClass="exit" presetSubtype="0" fill="hold" grpId="1" nodeType="withEffect">
                                  <p:stCondLst>
                                    <p:cond delay="50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2" presetClass="entr" presetSubtype="2"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1"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2" grpId="1" animBg="1"/>
      <p:bldP spid="26" grpId="0" animBg="1"/>
      <p:bldP spid="26" grpId="1" animBg="1"/>
      <p:bldP spid="27" grpId="0" animBg="1"/>
      <p:bldP spid="2" grpId="0"/>
      <p:bldP spid="23" grpId="0" animBg="1"/>
      <p:bldP spid="24"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B79E036-1FB4-8E36-CF64-43E5BA763997}"/>
              </a:ext>
            </a:extLst>
          </p:cNvPr>
          <p:cNvPicPr>
            <a:picLocks noChangeAspect="1"/>
          </p:cNvPicPr>
          <p:nvPr/>
        </p:nvPicPr>
        <p:blipFill>
          <a:blip r:embed="rId3"/>
          <a:stretch>
            <a:fillRect/>
          </a:stretch>
        </p:blipFill>
        <p:spPr>
          <a:xfrm>
            <a:off x="1939211" y="1268760"/>
            <a:ext cx="3600400" cy="5559238"/>
          </a:xfrm>
          <a:prstGeom prst="rect">
            <a:avLst/>
          </a:prstGeom>
          <a:ln w="12700">
            <a:solidFill>
              <a:schemeClr val="tx1"/>
            </a:solidFill>
          </a:ln>
        </p:spPr>
      </p:pic>
      <p:sp>
        <p:nvSpPr>
          <p:cNvPr id="15" name="Rechteck: abgerundete Ecken 14">
            <a:extLst>
              <a:ext uri="{FF2B5EF4-FFF2-40B4-BE49-F238E27FC236}">
                <a16:creationId xmlns:a16="http://schemas.microsoft.com/office/drawing/2014/main" id="{AD07355A-90E6-5BCF-7938-91B97E753EE3}"/>
              </a:ext>
            </a:extLst>
          </p:cNvPr>
          <p:cNvSpPr/>
          <p:nvPr/>
        </p:nvSpPr>
        <p:spPr>
          <a:xfrm>
            <a:off x="191344" y="620688"/>
            <a:ext cx="7920880" cy="507239"/>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Stimmt, was hier berichtet wird? – Hier die Auflösung:</a:t>
            </a:r>
          </a:p>
        </p:txBody>
      </p:sp>
      <p:sp>
        <p:nvSpPr>
          <p:cNvPr id="16" name="Ellipse 15">
            <a:extLst>
              <a:ext uri="{FF2B5EF4-FFF2-40B4-BE49-F238E27FC236}">
                <a16:creationId xmlns:a16="http://schemas.microsoft.com/office/drawing/2014/main" id="{D760BE6F-EADF-E653-1A81-8A79BFC0D598}"/>
              </a:ext>
            </a:extLst>
          </p:cNvPr>
          <p:cNvSpPr/>
          <p:nvPr/>
        </p:nvSpPr>
        <p:spPr>
          <a:xfrm>
            <a:off x="191344" y="134076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1</a:t>
            </a:r>
          </a:p>
        </p:txBody>
      </p:sp>
      <p:sp>
        <p:nvSpPr>
          <p:cNvPr id="20" name="Ellipse 19">
            <a:extLst>
              <a:ext uri="{FF2B5EF4-FFF2-40B4-BE49-F238E27FC236}">
                <a16:creationId xmlns:a16="http://schemas.microsoft.com/office/drawing/2014/main" id="{C13A8EF6-482F-C77C-8327-A2B8EDB7B513}"/>
              </a:ext>
            </a:extLst>
          </p:cNvPr>
          <p:cNvSpPr/>
          <p:nvPr/>
        </p:nvSpPr>
        <p:spPr>
          <a:xfrm>
            <a:off x="180754" y="2476288"/>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2</a:t>
            </a:r>
          </a:p>
        </p:txBody>
      </p:sp>
      <p:sp>
        <p:nvSpPr>
          <p:cNvPr id="21" name="Ellipse 20">
            <a:extLst>
              <a:ext uri="{FF2B5EF4-FFF2-40B4-BE49-F238E27FC236}">
                <a16:creationId xmlns:a16="http://schemas.microsoft.com/office/drawing/2014/main" id="{69F4652B-52A4-55C8-D326-896D55EEDFC3}"/>
              </a:ext>
            </a:extLst>
          </p:cNvPr>
          <p:cNvSpPr/>
          <p:nvPr/>
        </p:nvSpPr>
        <p:spPr>
          <a:xfrm>
            <a:off x="178607" y="3594611"/>
            <a:ext cx="1008112" cy="952712"/>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dirty="0"/>
              <a:t>3</a:t>
            </a:r>
          </a:p>
        </p:txBody>
      </p:sp>
      <p:sp>
        <p:nvSpPr>
          <p:cNvPr id="22" name="Rechteck: abgerundete Ecken 21">
            <a:extLst>
              <a:ext uri="{FF2B5EF4-FFF2-40B4-BE49-F238E27FC236}">
                <a16:creationId xmlns:a16="http://schemas.microsoft.com/office/drawing/2014/main" id="{33AE65FD-713F-4A3F-7216-D582DBA501A5}"/>
              </a:ext>
            </a:extLst>
          </p:cNvPr>
          <p:cNvSpPr/>
          <p:nvPr/>
        </p:nvSpPr>
        <p:spPr>
          <a:xfrm>
            <a:off x="6096000" y="1232756"/>
            <a:ext cx="56886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dirty="0"/>
              <a:t>Die Autos haben „selbst </a:t>
            </a:r>
            <a:r>
              <a:rPr lang="de-DE" sz="1700" dirty="0" err="1"/>
              <a:t>schiessende</a:t>
            </a:r>
            <a:r>
              <a:rPr lang="de-DE" sz="1700" dirty="0"/>
              <a:t>“ Kameras, </a:t>
            </a:r>
            <a:br>
              <a:rPr lang="de-DE" sz="1700" dirty="0"/>
            </a:br>
            <a:r>
              <a:rPr lang="de-DE" sz="1700" dirty="0"/>
              <a:t>aber </a:t>
            </a:r>
            <a:r>
              <a:rPr lang="de-DE" sz="1700" b="1" dirty="0"/>
              <a:t>keine</a:t>
            </a:r>
            <a:r>
              <a:rPr lang="de-DE" sz="1700" dirty="0"/>
              <a:t> Waffen.  </a:t>
            </a:r>
            <a:br>
              <a:rPr lang="de-DE" sz="1700" dirty="0"/>
            </a:br>
            <a:r>
              <a:rPr lang="de-DE" sz="1700" dirty="0"/>
              <a:t>Es war ein Übersetzungsfehler der KI.</a:t>
            </a:r>
          </a:p>
          <a:p>
            <a:pPr algn="ctr">
              <a:spcAft>
                <a:spcPts val="1200"/>
              </a:spcAft>
            </a:pPr>
            <a:r>
              <a:rPr lang="de-DE" sz="2000" dirty="0">
                <a:sym typeface="Wingdings" panose="05000000000000000000" pitchFamily="2" charset="2"/>
              </a:rPr>
              <a:t> </a:t>
            </a:r>
            <a:r>
              <a:rPr lang="de-DE" sz="2000" dirty="0"/>
              <a:t>Es handelt sich um eine </a:t>
            </a:r>
            <a:r>
              <a:rPr lang="de-DE" sz="2000" b="1" dirty="0">
                <a:solidFill>
                  <a:srgbClr val="FFC000"/>
                </a:solidFill>
              </a:rPr>
              <a:t>Falschmeldung</a:t>
            </a:r>
            <a:r>
              <a:rPr lang="de-DE" sz="2000" b="1" dirty="0"/>
              <a:t>.</a:t>
            </a:r>
            <a:endParaRPr lang="de-DE" sz="1700" b="1" dirty="0"/>
          </a:p>
        </p:txBody>
      </p:sp>
      <p:pic>
        <p:nvPicPr>
          <p:cNvPr id="25" name="Grafik 24" descr="Ein Bild, das Menschliches Gesicht, Text, Brille, Kleidung enthält.&#10;&#10;KI-generierte Inhalte können fehlerhaft sein.">
            <a:extLst>
              <a:ext uri="{FF2B5EF4-FFF2-40B4-BE49-F238E27FC236}">
                <a16:creationId xmlns:a16="http://schemas.microsoft.com/office/drawing/2014/main" id="{F23FB42B-B1CA-F106-15A4-2C474D890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151" y="1216088"/>
            <a:ext cx="4317433" cy="5165240"/>
          </a:xfrm>
          <a:prstGeom prst="rect">
            <a:avLst/>
          </a:prstGeom>
        </p:spPr>
      </p:pic>
      <p:sp>
        <p:nvSpPr>
          <p:cNvPr id="26" name="Rechteck: abgerundete Ecken 25">
            <a:extLst>
              <a:ext uri="{FF2B5EF4-FFF2-40B4-BE49-F238E27FC236}">
                <a16:creationId xmlns:a16="http://schemas.microsoft.com/office/drawing/2014/main" id="{B843534E-65F5-0349-43C9-C0C29B05481F}"/>
              </a:ext>
            </a:extLst>
          </p:cNvPr>
          <p:cNvSpPr/>
          <p:nvPr/>
        </p:nvSpPr>
        <p:spPr>
          <a:xfrm>
            <a:off x="6096000" y="2780928"/>
            <a:ext cx="56886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dirty="0"/>
              <a:t>Der „Bürgeraufstand“ ist frei erfunden. Was wie Fotos aussieht, sind mit KI erzeugte Fake-Bilder.</a:t>
            </a:r>
          </a:p>
          <a:p>
            <a:pPr algn="ctr">
              <a:spcAft>
                <a:spcPts val="1200"/>
              </a:spcAft>
            </a:pPr>
            <a:r>
              <a:rPr lang="de-DE" sz="2000" dirty="0">
                <a:sym typeface="Wingdings" panose="05000000000000000000" pitchFamily="2" charset="2"/>
              </a:rPr>
              <a:t> </a:t>
            </a:r>
            <a:r>
              <a:rPr lang="de-DE" sz="2000" dirty="0"/>
              <a:t>Dies ist eine gezielte </a:t>
            </a:r>
            <a:r>
              <a:rPr lang="de-DE" sz="2000" b="1" dirty="0">
                <a:solidFill>
                  <a:srgbClr val="FFC000"/>
                </a:solidFill>
              </a:rPr>
              <a:t>Desinformation</a:t>
            </a:r>
            <a:r>
              <a:rPr lang="de-DE" sz="2000" b="1" dirty="0"/>
              <a:t>.</a:t>
            </a:r>
          </a:p>
        </p:txBody>
      </p:sp>
      <p:sp>
        <p:nvSpPr>
          <p:cNvPr id="27" name="Rechteck: abgerundete Ecken 26">
            <a:extLst>
              <a:ext uri="{FF2B5EF4-FFF2-40B4-BE49-F238E27FC236}">
                <a16:creationId xmlns:a16="http://schemas.microsoft.com/office/drawing/2014/main" id="{BF78B25B-C8E3-AB45-F05A-0E4CE2C7DBE4}"/>
              </a:ext>
            </a:extLst>
          </p:cNvPr>
          <p:cNvSpPr/>
          <p:nvPr/>
        </p:nvSpPr>
        <p:spPr>
          <a:xfrm>
            <a:off x="6096000" y="4320392"/>
            <a:ext cx="5688632" cy="15840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dirty="0"/>
              <a:t>An </a:t>
            </a:r>
            <a:r>
              <a:rPr lang="de-DE" sz="1700" i="1" dirty="0"/>
              <a:t>einer</a:t>
            </a:r>
            <a:r>
              <a:rPr lang="de-DE" sz="1700" dirty="0"/>
              <a:t> (!) Messstation wurde diese Temperatur gemessen. Doch die Verallgemeinerung ist falsch. Mit ihr wird das Feindbild „Klimasekte“ erzeugt .</a:t>
            </a:r>
          </a:p>
          <a:p>
            <a:pPr algn="ctr">
              <a:spcAft>
                <a:spcPts val="1200"/>
              </a:spcAft>
            </a:pPr>
            <a:r>
              <a:rPr lang="de-DE" sz="2000" dirty="0">
                <a:sym typeface="Wingdings" panose="05000000000000000000" pitchFamily="2" charset="2"/>
              </a:rPr>
              <a:t> </a:t>
            </a:r>
            <a:r>
              <a:rPr lang="de-DE" sz="2000" dirty="0"/>
              <a:t>Hier handelt sich um </a:t>
            </a:r>
            <a:r>
              <a:rPr lang="de-DE" sz="2000" b="1" dirty="0">
                <a:solidFill>
                  <a:srgbClr val="FFC000"/>
                </a:solidFill>
              </a:rPr>
              <a:t>Manipulation</a:t>
            </a:r>
            <a:r>
              <a:rPr lang="de-DE" sz="2000" b="1" dirty="0"/>
              <a:t>.</a:t>
            </a:r>
          </a:p>
        </p:txBody>
      </p:sp>
      <p:sp>
        <p:nvSpPr>
          <p:cNvPr id="3" name="Textfeld 2">
            <a:extLst>
              <a:ext uri="{FF2B5EF4-FFF2-40B4-BE49-F238E27FC236}">
                <a16:creationId xmlns:a16="http://schemas.microsoft.com/office/drawing/2014/main" id="{13D9B2B9-9925-4AFD-8FB3-441252EE2F8D}"/>
              </a:ext>
            </a:extLst>
          </p:cNvPr>
          <p:cNvSpPr txBox="1"/>
          <p:nvPr/>
        </p:nvSpPr>
        <p:spPr>
          <a:xfrm>
            <a:off x="1354735" y="6438398"/>
            <a:ext cx="4628792" cy="432000"/>
          </a:xfrm>
          <a:prstGeom prst="rect">
            <a:avLst/>
          </a:prstGeom>
          <a:solidFill>
            <a:schemeClr val="bg1"/>
          </a:solidFill>
          <a:ln>
            <a:noFill/>
          </a:ln>
        </p:spPr>
        <p:txBody>
          <a:bodyPr wrap="square" rtlCol="0">
            <a:spAutoFit/>
          </a:bodyPr>
          <a:lstStyle/>
          <a:p>
            <a:endParaRPr lang="de-DE" dirty="0"/>
          </a:p>
        </p:txBody>
      </p:sp>
      <p:pic>
        <p:nvPicPr>
          <p:cNvPr id="18" name="Grafik 17" descr="Ein Bild, das Text, Screenshot, draußen enthält.&#10;&#10;KI-generierte Inhalte können fehlerhaft sein.">
            <a:extLst>
              <a:ext uri="{FF2B5EF4-FFF2-40B4-BE49-F238E27FC236}">
                <a16:creationId xmlns:a16="http://schemas.microsoft.com/office/drawing/2014/main" id="{B9907B11-2377-4FF6-8ECE-A6124D8BDF7F}"/>
              </a:ext>
            </a:extLst>
          </p:cNvPr>
          <p:cNvPicPr>
            <a:picLocks noChangeAspect="1"/>
          </p:cNvPicPr>
          <p:nvPr/>
        </p:nvPicPr>
        <p:blipFill rotWithShape="1">
          <a:blip r:embed="rId5">
            <a:extLst>
              <a:ext uri="{28A0092B-C50C-407E-A947-70E740481C1C}">
                <a14:useLocalDpi xmlns:a14="http://schemas.microsoft.com/office/drawing/2010/main" val="0"/>
              </a:ext>
            </a:extLst>
          </a:blip>
          <a:srcRect l="12139" t="51753" r="5411"/>
          <a:stretch/>
        </p:blipFill>
        <p:spPr>
          <a:xfrm>
            <a:off x="1472646" y="2973498"/>
            <a:ext cx="4392000" cy="3478708"/>
          </a:xfrm>
          <a:prstGeom prst="rect">
            <a:avLst/>
          </a:prstGeom>
          <a:ln w="19050">
            <a:solidFill>
              <a:schemeClr val="tx1"/>
            </a:solidFill>
          </a:ln>
        </p:spPr>
      </p:pic>
      <p:grpSp>
        <p:nvGrpSpPr>
          <p:cNvPr id="6" name="Gruppieren 5">
            <a:extLst>
              <a:ext uri="{FF2B5EF4-FFF2-40B4-BE49-F238E27FC236}">
                <a16:creationId xmlns:a16="http://schemas.microsoft.com/office/drawing/2014/main" id="{82799499-F45A-06E2-B027-89AB32150E05}"/>
              </a:ext>
            </a:extLst>
          </p:cNvPr>
          <p:cNvGrpSpPr/>
          <p:nvPr/>
        </p:nvGrpSpPr>
        <p:grpSpPr>
          <a:xfrm>
            <a:off x="7248128" y="6165304"/>
            <a:ext cx="4943872" cy="576917"/>
            <a:chOff x="7248128" y="6165304"/>
            <a:chExt cx="4943872" cy="576917"/>
          </a:xfrm>
        </p:grpSpPr>
        <p:pic>
          <p:nvPicPr>
            <p:cNvPr id="30" name="Graphic 2">
              <a:extLst>
                <a:ext uri="{FF2B5EF4-FFF2-40B4-BE49-F238E27FC236}">
                  <a16:creationId xmlns:a16="http://schemas.microsoft.com/office/drawing/2014/main" id="{D076B278-5340-C9B3-AF9C-DB6ED7A4F82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96600" y="6267147"/>
              <a:ext cx="506167" cy="475074"/>
            </a:xfrm>
            <a:prstGeom prst="rect">
              <a:avLst/>
            </a:prstGeom>
          </p:spPr>
        </p:pic>
        <p:sp>
          <p:nvSpPr>
            <p:cNvPr id="31" name="Textfeld 30">
              <a:extLst>
                <a:ext uri="{FF2B5EF4-FFF2-40B4-BE49-F238E27FC236}">
                  <a16:creationId xmlns:a16="http://schemas.microsoft.com/office/drawing/2014/main" id="{01886607-D5EE-B8EC-F1D9-09588E4A8F88}"/>
                </a:ext>
              </a:extLst>
            </p:cNvPr>
            <p:cNvSpPr txBox="1"/>
            <p:nvPr/>
          </p:nvSpPr>
          <p:spPr>
            <a:xfrm>
              <a:off x="7752184" y="6295945"/>
              <a:ext cx="3816121" cy="446276"/>
            </a:xfrm>
            <a:prstGeom prst="rect">
              <a:avLst/>
            </a:prstGeom>
            <a:noFill/>
          </p:spPr>
          <p:txBody>
            <a:bodyPr wrap="square" rtlCol="0">
              <a:spAutoFit/>
            </a:bodyPr>
            <a:lstStyle/>
            <a:p>
              <a:r>
                <a:rPr lang="de-DE" sz="2300" b="1" dirty="0"/>
                <a:t>Arten der Desinformation</a:t>
              </a:r>
            </a:p>
          </p:txBody>
        </p:sp>
        <p:cxnSp>
          <p:nvCxnSpPr>
            <p:cNvPr id="4" name="Gerader Verbinder 22">
              <a:extLst>
                <a:ext uri="{FF2B5EF4-FFF2-40B4-BE49-F238E27FC236}">
                  <a16:creationId xmlns:a16="http://schemas.microsoft.com/office/drawing/2014/main" id="{AB6E7205-A68C-4228-9558-2B961C133890}"/>
                </a:ext>
              </a:extLst>
            </p:cNvPr>
            <p:cNvCxnSpPr>
              <a:cxnSpLocks/>
            </p:cNvCxnSpPr>
            <p:nvPr/>
          </p:nvCxnSpPr>
          <p:spPr>
            <a:xfrm flipH="1">
              <a:off x="7248128" y="6165304"/>
              <a:ext cx="494387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8" name="Textfeld 7">
            <a:extLst>
              <a:ext uri="{FF2B5EF4-FFF2-40B4-BE49-F238E27FC236}">
                <a16:creationId xmlns:a16="http://schemas.microsoft.com/office/drawing/2014/main" id="{5E19BD0E-8C5E-10BF-50CA-0BB100CA4BB7}"/>
              </a:ext>
            </a:extLst>
          </p:cNvPr>
          <p:cNvSpPr txBox="1"/>
          <p:nvPr/>
        </p:nvSpPr>
        <p:spPr>
          <a:xfrm>
            <a:off x="10156" y="4864511"/>
            <a:ext cx="1152000" cy="2092881"/>
          </a:xfrm>
          <a:prstGeom prst="rect">
            <a:avLst/>
          </a:prstGeom>
          <a:noFill/>
        </p:spPr>
        <p:txBody>
          <a:bodyPr wrap="square" rtlCol="0">
            <a:spAutoFit/>
          </a:bodyPr>
          <a:lstStyle/>
          <a:p>
            <a:r>
              <a:rPr lang="de-DE" sz="800" dirty="0">
                <a:solidFill>
                  <a:schemeClr val="bg1">
                    <a:lumMod val="50000"/>
                  </a:schemeClr>
                </a:solidFill>
              </a:rPr>
              <a:t>Quellen:</a:t>
            </a:r>
          </a:p>
          <a:p>
            <a:r>
              <a:rPr lang="de-DE" sz="800" dirty="0">
                <a:solidFill>
                  <a:schemeClr val="bg1">
                    <a:lumMod val="50000"/>
                  </a:schemeClr>
                </a:solidFill>
              </a:rPr>
              <a:t>1:https://www.watson.ch/international/china/429097510-in-china-gibt-es-jetzt-unbemannte-selbst-schiessende-polizeiautos;</a:t>
            </a:r>
          </a:p>
          <a:p>
            <a:r>
              <a:rPr lang="de-DE" sz="800" dirty="0">
                <a:solidFill>
                  <a:schemeClr val="bg1">
                    <a:lumMod val="50000"/>
                  </a:schemeClr>
                </a:solidFill>
              </a:rPr>
              <a:t>2:https://archive.ph/</a:t>
            </a:r>
            <a:r>
              <a:rPr lang="de-DE" sz="800" dirty="0" err="1">
                <a:solidFill>
                  <a:schemeClr val="bg1">
                    <a:lumMod val="50000"/>
                  </a:schemeClr>
                </a:solidFill>
              </a:rPr>
              <a:t>iKtZi</a:t>
            </a:r>
            <a:r>
              <a:rPr lang="de-DE" sz="800" dirty="0">
                <a:solidFill>
                  <a:schemeClr val="bg1">
                    <a:lumMod val="50000"/>
                  </a:schemeClr>
                </a:solidFill>
              </a:rPr>
              <a:t> (von </a:t>
            </a:r>
            <a:r>
              <a:rPr lang="de-DE" sz="800" dirty="0" err="1">
                <a:solidFill>
                  <a:schemeClr val="bg1">
                    <a:lumMod val="50000"/>
                  </a:schemeClr>
                </a:solidFill>
              </a:rPr>
              <a:t>Mimikama</a:t>
            </a:r>
            <a:r>
              <a:rPr lang="de-DE" sz="800" dirty="0">
                <a:solidFill>
                  <a:schemeClr val="bg1">
                    <a:lumMod val="50000"/>
                  </a:schemeClr>
                </a:solidFill>
              </a:rPr>
              <a:t>);</a:t>
            </a:r>
          </a:p>
          <a:p>
            <a:r>
              <a:rPr lang="de-DE" sz="800" dirty="0">
                <a:solidFill>
                  <a:schemeClr val="bg1">
                    <a:lumMod val="50000"/>
                  </a:schemeClr>
                </a:solidFill>
              </a:rPr>
              <a:t>3:Telegram-Kanal „</a:t>
            </a:r>
            <a:r>
              <a:rPr lang="de-DE" sz="800" dirty="0" err="1">
                <a:solidFill>
                  <a:schemeClr val="bg1">
                    <a:lumMod val="50000"/>
                  </a:schemeClr>
                </a:solidFill>
              </a:rPr>
              <a:t>neuzeit</a:t>
            </a:r>
            <a:r>
              <a:rPr lang="de-DE" sz="800" dirty="0">
                <a:solidFill>
                  <a:schemeClr val="bg1">
                    <a:lumMod val="50000"/>
                  </a:schemeClr>
                </a:solidFill>
              </a:rPr>
              <a:t> </a:t>
            </a:r>
            <a:r>
              <a:rPr lang="de-DE" sz="800" dirty="0" err="1">
                <a:solidFill>
                  <a:schemeClr val="bg1">
                    <a:lumMod val="50000"/>
                  </a:schemeClr>
                </a:solidFill>
              </a:rPr>
              <a:t>nachrichten</a:t>
            </a:r>
            <a:r>
              <a:rPr lang="de-DE" sz="800" dirty="0">
                <a:solidFill>
                  <a:schemeClr val="bg1">
                    <a:lumMod val="50000"/>
                  </a:schemeClr>
                </a:solidFill>
              </a:rPr>
              <a:t>“</a:t>
            </a:r>
          </a:p>
          <a:p>
            <a:endParaRPr lang="de-DE" sz="900" dirty="0"/>
          </a:p>
          <a:p>
            <a:r>
              <a:rPr lang="de-DE" sz="900" dirty="0"/>
              <a:t> </a:t>
            </a:r>
          </a:p>
        </p:txBody>
      </p:sp>
      <p:sp>
        <p:nvSpPr>
          <p:cNvPr id="10" name="Foliennummernplatzhalter 2">
            <a:extLst>
              <a:ext uri="{FF2B5EF4-FFF2-40B4-BE49-F238E27FC236}">
                <a16:creationId xmlns:a16="http://schemas.microsoft.com/office/drawing/2014/main" id="{F99CFBAB-4B31-6AEF-116E-08EA4D4D175A}"/>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5</a:t>
            </a:fld>
            <a:endParaRPr lang="de-DE" dirty="0"/>
          </a:p>
        </p:txBody>
      </p:sp>
      <p:sp>
        <p:nvSpPr>
          <p:cNvPr id="2" name="Ellipse 1">
            <a:extLst>
              <a:ext uri="{FF2B5EF4-FFF2-40B4-BE49-F238E27FC236}">
                <a16:creationId xmlns:a16="http://schemas.microsoft.com/office/drawing/2014/main" id="{7779E564-3EC2-402C-B802-8F0D84426573}"/>
              </a:ext>
            </a:extLst>
          </p:cNvPr>
          <p:cNvSpPr/>
          <p:nvPr/>
        </p:nvSpPr>
        <p:spPr>
          <a:xfrm>
            <a:off x="1495295" y="1214666"/>
            <a:ext cx="443916" cy="491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A90BC32F-CF32-4620-ADF4-A89924201040}"/>
              </a:ext>
            </a:extLst>
          </p:cNvPr>
          <p:cNvSpPr/>
          <p:nvPr/>
        </p:nvSpPr>
        <p:spPr>
          <a:xfrm>
            <a:off x="2690618" y="2062000"/>
            <a:ext cx="669078" cy="8413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Text, Screenshot, draußen enthält.&#10;&#10;KI-generierte Inhalte können fehlerhaft sein.">
            <a:extLst>
              <a:ext uri="{FF2B5EF4-FFF2-40B4-BE49-F238E27FC236}">
                <a16:creationId xmlns:a16="http://schemas.microsoft.com/office/drawing/2014/main" id="{31A1F3FA-C8B3-415E-A8D6-6E1FC31D421B}"/>
              </a:ext>
            </a:extLst>
          </p:cNvPr>
          <p:cNvPicPr>
            <a:picLocks noChangeAspect="1"/>
          </p:cNvPicPr>
          <p:nvPr/>
        </p:nvPicPr>
        <p:blipFill rotWithShape="1">
          <a:blip r:embed="rId5">
            <a:extLst>
              <a:ext uri="{28A0092B-C50C-407E-A947-70E740481C1C}">
                <a14:useLocalDpi xmlns:a14="http://schemas.microsoft.com/office/drawing/2010/main" val="0"/>
              </a:ext>
            </a:extLst>
          </a:blip>
          <a:srcRect b="66423"/>
          <a:stretch/>
        </p:blipFill>
        <p:spPr>
          <a:xfrm>
            <a:off x="1469985" y="1219049"/>
            <a:ext cx="4413600" cy="1841667"/>
          </a:xfrm>
          <a:prstGeom prst="rect">
            <a:avLst/>
          </a:prstGeom>
          <a:ln w="19050">
            <a:solidFill>
              <a:schemeClr val="tx1"/>
            </a:solidFill>
          </a:ln>
        </p:spPr>
      </p:pic>
      <p:sp>
        <p:nvSpPr>
          <p:cNvPr id="5" name="Textfeld 4">
            <a:extLst>
              <a:ext uri="{FF2B5EF4-FFF2-40B4-BE49-F238E27FC236}">
                <a16:creationId xmlns:a16="http://schemas.microsoft.com/office/drawing/2014/main" id="{BD5F4470-23F8-4BF3-A474-AB45BC845A46}"/>
              </a:ext>
            </a:extLst>
          </p:cNvPr>
          <p:cNvSpPr txBox="1"/>
          <p:nvPr/>
        </p:nvSpPr>
        <p:spPr>
          <a:xfrm>
            <a:off x="1475391" y="1421877"/>
            <a:ext cx="4406400" cy="2031325"/>
          </a:xfrm>
          <a:prstGeom prst="rect">
            <a:avLst/>
          </a:prstGeom>
          <a:solidFill>
            <a:schemeClr val="bg1"/>
          </a:solidFill>
        </p:spPr>
        <p:txBody>
          <a:bodyPr wrap="square" rtlCol="0">
            <a:spAutoFit/>
          </a:bodyPr>
          <a:lstStyle/>
          <a:p>
            <a:r>
              <a:rPr lang="de-DE" dirty="0"/>
              <a:t>Während die </a:t>
            </a:r>
            <a:r>
              <a:rPr lang="de-DE" b="1" dirty="0"/>
              <a:t>Klimasekte</a:t>
            </a:r>
            <a:r>
              <a:rPr lang="de-DE" dirty="0"/>
              <a:t> weiter von angeblich wegschmelzenden Polkappen faselt, friert der Südpol auf ein Kälteminimum, das seit 1981 nicht mehr gemessen wurde. Am 15. Oktober registrierte die Amundsen-Scott-Station unglaubliche minus 61,3 Grad Celsius.</a:t>
            </a:r>
          </a:p>
        </p:txBody>
      </p:sp>
      <p:sp>
        <p:nvSpPr>
          <p:cNvPr id="7" name="Rechteck 6">
            <a:extLst>
              <a:ext uri="{FF2B5EF4-FFF2-40B4-BE49-F238E27FC236}">
                <a16:creationId xmlns:a16="http://schemas.microsoft.com/office/drawing/2014/main" id="{A64C4574-1C78-4BF7-85D3-9696E8CC855E}"/>
              </a:ext>
            </a:extLst>
          </p:cNvPr>
          <p:cNvSpPr/>
          <p:nvPr/>
        </p:nvSpPr>
        <p:spPr>
          <a:xfrm>
            <a:off x="1469985" y="1214666"/>
            <a:ext cx="4413600" cy="52375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406633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7200000" s="0" l="0"/>
                                      </p:by>
                                    </p:animClr>
                                    <p:animClr clrSpc="hsl" dir="cw">
                                      <p:cBhvr>
                                        <p:cTn id="7" dur="500" fill="hold"/>
                                        <p:tgtEl>
                                          <p:spTgt spid="16"/>
                                        </p:tgtEl>
                                        <p:attrNameLst>
                                          <p:attrName>fillcolor</p:attrName>
                                        </p:attrNameLst>
                                      </p:cBhvr>
                                      <p:by>
                                        <p:hsl h="7200000" s="0" l="0"/>
                                      </p:by>
                                    </p:animClr>
                                    <p:animClr clrSpc="hsl" dir="cw">
                                      <p:cBhvr>
                                        <p:cTn id="8" dur="500" fill="hold"/>
                                        <p:tgtEl>
                                          <p:spTgt spid="16"/>
                                        </p:tgtEl>
                                        <p:attrNameLst>
                                          <p:attrName>stroke.color</p:attrName>
                                        </p:attrNameLst>
                                      </p:cBhvr>
                                      <p:by>
                                        <p:hsl h="7200000" s="0" l="0"/>
                                      </p:by>
                                    </p:animClr>
                                    <p:set>
                                      <p:cBhvr>
                                        <p:cTn id="9" dur="500" fill="hold"/>
                                        <p:tgtEl>
                                          <p:spTgt spid="16"/>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0" nodeType="clickEffect">
                                  <p:stCondLst>
                                    <p:cond delay="0"/>
                                  </p:stCondLst>
                                  <p:childTnLst>
                                    <p:animClr clrSpc="hsl" dir="cw">
                                      <p:cBhvr override="childStyle">
                                        <p:cTn id="19" dur="500" fill="hold"/>
                                        <p:tgtEl>
                                          <p:spTgt spid="20"/>
                                        </p:tgtEl>
                                        <p:attrNameLst>
                                          <p:attrName>style.color</p:attrName>
                                        </p:attrNameLst>
                                      </p:cBhvr>
                                      <p:by>
                                        <p:hsl h="7200000" s="0" l="0"/>
                                      </p:by>
                                    </p:animClr>
                                    <p:animClr clrSpc="hsl" dir="cw">
                                      <p:cBhvr>
                                        <p:cTn id="20" dur="500" fill="hold"/>
                                        <p:tgtEl>
                                          <p:spTgt spid="20"/>
                                        </p:tgtEl>
                                        <p:attrNameLst>
                                          <p:attrName>fillcolor</p:attrName>
                                        </p:attrNameLst>
                                      </p:cBhvr>
                                      <p:by>
                                        <p:hsl h="7200000" s="0" l="0"/>
                                      </p:by>
                                    </p:animClr>
                                    <p:animClr clrSpc="hsl" dir="cw">
                                      <p:cBhvr>
                                        <p:cTn id="21" dur="500" fill="hold"/>
                                        <p:tgtEl>
                                          <p:spTgt spid="20"/>
                                        </p:tgtEl>
                                        <p:attrNameLst>
                                          <p:attrName>stroke.color</p:attrName>
                                        </p:attrNameLst>
                                      </p:cBhvr>
                                      <p:by>
                                        <p:hsl h="7200000" s="0" l="0"/>
                                      </p:by>
                                    </p:animClr>
                                    <p:set>
                                      <p:cBhvr>
                                        <p:cTn id="22" dur="500" fill="hold"/>
                                        <p:tgtEl>
                                          <p:spTgt spid="20"/>
                                        </p:tgtEl>
                                        <p:attrNameLst>
                                          <p:attrName>fill.type</p:attrName>
                                        </p:attrNameLst>
                                      </p:cBhvr>
                                      <p:to>
                                        <p:strVal val="solid"/>
                                      </p:to>
                                    </p:set>
                                  </p:childTnLst>
                                </p:cTn>
                              </p:par>
                            </p:childTnLst>
                          </p:cTn>
                        </p:par>
                        <p:par>
                          <p:cTn id="23" fill="hold">
                            <p:stCondLst>
                              <p:cond delay="500"/>
                            </p:stCondLst>
                            <p:childTnLst>
                              <p:par>
                                <p:cTn id="24" presetID="1" presetClass="entr" presetSubtype="0" fill="hold" grpId="0" nodeType="afterEffect">
                                  <p:stCondLst>
                                    <p:cond delay="25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xit" presetSubtype="0" fill="hold" grpId="1"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25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mph" presetSubtype="0" fill="hold" grpId="0" nodeType="clickEffect">
                                  <p:stCondLst>
                                    <p:cond delay="0"/>
                                  </p:stCondLst>
                                  <p:childTnLst>
                                    <p:animClr clrSpc="hsl" dir="cw">
                                      <p:cBhvr override="childStyle">
                                        <p:cTn id="41" dur="500" fill="hold"/>
                                        <p:tgtEl>
                                          <p:spTgt spid="21"/>
                                        </p:tgtEl>
                                        <p:attrNameLst>
                                          <p:attrName>style.color</p:attrName>
                                        </p:attrNameLst>
                                      </p:cBhvr>
                                      <p:by>
                                        <p:hsl h="7200000" s="0" l="0"/>
                                      </p:by>
                                    </p:animClr>
                                    <p:animClr clrSpc="hsl" dir="cw">
                                      <p:cBhvr>
                                        <p:cTn id="42" dur="500" fill="hold"/>
                                        <p:tgtEl>
                                          <p:spTgt spid="21"/>
                                        </p:tgtEl>
                                        <p:attrNameLst>
                                          <p:attrName>fillcolor</p:attrName>
                                        </p:attrNameLst>
                                      </p:cBhvr>
                                      <p:by>
                                        <p:hsl h="7200000" s="0" l="0"/>
                                      </p:by>
                                    </p:animClr>
                                    <p:animClr clrSpc="hsl" dir="cw">
                                      <p:cBhvr>
                                        <p:cTn id="43" dur="500" fill="hold"/>
                                        <p:tgtEl>
                                          <p:spTgt spid="21"/>
                                        </p:tgtEl>
                                        <p:attrNameLst>
                                          <p:attrName>stroke.color</p:attrName>
                                        </p:attrNameLst>
                                      </p:cBhvr>
                                      <p:by>
                                        <p:hsl h="7200000" s="0" l="0"/>
                                      </p:by>
                                    </p:animClr>
                                    <p:set>
                                      <p:cBhvr>
                                        <p:cTn id="44" dur="500" fill="hold"/>
                                        <p:tgtEl>
                                          <p:spTgt spid="21"/>
                                        </p:tgtEl>
                                        <p:attrNameLst>
                                          <p:attrName>fill.type</p:attrName>
                                        </p:attrNameLst>
                                      </p:cBhvr>
                                      <p:to>
                                        <p:strVal val="solid"/>
                                      </p:to>
                                    </p:set>
                                  </p:childTnLst>
                                </p:cTn>
                              </p:par>
                              <p:par>
                                <p:cTn id="45" presetID="10" presetClass="exit" presetSubtype="0" fill="hold" grpId="1"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childTnLst>
                                </p:cTn>
                              </p:par>
                              <p:par>
                                <p:cTn id="58" presetID="10" presetClass="entr" presetSubtype="0" fill="hold" grpId="0" nodeType="withEffect">
                                  <p:stCondLst>
                                    <p:cond delay="25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2" presetClass="entr" presetSubtype="4" fill="hold" grpId="0" nodeType="withEffect">
                                  <p:stCondLst>
                                    <p:cond delay="25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2" grpId="1" animBg="1"/>
      <p:bldP spid="26" grpId="0" animBg="1"/>
      <p:bldP spid="26" grpId="1" animBg="1"/>
      <p:bldP spid="27" grpId="0" animBg="1"/>
      <p:bldP spid="8" grpId="0"/>
      <p:bldP spid="2" grpId="0" animBg="1"/>
      <p:bldP spid="23"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4E77-0244-E668-30E4-D817FF932511}"/>
            </a:ext>
          </a:extLst>
        </p:cNvPr>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54B9FA37-AC40-B558-AF20-8E359A4C2F5E}"/>
              </a:ext>
            </a:extLst>
          </p:cNvPr>
          <p:cNvSpPr/>
          <p:nvPr/>
        </p:nvSpPr>
        <p:spPr>
          <a:xfrm>
            <a:off x="6255147" y="4456962"/>
            <a:ext cx="5025429" cy="1535154"/>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dirty="0"/>
              <a:t>	</a:t>
            </a:r>
            <a:r>
              <a:rPr lang="de-DE" sz="2000" b="1" dirty="0">
                <a:solidFill>
                  <a:schemeClr val="tx1"/>
                </a:solidFill>
              </a:rPr>
              <a:t>falscher Eindruck </a:t>
            </a:r>
            <a:r>
              <a:rPr lang="de-DE" dirty="0">
                <a:solidFill>
                  <a:schemeClr val="tx1"/>
                </a:solidFill>
              </a:rPr>
              <a:t>durch</a:t>
            </a:r>
          </a:p>
          <a:p>
            <a:pPr algn="r"/>
            <a:r>
              <a:rPr lang="de-DE" dirty="0">
                <a:solidFill>
                  <a:schemeClr val="tx1"/>
                </a:solidFill>
              </a:rPr>
              <a:t>Weglassung oder</a:t>
            </a:r>
          </a:p>
          <a:p>
            <a:pPr algn="r"/>
            <a:r>
              <a:rPr lang="de-DE" dirty="0">
                <a:solidFill>
                  <a:schemeClr val="tx1"/>
                </a:solidFill>
              </a:rPr>
              <a:t>		Emotionalisierung</a:t>
            </a:r>
          </a:p>
        </p:txBody>
      </p:sp>
      <p:sp>
        <p:nvSpPr>
          <p:cNvPr id="12" name="Rechteck: abgerundete Ecken 11">
            <a:extLst>
              <a:ext uri="{FF2B5EF4-FFF2-40B4-BE49-F238E27FC236}">
                <a16:creationId xmlns:a16="http://schemas.microsoft.com/office/drawing/2014/main" id="{E4853B5C-66EE-4B96-2AAA-37163B6359DB}"/>
              </a:ext>
            </a:extLst>
          </p:cNvPr>
          <p:cNvSpPr/>
          <p:nvPr/>
        </p:nvSpPr>
        <p:spPr>
          <a:xfrm>
            <a:off x="6255148" y="2933520"/>
            <a:ext cx="5025428" cy="1368152"/>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dirty="0">
                <a:solidFill>
                  <a:schemeClr val="tx1"/>
                </a:solidFill>
              </a:rPr>
              <a:t>	</a:t>
            </a:r>
            <a:r>
              <a:rPr lang="de-DE" sz="2000" b="1" dirty="0">
                <a:solidFill>
                  <a:schemeClr val="tx1"/>
                </a:solidFill>
              </a:rPr>
              <a:t>Fake News sollen</a:t>
            </a:r>
            <a:br>
              <a:rPr lang="de-DE" sz="2000" b="1" dirty="0">
                <a:solidFill>
                  <a:schemeClr val="tx1"/>
                </a:solidFill>
              </a:rPr>
            </a:br>
            <a:r>
              <a:rPr lang="de-DE" sz="2000" b="1" dirty="0">
                <a:solidFill>
                  <a:schemeClr val="tx1"/>
                </a:solidFill>
              </a:rPr>
              <a:t>die Nutzer täuschen</a:t>
            </a:r>
            <a:endParaRPr lang="de-DE" b="1" dirty="0">
              <a:solidFill>
                <a:schemeClr val="tx1"/>
              </a:solidFill>
            </a:endParaRPr>
          </a:p>
        </p:txBody>
      </p:sp>
      <p:sp>
        <p:nvSpPr>
          <p:cNvPr id="11" name="Rechteck: abgerundete Ecken 10">
            <a:extLst>
              <a:ext uri="{FF2B5EF4-FFF2-40B4-BE49-F238E27FC236}">
                <a16:creationId xmlns:a16="http://schemas.microsoft.com/office/drawing/2014/main" id="{F263CAD5-0D8D-450F-2277-24AE09EC9E6D}"/>
              </a:ext>
            </a:extLst>
          </p:cNvPr>
          <p:cNvSpPr/>
          <p:nvPr/>
        </p:nvSpPr>
        <p:spPr>
          <a:xfrm>
            <a:off x="6255149" y="1340768"/>
            <a:ext cx="5025427" cy="1368152"/>
          </a:xfrm>
          <a:prstGeom prst="round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r"/>
            <a:r>
              <a:rPr lang="de-DE" sz="2000" b="1" dirty="0">
                <a:solidFill>
                  <a:schemeClr val="tx1"/>
                </a:solidFill>
              </a:rPr>
              <a:t>Durch Irrtum („Zeitungsente“)</a:t>
            </a:r>
          </a:p>
          <a:p>
            <a:pPr algn="r"/>
            <a:r>
              <a:rPr lang="de-DE" dirty="0">
                <a:solidFill>
                  <a:schemeClr val="tx1"/>
                </a:solidFill>
              </a:rPr>
              <a:t>– Newsmedien </a:t>
            </a:r>
            <a:r>
              <a:rPr lang="de-DE" b="1" dirty="0">
                <a:solidFill>
                  <a:schemeClr val="tx1"/>
                </a:solidFill>
              </a:rPr>
              <a:t>korrigieren </a:t>
            </a:r>
            <a:r>
              <a:rPr lang="de-DE" dirty="0">
                <a:solidFill>
                  <a:schemeClr val="tx1"/>
                </a:solidFill>
              </a:rPr>
              <a:t>solche Fehler</a:t>
            </a:r>
          </a:p>
        </p:txBody>
      </p:sp>
      <p:sp>
        <p:nvSpPr>
          <p:cNvPr id="10" name="Rechteck: abgerundete Ecken 9">
            <a:extLst>
              <a:ext uri="{FF2B5EF4-FFF2-40B4-BE49-F238E27FC236}">
                <a16:creationId xmlns:a16="http://schemas.microsoft.com/office/drawing/2014/main" id="{6AAAB8A6-62C7-E658-BCD9-65EBD61942B9}"/>
              </a:ext>
            </a:extLst>
          </p:cNvPr>
          <p:cNvSpPr/>
          <p:nvPr/>
        </p:nvSpPr>
        <p:spPr>
          <a:xfrm>
            <a:off x="3575719" y="2841441"/>
            <a:ext cx="3294355" cy="3323856"/>
          </a:xfrm>
          <a:prstGeom prst="round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2400" b="1" dirty="0">
                <a:solidFill>
                  <a:srgbClr val="EB6183"/>
                </a:solidFill>
              </a:rPr>
              <a:t>beabsichtigt</a:t>
            </a:r>
            <a:endParaRPr lang="de-DE" b="1" dirty="0">
              <a:solidFill>
                <a:srgbClr val="EB6183"/>
              </a:solidFill>
            </a:endParaRPr>
          </a:p>
          <a:p>
            <a:pPr algn="ctr"/>
            <a:endParaRPr lang="de-DE" dirty="0"/>
          </a:p>
        </p:txBody>
      </p:sp>
      <p:sp>
        <p:nvSpPr>
          <p:cNvPr id="9" name="Rechteck: abgerundete Ecken 8">
            <a:extLst>
              <a:ext uri="{FF2B5EF4-FFF2-40B4-BE49-F238E27FC236}">
                <a16:creationId xmlns:a16="http://schemas.microsoft.com/office/drawing/2014/main" id="{C61E2641-AFF9-AF83-4043-8D9F5DE1363A}"/>
              </a:ext>
            </a:extLst>
          </p:cNvPr>
          <p:cNvSpPr/>
          <p:nvPr/>
        </p:nvSpPr>
        <p:spPr>
          <a:xfrm>
            <a:off x="3582387" y="1340768"/>
            <a:ext cx="3287688" cy="1368151"/>
          </a:xfrm>
          <a:prstGeom prst="roundRect">
            <a:avLst/>
          </a:prstGeom>
          <a:solidFill>
            <a:schemeClr val="accent3">
              <a:lumMod val="20000"/>
              <a:lumOff val="80000"/>
            </a:schemeClr>
          </a:solidFill>
          <a:ln>
            <a:solidFill>
              <a:schemeClr val="accent2">
                <a:shade val="1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sz="2400" b="1" dirty="0">
                <a:solidFill>
                  <a:schemeClr val="accent3">
                    <a:lumMod val="75000"/>
                  </a:schemeClr>
                </a:solidFill>
              </a:rPr>
              <a:t>unbeabsichtigt</a:t>
            </a:r>
            <a:endParaRPr lang="de-DE" b="1" dirty="0">
              <a:solidFill>
                <a:schemeClr val="accent3">
                  <a:lumMod val="75000"/>
                </a:schemeClr>
              </a:solidFill>
            </a:endParaRPr>
          </a:p>
        </p:txBody>
      </p:sp>
      <p:sp>
        <p:nvSpPr>
          <p:cNvPr id="7" name="Rechteck 6">
            <a:extLst>
              <a:ext uri="{FF2B5EF4-FFF2-40B4-BE49-F238E27FC236}">
                <a16:creationId xmlns:a16="http://schemas.microsoft.com/office/drawing/2014/main" id="{0A7A3F58-8D9F-9464-61A4-F3453F0B6F9F}"/>
              </a:ext>
            </a:extLst>
          </p:cNvPr>
          <p:cNvSpPr/>
          <p:nvPr/>
        </p:nvSpPr>
        <p:spPr>
          <a:xfrm>
            <a:off x="0" y="1340768"/>
            <a:ext cx="3287688" cy="5517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072D045B-5CF9-D0F2-8707-F0F9C6942034}"/>
              </a:ext>
            </a:extLst>
          </p:cNvPr>
          <p:cNvSpPr/>
          <p:nvPr/>
        </p:nvSpPr>
        <p:spPr>
          <a:xfrm>
            <a:off x="191344" y="620688"/>
            <a:ext cx="9361040" cy="507239"/>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Einordnung: Arten der Desinformation </a:t>
            </a:r>
          </a:p>
        </p:txBody>
      </p:sp>
      <p:sp>
        <p:nvSpPr>
          <p:cNvPr id="22" name="Rechteck: abgerundete Ecken 21">
            <a:extLst>
              <a:ext uri="{FF2B5EF4-FFF2-40B4-BE49-F238E27FC236}">
                <a16:creationId xmlns:a16="http://schemas.microsoft.com/office/drawing/2014/main" id="{7819AB85-F4B0-66AB-5F96-699EB0F9723F}"/>
              </a:ext>
            </a:extLst>
          </p:cNvPr>
          <p:cNvSpPr/>
          <p:nvPr/>
        </p:nvSpPr>
        <p:spPr>
          <a:xfrm>
            <a:off x="191344" y="1340768"/>
            <a:ext cx="38884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b="1" dirty="0">
                <a:solidFill>
                  <a:schemeClr val="accent2">
                    <a:lumMod val="40000"/>
                    <a:lumOff val="60000"/>
                  </a:schemeClr>
                </a:solidFill>
              </a:rPr>
              <a:t>	</a:t>
            </a:r>
            <a:r>
              <a:rPr lang="de-DE" sz="2000" b="1" dirty="0">
                <a:solidFill>
                  <a:schemeClr val="bg1"/>
                </a:solidFill>
              </a:rPr>
              <a:t>Falschmeldung</a:t>
            </a:r>
            <a:endParaRPr lang="de-DE" sz="1700" b="1" dirty="0">
              <a:solidFill>
                <a:schemeClr val="bg1"/>
              </a:solidFill>
            </a:endParaRPr>
          </a:p>
        </p:txBody>
      </p:sp>
      <p:sp>
        <p:nvSpPr>
          <p:cNvPr id="26" name="Rechteck: abgerundete Ecken 25">
            <a:extLst>
              <a:ext uri="{FF2B5EF4-FFF2-40B4-BE49-F238E27FC236}">
                <a16:creationId xmlns:a16="http://schemas.microsoft.com/office/drawing/2014/main" id="{7BC07D4F-64B9-74D6-0479-4386F51E636C}"/>
              </a:ext>
            </a:extLst>
          </p:cNvPr>
          <p:cNvSpPr/>
          <p:nvPr/>
        </p:nvSpPr>
        <p:spPr>
          <a:xfrm>
            <a:off x="191344" y="2841440"/>
            <a:ext cx="3888432" cy="136815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000" b="1" dirty="0">
                <a:solidFill>
                  <a:schemeClr val="bg1"/>
                </a:solidFill>
              </a:rPr>
              <a:t>	Fake News</a:t>
            </a:r>
          </a:p>
        </p:txBody>
      </p:sp>
      <p:sp>
        <p:nvSpPr>
          <p:cNvPr id="27" name="Rechteck: abgerundete Ecken 26">
            <a:extLst>
              <a:ext uri="{FF2B5EF4-FFF2-40B4-BE49-F238E27FC236}">
                <a16:creationId xmlns:a16="http://schemas.microsoft.com/office/drawing/2014/main" id="{66DDF0E2-A5D6-10A3-4B6D-9D877F7FD4A8}"/>
              </a:ext>
            </a:extLst>
          </p:cNvPr>
          <p:cNvSpPr/>
          <p:nvPr/>
        </p:nvSpPr>
        <p:spPr>
          <a:xfrm>
            <a:off x="191344" y="4342112"/>
            <a:ext cx="3888432" cy="1823192"/>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700" b="1" dirty="0">
                <a:solidFill>
                  <a:schemeClr val="bg1"/>
                </a:solidFill>
              </a:rPr>
              <a:t>	  </a:t>
            </a:r>
            <a:r>
              <a:rPr lang="de-DE" sz="2000" b="1" dirty="0">
                <a:solidFill>
                  <a:schemeClr val="bg1"/>
                </a:solidFill>
              </a:rPr>
              <a:t>Irreführung /	</a:t>
            </a:r>
          </a:p>
          <a:p>
            <a:pPr algn="ctr">
              <a:spcAft>
                <a:spcPts val="1200"/>
              </a:spcAft>
            </a:pPr>
            <a:r>
              <a:rPr lang="de-DE" sz="2000" b="1" dirty="0">
                <a:solidFill>
                  <a:schemeClr val="bg1"/>
                </a:solidFill>
              </a:rPr>
              <a:t>           Manipulation</a:t>
            </a:r>
          </a:p>
        </p:txBody>
      </p:sp>
      <p:pic>
        <p:nvPicPr>
          <p:cNvPr id="25" name="Grafik 24" descr="Ein Bild, das Menschliches Gesicht, Text, Brille, Kleidung enthält.&#10;&#10;KI-generierte Inhalte können fehlerhaft sein.">
            <a:extLst>
              <a:ext uri="{FF2B5EF4-FFF2-40B4-BE49-F238E27FC236}">
                <a16:creationId xmlns:a16="http://schemas.microsoft.com/office/drawing/2014/main" id="{ED54252E-3022-1A51-5A82-ACC567D76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919" y="3001204"/>
            <a:ext cx="897569" cy="1030586"/>
          </a:xfrm>
          <a:prstGeom prst="rect">
            <a:avLst/>
          </a:prstGeom>
        </p:spPr>
      </p:pic>
      <p:pic>
        <p:nvPicPr>
          <p:cNvPr id="13" name="Grafik 12">
            <a:extLst>
              <a:ext uri="{FF2B5EF4-FFF2-40B4-BE49-F238E27FC236}">
                <a16:creationId xmlns:a16="http://schemas.microsoft.com/office/drawing/2014/main" id="{E514F92F-822E-B870-35E9-3967FAB11C87}"/>
              </a:ext>
            </a:extLst>
          </p:cNvPr>
          <p:cNvPicPr>
            <a:picLocks noChangeAspect="1"/>
          </p:cNvPicPr>
          <p:nvPr/>
        </p:nvPicPr>
        <p:blipFill>
          <a:blip r:embed="rId4"/>
          <a:stretch>
            <a:fillRect/>
          </a:stretch>
        </p:blipFill>
        <p:spPr>
          <a:xfrm>
            <a:off x="677059" y="1466444"/>
            <a:ext cx="723288" cy="1116800"/>
          </a:xfrm>
          <a:prstGeom prst="rect">
            <a:avLst/>
          </a:prstGeom>
        </p:spPr>
      </p:pic>
      <p:pic>
        <p:nvPicPr>
          <p:cNvPr id="8" name="Grafik 7" descr="Ein Bild, das Text, Screenshot, draußen enthält.&#10;&#10;KI-generierte Inhalte können fehlerhaft sein.">
            <a:extLst>
              <a:ext uri="{FF2B5EF4-FFF2-40B4-BE49-F238E27FC236}">
                <a16:creationId xmlns:a16="http://schemas.microsoft.com/office/drawing/2014/main" id="{9C3FCDB2-2D09-EDFB-D263-F0FA0F21C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75" y="4725144"/>
            <a:ext cx="837447" cy="972129"/>
          </a:xfrm>
          <a:prstGeom prst="rect">
            <a:avLst/>
          </a:prstGeom>
          <a:ln w="19050">
            <a:solidFill>
              <a:schemeClr val="tx1"/>
            </a:solidFill>
          </a:ln>
        </p:spPr>
      </p:pic>
      <p:grpSp>
        <p:nvGrpSpPr>
          <p:cNvPr id="5" name="Gruppieren 4">
            <a:extLst>
              <a:ext uri="{FF2B5EF4-FFF2-40B4-BE49-F238E27FC236}">
                <a16:creationId xmlns:a16="http://schemas.microsoft.com/office/drawing/2014/main" id="{69B42EFF-6BD7-18B2-84BB-3E592E744637}"/>
              </a:ext>
            </a:extLst>
          </p:cNvPr>
          <p:cNvGrpSpPr/>
          <p:nvPr/>
        </p:nvGrpSpPr>
        <p:grpSpPr>
          <a:xfrm>
            <a:off x="8688288" y="6165304"/>
            <a:ext cx="3503712" cy="582564"/>
            <a:chOff x="8688288" y="6165304"/>
            <a:chExt cx="3503712" cy="582564"/>
          </a:xfrm>
        </p:grpSpPr>
        <p:pic>
          <p:nvPicPr>
            <p:cNvPr id="30" name="Graphic 2">
              <a:extLst>
                <a:ext uri="{FF2B5EF4-FFF2-40B4-BE49-F238E27FC236}">
                  <a16:creationId xmlns:a16="http://schemas.microsoft.com/office/drawing/2014/main" id="{4AEF7983-921F-B934-F47C-80539D9B626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96600" y="6267147"/>
              <a:ext cx="506167" cy="475074"/>
            </a:xfrm>
            <a:prstGeom prst="rect">
              <a:avLst/>
            </a:prstGeom>
          </p:spPr>
        </p:pic>
        <p:sp>
          <p:nvSpPr>
            <p:cNvPr id="16" name="Textfeld 15">
              <a:extLst>
                <a:ext uri="{FF2B5EF4-FFF2-40B4-BE49-F238E27FC236}">
                  <a16:creationId xmlns:a16="http://schemas.microsoft.com/office/drawing/2014/main" id="{5C2587E2-8A44-2CF2-4FD3-24EEAA4A270C}"/>
                </a:ext>
              </a:extLst>
            </p:cNvPr>
            <p:cNvSpPr txBox="1"/>
            <p:nvPr/>
          </p:nvSpPr>
          <p:spPr>
            <a:xfrm>
              <a:off x="8688288" y="6301592"/>
              <a:ext cx="3123200" cy="446276"/>
            </a:xfrm>
            <a:prstGeom prst="rect">
              <a:avLst/>
            </a:prstGeom>
            <a:noFill/>
          </p:spPr>
          <p:txBody>
            <a:bodyPr wrap="square" rtlCol="0">
              <a:spAutoFit/>
            </a:bodyPr>
            <a:lstStyle/>
            <a:p>
              <a:r>
                <a:rPr lang="de-DE" sz="2300" b="1" dirty="0"/>
                <a:t>… Desinformation</a:t>
              </a:r>
            </a:p>
          </p:txBody>
        </p:sp>
        <p:cxnSp>
          <p:nvCxnSpPr>
            <p:cNvPr id="3" name="Gerader Verbinder 22">
              <a:extLst>
                <a:ext uri="{FF2B5EF4-FFF2-40B4-BE49-F238E27FC236}">
                  <a16:creationId xmlns:a16="http://schemas.microsoft.com/office/drawing/2014/main" id="{54DA5069-6F44-63E3-274C-B8C4EA588BEC}"/>
                </a:ext>
              </a:extLst>
            </p:cNvPr>
            <p:cNvCxnSpPr>
              <a:cxnSpLocks/>
            </p:cNvCxnSpPr>
            <p:nvPr/>
          </p:nvCxnSpPr>
          <p:spPr>
            <a:xfrm flipH="1">
              <a:off x="8688288" y="6165304"/>
              <a:ext cx="3503712"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6" name="Foliennummernplatzhalter 2">
            <a:extLst>
              <a:ext uri="{FF2B5EF4-FFF2-40B4-BE49-F238E27FC236}">
                <a16:creationId xmlns:a16="http://schemas.microsoft.com/office/drawing/2014/main" id="{48860518-6C82-86F4-300A-2A3FDBE5AC51}"/>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pPr/>
              <a:t>6</a:t>
            </a:fld>
            <a:endParaRPr lang="de-DE" dirty="0"/>
          </a:p>
        </p:txBody>
      </p:sp>
      <p:grpSp>
        <p:nvGrpSpPr>
          <p:cNvPr id="20" name="Gruppieren 19">
            <a:extLst>
              <a:ext uri="{FF2B5EF4-FFF2-40B4-BE49-F238E27FC236}">
                <a16:creationId xmlns:a16="http://schemas.microsoft.com/office/drawing/2014/main" id="{3E589FE1-64CB-1B7F-D241-58FA3D5DBBFF}"/>
              </a:ext>
            </a:extLst>
          </p:cNvPr>
          <p:cNvGrpSpPr/>
          <p:nvPr/>
        </p:nvGrpSpPr>
        <p:grpSpPr>
          <a:xfrm>
            <a:off x="4389801" y="4939505"/>
            <a:ext cx="4282170" cy="2105222"/>
            <a:chOff x="3994177" y="4904421"/>
            <a:chExt cx="4282170" cy="2105222"/>
          </a:xfrm>
        </p:grpSpPr>
        <p:sp>
          <p:nvSpPr>
            <p:cNvPr id="19" name="Verzögerung 18">
              <a:extLst>
                <a:ext uri="{FF2B5EF4-FFF2-40B4-BE49-F238E27FC236}">
                  <a16:creationId xmlns:a16="http://schemas.microsoft.com/office/drawing/2014/main" id="{29AB54DE-22D4-7D6F-CA5D-8ABCB389B401}"/>
                </a:ext>
              </a:extLst>
            </p:cNvPr>
            <p:cNvSpPr/>
            <p:nvPr/>
          </p:nvSpPr>
          <p:spPr>
            <a:xfrm rot="16200000">
              <a:off x="5499357" y="4081010"/>
              <a:ext cx="1953579" cy="3600401"/>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9B4A848-4A8D-9963-C800-0C828460DADB}"/>
                </a:ext>
              </a:extLst>
            </p:cNvPr>
            <p:cNvSpPr txBox="1"/>
            <p:nvPr/>
          </p:nvSpPr>
          <p:spPr>
            <a:xfrm>
              <a:off x="3994177" y="5224539"/>
              <a:ext cx="3885354" cy="1785104"/>
            </a:xfrm>
            <a:prstGeom prst="rect">
              <a:avLst/>
            </a:prstGeom>
            <a:noFill/>
          </p:spPr>
          <p:txBody>
            <a:bodyPr wrap="square" rtlCol="0">
              <a:spAutoFit/>
            </a:bodyPr>
            <a:lstStyle/>
            <a:p>
              <a:pPr algn="r"/>
              <a:r>
                <a:rPr lang="de-DE" sz="2300" b="1" dirty="0"/>
                <a:t>Über Manipulation sprechen wir in der kommenden Stunde.</a:t>
              </a:r>
            </a:p>
            <a:p>
              <a:pPr algn="r"/>
              <a:r>
                <a:rPr lang="de-DE" sz="2300" b="1" dirty="0"/>
                <a:t>Jetzt geht es um ……</a:t>
              </a:r>
            </a:p>
            <a:p>
              <a:endParaRPr lang="de-DE" dirty="0"/>
            </a:p>
          </p:txBody>
        </p:sp>
      </p:grpSp>
    </p:spTree>
    <p:extLst>
      <p:ext uri="{BB962C8B-B14F-4D97-AF65-F5344CB8AC3E}">
        <p14:creationId xmlns:p14="http://schemas.microsoft.com/office/powerpoint/2010/main" val="297542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1"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A24C-9F3A-89BA-3CFF-55662B5CC260}"/>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A0CF79-22CF-FD4F-C5C0-4764F3867758}"/>
              </a:ext>
            </a:extLst>
          </p:cNvPr>
          <p:cNvSpPr>
            <a:spLocks noGrp="1"/>
          </p:cNvSpPr>
          <p:nvPr>
            <p:ph type="sldNum" sz="quarter" idx="12"/>
          </p:nvPr>
        </p:nvSpPr>
        <p:spPr/>
        <p:txBody>
          <a:bodyPr/>
          <a:lstStyle/>
          <a:p>
            <a:fld id="{995B83AF-091C-4368-ABDB-DF7FEF1A6B80}" type="slidenum">
              <a:rPr lang="de-DE" smtClean="0"/>
              <a:pPr/>
              <a:t>7</a:t>
            </a:fld>
            <a:endParaRPr lang="de-DE" dirty="0"/>
          </a:p>
        </p:txBody>
      </p:sp>
      <p:sp>
        <p:nvSpPr>
          <p:cNvPr id="7" name="Textfeld 6">
            <a:extLst>
              <a:ext uri="{FF2B5EF4-FFF2-40B4-BE49-F238E27FC236}">
                <a16:creationId xmlns:a16="http://schemas.microsoft.com/office/drawing/2014/main" id="{94D14B86-448D-5086-FD82-46938A57BABF}"/>
              </a:ext>
            </a:extLst>
          </p:cNvPr>
          <p:cNvSpPr txBox="1"/>
          <p:nvPr/>
        </p:nvSpPr>
        <p:spPr>
          <a:xfrm>
            <a:off x="4961016" y="1340768"/>
            <a:ext cx="7200800" cy="3785652"/>
          </a:xfrm>
          <a:prstGeom prst="rect">
            <a:avLst/>
          </a:prstGeom>
          <a:noFill/>
        </p:spPr>
        <p:txBody>
          <a:bodyPr wrap="square" rtlCol="0">
            <a:spAutoFit/>
          </a:bodyPr>
          <a:lstStyle/>
          <a:p>
            <a:endParaRPr lang="de-DE" sz="4000" b="1" dirty="0"/>
          </a:p>
          <a:p>
            <a:r>
              <a:rPr lang="de-DE" sz="4000" b="1" dirty="0"/>
              <a:t>Jetzt schauen wir uns</a:t>
            </a:r>
            <a:br>
              <a:rPr lang="de-DE" sz="4000" b="1" dirty="0"/>
            </a:br>
            <a:r>
              <a:rPr lang="de-DE" sz="4000" b="1" dirty="0"/>
              <a:t>ein News-Beispiel auf </a:t>
            </a:r>
            <a:r>
              <a:rPr lang="de-DE" sz="4000" b="1" dirty="0">
                <a:solidFill>
                  <a:srgbClr val="EB6183"/>
                </a:solidFill>
              </a:rPr>
              <a:t>Instagram </a:t>
            </a:r>
            <a:r>
              <a:rPr lang="de-DE" sz="4000" b="1" dirty="0"/>
              <a:t>an und lernen, </a:t>
            </a:r>
            <a:br>
              <a:rPr lang="de-DE" sz="4000" b="1" dirty="0"/>
            </a:br>
            <a:r>
              <a:rPr lang="de-DE" sz="4000" b="1" dirty="0"/>
              <a:t>wie man eine Nachricht überprüft.</a:t>
            </a:r>
          </a:p>
        </p:txBody>
      </p:sp>
      <p:grpSp>
        <p:nvGrpSpPr>
          <p:cNvPr id="11" name="Gruppieren 10">
            <a:extLst>
              <a:ext uri="{FF2B5EF4-FFF2-40B4-BE49-F238E27FC236}">
                <a16:creationId xmlns:a16="http://schemas.microsoft.com/office/drawing/2014/main" id="{824A81A8-CD7D-F700-EE68-E0CAF4C17632}"/>
              </a:ext>
            </a:extLst>
          </p:cNvPr>
          <p:cNvGrpSpPr/>
          <p:nvPr/>
        </p:nvGrpSpPr>
        <p:grpSpPr>
          <a:xfrm>
            <a:off x="1199456" y="980728"/>
            <a:ext cx="3384376" cy="5724024"/>
            <a:chOff x="1199456" y="980728"/>
            <a:chExt cx="3384376" cy="5724024"/>
          </a:xfrm>
        </p:grpSpPr>
        <p:pic>
          <p:nvPicPr>
            <p:cNvPr id="2" name="Grafik 1">
              <a:extLst>
                <a:ext uri="{FF2B5EF4-FFF2-40B4-BE49-F238E27FC236}">
                  <a16:creationId xmlns:a16="http://schemas.microsoft.com/office/drawing/2014/main" id="{059E71F1-DA42-1685-A488-EE3866C061E0}"/>
                </a:ext>
              </a:extLst>
            </p:cNvPr>
            <p:cNvPicPr>
              <a:picLocks noChangeAspect="1"/>
            </p:cNvPicPr>
            <p:nvPr/>
          </p:nvPicPr>
          <p:blipFill>
            <a:blip r:embed="rId3"/>
            <a:stretch>
              <a:fillRect/>
            </a:stretch>
          </p:blipFill>
          <p:spPr>
            <a:xfrm>
              <a:off x="1199456" y="980728"/>
              <a:ext cx="3384376" cy="5724024"/>
            </a:xfrm>
            <a:prstGeom prst="rect">
              <a:avLst/>
            </a:prstGeom>
            <a:effectLst>
              <a:outerShdw blurRad="50800" dist="38100" dir="2700000" algn="tl" rotWithShape="0">
                <a:prstClr val="black">
                  <a:alpha val="40000"/>
                </a:prstClr>
              </a:outerShdw>
            </a:effectLst>
          </p:spPr>
        </p:pic>
        <p:pic>
          <p:nvPicPr>
            <p:cNvPr id="5" name="Grafik 4" descr="Ein Bild, das Grafiken, Farbigkeit, Kreis, Screenshot enthält.&#10;&#10;KI-generierte Inhalte können fehlerhaft sein.">
              <a:extLst>
                <a:ext uri="{FF2B5EF4-FFF2-40B4-BE49-F238E27FC236}">
                  <a16:creationId xmlns:a16="http://schemas.microsoft.com/office/drawing/2014/main" id="{981B98B0-0D91-8B90-1453-A28133085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1880343"/>
              <a:ext cx="2171378" cy="2171378"/>
            </a:xfrm>
            <a:prstGeom prst="rect">
              <a:avLst/>
            </a:prstGeom>
          </p:spPr>
        </p:pic>
        <p:pic>
          <p:nvPicPr>
            <p:cNvPr id="8" name="Grafik 7">
              <a:extLst>
                <a:ext uri="{FF2B5EF4-FFF2-40B4-BE49-F238E27FC236}">
                  <a16:creationId xmlns:a16="http://schemas.microsoft.com/office/drawing/2014/main" id="{70F06D54-EC79-4FF8-C0C2-234BD7884DA4}"/>
                </a:ext>
              </a:extLst>
            </p:cNvPr>
            <p:cNvPicPr>
              <a:picLocks noChangeAspect="1"/>
            </p:cNvPicPr>
            <p:nvPr/>
          </p:nvPicPr>
          <p:blipFill>
            <a:blip r:embed="rId5"/>
            <a:stretch>
              <a:fillRect/>
            </a:stretch>
          </p:blipFill>
          <p:spPr>
            <a:xfrm>
              <a:off x="1631504" y="4189336"/>
              <a:ext cx="2562042" cy="1554025"/>
            </a:xfrm>
            <a:prstGeom prst="rect">
              <a:avLst/>
            </a:prstGeom>
          </p:spPr>
        </p:pic>
      </p:grpSp>
    </p:spTree>
    <p:extLst>
      <p:ext uri="{BB962C8B-B14F-4D97-AF65-F5344CB8AC3E}">
        <p14:creationId xmlns:p14="http://schemas.microsoft.com/office/powerpoint/2010/main" val="3431175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1000" tmFilter="0, 0; .2, .5; .8, .5; 1, 0"/>
                                        <p:tgtEl>
                                          <p:spTgt spid="7">
                                            <p:txEl>
                                              <p:pRg st="1" end="1"/>
                                            </p:txEl>
                                          </p:spTgt>
                                        </p:tgtEl>
                                      </p:cBhvr>
                                    </p:animEffect>
                                    <p:animScale>
                                      <p:cBhvr>
                                        <p:cTn id="14" dur="500" autoRev="1" fill="hold"/>
                                        <p:tgtEl>
                                          <p:spTgt spid="7">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794310" y="5607394"/>
            <a:ext cx="1922091" cy="1245402"/>
          </a:xfrm>
        </p:spPr>
        <p:txBody>
          <a:bodyPr/>
          <a:lstStyle/>
          <a:p>
            <a:pPr marL="88900" indent="0">
              <a:lnSpc>
                <a:spcPct val="100000"/>
              </a:lnSpc>
              <a:spcAft>
                <a:spcPts val="600"/>
              </a:spcAft>
              <a:buNone/>
            </a:pPr>
            <a:r>
              <a:rPr lang="de-DE" sz="1100" dirty="0">
                <a:latin typeface="+mn-lt"/>
              </a:rPr>
              <a:t>* Im Sommer 2022 verbreitete sich dieser Post auf Instagram. Er wurde von mehr als zweihunderttausend Usern gelikt oder geteilt. </a:t>
            </a:r>
          </a:p>
        </p:txBody>
      </p:sp>
      <p:sp>
        <p:nvSpPr>
          <p:cNvPr id="5" name="Sprechblase: rechteckig mit abgerundeten Ecken 4">
            <a:extLst>
              <a:ext uri="{FF2B5EF4-FFF2-40B4-BE49-F238E27FC236}">
                <a16:creationId xmlns:a16="http://schemas.microsoft.com/office/drawing/2014/main" id="{0975F7C7-F1FE-A493-9FF7-E74D3DD299FF}"/>
              </a:ext>
            </a:extLst>
          </p:cNvPr>
          <p:cNvSpPr/>
          <p:nvPr/>
        </p:nvSpPr>
        <p:spPr>
          <a:xfrm>
            <a:off x="6390669" y="2203935"/>
            <a:ext cx="2855686" cy="1543567"/>
          </a:xfrm>
          <a:prstGeom prst="wedgeRoundRectCallout">
            <a:avLst>
              <a:gd name="adj1" fmla="val 79566"/>
              <a:gd name="adj2" fmla="val 33354"/>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dirty="0">
                <a:solidFill>
                  <a:schemeClr val="bg1"/>
                </a:solidFill>
                <a:latin typeface="+mj-lt"/>
              </a:rPr>
              <a:t>Kann das sein?</a:t>
            </a:r>
            <a:br>
              <a:rPr lang="de-DE" sz="2400" dirty="0">
                <a:solidFill>
                  <a:schemeClr val="bg1"/>
                </a:solidFill>
                <a:latin typeface="+mj-lt"/>
              </a:rPr>
            </a:br>
            <a:r>
              <a:rPr lang="de-DE" sz="2400" dirty="0">
                <a:solidFill>
                  <a:schemeClr val="bg1"/>
                </a:solidFill>
                <a:latin typeface="+mj-lt"/>
              </a:rPr>
              <a:t>Lass uns das lieber mal prüfen!</a:t>
            </a:r>
          </a:p>
        </p:txBody>
      </p:sp>
      <p:pic>
        <p:nvPicPr>
          <p:cNvPr id="11" name="Grafik 10" descr="Ein Bild, das Person, Menschliches Gesicht, Kleidung, Shirt enthält.&#10;&#10;KI-generierte Inhalte können fehlerhaft sein.">
            <a:extLst>
              <a:ext uri="{FF2B5EF4-FFF2-40B4-BE49-F238E27FC236}">
                <a16:creationId xmlns:a16="http://schemas.microsoft.com/office/drawing/2014/main" id="{1639B471-8D2F-17B3-ACE3-A0469BBEB545}"/>
              </a:ext>
            </a:extLst>
          </p:cNvPr>
          <p:cNvPicPr>
            <a:picLocks noChangeAspect="1"/>
          </p:cNvPicPr>
          <p:nvPr/>
        </p:nvPicPr>
        <p:blipFill>
          <a:blip r:embed="rId3" cstate="print">
            <a:extLst>
              <a:ext uri="{28A0092B-C50C-407E-A947-70E740481C1C}">
                <a14:useLocalDpi xmlns:a14="http://schemas.microsoft.com/office/drawing/2010/main" val="0"/>
              </a:ext>
            </a:extLst>
          </a:blip>
          <a:srcRect t="1" b="737"/>
          <a:stretch>
            <a:fillRect/>
          </a:stretch>
        </p:blipFill>
        <p:spPr>
          <a:xfrm>
            <a:off x="9552384" y="2891531"/>
            <a:ext cx="2585606" cy="3942846"/>
          </a:xfrm>
          <a:prstGeom prst="rect">
            <a:avLst/>
          </a:prstGeom>
        </p:spPr>
      </p:pic>
      <p:pic>
        <p:nvPicPr>
          <p:cNvPr id="6" name="Grafik 5">
            <a:extLst>
              <a:ext uri="{FF2B5EF4-FFF2-40B4-BE49-F238E27FC236}">
                <a16:creationId xmlns:a16="http://schemas.microsoft.com/office/drawing/2014/main" id="{72426FE4-2FE5-D34E-9B96-D766D963F441}"/>
              </a:ext>
            </a:extLst>
          </p:cNvPr>
          <p:cNvPicPr>
            <a:picLocks noChangeAspect="1"/>
          </p:cNvPicPr>
          <p:nvPr/>
        </p:nvPicPr>
        <p:blipFill>
          <a:blip r:embed="rId4"/>
          <a:srcRect b="12714"/>
          <a:stretch>
            <a:fillRect/>
          </a:stretch>
        </p:blipFill>
        <p:spPr>
          <a:xfrm>
            <a:off x="2359404" y="1542741"/>
            <a:ext cx="3507660" cy="5310055"/>
          </a:xfrm>
          <a:prstGeom prst="rect">
            <a:avLst/>
          </a:prstGeom>
          <a:effectLst>
            <a:outerShdw blurRad="50800" dist="38100" dir="2700000" algn="tl" rotWithShape="0">
              <a:prstClr val="black">
                <a:alpha val="40000"/>
              </a:prstClr>
            </a:outerShdw>
          </a:effectLst>
        </p:spPr>
      </p:pic>
      <p:grpSp>
        <p:nvGrpSpPr>
          <p:cNvPr id="19" name="Gruppieren 18">
            <a:extLst>
              <a:ext uri="{FF2B5EF4-FFF2-40B4-BE49-F238E27FC236}">
                <a16:creationId xmlns:a16="http://schemas.microsoft.com/office/drawing/2014/main" id="{506CCA4F-B771-7AA5-140B-A5E93EA9EDBD}"/>
              </a:ext>
            </a:extLst>
          </p:cNvPr>
          <p:cNvGrpSpPr/>
          <p:nvPr/>
        </p:nvGrpSpPr>
        <p:grpSpPr>
          <a:xfrm>
            <a:off x="2628066" y="2149981"/>
            <a:ext cx="2988947" cy="4702816"/>
            <a:chOff x="3645575" y="1305168"/>
            <a:chExt cx="2735009" cy="4303813"/>
          </a:xfrm>
        </p:grpSpPr>
        <p:pic>
          <p:nvPicPr>
            <p:cNvPr id="17" name="Grafik 16">
              <a:extLst>
                <a:ext uri="{FF2B5EF4-FFF2-40B4-BE49-F238E27FC236}">
                  <a16:creationId xmlns:a16="http://schemas.microsoft.com/office/drawing/2014/main" id="{A426872A-650B-2F09-8D62-825E0A811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4" name="Grafik 3" descr="Ein Bild, das Diagramm enthält.&#10;&#10;Automatisch generierte Beschreibung">
              <a:extLst>
                <a:ext uri="{FF2B5EF4-FFF2-40B4-BE49-F238E27FC236}">
                  <a16:creationId xmlns:a16="http://schemas.microsoft.com/office/drawing/2014/main" id="{4AB48F36-690E-ADD5-4FFB-0A6B8D67A265}"/>
                </a:ext>
              </a:extLst>
            </p:cNvPr>
            <p:cNvPicPr>
              <a:picLocks noChangeAspect="1"/>
            </p:cNvPicPr>
            <p:nvPr/>
          </p:nvPicPr>
          <p:blipFill rotWithShape="1">
            <a:blip r:embed="rId6">
              <a:extLst>
                <a:ext uri="{28A0092B-C50C-407E-A947-70E740481C1C}">
                  <a14:useLocalDpi xmlns:a14="http://schemas.microsoft.com/office/drawing/2010/main" val="0"/>
                </a:ext>
              </a:extLst>
            </a:blip>
            <a:srcRect l="34895" t="15125" r="10733" b="13754"/>
            <a:stretch/>
          </p:blipFill>
          <p:spPr>
            <a:xfrm>
              <a:off x="3645575" y="1750786"/>
              <a:ext cx="2730029" cy="3858195"/>
            </a:xfrm>
            <a:prstGeom prst="rect">
              <a:avLst/>
            </a:prstGeom>
          </p:spPr>
        </p:pic>
      </p:grpSp>
      <p:pic>
        <p:nvPicPr>
          <p:cNvPr id="3" name="Graphic 4">
            <a:extLst>
              <a:ext uri="{FF2B5EF4-FFF2-40B4-BE49-F238E27FC236}">
                <a16:creationId xmlns:a16="http://schemas.microsoft.com/office/drawing/2014/main" id="{137C3FE3-3C60-0A07-7C75-8E5A1D48D25E}"/>
              </a:ext>
            </a:extLst>
          </p:cNvPr>
          <p:cNvPicPr>
            <a:picLocks noChangeAspect="1"/>
          </p:cNvPicPr>
          <p:nvPr/>
        </p:nvPicPr>
        <p:blipFill>
          <a:blip r:embed="rId7" cstate="print">
            <a:extLst>
              <a:ext uri="{28A0092B-C50C-407E-A947-70E740481C1C}">
                <a14:useLocalDpi xmlns:a14="http://schemas.microsoft.com/office/drawing/2010/main" val="0"/>
              </a:ext>
            </a:extLst>
          </a:blip>
          <a:srcRect l="7789"/>
          <a:stretch>
            <a:fillRect/>
          </a:stretch>
        </p:blipFill>
        <p:spPr>
          <a:xfrm>
            <a:off x="259998" y="2975719"/>
            <a:ext cx="1844463" cy="3901191"/>
          </a:xfrm>
          <a:prstGeom prst="rect">
            <a:avLst/>
          </a:prstGeom>
          <a:effectLst>
            <a:outerShdw blurRad="76200" dir="18900000" sy="23000" kx="-1200000" algn="bl" rotWithShape="0">
              <a:prstClr val="black">
                <a:alpha val="20000"/>
              </a:prstClr>
            </a:outerShdw>
          </a:effectLst>
        </p:spPr>
      </p:pic>
      <p:sp>
        <p:nvSpPr>
          <p:cNvPr id="23" name="Abgerundete rechteckige Legende 6">
            <a:extLst>
              <a:ext uri="{FF2B5EF4-FFF2-40B4-BE49-F238E27FC236}">
                <a16:creationId xmlns:a16="http://schemas.microsoft.com/office/drawing/2014/main" id="{D03763F4-69D2-45E5-97A6-3576C3E29738}"/>
              </a:ext>
            </a:extLst>
          </p:cNvPr>
          <p:cNvSpPr/>
          <p:nvPr/>
        </p:nvSpPr>
        <p:spPr>
          <a:xfrm>
            <a:off x="1934092" y="4557442"/>
            <a:ext cx="2822351" cy="1677829"/>
          </a:xfrm>
          <a:prstGeom prst="wedgeRoundRectCallout">
            <a:avLst>
              <a:gd name="adj1" fmla="val -56901"/>
              <a:gd name="adj2" fmla="val -94241"/>
              <a:gd name="adj3" fmla="val 16667"/>
            </a:avLst>
          </a:prstGeom>
          <a:solidFill>
            <a:srgbClr val="ED61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bg1"/>
                </a:solidFill>
                <a:latin typeface="+mj-lt"/>
              </a:rPr>
              <a:t>… und der Post “</a:t>
            </a:r>
            <a:r>
              <a:rPr lang="de-DE" sz="2200" dirty="0" err="1">
                <a:solidFill>
                  <a:schemeClr val="bg1"/>
                </a:solidFill>
                <a:latin typeface="+mj-lt"/>
              </a:rPr>
              <a:t>gesundheitsfakten</a:t>
            </a:r>
            <a:r>
              <a:rPr lang="de-DE" sz="2200" dirty="0">
                <a:solidFill>
                  <a:schemeClr val="bg1"/>
                </a:solidFill>
                <a:latin typeface="+mj-lt"/>
              </a:rPr>
              <a:t>“ hat mehr als 1,4 Millionen Follower!</a:t>
            </a:r>
            <a:endParaRPr lang="de-DE" sz="2200" dirty="0"/>
          </a:p>
        </p:txBody>
      </p:sp>
      <p:sp>
        <p:nvSpPr>
          <p:cNvPr id="9" name="Abgerundete rechteckige Legende 6">
            <a:extLst>
              <a:ext uri="{FF2B5EF4-FFF2-40B4-BE49-F238E27FC236}">
                <a16:creationId xmlns:a16="http://schemas.microsoft.com/office/drawing/2014/main" id="{B9264A11-DF39-441D-0433-97BD0DBF72FB}"/>
              </a:ext>
            </a:extLst>
          </p:cNvPr>
          <p:cNvSpPr/>
          <p:nvPr/>
        </p:nvSpPr>
        <p:spPr>
          <a:xfrm>
            <a:off x="360489" y="595401"/>
            <a:ext cx="6575136" cy="1265600"/>
          </a:xfrm>
          <a:prstGeom prst="wedgeRoundRectCallout">
            <a:avLst>
              <a:gd name="adj1" fmla="val -31139"/>
              <a:gd name="adj2" fmla="val 92096"/>
              <a:gd name="adj3" fmla="val 16667"/>
            </a:avLst>
          </a:prstGeom>
          <a:solidFill>
            <a:srgbClr val="ED61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mj-lt"/>
              </a:rPr>
              <a:t>Schon gehört? Himbeeren helfen besser gegen Kopfschmerzen als Aspirin!</a:t>
            </a:r>
            <a:endParaRPr lang="de-DE" dirty="0"/>
          </a:p>
        </p:txBody>
      </p:sp>
      <p:grpSp>
        <p:nvGrpSpPr>
          <p:cNvPr id="10" name="Gruppieren 9">
            <a:extLst>
              <a:ext uri="{FF2B5EF4-FFF2-40B4-BE49-F238E27FC236}">
                <a16:creationId xmlns:a16="http://schemas.microsoft.com/office/drawing/2014/main" id="{26379307-04FB-B933-C758-BBB48EF975EB}"/>
              </a:ext>
            </a:extLst>
          </p:cNvPr>
          <p:cNvGrpSpPr/>
          <p:nvPr/>
        </p:nvGrpSpPr>
        <p:grpSpPr>
          <a:xfrm>
            <a:off x="7921537" y="6165304"/>
            <a:ext cx="4960773" cy="687491"/>
            <a:chOff x="7921537" y="6165304"/>
            <a:chExt cx="4960773" cy="687491"/>
          </a:xfrm>
        </p:grpSpPr>
        <p:grpSp>
          <p:nvGrpSpPr>
            <p:cNvPr id="15" name="Gruppieren 14">
              <a:extLst>
                <a:ext uri="{FF2B5EF4-FFF2-40B4-BE49-F238E27FC236}">
                  <a16:creationId xmlns:a16="http://schemas.microsoft.com/office/drawing/2014/main" id="{E4AA6F14-834E-5B6B-80F6-593CE04A1D69}"/>
                </a:ext>
              </a:extLst>
            </p:cNvPr>
            <p:cNvGrpSpPr/>
            <p:nvPr/>
          </p:nvGrpSpPr>
          <p:grpSpPr>
            <a:xfrm>
              <a:off x="7921537" y="6183854"/>
              <a:ext cx="4960773" cy="668941"/>
              <a:chOff x="7651675" y="5891921"/>
              <a:chExt cx="4960773" cy="591141"/>
            </a:xfrm>
          </p:grpSpPr>
          <p:sp>
            <p:nvSpPr>
              <p:cNvPr id="16" name="Rechteck 15">
                <a:extLst>
                  <a:ext uri="{FF2B5EF4-FFF2-40B4-BE49-F238E27FC236}">
                    <a16:creationId xmlns:a16="http://schemas.microsoft.com/office/drawing/2014/main" id="{4EBFACE2-1AB1-1D50-A491-98014A1307F7}"/>
                  </a:ext>
                </a:extLst>
              </p:cNvPr>
              <p:cNvSpPr/>
              <p:nvPr/>
            </p:nvSpPr>
            <p:spPr>
              <a:xfrm>
                <a:off x="8011714" y="5891921"/>
                <a:ext cx="3920781" cy="591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9055261C-A529-1771-49DC-C699B3D0A28C}"/>
                  </a:ext>
                </a:extLst>
              </p:cNvPr>
              <p:cNvSpPr txBox="1"/>
              <p:nvPr/>
            </p:nvSpPr>
            <p:spPr>
              <a:xfrm>
                <a:off x="7651675" y="5992550"/>
                <a:ext cx="4960773"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Check in 5 Schritten</a:t>
                </a:r>
              </a:p>
            </p:txBody>
          </p:sp>
          <p:pic>
            <p:nvPicPr>
              <p:cNvPr id="22" name="Graphic 2">
                <a:extLst>
                  <a:ext uri="{FF2B5EF4-FFF2-40B4-BE49-F238E27FC236}">
                    <a16:creationId xmlns:a16="http://schemas.microsoft.com/office/drawing/2014/main" id="{85FB0233-E55A-5684-C056-4FFB0E479B0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24083" y="5961506"/>
                <a:ext cx="460549" cy="419822"/>
              </a:xfrm>
              <a:prstGeom prst="rect">
                <a:avLst/>
              </a:prstGeom>
            </p:spPr>
          </p:pic>
        </p:grpSp>
        <p:cxnSp>
          <p:nvCxnSpPr>
            <p:cNvPr id="7" name="Gerader Verbinder 22">
              <a:extLst>
                <a:ext uri="{FF2B5EF4-FFF2-40B4-BE49-F238E27FC236}">
                  <a16:creationId xmlns:a16="http://schemas.microsoft.com/office/drawing/2014/main" id="{54636DC7-CEF4-F8F0-673B-E3B11473C607}"/>
                </a:ext>
              </a:extLst>
            </p:cNvPr>
            <p:cNvCxnSpPr>
              <a:cxnSpLocks/>
            </p:cNvCxnSpPr>
            <p:nvPr/>
          </p:nvCxnSpPr>
          <p:spPr>
            <a:xfrm flipH="1">
              <a:off x="8281576" y="6165304"/>
              <a:ext cx="3910424"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12" name="Foliennummernplatzhalter 2">
            <a:extLst>
              <a:ext uri="{FF2B5EF4-FFF2-40B4-BE49-F238E27FC236}">
                <a16:creationId xmlns:a16="http://schemas.microsoft.com/office/drawing/2014/main" id="{FEC53F6D-E5DF-3007-CB83-530C4139ECB7}"/>
              </a:ext>
            </a:extLst>
          </p:cNvPr>
          <p:cNvSpPr>
            <a:spLocks noGrp="1"/>
          </p:cNvSpPr>
          <p:nvPr>
            <p:ph type="sldNum" sz="quarter" idx="12"/>
          </p:nvPr>
        </p:nvSpPr>
        <p:spPr>
          <a:xfrm>
            <a:off x="239350" y="6339627"/>
            <a:ext cx="2844800" cy="365125"/>
          </a:xfrm>
        </p:spPr>
        <p:txBody>
          <a:bodyPr/>
          <a:lstStyle/>
          <a:p>
            <a:fld id="{995B83AF-091C-4368-ABDB-DF7FEF1A6B80}" type="slidenum">
              <a:rPr lang="de-DE" smtClean="0">
                <a:solidFill>
                  <a:schemeClr val="bg1"/>
                </a:solidFill>
              </a:rPr>
              <a:pPr/>
              <a:t>8</a:t>
            </a:fld>
            <a:endParaRPr lang="de-DE" dirty="0">
              <a:solidFill>
                <a:schemeClr val="bg1"/>
              </a:solidFill>
            </a:endParaRPr>
          </a:p>
        </p:txBody>
      </p:sp>
    </p:spTree>
    <p:extLst>
      <p:ext uri="{BB962C8B-B14F-4D97-AF65-F5344CB8AC3E}">
        <p14:creationId xmlns:p14="http://schemas.microsoft.com/office/powerpoint/2010/main" val="304561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20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2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97F4-D4F7-6DD2-0600-89F172784E74}"/>
            </a:ext>
          </a:extLst>
        </p:cNvPr>
        <p:cNvGrpSpPr/>
        <p:nvPr/>
      </p:nvGrpSpPr>
      <p:grpSpPr>
        <a:xfrm>
          <a:off x="0" y="0"/>
          <a:ext cx="0" cy="0"/>
          <a:chOff x="0" y="0"/>
          <a:chExt cx="0" cy="0"/>
        </a:xfrm>
      </p:grpSpPr>
      <p:grpSp>
        <p:nvGrpSpPr>
          <p:cNvPr id="27" name="Gruppieren 26">
            <a:extLst>
              <a:ext uri="{FF2B5EF4-FFF2-40B4-BE49-F238E27FC236}">
                <a16:creationId xmlns:a16="http://schemas.microsoft.com/office/drawing/2014/main" id="{63E0356D-D617-7B99-AE41-BA873A044A84}"/>
              </a:ext>
            </a:extLst>
          </p:cNvPr>
          <p:cNvGrpSpPr/>
          <p:nvPr/>
        </p:nvGrpSpPr>
        <p:grpSpPr>
          <a:xfrm>
            <a:off x="2157007" y="2152574"/>
            <a:ext cx="2988947" cy="4702816"/>
            <a:chOff x="3645575" y="1305168"/>
            <a:chExt cx="2735009" cy="4303813"/>
          </a:xfrm>
        </p:grpSpPr>
        <p:pic>
          <p:nvPicPr>
            <p:cNvPr id="28" name="Grafik 27">
              <a:extLst>
                <a:ext uri="{FF2B5EF4-FFF2-40B4-BE49-F238E27FC236}">
                  <a16:creationId xmlns:a16="http://schemas.microsoft.com/office/drawing/2014/main" id="{52E01FE9-22D9-BA50-8D79-34F954D4F7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452"/>
            <a:stretch/>
          </p:blipFill>
          <p:spPr>
            <a:xfrm>
              <a:off x="3650555" y="1305168"/>
              <a:ext cx="2730029" cy="755680"/>
            </a:xfrm>
            <a:prstGeom prst="rect">
              <a:avLst/>
            </a:prstGeom>
          </p:spPr>
        </p:pic>
        <p:pic>
          <p:nvPicPr>
            <p:cNvPr id="29" name="Grafik 28" descr="Ein Bild, das Diagramm enthält.&#10;&#10;Automatisch generierte Beschreibung">
              <a:extLst>
                <a:ext uri="{FF2B5EF4-FFF2-40B4-BE49-F238E27FC236}">
                  <a16:creationId xmlns:a16="http://schemas.microsoft.com/office/drawing/2014/main" id="{CE805F2F-1BB8-8294-A1C2-C885F6885726}"/>
                </a:ext>
              </a:extLst>
            </p:cNvPr>
            <p:cNvPicPr>
              <a:picLocks noChangeAspect="1"/>
            </p:cNvPicPr>
            <p:nvPr/>
          </p:nvPicPr>
          <p:blipFill rotWithShape="1">
            <a:blip r:embed="rId4">
              <a:extLst>
                <a:ext uri="{28A0092B-C50C-407E-A947-70E740481C1C}">
                  <a14:useLocalDpi xmlns:a14="http://schemas.microsoft.com/office/drawing/2010/main" val="0"/>
                </a:ext>
              </a:extLst>
            </a:blip>
            <a:srcRect l="34895" t="15125" r="10733" b="13754"/>
            <a:stretch/>
          </p:blipFill>
          <p:spPr>
            <a:xfrm>
              <a:off x="3645575" y="1904693"/>
              <a:ext cx="2730029" cy="3704288"/>
            </a:xfrm>
            <a:prstGeom prst="rect">
              <a:avLst/>
            </a:prstGeom>
          </p:spPr>
        </p:pic>
      </p:grpSp>
      <p:pic>
        <p:nvPicPr>
          <p:cNvPr id="26" name="Grafik 25">
            <a:extLst>
              <a:ext uri="{FF2B5EF4-FFF2-40B4-BE49-F238E27FC236}">
                <a16:creationId xmlns:a16="http://schemas.microsoft.com/office/drawing/2014/main" id="{0E33C730-A237-3E78-0EAF-D65C54EB1BEB}"/>
              </a:ext>
            </a:extLst>
          </p:cNvPr>
          <p:cNvPicPr>
            <a:picLocks noChangeAspect="1"/>
          </p:cNvPicPr>
          <p:nvPr/>
        </p:nvPicPr>
        <p:blipFill>
          <a:blip r:embed="rId5"/>
          <a:srcRect b="12714"/>
          <a:stretch>
            <a:fillRect/>
          </a:stretch>
        </p:blipFill>
        <p:spPr>
          <a:xfrm>
            <a:off x="1888343" y="1545334"/>
            <a:ext cx="3449003" cy="5310055"/>
          </a:xfrm>
          <a:prstGeom prst="rect">
            <a:avLst/>
          </a:prstGeom>
          <a:effectLst>
            <a:outerShdw blurRad="50800" dist="38100" dir="2700000" algn="tl" rotWithShape="0">
              <a:prstClr val="black">
                <a:alpha val="40000"/>
              </a:prstClr>
            </a:outerShdw>
          </a:effectLst>
        </p:spPr>
      </p:pic>
      <p:sp>
        <p:nvSpPr>
          <p:cNvPr id="5" name="Sprechblase: rechteckig mit abgerundeten Ecken 4">
            <a:extLst>
              <a:ext uri="{FF2B5EF4-FFF2-40B4-BE49-F238E27FC236}">
                <a16:creationId xmlns:a16="http://schemas.microsoft.com/office/drawing/2014/main" id="{11F87CDE-FAF8-1966-46C4-ABE458870CC5}"/>
              </a:ext>
            </a:extLst>
          </p:cNvPr>
          <p:cNvSpPr/>
          <p:nvPr/>
        </p:nvSpPr>
        <p:spPr>
          <a:xfrm>
            <a:off x="1423903" y="1028202"/>
            <a:ext cx="2627155" cy="1386929"/>
          </a:xfrm>
          <a:prstGeom prst="wedgeRoundRectCallout">
            <a:avLst>
              <a:gd name="adj1" fmla="val -47552"/>
              <a:gd name="adj2" fmla="val 99187"/>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b="1" dirty="0">
                <a:solidFill>
                  <a:schemeClr val="bg1"/>
                </a:solidFill>
                <a:latin typeface="+mj-lt"/>
              </a:rPr>
              <a:t>Wer</a:t>
            </a:r>
            <a:r>
              <a:rPr lang="de-DE" sz="2400" dirty="0">
                <a:solidFill>
                  <a:schemeClr val="bg1"/>
                </a:solidFill>
                <a:latin typeface="+mj-lt"/>
              </a:rPr>
              <a:t> hat denn das gepostet?</a:t>
            </a:r>
          </a:p>
        </p:txBody>
      </p:sp>
      <p:pic>
        <p:nvPicPr>
          <p:cNvPr id="6" name="Grafik 5" descr="Ein Bild, das Person, Menschliches Gesicht, Kleidung, Shirt enthält.&#10;&#10;KI-generierte Inhalte können fehlerhaft sein.">
            <a:extLst>
              <a:ext uri="{FF2B5EF4-FFF2-40B4-BE49-F238E27FC236}">
                <a16:creationId xmlns:a16="http://schemas.microsoft.com/office/drawing/2014/main" id="{8C0A827F-02D4-4C92-8918-1648B3F9B2A9}"/>
              </a:ext>
            </a:extLst>
          </p:cNvPr>
          <p:cNvPicPr>
            <a:picLocks noChangeAspect="1"/>
          </p:cNvPicPr>
          <p:nvPr/>
        </p:nvPicPr>
        <p:blipFill>
          <a:blip r:embed="rId6" cstate="print">
            <a:extLst>
              <a:ext uri="{28A0092B-C50C-407E-A947-70E740481C1C}">
                <a14:useLocalDpi xmlns:a14="http://schemas.microsoft.com/office/drawing/2010/main" val="0"/>
              </a:ext>
            </a:extLst>
          </a:blip>
          <a:srcRect l="21910"/>
          <a:stretch>
            <a:fillRect/>
          </a:stretch>
        </p:blipFill>
        <p:spPr>
          <a:xfrm>
            <a:off x="168007" y="3009196"/>
            <a:ext cx="2004959" cy="3815309"/>
          </a:xfrm>
          <a:prstGeom prst="rect">
            <a:avLst/>
          </a:prstGeom>
        </p:spPr>
      </p:pic>
      <p:sp>
        <p:nvSpPr>
          <p:cNvPr id="14" name="Textfeld 13">
            <a:extLst>
              <a:ext uri="{FF2B5EF4-FFF2-40B4-BE49-F238E27FC236}">
                <a16:creationId xmlns:a16="http://schemas.microsoft.com/office/drawing/2014/main" id="{061C036B-F360-FC1B-0B1B-2A7813FBAB66}"/>
              </a:ext>
            </a:extLst>
          </p:cNvPr>
          <p:cNvSpPr txBox="1"/>
          <p:nvPr/>
        </p:nvSpPr>
        <p:spPr>
          <a:xfrm>
            <a:off x="5899164" y="2636912"/>
            <a:ext cx="6492711" cy="1200329"/>
          </a:xfrm>
          <a:prstGeom prst="rect">
            <a:avLst/>
          </a:prstGeom>
          <a:noFill/>
        </p:spPr>
        <p:txBody>
          <a:bodyPr wrap="square">
            <a:spAutoFit/>
          </a:bodyPr>
          <a:lstStyle/>
          <a:p>
            <a:pPr marL="457200" indent="-457200">
              <a:buFont typeface="Arial" panose="020B0604020202020204" pitchFamily="34" charset="0"/>
              <a:buChar char="•"/>
            </a:pPr>
            <a:r>
              <a:rPr lang="de-DE" sz="2400" dirty="0">
                <a:ea typeface="Aptos" panose="020B0004020202020204" pitchFamily="34" charset="0"/>
                <a:cs typeface="Times New Roman" panose="02020603050405020304" pitchFamily="18" charset="0"/>
              </a:rPr>
              <a:t>Instagram-Profil</a:t>
            </a:r>
            <a:r>
              <a:rPr lang="de-DE" sz="2400" b="1" dirty="0">
                <a:solidFill>
                  <a:schemeClr val="accent1">
                    <a:lumMod val="75000"/>
                  </a:schemeClr>
                </a:solidFill>
                <a:ea typeface="Aptos" panose="020B0004020202020204" pitchFamily="34" charset="0"/>
                <a:cs typeface="Times New Roman" panose="02020603050405020304" pitchFamily="18" charset="0"/>
              </a:rPr>
              <a:t> </a:t>
            </a:r>
            <a:r>
              <a:rPr lang="de-DE" sz="2400" b="1" dirty="0">
                <a:solidFill>
                  <a:srgbClr val="EB6183"/>
                </a:solidFill>
                <a:ea typeface="Aptos" panose="020B0004020202020204" pitchFamily="34" charset="0"/>
                <a:cs typeface="Times New Roman" panose="02020603050405020304" pitchFamily="18" charset="0"/>
              </a:rPr>
              <a:t>„</a:t>
            </a:r>
            <a:r>
              <a:rPr lang="de-DE" sz="2400" b="1" dirty="0" err="1">
                <a:solidFill>
                  <a:srgbClr val="EB6183"/>
                </a:solidFill>
                <a:ea typeface="Aptos" panose="020B0004020202020204" pitchFamily="34" charset="0"/>
                <a:cs typeface="Times New Roman" panose="02020603050405020304" pitchFamily="18" charset="0"/>
              </a:rPr>
              <a:t>gesundheitsfakten</a:t>
            </a:r>
            <a:r>
              <a:rPr lang="de-DE" sz="2400" b="1" dirty="0">
                <a:solidFill>
                  <a:srgbClr val="EB6183"/>
                </a:solidFill>
                <a:ea typeface="Aptos" panose="020B0004020202020204" pitchFamily="34" charset="0"/>
                <a:cs typeface="Times New Roman" panose="02020603050405020304" pitchFamily="18" charset="0"/>
              </a:rPr>
              <a:t>“</a:t>
            </a:r>
          </a:p>
          <a:p>
            <a:pPr marL="457200" indent="-457200">
              <a:buFont typeface="Arial" panose="020B0604020202020204" pitchFamily="34" charset="0"/>
              <a:buChar char="•"/>
            </a:pPr>
            <a:r>
              <a:rPr lang="de-DE" sz="2400" dirty="0">
                <a:ea typeface="Aptos" panose="020B0004020202020204" pitchFamily="34" charset="0"/>
                <a:cs typeface="Times New Roman" panose="02020603050405020304" pitchFamily="18" charset="0"/>
              </a:rPr>
              <a:t>Link im Profil </a:t>
            </a:r>
            <a:r>
              <a:rPr lang="de-DE" sz="2400" dirty="0">
                <a:ea typeface="Aptos" panose="020B0004020202020204" pitchFamily="34" charset="0"/>
                <a:cs typeface="Times New Roman" panose="02020603050405020304" pitchFamily="18" charset="0"/>
                <a:sym typeface="Wingdings" panose="05000000000000000000" pitchFamily="2" charset="2"/>
              </a:rPr>
              <a:t>zu </a:t>
            </a:r>
            <a:r>
              <a:rPr lang="de-DE" sz="2400" b="1" dirty="0" err="1">
                <a:solidFill>
                  <a:srgbClr val="EB6183"/>
                </a:solidFill>
                <a:ea typeface="Aptos" panose="020B0004020202020204" pitchFamily="34" charset="0"/>
                <a:cs typeface="Times New Roman" panose="02020603050405020304" pitchFamily="18" charset="0"/>
              </a:rPr>
              <a:t>g-nutrition.de</a:t>
            </a:r>
            <a:r>
              <a:rPr lang="de-DE" sz="2400" b="1" dirty="0">
                <a:solidFill>
                  <a:srgbClr val="EB6183"/>
                </a:solidFill>
                <a:ea typeface="Aptos" panose="020B0004020202020204" pitchFamily="34" charset="0"/>
                <a:cs typeface="Times New Roman" panose="02020603050405020304" pitchFamily="18" charset="0"/>
              </a:rPr>
              <a:t>.</a:t>
            </a:r>
          </a:p>
          <a:p>
            <a:pPr marL="457200" indent="-457200">
              <a:buFont typeface="Arial" panose="020B0604020202020204" pitchFamily="34" charset="0"/>
              <a:buChar char="•"/>
            </a:pPr>
            <a:r>
              <a:rPr lang="de-DE" sz="2400" dirty="0">
                <a:ea typeface="Aptos" panose="020B0004020202020204" pitchFamily="34" charset="0"/>
                <a:cs typeface="Times New Roman" panose="02020603050405020304" pitchFamily="18" charset="0"/>
                <a:sym typeface="Wingdings" panose="05000000000000000000" pitchFamily="2" charset="2"/>
              </a:rPr>
              <a:t>Impressum: </a:t>
            </a:r>
            <a:r>
              <a:rPr lang="de-DE" sz="2400" b="1" dirty="0">
                <a:solidFill>
                  <a:srgbClr val="EB6183"/>
                </a:solidFill>
                <a:ea typeface="Aptos" panose="020B0004020202020204" pitchFamily="34" charset="0"/>
                <a:cs typeface="Times New Roman" panose="02020603050405020304" pitchFamily="18" charset="0"/>
              </a:rPr>
              <a:t>eine Firma in Estland. </a:t>
            </a:r>
          </a:p>
        </p:txBody>
      </p:sp>
      <p:sp>
        <p:nvSpPr>
          <p:cNvPr id="23" name="Sprechblase: rechteckig mit abgerundeten Ecken 22">
            <a:extLst>
              <a:ext uri="{FF2B5EF4-FFF2-40B4-BE49-F238E27FC236}">
                <a16:creationId xmlns:a16="http://schemas.microsoft.com/office/drawing/2014/main" id="{CFA64BD1-CC30-7F7C-02C1-502A34EF7253}"/>
              </a:ext>
            </a:extLst>
          </p:cNvPr>
          <p:cNvSpPr/>
          <p:nvPr/>
        </p:nvSpPr>
        <p:spPr>
          <a:xfrm>
            <a:off x="6119986" y="4253996"/>
            <a:ext cx="5021371" cy="1053666"/>
          </a:xfrm>
          <a:prstGeom prst="wedgeRoundRectCallout">
            <a:avLst>
              <a:gd name="adj1" fmla="val -49201"/>
              <a:gd name="adj2" fmla="val -19329"/>
              <a:gd name="adj3" fmla="val 16667"/>
            </a:avLst>
          </a:prstGeom>
          <a:solidFill>
            <a:srgbClr val="5080BD"/>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2400" b="1" dirty="0">
                <a:solidFill>
                  <a:schemeClr val="bg1"/>
                </a:solidFill>
                <a:latin typeface="+mj-lt"/>
              </a:rPr>
              <a:t>Was meint Ihr: Ist das ein glaubwürdiger Absender?</a:t>
            </a:r>
          </a:p>
        </p:txBody>
      </p:sp>
      <p:grpSp>
        <p:nvGrpSpPr>
          <p:cNvPr id="30" name="Gruppieren 29">
            <a:extLst>
              <a:ext uri="{FF2B5EF4-FFF2-40B4-BE49-F238E27FC236}">
                <a16:creationId xmlns:a16="http://schemas.microsoft.com/office/drawing/2014/main" id="{E5B58165-B880-F192-89E2-F35F1186AC2C}"/>
              </a:ext>
            </a:extLst>
          </p:cNvPr>
          <p:cNvGrpSpPr/>
          <p:nvPr/>
        </p:nvGrpSpPr>
        <p:grpSpPr>
          <a:xfrm>
            <a:off x="5519936" y="780164"/>
            <a:ext cx="4855190" cy="1433725"/>
            <a:chOff x="5485978" y="785919"/>
            <a:chExt cx="4855190" cy="1433725"/>
          </a:xfrm>
        </p:grpSpPr>
        <p:sp>
          <p:nvSpPr>
            <p:cNvPr id="13" name="Rechteck: abgerundete Ecken 12">
              <a:extLst>
                <a:ext uri="{FF2B5EF4-FFF2-40B4-BE49-F238E27FC236}">
                  <a16:creationId xmlns:a16="http://schemas.microsoft.com/office/drawing/2014/main" id="{2B6B8733-2797-2B06-560F-AA25252B2157}"/>
                </a:ext>
              </a:extLst>
            </p:cNvPr>
            <p:cNvSpPr/>
            <p:nvPr/>
          </p:nvSpPr>
          <p:spPr>
            <a:xfrm>
              <a:off x="5485978" y="785919"/>
              <a:ext cx="4855190" cy="1433725"/>
            </a:xfrm>
            <a:prstGeom prst="roundRect">
              <a:avLst/>
            </a:prstGeom>
            <a:solidFill>
              <a:srgbClr val="EB618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de-DE" sz="3200" b="1" dirty="0"/>
                <a:t>1. Wer?</a:t>
              </a:r>
            </a:p>
            <a:p>
              <a:r>
                <a:rPr lang="de-DE" sz="2400" dirty="0">
                  <a:solidFill>
                    <a:schemeClr val="bg1"/>
                  </a:solidFill>
                </a:rPr>
                <a:t>Die Glaubwürdigkeit des </a:t>
              </a:r>
              <a:br>
                <a:rPr lang="de-DE" sz="2400" dirty="0">
                  <a:solidFill>
                    <a:schemeClr val="bg1"/>
                  </a:solidFill>
                </a:rPr>
              </a:br>
              <a:r>
                <a:rPr lang="de-DE" sz="2400" dirty="0">
                  <a:solidFill>
                    <a:schemeClr val="bg1"/>
                  </a:solidFill>
                </a:rPr>
                <a:t>Absenders checken!</a:t>
              </a:r>
              <a:endParaRPr lang="de-DE" dirty="0">
                <a:solidFill>
                  <a:schemeClr val="bg1"/>
                </a:solidFill>
              </a:endParaRPr>
            </a:p>
          </p:txBody>
        </p:sp>
        <p:pic>
          <p:nvPicPr>
            <p:cNvPr id="8" name="Grafik 7">
              <a:extLst>
                <a:ext uri="{FF2B5EF4-FFF2-40B4-BE49-F238E27FC236}">
                  <a16:creationId xmlns:a16="http://schemas.microsoft.com/office/drawing/2014/main" id="{06B31F77-FCA1-4846-88FC-A3CC744CBE4B}"/>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28617" y="1052736"/>
              <a:ext cx="899831" cy="899831"/>
            </a:xfrm>
            <a:prstGeom prst="rect">
              <a:avLst/>
            </a:prstGeom>
          </p:spPr>
        </p:pic>
      </p:grpSp>
      <p:grpSp>
        <p:nvGrpSpPr>
          <p:cNvPr id="7" name="Gruppieren 6">
            <a:extLst>
              <a:ext uri="{FF2B5EF4-FFF2-40B4-BE49-F238E27FC236}">
                <a16:creationId xmlns:a16="http://schemas.microsoft.com/office/drawing/2014/main" id="{650AEC5B-2956-64FF-414B-E4CCC32E20F2}"/>
              </a:ext>
            </a:extLst>
          </p:cNvPr>
          <p:cNvGrpSpPr/>
          <p:nvPr/>
        </p:nvGrpSpPr>
        <p:grpSpPr>
          <a:xfrm>
            <a:off x="5391924" y="6072420"/>
            <a:ext cx="7353662" cy="773537"/>
            <a:chOff x="5391924" y="6093299"/>
            <a:chExt cx="7353662" cy="773537"/>
          </a:xfrm>
        </p:grpSpPr>
        <p:grpSp>
          <p:nvGrpSpPr>
            <p:cNvPr id="15" name="Gruppieren 14">
              <a:extLst>
                <a:ext uri="{FF2B5EF4-FFF2-40B4-BE49-F238E27FC236}">
                  <a16:creationId xmlns:a16="http://schemas.microsoft.com/office/drawing/2014/main" id="{8DCF1A85-7B36-F440-A5EA-FB6469DA78E8}"/>
                </a:ext>
              </a:extLst>
            </p:cNvPr>
            <p:cNvGrpSpPr/>
            <p:nvPr/>
          </p:nvGrpSpPr>
          <p:grpSpPr>
            <a:xfrm>
              <a:off x="5391924" y="6093299"/>
              <a:ext cx="7353662" cy="773537"/>
              <a:chOff x="5147399" y="5836055"/>
              <a:chExt cx="7353662" cy="683573"/>
            </a:xfrm>
          </p:grpSpPr>
          <p:sp>
            <p:nvSpPr>
              <p:cNvPr id="16" name="Rechteck 15">
                <a:extLst>
                  <a:ext uri="{FF2B5EF4-FFF2-40B4-BE49-F238E27FC236}">
                    <a16:creationId xmlns:a16="http://schemas.microsoft.com/office/drawing/2014/main" id="{DACDBE85-EB2E-DEAB-EB8D-9DBF2F896076}"/>
                  </a:ext>
                </a:extLst>
              </p:cNvPr>
              <p:cNvSpPr/>
              <p:nvPr/>
            </p:nvSpPr>
            <p:spPr>
              <a:xfrm>
                <a:off x="5654640" y="5836055"/>
                <a:ext cx="6277855" cy="68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79CD1704-B1A6-EBAF-FB95-8A06F2525471}"/>
                  </a:ext>
                </a:extLst>
              </p:cNvPr>
              <p:cNvSpPr txBox="1"/>
              <p:nvPr/>
            </p:nvSpPr>
            <p:spPr>
              <a:xfrm>
                <a:off x="5147399" y="5992552"/>
                <a:ext cx="7353662" cy="380774"/>
              </a:xfrm>
              <a:prstGeom prst="rect">
                <a:avLst/>
              </a:prstGeom>
              <a:noFill/>
            </p:spPr>
            <p:txBody>
              <a:bodyPr wrap="square" rtlCol="0">
                <a:spAutoFit/>
              </a:bodyPr>
              <a:lstStyle/>
              <a:p>
                <a:pPr marL="481013" lvl="3">
                  <a:buSzPct val="100000"/>
                </a:pPr>
                <a:r>
                  <a:rPr lang="de-DE" sz="2200" b="1" dirty="0">
                    <a:ea typeface="Roboto" panose="02000000000000000000" pitchFamily="2" charset="0"/>
                  </a:rPr>
                  <a:t>Jetzt überprüfen wir seine Behauptung</a:t>
                </a:r>
              </a:p>
            </p:txBody>
          </p:sp>
          <p:pic>
            <p:nvPicPr>
              <p:cNvPr id="22" name="Graphic 2">
                <a:extLst>
                  <a:ext uri="{FF2B5EF4-FFF2-40B4-BE49-F238E27FC236}">
                    <a16:creationId xmlns:a16="http://schemas.microsoft.com/office/drawing/2014/main" id="{A97890CD-B335-1527-6CC4-571CCDBEA5F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24083" y="5961506"/>
                <a:ext cx="460549" cy="419822"/>
              </a:xfrm>
              <a:prstGeom prst="rect">
                <a:avLst/>
              </a:prstGeom>
            </p:spPr>
          </p:pic>
        </p:grpSp>
        <p:cxnSp>
          <p:nvCxnSpPr>
            <p:cNvPr id="2" name="Gerader Verbinder 22">
              <a:extLst>
                <a:ext uri="{FF2B5EF4-FFF2-40B4-BE49-F238E27FC236}">
                  <a16:creationId xmlns:a16="http://schemas.microsoft.com/office/drawing/2014/main" id="{AB819D14-3607-3916-318B-E62EB8A58FE8}"/>
                </a:ext>
              </a:extLst>
            </p:cNvPr>
            <p:cNvCxnSpPr>
              <a:cxnSpLocks/>
            </p:cNvCxnSpPr>
            <p:nvPr/>
          </p:nvCxnSpPr>
          <p:spPr>
            <a:xfrm flipH="1">
              <a:off x="5899165" y="6165304"/>
              <a:ext cx="6292835" cy="0"/>
            </a:xfrm>
            <a:prstGeom prst="line">
              <a:avLst/>
            </a:prstGeom>
            <a:ln w="57150" cmpd="sng">
              <a:solidFill>
                <a:srgbClr val="015BA8"/>
              </a:solidFill>
            </a:ln>
          </p:spPr>
          <p:style>
            <a:lnRef idx="1">
              <a:schemeClr val="accent1"/>
            </a:lnRef>
            <a:fillRef idx="0">
              <a:schemeClr val="accent1"/>
            </a:fillRef>
            <a:effectRef idx="0">
              <a:schemeClr val="accent1"/>
            </a:effectRef>
            <a:fontRef idx="minor">
              <a:schemeClr val="tx1"/>
            </a:fontRef>
          </p:style>
        </p:cxnSp>
      </p:grpSp>
      <p:sp>
        <p:nvSpPr>
          <p:cNvPr id="34" name="Foliennummernplatzhalter 2">
            <a:extLst>
              <a:ext uri="{FF2B5EF4-FFF2-40B4-BE49-F238E27FC236}">
                <a16:creationId xmlns:a16="http://schemas.microsoft.com/office/drawing/2014/main" id="{F9F631FD-D56B-B8DD-9C32-148223D4F194}"/>
              </a:ext>
            </a:extLst>
          </p:cNvPr>
          <p:cNvSpPr txBox="1">
            <a:spLocks/>
          </p:cNvSpPr>
          <p:nvPr/>
        </p:nvSpPr>
        <p:spPr>
          <a:xfrm>
            <a:off x="480710" y="6522189"/>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B83AF-091C-4368-ABDB-DF7FEF1A6B80}" type="slidenum">
              <a:rPr lang="de-DE" smtClean="0"/>
              <a:pPr/>
              <a:t>9</a:t>
            </a:fld>
            <a:endParaRPr lang="de-DE" dirty="0"/>
          </a:p>
        </p:txBody>
      </p:sp>
    </p:spTree>
    <p:extLst>
      <p:ext uri="{BB962C8B-B14F-4D97-AF65-F5344CB8AC3E}">
        <p14:creationId xmlns:p14="http://schemas.microsoft.com/office/powerpoint/2010/main" val="38520243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1000" tmFilter="0, 0; .2, .5; .8, .5; 1, 0"/>
                                        <p:tgtEl>
                                          <p:spTgt spid="30"/>
                                        </p:tgtEl>
                                      </p:cBhvr>
                                    </p:animEffect>
                                    <p:animScale>
                                      <p:cBhvr>
                                        <p:cTn id="12" dur="500" autoRev="1" fill="hold"/>
                                        <p:tgtEl>
                                          <p:spTgt spid="3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fade">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fade">
                                      <p:cBhvr>
                                        <p:cTn id="31" dur="500"/>
                                        <p:tgtEl>
                                          <p:spTgt spid="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fade">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uiExpand="1" build="p"/>
      <p:bldP spid="23" grpId="0" animBg="1"/>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6454</Words>
  <Application>Microsoft Macintosh PowerPoint</Application>
  <PresentationFormat>Breitbild</PresentationFormat>
  <Paragraphs>634</Paragraphs>
  <Slides>22</Slides>
  <Notes>22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22</vt:i4>
      </vt:variant>
    </vt:vector>
  </HeadingPairs>
  <TitlesOfParts>
    <vt:vector size="31" baseType="lpstr">
      <vt:lpstr>Aptos</vt:lpstr>
      <vt:lpstr>Arial</vt:lpstr>
      <vt:lpstr>Calibri</vt:lpstr>
      <vt:lpstr>Century Gothic</vt:lpstr>
      <vt:lpstr>Comic Sans MS</vt:lpstr>
      <vt:lpstr>Roboto</vt:lpstr>
      <vt:lpstr>Roboto Slab Light</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Stefan Möck</cp:lastModifiedBy>
  <cp:revision>1656</cp:revision>
  <cp:lastPrinted>2026-04-14T08:29:17Z</cp:lastPrinted>
  <dcterms:created xsi:type="dcterms:W3CDTF">2018-12-06T13:54:02Z</dcterms:created>
  <dcterms:modified xsi:type="dcterms:W3CDTF">2026-04-14T08:29:20Z</dcterms:modified>
</cp:coreProperties>
</file>