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0B_23118C9.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07_B588671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16_DF3F1B54.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A8_7A4E620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20D_500BC30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24"/>
  </p:notesMasterIdLst>
  <p:handoutMasterIdLst>
    <p:handoutMasterId r:id="rId25"/>
  </p:handoutMasterIdLst>
  <p:sldIdLst>
    <p:sldId id="273" r:id="rId2"/>
    <p:sldId id="533" r:id="rId3"/>
    <p:sldId id="523" r:id="rId4"/>
    <p:sldId id="528" r:id="rId5"/>
    <p:sldId id="526" r:id="rId6"/>
    <p:sldId id="506" r:id="rId7"/>
    <p:sldId id="481" r:id="rId8"/>
    <p:sldId id="519" r:id="rId9"/>
    <p:sldId id="520" r:id="rId10"/>
    <p:sldId id="457" r:id="rId11"/>
    <p:sldId id="462" r:id="rId12"/>
    <p:sldId id="534" r:id="rId13"/>
    <p:sldId id="535" r:id="rId14"/>
    <p:sldId id="424" r:id="rId15"/>
    <p:sldId id="464" r:id="rId16"/>
    <p:sldId id="463" r:id="rId17"/>
    <p:sldId id="482" r:id="rId18"/>
    <p:sldId id="479" r:id="rId19"/>
    <p:sldId id="478" r:id="rId20"/>
    <p:sldId id="525" r:id="rId21"/>
    <p:sldId id="532" r:id="rId22"/>
    <p:sldId id="420" r:id="rId23"/>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heit 4" id="{6D6EF8BA-F735-4C4F-A368-D82428704C3C}">
          <p14:sldIdLst>
            <p14:sldId id="273"/>
            <p14:sldId id="533"/>
            <p14:sldId id="523"/>
            <p14:sldId id="528"/>
            <p14:sldId id="526"/>
            <p14:sldId id="506"/>
            <p14:sldId id="481"/>
            <p14:sldId id="519"/>
            <p14:sldId id="520"/>
            <p14:sldId id="457"/>
            <p14:sldId id="462"/>
            <p14:sldId id="534"/>
            <p14:sldId id="535"/>
            <p14:sldId id="424"/>
            <p14:sldId id="464"/>
            <p14:sldId id="463"/>
            <p14:sldId id="482"/>
            <p14:sldId id="479"/>
            <p14:sldId id="478"/>
            <p14:sldId id="525"/>
            <p14:sldId id="532"/>
            <p14:sldId id="4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03" userDrawn="1">
          <p15:clr>
            <a:srgbClr val="A4A3A4"/>
          </p15:clr>
        </p15:guide>
        <p15:guide id="2" pos="223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9D6D2B-6A61-A730-05E0-3AEEC619B504}" name="Philipp Clausberg" initials="PC" userId="S::clausberg@eijkleipzig.onmicrosoft.com::5f85ac9f-2b9f-423f-8d75-1f79925593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B" initials="P" lastIdx="3" clrIdx="0">
    <p:extLst>
      <p:ext uri="{19B8F6BF-5375-455C-9EA6-DF929625EA0E}">
        <p15:presenceInfo xmlns:p15="http://schemas.microsoft.com/office/powerpoint/2012/main" userId="P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183"/>
    <a:srgbClr val="FDFBFF"/>
    <a:srgbClr val="B9CDE5"/>
    <a:srgbClr val="EC6E56"/>
    <a:srgbClr val="7F2C28"/>
    <a:srgbClr val="A04942"/>
    <a:srgbClr val="FF8F77"/>
    <a:srgbClr val="D28280"/>
    <a:srgbClr val="D79795"/>
    <a:srgbClr val="DBA0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26" autoAdjust="0"/>
    <p:restoredTop sz="95617" autoAdjust="0"/>
  </p:normalViewPr>
  <p:slideViewPr>
    <p:cSldViewPr>
      <p:cViewPr varScale="1">
        <p:scale>
          <a:sx n="101" d="100"/>
          <a:sy n="101" d="100"/>
        </p:scale>
        <p:origin x="480"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0"/>
    </p:cViewPr>
  </p:sorterViewPr>
  <p:notesViewPr>
    <p:cSldViewPr>
      <p:cViewPr>
        <p:scale>
          <a:sx n="112" d="100"/>
          <a:sy n="112" d="100"/>
        </p:scale>
        <p:origin x="3480" y="208"/>
      </p:cViewPr>
      <p:guideLst>
        <p:guide orient="horz" pos="320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A8_7A4E6200.xml><?xml version="1.0" encoding="utf-8"?>
<p188:cmLst xmlns:a="http://schemas.openxmlformats.org/drawingml/2006/main" xmlns:r="http://schemas.openxmlformats.org/officeDocument/2006/relationships" xmlns:p188="http://schemas.microsoft.com/office/powerpoint/2018/8/main">
  <p188:cm id="{6909698D-235D-4CC2-BC7C-CE986885320E}" authorId="{3E9D6D2B-6A61-A730-05E0-3AEEC619B504}" created="2026-04-10T11:45:22.343">
    <ac:txMkLst xmlns:ac="http://schemas.microsoft.com/office/drawing/2013/main/command">
      <pc:docMk xmlns:pc="http://schemas.microsoft.com/office/powerpoint/2013/main/command"/>
      <pc:sldMk xmlns:pc="http://schemas.microsoft.com/office/powerpoint/2013/main/command" cId="2051957248" sldId="424"/>
      <ac:spMk id="13" creationId="{7834D6F2-921D-9EB2-B7AD-731C7F1F26B4}"/>
      <ac:txMk cp="46" len="2">
        <ac:context len="66" hash="911844944"/>
      </ac:txMk>
    </ac:txMkLst>
    <p188:pos x="2375932" y="692141"/>
    <p188:txBody>
      <a:bodyPr/>
      <a:lstStyle/>
      <a:p>
        <a:r>
          <a:rPr lang="de-DE"/>
          <a:t>wirkt</a:t>
        </a:r>
      </a:p>
    </p188:txBody>
  </p188:cm>
</p188:cmLst>
</file>

<file path=ppt/comments/modernComment_207_B588671E.xml><?xml version="1.0" encoding="utf-8"?>
<p188:cmLst xmlns:a="http://schemas.openxmlformats.org/drawingml/2006/main" xmlns:r="http://schemas.openxmlformats.org/officeDocument/2006/relationships" xmlns:p188="http://schemas.microsoft.com/office/powerpoint/2018/8/main">
  <p188:cm id="{387118C5-3212-429C-86DD-E68E0B28E9B8}" authorId="{3E9D6D2B-6A61-A730-05E0-3AEEC619B504}" created="2026-04-10T11:36:21.502">
    <ac:txMkLst xmlns:ac="http://schemas.microsoft.com/office/drawing/2013/main/command">
      <pc:docMk xmlns:pc="http://schemas.microsoft.com/office/powerpoint/2013/main/command"/>
      <pc:sldMk xmlns:pc="http://schemas.microsoft.com/office/powerpoint/2013/main/command" cId="3045615390" sldId="519"/>
      <ac:spMk id="2" creationId="{00000000-0000-0000-0000-000000000000}"/>
      <ac:txMk cp="83" len="18">
        <ac:context len="131" hash="1644631816"/>
      </ac:txMk>
    </ac:txMkLst>
    <p188:pos x="1347915" y="774740"/>
    <p188:txBody>
      <a:bodyPr/>
      <a:lstStyle/>
      <a:p>
        <a:r>
          <a:rPr lang="de-DE"/>
          <a:t>200.000</a:t>
        </a:r>
      </a:p>
    </p188:txBody>
  </p188:cm>
  <p188:cm id="{E3087D69-68A7-4501-B8BE-C470DB7413A5}" authorId="{3E9D6D2B-6A61-A730-05E0-3AEEC619B504}" created="2026-04-10T11:47:38.727">
    <ac:txMkLst xmlns:ac="http://schemas.microsoft.com/office/drawing/2013/main/command">
      <pc:docMk xmlns:pc="http://schemas.microsoft.com/office/powerpoint/2013/main/command"/>
      <pc:sldMk xmlns:pc="http://schemas.microsoft.com/office/powerpoint/2013/main/command" cId="3045615390" sldId="519"/>
      <ac:spMk id="2" creationId="{00000000-0000-0000-0000-000000000000}"/>
      <ac:txMk cp="110" len="5">
        <ac:context len="131" hash="1644631816"/>
      </ac:txMk>
    </ac:txMkLst>
    <p188:pos x="511573" y="919706"/>
    <p188:txBody>
      <a:bodyPr/>
      <a:lstStyle/>
      <a:p>
        <a:r>
          <a:rPr lang="de-DE"/>
          <a:t>Geliked (kommt in der Form auch später in der ppt vor) wichtig ist die Einheitlichkeit</a:t>
        </a:r>
      </a:p>
    </p188:txBody>
  </p188:cm>
</p188:cmLst>
</file>

<file path=ppt/comments/modernComment_20B_23118C9.xml><?xml version="1.0" encoding="utf-8"?>
<p188:cmLst xmlns:a="http://schemas.openxmlformats.org/drawingml/2006/main" xmlns:r="http://schemas.openxmlformats.org/officeDocument/2006/relationships" xmlns:p188="http://schemas.microsoft.com/office/powerpoint/2018/8/main">
  <p188:cm id="{08011FC8-D544-421E-A46E-935C2970D73C}" authorId="{3E9D6D2B-6A61-A730-05E0-3AEEC619B504}" created="2026-04-10T11:54:40.765">
    <ac:txMkLst xmlns:ac="http://schemas.microsoft.com/office/drawing/2013/main/command">
      <pc:docMk xmlns:pc="http://schemas.microsoft.com/office/powerpoint/2013/main/command"/>
      <pc:sldMk xmlns:pc="http://schemas.microsoft.com/office/powerpoint/2013/main/command" cId="36772041" sldId="523"/>
      <ac:spMk id="3" creationId="{B77C9889-1525-329D-367B-2BA738DEB4B8}"/>
      <ac:txMk cp="21" len="1">
        <ac:context len="39" hash="1391341160"/>
      </ac:txMk>
    </ac:txMkLst>
    <p188:pos x="3914120" y="311088"/>
    <p188:txBody>
      <a:bodyPr/>
      <a:lstStyle/>
      <a:p>
        <a:r>
          <a:rPr lang="de-DE"/>
          <a:t>Groß
</a:t>
        </a:r>
      </a:p>
    </p188:txBody>
  </p188:cm>
</p188:cmLst>
</file>

<file path=ppt/comments/modernComment_20D_500BC300.xml><?xml version="1.0" encoding="utf-8"?>
<p188:cmLst xmlns:a="http://schemas.openxmlformats.org/drawingml/2006/main" xmlns:r="http://schemas.openxmlformats.org/officeDocument/2006/relationships" xmlns:p188="http://schemas.microsoft.com/office/powerpoint/2018/8/main">
  <p188:cm id="{BC127A56-451F-4BC2-BEE3-3C2E8CBA1F33}" authorId="{3E9D6D2B-6A61-A730-05E0-3AEEC619B504}" created="2026-04-10T11:53:27.537">
    <ac:txMkLst xmlns:ac="http://schemas.microsoft.com/office/drawing/2013/main/command">
      <pc:docMk xmlns:pc="http://schemas.microsoft.com/office/powerpoint/2013/main/command"/>
      <pc:sldMk xmlns:pc="http://schemas.microsoft.com/office/powerpoint/2013/main/command" cId="1342948096" sldId="525"/>
      <ac:spMk id="8" creationId="{AAE23A67-D904-F58F-C122-BB4ADAE352E1}"/>
      <ac:txMk cp="15" len="1">
        <ac:context len="58" hash="1276341652"/>
      </ac:txMk>
    </ac:txMkLst>
    <p188:pos x="4210187" y="622094"/>
    <p188:txBody>
      <a:bodyPr/>
      <a:lstStyle/>
      <a:p>
        <a:r>
          <a:rPr lang="de-DE"/>
          <a:t>Einheitliche Großschreibung von direkter Anrede wie in der Frage darüber. (2x)</a:t>
        </a:r>
      </a:p>
    </p188:txBody>
  </p188:cm>
</p188:cmLst>
</file>

<file path=ppt/comments/modernComment_216_DF3F1B54.xml><?xml version="1.0" encoding="utf-8"?>
<p188:cmLst xmlns:a="http://schemas.openxmlformats.org/drawingml/2006/main" xmlns:r="http://schemas.openxmlformats.org/officeDocument/2006/relationships" xmlns:p188="http://schemas.microsoft.com/office/powerpoint/2018/8/main">
  <p188:cm id="{1FE7AC2C-C178-4035-B59D-BE0326574A08}" authorId="{3E9D6D2B-6A61-A730-05E0-3AEEC619B504}" created="2026-04-10T11:39:35.347">
    <ac:txMkLst xmlns:ac="http://schemas.microsoft.com/office/drawing/2013/main/command">
      <pc:docMk xmlns:pc="http://schemas.microsoft.com/office/powerpoint/2013/main/command"/>
      <pc:sldMk xmlns:pc="http://schemas.microsoft.com/office/powerpoint/2013/main/command" cId="3745454932" sldId="534"/>
      <ac:spMk id="21" creationId="{2C9DCCD7-7491-4ABF-9A05-45796317F993}"/>
      <ac:txMk cp="16" len="1">
        <ac:context len="64" hash="1328555160"/>
      </ac:txMk>
    </ac:txMkLst>
    <p188:pos x="2469078" y="307487"/>
    <p188:txBody>
      <a:bodyPr/>
      <a:lstStyle/>
      <a:p>
        <a:r>
          <a:rPr lang="de-DE"/>
          <a:t>iPads ist ein Markenname wie Tesa. Tablets ist der Allgemeinbegriff.</a:t>
        </a:r>
      </a:p>
    </p188:txBody>
  </p188:cm>
  <p188:cm id="{9FA51365-C151-44CF-9204-BE3763C028E7}" authorId="{3E9D6D2B-6A61-A730-05E0-3AEEC619B504}" created="2026-04-10T11:41:37.424">
    <ac:deMkLst xmlns:ac="http://schemas.microsoft.com/office/drawing/2013/main/command">
      <pc:docMk xmlns:pc="http://schemas.microsoft.com/office/powerpoint/2013/main/command"/>
      <pc:sldMk xmlns:pc="http://schemas.microsoft.com/office/powerpoint/2013/main/command" cId="3745454932" sldId="534"/>
      <ac:picMk id="2" creationId="{78560C1D-0CB9-43AF-97A3-A10E7756FF12}"/>
    </ac:deMkLst>
    <p188:txBody>
      <a:bodyPr/>
      <a:lstStyle/>
      <a:p>
        <a:r>
          <a:rPr lang="de-DE"/>
          <a:t>Das Bild ist etwas unglücklich. www. Gehört in die url-Leiste, aber nicht in die Suchleiste von Suchmaschinen.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63662A3-074E-42C6-9DBF-A604D2E5D797}"/>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F1643794-F124-41B3-83AB-1F057273520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46C29977-DA05-474B-8101-B333C3B68A97}" type="datetimeFigureOut">
              <a:rPr lang="de-DE" smtClean="0"/>
              <a:pPr/>
              <a:t>14.04.26</a:t>
            </a:fld>
            <a:endParaRPr lang="de-DE" dirty="0"/>
          </a:p>
        </p:txBody>
      </p:sp>
      <p:sp>
        <p:nvSpPr>
          <p:cNvPr id="4" name="Fußzeilenplatzhalter 3">
            <a:extLst>
              <a:ext uri="{FF2B5EF4-FFF2-40B4-BE49-F238E27FC236}">
                <a16:creationId xmlns:a16="http://schemas.microsoft.com/office/drawing/2014/main" id="{C3B28E87-CFF6-42D7-99EF-625FA0946A1A}"/>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9DA96B8-1599-4F0A-BC91-ADBED972E3CD}"/>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4D4A3DF-D952-4CA0-95A8-92F4F6FCC608}" type="slidenum">
              <a:rPr lang="de-DE" smtClean="0"/>
              <a:pPr/>
              <a:t>‹Nr.›</a:t>
            </a:fld>
            <a:endParaRPr lang="de-DE" dirty="0"/>
          </a:p>
        </p:txBody>
      </p:sp>
    </p:spTree>
    <p:extLst>
      <p:ext uri="{BB962C8B-B14F-4D97-AF65-F5344CB8AC3E}">
        <p14:creationId xmlns:p14="http://schemas.microsoft.com/office/powerpoint/2010/main" val="390820106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12A7B6C-00B9-43DB-B4C2-EA6A57CFC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6" y="-13924"/>
            <a:ext cx="2508883" cy="752665"/>
          </a:xfrm>
          <a:prstGeom prst="rect">
            <a:avLst/>
          </a:prstGeom>
        </p:spPr>
      </p:pic>
      <p:sp>
        <p:nvSpPr>
          <p:cNvPr id="11" name="Fußzeilenplatzhalter 5">
            <a:extLst>
              <a:ext uri="{FF2B5EF4-FFF2-40B4-BE49-F238E27FC236}">
                <a16:creationId xmlns:a16="http://schemas.microsoft.com/office/drawing/2014/main" id="{C6E90256-0BA5-41BA-B8CE-0482E7A5A252}"/>
              </a:ext>
            </a:extLst>
          </p:cNvPr>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15" name="Foliennummernplatzhalter 6">
            <a:extLst>
              <a:ext uri="{FF2B5EF4-FFF2-40B4-BE49-F238E27FC236}">
                <a16:creationId xmlns:a16="http://schemas.microsoft.com/office/drawing/2014/main" id="{A9D5CD99-9423-4CFC-A6FC-858E53A2DAC0}"/>
              </a:ext>
            </a:extLst>
          </p:cNvPr>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2A61CC0-4B0B-4395-B916-EE71BB03C9A7}" type="slidenum">
              <a:rPr lang="de-DE" smtClean="0"/>
              <a:pPr/>
              <a:t>‹Nr.›</a:t>
            </a:fld>
            <a:endParaRPr lang="de-DE" dirty="0"/>
          </a:p>
        </p:txBody>
      </p:sp>
      <p:sp>
        <p:nvSpPr>
          <p:cNvPr id="16" name="Textfeld 15">
            <a:extLst>
              <a:ext uri="{FF2B5EF4-FFF2-40B4-BE49-F238E27FC236}">
                <a16:creationId xmlns:a16="http://schemas.microsoft.com/office/drawing/2014/main" id="{9FF1BA1F-1561-4154-9BB9-D0F262EFE95F}"/>
              </a:ext>
            </a:extLst>
          </p:cNvPr>
          <p:cNvSpPr txBox="1"/>
          <p:nvPr/>
        </p:nvSpPr>
        <p:spPr>
          <a:xfrm>
            <a:off x="4917802" y="5117306"/>
            <a:ext cx="184731" cy="276999"/>
          </a:xfrm>
          <a:prstGeom prst="rect">
            <a:avLst/>
          </a:prstGeom>
          <a:noFill/>
        </p:spPr>
        <p:txBody>
          <a:bodyPr wrap="none" rtlCol="0">
            <a:spAutoFit/>
          </a:bodyPr>
          <a:lstStyle/>
          <a:p>
            <a:endParaRPr lang="de-DE" sz="1200" dirty="0">
              <a:latin typeface="Arial" panose="020B0604020202020204" pitchFamily="34" charset="0"/>
              <a:cs typeface="Arial" panose="020B0604020202020204" pitchFamily="34" charset="0"/>
            </a:endParaRPr>
          </a:p>
        </p:txBody>
      </p:sp>
      <p:sp>
        <p:nvSpPr>
          <p:cNvPr id="17" name="Notizenplatzhalter 4">
            <a:extLst>
              <a:ext uri="{FF2B5EF4-FFF2-40B4-BE49-F238E27FC236}">
                <a16:creationId xmlns:a16="http://schemas.microsoft.com/office/drawing/2014/main" id="{E459C51E-5B94-4C12-85B3-B98384D5EB17}"/>
              </a:ext>
            </a:extLst>
          </p:cNvPr>
          <p:cNvSpPr txBox="1">
            <a:spLocks/>
          </p:cNvSpPr>
          <p:nvPr/>
        </p:nvSpPr>
        <p:spPr>
          <a:xfrm>
            <a:off x="4917802" y="3911966"/>
            <a:ext cx="1822298" cy="5859045"/>
          </a:xfrm>
          <a:prstGeom prst="rect">
            <a:avLst/>
          </a:prstGeom>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p:txBody>
      </p:sp>
      <p:sp>
        <p:nvSpPr>
          <p:cNvPr id="18" name="Notizenplatzhalter 4">
            <a:extLst>
              <a:ext uri="{FF2B5EF4-FFF2-40B4-BE49-F238E27FC236}">
                <a16:creationId xmlns:a16="http://schemas.microsoft.com/office/drawing/2014/main" id="{C3E946B9-AC24-4868-9215-176FF0D20C89}"/>
              </a:ext>
              <a:ext uri="{C183D7F6-B498-43B3-948B-1728B52AA6E4}">
                <adec:decorative xmlns:adec="http://schemas.microsoft.com/office/drawing/2017/decorative" val="0"/>
              </a:ext>
            </a:extLst>
          </p:cNvPr>
          <p:cNvSpPr>
            <a:spLocks noGrp="1"/>
          </p:cNvSpPr>
          <p:nvPr>
            <p:ph type="body" sz="quarter" idx="3"/>
          </p:nvPr>
        </p:nvSpPr>
        <p:spPr>
          <a:xfrm>
            <a:off x="309301" y="3677146"/>
            <a:ext cx="4392474" cy="6192688"/>
          </a:xfrm>
          <a:prstGeom prst="rect">
            <a:avLst/>
          </a:prstGeom>
          <a:noFill/>
        </p:spPr>
        <p:txBody>
          <a:bodyPr vert="horz" lIns="99048" tIns="49524" rIns="99048" bIns="49524"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Folienbildplatzhalter 13">
            <a:extLst>
              <a:ext uri="{FF2B5EF4-FFF2-40B4-BE49-F238E27FC236}">
                <a16:creationId xmlns:a16="http://schemas.microsoft.com/office/drawing/2014/main" id="{1B14C685-2066-48B1-9C50-79F241DCF84A}"/>
              </a:ext>
            </a:extLst>
          </p:cNvPr>
          <p:cNvSpPr>
            <a:spLocks noGrp="1" noRot="1" noChangeAspect="1"/>
          </p:cNvSpPr>
          <p:nvPr>
            <p:ph type="sldImg" idx="2"/>
          </p:nvPr>
        </p:nvSpPr>
        <p:spPr>
          <a:xfrm>
            <a:off x="309301" y="1056200"/>
            <a:ext cx="3478553" cy="1956911"/>
          </a:xfrm>
          <a:prstGeom prst="rect">
            <a:avLst/>
          </a:prstGeom>
          <a:noFill/>
          <a:ln w="12700">
            <a:solidFill>
              <a:prstClr val="black"/>
            </a:solidFill>
          </a:ln>
        </p:spPr>
        <p:txBody>
          <a:bodyPr vert="horz" lIns="91440" tIns="45720" rIns="91440" bIns="45720" rtlCol="0" anchor="ctr"/>
          <a:lstStyle/>
          <a:p>
            <a:endParaRPr lang="de-DE" dirty="0"/>
          </a:p>
        </p:txBody>
      </p:sp>
      <p:sp>
        <p:nvSpPr>
          <p:cNvPr id="20" name="Rechteck 19">
            <a:extLst>
              <a:ext uri="{FF2B5EF4-FFF2-40B4-BE49-F238E27FC236}">
                <a16:creationId xmlns:a16="http://schemas.microsoft.com/office/drawing/2014/main" id="{ACD0DB0B-5273-4641-8B22-DCDCA8C2F738}"/>
              </a:ext>
            </a:extLst>
          </p:cNvPr>
          <p:cNvSpPr/>
          <p:nvPr/>
        </p:nvSpPr>
        <p:spPr>
          <a:xfrm>
            <a:off x="4053706" y="1023883"/>
            <a:ext cx="1863011" cy="276999"/>
          </a:xfrm>
          <a:prstGeom prst="rect">
            <a:avLst/>
          </a:prstGeom>
        </p:spPr>
        <p:txBody>
          <a:bodyPr wrap="none">
            <a:spAutoFit/>
          </a:bodyPr>
          <a:lstStyle/>
          <a:p>
            <a:pPr algn="l"/>
            <a:r>
              <a:rPr lang="de-DE" sz="1200" b="1" dirty="0">
                <a:latin typeface="Arial" panose="020B0604020202020204" pitchFamily="34" charset="0"/>
                <a:cs typeface="Arial" panose="020B0604020202020204" pitchFamily="34" charset="0"/>
              </a:rPr>
              <a:t>Zweck/Ziel dieser Folie</a:t>
            </a:r>
          </a:p>
        </p:txBody>
      </p:sp>
      <p:cxnSp>
        <p:nvCxnSpPr>
          <p:cNvPr id="21" name="Gerader Verbinder 20">
            <a:extLst>
              <a:ext uri="{FF2B5EF4-FFF2-40B4-BE49-F238E27FC236}">
                <a16:creationId xmlns:a16="http://schemas.microsoft.com/office/drawing/2014/main" id="{3641325E-7490-4647-8256-35C386108CBF}"/>
              </a:ext>
            </a:extLst>
          </p:cNvPr>
          <p:cNvCxnSpPr>
            <a:cxnSpLocks/>
          </p:cNvCxnSpPr>
          <p:nvPr/>
        </p:nvCxnSpPr>
        <p:spPr>
          <a:xfrm>
            <a:off x="4773786" y="3677146"/>
            <a:ext cx="0" cy="61926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BF7752E-D991-4217-AE50-385F3399B885}"/>
              </a:ext>
            </a:extLst>
          </p:cNvPr>
          <p:cNvCxnSpPr/>
          <p:nvPr/>
        </p:nvCxnSpPr>
        <p:spPr>
          <a:xfrm>
            <a:off x="283716" y="3317106"/>
            <a:ext cx="6434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1971468-189E-4716-8319-8A3A8A0ACC0E}"/>
              </a:ext>
            </a:extLst>
          </p:cNvPr>
          <p:cNvCxnSpPr/>
          <p:nvPr/>
        </p:nvCxnSpPr>
        <p:spPr>
          <a:xfrm>
            <a:off x="283716" y="3367766"/>
            <a:ext cx="643428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C0022BE-664B-4C84-B1AC-413528607824}"/>
              </a:ext>
            </a:extLst>
          </p:cNvPr>
          <p:cNvSpPr/>
          <p:nvPr/>
        </p:nvSpPr>
        <p:spPr>
          <a:xfrm>
            <a:off x="4845794" y="3605138"/>
            <a:ext cx="992579" cy="261610"/>
          </a:xfrm>
          <a:prstGeom prst="rect">
            <a:avLst/>
          </a:prstGeom>
        </p:spPr>
        <p:txBody>
          <a:bodyPr wrap="none">
            <a:spAutoFit/>
          </a:bodyPr>
          <a:lstStyle/>
          <a:p>
            <a:pPr algn="l"/>
            <a:r>
              <a:rPr lang="de-DE" sz="1100" b="1" u="sng" dirty="0">
                <a:latin typeface="Arial" panose="020B0604020202020204" pitchFamily="34" charset="0"/>
                <a:cs typeface="Arial" panose="020B0604020202020204" pitchFamily="34" charset="0"/>
              </a:rPr>
              <a:t>Hintergrund</a:t>
            </a:r>
            <a:endParaRPr lang="de-DE"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420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4.sv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30.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utsche-apotheker-zeitung.de/daz-az/2020/daz-33-2020/un-bedenkliche-salicylsaeur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hyperlink" Target="https://fedup.com.au/images/stories/Malakarsalicylate2017.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leibniz-hbi.de/hbi-publications/reuters-report-2025-ergebnisse-fuer-deutschland/"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9.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List_of_fake_news_troll_farms?utm_source=chatgpt.co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horturl.at/LoY7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hyperlink" Target="https://www.mimikama.org/kein-buergeraufstand-in-dresden-ki-bil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fk.de/fileadmin/PDFs/Publikationen/Studien/Typen-von-Desinformation-und-Misinformation/typen-von-desinformation-und-misinformation.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pb.de/shop/zeitschriften/izpb/medienkompetenz-355/539986/fake-news-misinformation-desinforma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tfornews.de/wp-content/uploads/2025/01/2024-EIJK-BS-Erhebung-Schlussbericht-endkorr-1.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3.pn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ciencemediacenter.de/alle-angebote/rapid-reaction/details/news/alternative-medien-auf-facebook-im-kontext-von-covid-1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2A61CC0-4B0B-4395-B916-EE71BB03C9A7}" type="slidenum">
              <a:rPr lang="de-DE" smtClean="0"/>
              <a:pPr/>
              <a:t>1</a:t>
            </a:fld>
            <a:endParaRPr lang="de-DE" dirty="0"/>
          </a:p>
        </p:txBody>
      </p:sp>
      <p:sp>
        <p:nvSpPr>
          <p:cNvPr id="5" name="Notizenplatzhalter 2"/>
          <p:cNvSpPr>
            <a:spLocks noGrp="1"/>
          </p:cNvSpPr>
          <p:nvPr>
            <p:ph type="body" idx="3"/>
          </p:nvPr>
        </p:nvSpPr>
        <p:spPr>
          <a:xfrm>
            <a:off x="297588" y="6140276"/>
            <a:ext cx="4428471" cy="3661268"/>
          </a:xfrm>
        </p:spPr>
        <p:txBody>
          <a:bodyPr>
            <a:noAutofit/>
          </a:bodyPr>
          <a:lstStyle/>
          <a:p>
            <a:pPr>
              <a:lnSpc>
                <a:spcPct val="150000"/>
              </a:lnSpc>
            </a:pPr>
            <a:r>
              <a:rPr lang="de-DE" b="1" dirty="0"/>
              <a:t>Diese Unterrichtseinheit zeigt einfache methodische Schritte einer journalistischen Faktenüberprüfung. Sie dient zugleich der </a:t>
            </a:r>
            <a:r>
              <a:rPr lang="de-DE" b="1" u="sng" dirty="0"/>
              <a:t>Vorbereitung</a:t>
            </a:r>
            <a:r>
              <a:rPr lang="de-DE" b="1" dirty="0"/>
              <a:t> des </a:t>
            </a:r>
            <a:r>
              <a:rPr lang="de-DE" b="1" dirty="0" err="1"/>
              <a:t>JmS</a:t>
            </a:r>
            <a:r>
              <a:rPr lang="de-DE" b="1" dirty="0"/>
              <a:t>-Besuchs zum Thema „Wie Journalisten glaubwürdig informieren“.</a:t>
            </a:r>
          </a:p>
          <a:p>
            <a:pPr>
              <a:lnSpc>
                <a:spcPct val="150000"/>
              </a:lnSpc>
            </a:pPr>
            <a:r>
              <a:rPr lang="de-DE" b="1" dirty="0"/>
              <a:t>Die Einheit kann in einer Unterrichtsstunde </a:t>
            </a:r>
            <a:r>
              <a:rPr lang="de-DE" b="1" dirty="0" err="1"/>
              <a:t>durchge-nommen</a:t>
            </a:r>
            <a:r>
              <a:rPr lang="de-DE" b="1" dirty="0"/>
              <a:t> werden. Die </a:t>
            </a:r>
            <a:r>
              <a:rPr lang="de-DE" b="1" dirty="0" err="1"/>
              <a:t>SuS</a:t>
            </a:r>
            <a:r>
              <a:rPr lang="de-DE" b="1" dirty="0"/>
              <a:t> benötigen ein digitales Endgerät für die Rechercheübungen (geeignet: Tablet-PC). </a:t>
            </a:r>
            <a:br>
              <a:rPr lang="de-DE" b="1" dirty="0"/>
            </a:br>
            <a:r>
              <a:rPr lang="de-DE" b="1" dirty="0"/>
              <a:t>Dieses Manual dient als Leitfaden für die Unterrichts-gestaltung. Im Verlauf des Unterrichts auftauchende Fragen der </a:t>
            </a:r>
            <a:r>
              <a:rPr lang="de-DE" b="1" dirty="0" err="1"/>
              <a:t>SuS</a:t>
            </a:r>
            <a:r>
              <a:rPr lang="de-DE" b="1" dirty="0"/>
              <a:t> sollten gesammelt und an die Journalisten weitergereicht werden, damit sie beim Schulbesuch darauf eingehen.</a:t>
            </a:r>
          </a:p>
        </p:txBody>
      </p:sp>
      <p:sp>
        <p:nvSpPr>
          <p:cNvPr id="9" name="Folienbildplatzhalter 8">
            <a:extLst>
              <a:ext uri="{FF2B5EF4-FFF2-40B4-BE49-F238E27FC236}">
                <a16:creationId xmlns:a16="http://schemas.microsoft.com/office/drawing/2014/main" id="{9518EEA2-A591-407F-AAE3-7FDA8BC14FD8}"/>
              </a:ext>
            </a:extLst>
          </p:cNvPr>
          <p:cNvSpPr>
            <a:spLocks noGrp="1" noRot="1" noChangeAspect="1"/>
          </p:cNvSpPr>
          <p:nvPr>
            <p:ph type="sldImg"/>
          </p:nvPr>
        </p:nvSpPr>
        <p:spPr>
          <a:xfrm>
            <a:off x="309563" y="1055688"/>
            <a:ext cx="3478212" cy="1957387"/>
          </a:xfrm>
        </p:spPr>
      </p:sp>
      <p:sp>
        <p:nvSpPr>
          <p:cNvPr id="11" name="Notizenplatzhalter 2">
            <a:extLst>
              <a:ext uri="{FF2B5EF4-FFF2-40B4-BE49-F238E27FC236}">
                <a16:creationId xmlns:a16="http://schemas.microsoft.com/office/drawing/2014/main" id="{64C4DFE1-51D5-48C0-8C2C-0731830775A2}"/>
              </a:ext>
            </a:extLst>
          </p:cNvPr>
          <p:cNvSpPr txBox="1">
            <a:spLocks/>
          </p:cNvSpPr>
          <p:nvPr/>
        </p:nvSpPr>
        <p:spPr>
          <a:xfrm>
            <a:off x="309301" y="3677147"/>
            <a:ext cx="4392474" cy="2520279"/>
          </a:xfrm>
          <a:prstGeom prst="rect">
            <a:avLst/>
          </a:prstGeom>
          <a:noFill/>
        </p:spPr>
        <p:txBody>
          <a:bodyPr vert="horz" lIns="99048" tIns="49524" rIns="99048" bIns="49524" rtlCol="0">
            <a:normAutofit fontScale="70000" lnSpcReduction="2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a:p>
            <a:endParaRPr lang="de-DE" dirty="0"/>
          </a:p>
          <a:p>
            <a:endParaRPr lang="de-DE" dirty="0"/>
          </a:p>
          <a:p>
            <a:endParaRPr lang="en-GB" dirty="0"/>
          </a:p>
          <a:p>
            <a:endParaRPr lang="en-GB" dirty="0"/>
          </a:p>
          <a:p>
            <a:endParaRPr lang="en-GB" dirty="0"/>
          </a:p>
          <a:p>
            <a:endParaRPr lang="en-GB" dirty="0"/>
          </a:p>
          <a:p>
            <a:r>
              <a:rPr lang="en-GB" dirty="0" err="1"/>
              <a:t>Normalschrift</a:t>
            </a:r>
            <a:r>
              <a:rPr lang="en-GB" dirty="0"/>
              <a:t> = </a:t>
            </a:r>
            <a:r>
              <a:rPr lang="en-GB" dirty="0" err="1"/>
              <a:t>Hinweise</a:t>
            </a:r>
            <a:r>
              <a:rPr lang="en-GB" dirty="0"/>
              <a:t> und </a:t>
            </a:r>
            <a:r>
              <a:rPr lang="en-GB" dirty="0" err="1"/>
              <a:t>Erläuterungen</a:t>
            </a:r>
            <a:r>
              <a:rPr lang="en-GB" dirty="0"/>
              <a:t> </a:t>
            </a:r>
            <a:r>
              <a:rPr lang="en-GB" dirty="0" err="1"/>
              <a:t>für</a:t>
            </a:r>
            <a:r>
              <a:rPr lang="en-GB" dirty="0"/>
              <a:t> die (L) </a:t>
            </a:r>
          </a:p>
          <a:p>
            <a:endParaRPr lang="en-GB" dirty="0"/>
          </a:p>
          <a:p>
            <a:pPr lvl="1">
              <a:buFontTx/>
              <a:buNone/>
            </a:pPr>
            <a:endParaRPr lang="de-DE" dirty="0">
              <a:highlight>
                <a:srgbClr val="FFFF00"/>
              </a:highlight>
            </a:endParaRPr>
          </a:p>
          <a:p>
            <a:endParaRPr lang="en-GB" sz="500" dirty="0"/>
          </a:p>
          <a:p>
            <a:endParaRPr lang="en-GB" sz="1700" dirty="0"/>
          </a:p>
          <a:p>
            <a:r>
              <a:rPr lang="en-GB" sz="1700" dirty="0" err="1"/>
              <a:t>Normalschrift</a:t>
            </a:r>
            <a:r>
              <a:rPr lang="en-GB" sz="1700" dirty="0"/>
              <a:t> = </a:t>
            </a:r>
            <a:r>
              <a:rPr lang="en-GB" sz="1700" dirty="0" err="1"/>
              <a:t>Hinweise</a:t>
            </a:r>
            <a:r>
              <a:rPr lang="en-GB" sz="1700" dirty="0"/>
              <a:t> und </a:t>
            </a:r>
            <a:r>
              <a:rPr lang="en-GB" sz="1700" dirty="0" err="1"/>
              <a:t>Erläuterungen</a:t>
            </a:r>
            <a:r>
              <a:rPr lang="en-GB" sz="1700" dirty="0"/>
              <a:t> </a:t>
            </a:r>
            <a:r>
              <a:rPr lang="en-GB" sz="1700" dirty="0" err="1"/>
              <a:t>für</a:t>
            </a:r>
            <a:r>
              <a:rPr lang="en-GB" sz="1700" dirty="0"/>
              <a:t> die (L) </a:t>
            </a:r>
          </a:p>
          <a:p>
            <a:endParaRPr lang="en-GB" sz="1700" dirty="0"/>
          </a:p>
          <a:p>
            <a:pPr lvl="1">
              <a:buNone/>
            </a:pPr>
            <a:endParaRPr lang="de-DE" sz="1700" dirty="0"/>
          </a:p>
          <a:p>
            <a:pPr lvl="1">
              <a:buNone/>
            </a:pPr>
            <a:r>
              <a:rPr lang="de-DE" sz="1700" dirty="0"/>
              <a:t>Dauer (ohne Folien 16 und 17): ca. 45 Minuten.</a:t>
            </a:r>
          </a:p>
          <a:p>
            <a:pPr lvl="1"/>
            <a:endParaRPr lang="de-DE" sz="1700" dirty="0"/>
          </a:p>
          <a:p>
            <a:pPr lvl="1">
              <a:buNone/>
            </a:pPr>
            <a:endParaRPr lang="de-DE" sz="1700" dirty="0"/>
          </a:p>
          <a:p>
            <a:pPr lvl="1">
              <a:buNone/>
            </a:pPr>
            <a:r>
              <a:rPr lang="de-DE" sz="1700" dirty="0"/>
              <a:t>Übungen: ca. 15 Minuten</a:t>
            </a:r>
            <a:r>
              <a:rPr lang="de-DE" dirty="0"/>
              <a:t> </a:t>
            </a:r>
          </a:p>
          <a:p>
            <a:r>
              <a:rPr lang="en-GB" dirty="0"/>
              <a:t> </a:t>
            </a:r>
          </a:p>
        </p:txBody>
      </p:sp>
      <p:pic>
        <p:nvPicPr>
          <p:cNvPr id="12" name="Grafik 11" descr="Wecker">
            <a:extLst>
              <a:ext uri="{FF2B5EF4-FFF2-40B4-BE49-F238E27FC236}">
                <a16:creationId xmlns:a16="http://schemas.microsoft.com/office/drawing/2014/main" id="{72665623-D188-44D9-A885-A9B420AE4F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58" y="5208157"/>
            <a:ext cx="388840" cy="388840"/>
          </a:xfrm>
          <a:prstGeom prst="rect">
            <a:avLst/>
          </a:prstGeom>
        </p:spPr>
      </p:pic>
      <p:pic>
        <p:nvPicPr>
          <p:cNvPr id="13" name="Grafik 12" descr="Wecker">
            <a:extLst>
              <a:ext uri="{FF2B5EF4-FFF2-40B4-BE49-F238E27FC236}">
                <a16:creationId xmlns:a16="http://schemas.microsoft.com/office/drawing/2014/main" id="{FE052BDD-ACBD-44FD-B3DD-FFDB78BB0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506" y="5627149"/>
            <a:ext cx="388840" cy="388840"/>
          </a:xfrm>
          <a:prstGeom prst="rect">
            <a:avLst/>
          </a:prstGeom>
        </p:spPr>
      </p:pic>
      <p:sp>
        <p:nvSpPr>
          <p:cNvPr id="18" name="Rechteck 17">
            <a:extLst>
              <a:ext uri="{FF2B5EF4-FFF2-40B4-BE49-F238E27FC236}">
                <a16:creationId xmlns:a16="http://schemas.microsoft.com/office/drawing/2014/main" id="{15F17D38-311D-41C5-B287-7A8B98729472}"/>
              </a:ext>
            </a:extLst>
          </p:cNvPr>
          <p:cNvSpPr/>
          <p:nvPr/>
        </p:nvSpPr>
        <p:spPr>
          <a:xfrm>
            <a:off x="309563" y="3674565"/>
            <a:ext cx="4416496" cy="1072730"/>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1D910406-3789-4502-ACF5-1D84621E4328}"/>
              </a:ext>
            </a:extLst>
          </p:cNvPr>
          <p:cNvSpPr/>
          <p:nvPr/>
        </p:nvSpPr>
        <p:spPr>
          <a:xfrm>
            <a:off x="741600" y="3836911"/>
            <a:ext cx="3888432" cy="276999"/>
          </a:xfrm>
          <a:prstGeom prst="rect">
            <a:avLst/>
          </a:prstGeom>
        </p:spPr>
        <p:txBody>
          <a:bodyPr wrap="square">
            <a:spAutoFit/>
          </a:bodyPr>
          <a:lstStyle/>
          <a:p>
            <a:r>
              <a:rPr lang="en-GB" sz="1200" b="1" dirty="0" err="1">
                <a:solidFill>
                  <a:srgbClr val="FF0000"/>
                </a:solidFill>
              </a:rPr>
              <a:t>Ansprache</a:t>
            </a:r>
            <a:r>
              <a:rPr lang="en-GB" sz="1200" b="1" dirty="0">
                <a:solidFill>
                  <a:srgbClr val="FF0000"/>
                </a:solidFill>
              </a:rPr>
              <a:t> an die </a:t>
            </a:r>
            <a:r>
              <a:rPr lang="en-GB" sz="1200" b="1" dirty="0" err="1">
                <a:solidFill>
                  <a:srgbClr val="FF0000"/>
                </a:solidFill>
              </a:rPr>
              <a:t>Schülerinnen</a:t>
            </a:r>
            <a:r>
              <a:rPr lang="en-GB" sz="1200" b="1" dirty="0">
                <a:solidFill>
                  <a:srgbClr val="FF0000"/>
                </a:solidFill>
              </a:rPr>
              <a:t> und </a:t>
            </a:r>
            <a:r>
              <a:rPr lang="en-GB" sz="1200" b="1" dirty="0" err="1">
                <a:solidFill>
                  <a:srgbClr val="FF0000"/>
                </a:solidFill>
              </a:rPr>
              <a:t>Schüler</a:t>
            </a:r>
            <a:r>
              <a:rPr lang="en-GB" sz="1200" b="1" dirty="0">
                <a:solidFill>
                  <a:srgbClr val="FF0000"/>
                </a:solidFill>
              </a:rPr>
              <a:t> (</a:t>
            </a:r>
            <a:r>
              <a:rPr lang="en-GB" sz="1200" b="1" dirty="0" err="1">
                <a:solidFill>
                  <a:srgbClr val="FF0000"/>
                </a:solidFill>
              </a:rPr>
              <a:t>SuS</a:t>
            </a:r>
            <a:r>
              <a:rPr lang="en-GB" sz="1200" b="1" dirty="0">
                <a:solidFill>
                  <a:srgbClr val="FF0000"/>
                </a:solidFill>
              </a:rPr>
              <a:t>)</a:t>
            </a:r>
            <a:endParaRPr lang="de-DE" sz="1200" dirty="0"/>
          </a:p>
        </p:txBody>
      </p:sp>
      <p:pic>
        <p:nvPicPr>
          <p:cNvPr id="20" name="Grafik 19" descr="Ein Bild, das Uhr enthält.&#10;&#10;Automatisch generierte Beschreibung">
            <a:extLst>
              <a:ext uri="{FF2B5EF4-FFF2-40B4-BE49-F238E27FC236}">
                <a16:creationId xmlns:a16="http://schemas.microsoft.com/office/drawing/2014/main" id="{472E95B0-A897-4232-AF1F-14A37C414F2E}"/>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48723"/>
            <a:ext cx="383388" cy="293179"/>
          </a:xfrm>
          <a:prstGeom prst="rect">
            <a:avLst/>
          </a:prstGeom>
        </p:spPr>
      </p:pic>
      <p:sp>
        <p:nvSpPr>
          <p:cNvPr id="21" name="Rechteck 20">
            <a:extLst>
              <a:ext uri="{FF2B5EF4-FFF2-40B4-BE49-F238E27FC236}">
                <a16:creationId xmlns:a16="http://schemas.microsoft.com/office/drawing/2014/main" id="{C39B7B08-3FF9-4D06-A006-04803B2C477E}"/>
              </a:ext>
            </a:extLst>
          </p:cNvPr>
          <p:cNvSpPr/>
          <p:nvPr/>
        </p:nvSpPr>
        <p:spPr>
          <a:xfrm>
            <a:off x="392412" y="3926269"/>
            <a:ext cx="4093342" cy="830997"/>
          </a:xfrm>
          <a:prstGeom prst="rect">
            <a:avLst/>
          </a:prstGeom>
        </p:spPr>
        <p:txBody>
          <a:bodyPr wrap="square">
            <a:spAutoFit/>
          </a:bodyPr>
          <a:lstStyle/>
          <a:p>
            <a:pPr marL="182563" lvl="0">
              <a:defRPr/>
            </a:pPr>
            <a:endParaRPr lang="de-DE" sz="1200" i="1" dirty="0">
              <a:latin typeface="Arial" pitchFamily="34" charset="0"/>
              <a:cs typeface="Arial" pitchFamily="34" charset="0"/>
            </a:endParaRPr>
          </a:p>
          <a:p>
            <a:pPr marL="355600" lvl="0">
              <a:tabLst>
                <a:tab pos="355600" algn="l"/>
              </a:tabLst>
              <a:defRPr/>
            </a:pPr>
            <a:r>
              <a:rPr lang="de-DE" sz="1200" i="1" dirty="0">
                <a:latin typeface="Arial" pitchFamily="34" charset="0"/>
                <a:cs typeface="Arial" pitchFamily="34" charset="0"/>
              </a:rPr>
              <a:t>Die kursiv gedruckten Texte in den </a:t>
            </a:r>
            <a:r>
              <a:rPr lang="de-DE" sz="1200" i="1" dirty="0" err="1">
                <a:latin typeface="Arial" pitchFamily="34" charset="0"/>
                <a:cs typeface="Arial" pitchFamily="34" charset="0"/>
              </a:rPr>
              <a:t>Textboxen</a:t>
            </a:r>
            <a:r>
              <a:rPr lang="de-DE" sz="1200" i="1" dirty="0">
                <a:latin typeface="Arial" pitchFamily="34" charset="0"/>
                <a:cs typeface="Arial" pitchFamily="34" charset="0"/>
              </a:rPr>
              <a:t> dienen als </a:t>
            </a:r>
            <a:r>
              <a:rPr lang="de-DE" sz="1200" b="1" i="1" dirty="0">
                <a:latin typeface="Arial" pitchFamily="34" charset="0"/>
                <a:cs typeface="Arial" pitchFamily="34" charset="0"/>
              </a:rPr>
              <a:t>Vorschlag</a:t>
            </a:r>
            <a:r>
              <a:rPr lang="de-DE" sz="1200" i="1" dirty="0">
                <a:latin typeface="Arial" pitchFamily="34" charset="0"/>
                <a:cs typeface="Arial" pitchFamily="34" charset="0"/>
              </a:rPr>
              <a:t> für das Gespräch mit den </a:t>
            </a:r>
            <a:r>
              <a:rPr lang="de-DE" sz="1200" i="1" dirty="0" err="1">
                <a:latin typeface="Arial" pitchFamily="34" charset="0"/>
                <a:cs typeface="Arial" pitchFamily="34" charset="0"/>
              </a:rPr>
              <a:t>SuS</a:t>
            </a:r>
            <a:r>
              <a:rPr lang="de-DE" sz="1200" i="1" dirty="0">
                <a:latin typeface="Arial" pitchFamily="34" charset="0"/>
                <a:cs typeface="Arial" pitchFamily="34" charset="0"/>
              </a:rPr>
              <a:t> (Sie können diese Texte auch vorlesen).</a:t>
            </a:r>
          </a:p>
        </p:txBody>
      </p:sp>
      <p:sp>
        <p:nvSpPr>
          <p:cNvPr id="2" name="Textfeld 1">
            <a:extLst>
              <a:ext uri="{FF2B5EF4-FFF2-40B4-BE49-F238E27FC236}">
                <a16:creationId xmlns:a16="http://schemas.microsoft.com/office/drawing/2014/main" id="{859505AC-146B-441D-B613-EB3E15C3152D}"/>
              </a:ext>
            </a:extLst>
          </p:cNvPr>
          <p:cNvSpPr txBox="1"/>
          <p:nvPr/>
        </p:nvSpPr>
        <p:spPr>
          <a:xfrm>
            <a:off x="4053706" y="1446639"/>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Diese Einheit dient der Vorbereitung des Journalistenbesuchs.</a:t>
            </a:r>
          </a:p>
        </p:txBody>
      </p:sp>
      <p:sp>
        <p:nvSpPr>
          <p:cNvPr id="3" name="Rechteck 2">
            <a:extLst>
              <a:ext uri="{FF2B5EF4-FFF2-40B4-BE49-F238E27FC236}">
                <a16:creationId xmlns:a16="http://schemas.microsoft.com/office/drawing/2014/main" id="{78AA6BDD-E063-2D6A-AA37-DF63AC5AD090}"/>
              </a:ext>
            </a:extLst>
          </p:cNvPr>
          <p:cNvSpPr/>
          <p:nvPr/>
        </p:nvSpPr>
        <p:spPr>
          <a:xfrm>
            <a:off x="4839395" y="3616282"/>
            <a:ext cx="1950604"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A116807A-EA0E-42DB-BE70-268BFA613064}"/>
              </a:ext>
            </a:extLst>
          </p:cNvPr>
          <p:cNvSpPr txBox="1"/>
          <p:nvPr/>
        </p:nvSpPr>
        <p:spPr>
          <a:xfrm>
            <a:off x="4812238" y="3613527"/>
            <a:ext cx="1872000" cy="5847755"/>
          </a:xfrm>
          <a:prstGeom prst="rect">
            <a:avLst/>
          </a:prstGeom>
          <a:solidFill>
            <a:schemeClr val="bg1"/>
          </a:solidFill>
        </p:spPr>
        <p:txBody>
          <a:bodyPr wrap="square" rtlCol="0">
            <a:spAutoFit/>
          </a:bodyPr>
          <a:lstStyle/>
          <a:p>
            <a:r>
              <a:rPr lang="de-DE" sz="1100" b="1" u="sng" dirty="0">
                <a:latin typeface="Arial" panose="020B0604020202020204" pitchFamily="34" charset="0"/>
                <a:cs typeface="Arial" panose="020B0604020202020204" pitchFamily="34" charset="0"/>
              </a:rPr>
              <a:t>Hinweise zum Inhalt dieser Lehreinheit</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Im Mittelpunkt dieser Lehreinheit steht das, was gemeinhin „Fakten checken“ genannt wird: Das Überprüfen von Informationen, die den Jugendlichen auf </a:t>
            </a:r>
            <a:r>
              <a:rPr lang="de-DE" sz="1100" dirty="0" err="1">
                <a:latin typeface="Arial" panose="020B0604020202020204" pitchFamily="34" charset="0"/>
                <a:cs typeface="Arial" panose="020B0604020202020204" pitchFamily="34" charset="0"/>
              </a:rPr>
              <a:t>Social</a:t>
            </a:r>
            <a:r>
              <a:rPr lang="de-DE" sz="1100" dirty="0">
                <a:latin typeface="Arial" panose="020B0604020202020204" pitchFamily="34" charset="0"/>
                <a:cs typeface="Arial" panose="020B0604020202020204" pitchFamily="34" charset="0"/>
              </a:rPr>
              <a:t> Media-Plattformen und in den Chats begegnen.</a:t>
            </a:r>
          </a:p>
          <a:p>
            <a:endParaRPr lang="de-DE" sz="11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Ihr Lernziel ist </a:t>
            </a:r>
          </a:p>
          <a:p>
            <a:pPr algn="l"/>
            <a:r>
              <a:rPr lang="de-DE" sz="1100" dirty="0">
                <a:latin typeface="Arial" panose="020B0604020202020204" pitchFamily="34" charset="0"/>
                <a:cs typeface="Arial" panose="020B0604020202020204" pitchFamily="34" charset="0"/>
              </a:rPr>
              <a:t>a.) die Befähigung zur Reflexion des eigenen Informationsverhaltens sowie </a:t>
            </a:r>
          </a:p>
          <a:p>
            <a:pPr algn="l"/>
            <a:r>
              <a:rPr lang="de-DE" sz="1100" dirty="0">
                <a:latin typeface="Arial" panose="020B0604020202020204" pitchFamily="34" charset="0"/>
                <a:cs typeface="Arial" panose="020B0604020202020204" pitchFamily="34" charset="0"/>
              </a:rPr>
              <a:t>b.) Grundverständnis der Qualität von Informationen, die Aussagen über die reale Welt machen (sollen) und Inhalt journalistischer Medien sind.  </a:t>
            </a:r>
          </a:p>
          <a:p>
            <a:pPr algn="l"/>
            <a:endParaRPr lang="de-DE" sz="11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Eine deutlich vertiefte Darstellung und Diskus-</a:t>
            </a:r>
            <a:r>
              <a:rPr lang="de-DE" sz="1100" dirty="0" err="1">
                <a:latin typeface="Arial" panose="020B0604020202020204" pitchFamily="34" charset="0"/>
                <a:cs typeface="Arial" panose="020B0604020202020204" pitchFamily="34" charset="0"/>
              </a:rPr>
              <a:t>sion</a:t>
            </a:r>
            <a:r>
              <a:rPr lang="de-DE" sz="1100" dirty="0">
                <a:latin typeface="Arial" panose="020B0604020202020204" pitchFamily="34" charset="0"/>
                <a:cs typeface="Arial" panose="020B0604020202020204" pitchFamily="34" charset="0"/>
              </a:rPr>
              <a:t> der Nachrichten (News) und Informations-überprüfung (Aufdecken von Fake News) bietet die „Fit-</a:t>
            </a:r>
            <a:r>
              <a:rPr lang="de-DE" sz="1100" dirty="0" err="1">
                <a:latin typeface="Arial" panose="020B0604020202020204" pitchFamily="34" charset="0"/>
                <a:cs typeface="Arial" panose="020B0604020202020204" pitchFamily="34" charset="0"/>
              </a:rPr>
              <a:t>for</a:t>
            </a:r>
            <a:r>
              <a:rPr lang="de-DE" sz="1100" dirty="0">
                <a:latin typeface="Arial" panose="020B0604020202020204" pitchFamily="34" charset="0"/>
                <a:cs typeface="Arial" panose="020B0604020202020204" pitchFamily="34" charset="0"/>
              </a:rPr>
              <a:t>-news“-Lehreinheit Nr. 7 (zwei Niveaustufen).</a:t>
            </a:r>
          </a:p>
        </p:txBody>
      </p:sp>
    </p:spTree>
    <p:extLst>
      <p:ext uri="{BB962C8B-B14F-4D97-AF65-F5344CB8AC3E}">
        <p14:creationId xmlns:p14="http://schemas.microsoft.com/office/powerpoint/2010/main" val="546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10</a:t>
            </a:fld>
            <a:endParaRPr lang="de-DE" dirty="0"/>
          </a:p>
        </p:txBody>
      </p:sp>
      <p:sp>
        <p:nvSpPr>
          <p:cNvPr id="5" name="Textfeld 4">
            <a:extLst>
              <a:ext uri="{FF2B5EF4-FFF2-40B4-BE49-F238E27FC236}">
                <a16:creationId xmlns:a16="http://schemas.microsoft.com/office/drawing/2014/main" id="{B284EE9C-15A3-2F8D-4818-0842D1AF3493}"/>
              </a:ext>
            </a:extLst>
          </p:cNvPr>
          <p:cNvSpPr txBox="1"/>
          <p:nvPr/>
        </p:nvSpPr>
        <p:spPr>
          <a:xfrm>
            <a:off x="4053706" y="1444898"/>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2 der Überprüfung: Was wurde berichtet?  </a:t>
            </a:r>
          </a:p>
        </p:txBody>
      </p:sp>
      <p:sp>
        <p:nvSpPr>
          <p:cNvPr id="6" name="Rechteck 5">
            <a:extLst>
              <a:ext uri="{FF2B5EF4-FFF2-40B4-BE49-F238E27FC236}">
                <a16:creationId xmlns:a16="http://schemas.microsoft.com/office/drawing/2014/main" id="{6C60A6DB-8F4F-E521-6EDB-CAD8E45CEC17}"/>
              </a:ext>
            </a:extLst>
          </p:cNvPr>
          <p:cNvSpPr/>
          <p:nvPr/>
        </p:nvSpPr>
        <p:spPr>
          <a:xfrm>
            <a:off x="309562" y="3677146"/>
            <a:ext cx="4392215" cy="1957386"/>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E4752F88-5FA3-63C4-DC20-03E176B1BE4D}"/>
              </a:ext>
            </a:extLst>
          </p:cNvPr>
          <p:cNvSpPr/>
          <p:nvPr/>
        </p:nvSpPr>
        <p:spPr>
          <a:xfrm>
            <a:off x="741600" y="3768204"/>
            <a:ext cx="3888432" cy="612155"/>
          </a:xfrm>
          <a:prstGeom prst="rect">
            <a:avLst/>
          </a:prstGeom>
        </p:spPr>
        <p:txBody>
          <a:bodyPr wrap="square">
            <a:spAutoFit/>
          </a:bodyPr>
          <a:lstStyle/>
          <a:p>
            <a:pPr>
              <a:lnSpc>
                <a:spcPct val="150000"/>
              </a:lnSpc>
            </a:pPr>
            <a:r>
              <a:rPr lang="en-GB" sz="1200" b="1" dirty="0" err="1">
                <a:solidFill>
                  <a:srgbClr val="FF0000"/>
                </a:solidFill>
              </a:rPr>
              <a:t>Fortsetzung</a:t>
            </a:r>
            <a:r>
              <a:rPr lang="en-GB" sz="1200" b="1" dirty="0">
                <a:solidFill>
                  <a:srgbClr val="FF0000"/>
                </a:solidFill>
              </a:rPr>
              <a:t> der “</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 </a:t>
            </a:r>
            <a:r>
              <a:rPr lang="de-DE" sz="1200" b="1" dirty="0">
                <a:solidFill>
                  <a:srgbClr val="FF0000"/>
                </a:solidFill>
              </a:rPr>
              <a:t>mit den </a:t>
            </a:r>
            <a:r>
              <a:rPr lang="de-DE" sz="1200" b="1" dirty="0" err="1">
                <a:solidFill>
                  <a:srgbClr val="FF0000"/>
                </a:solidFill>
              </a:rPr>
              <a:t>SuS</a:t>
            </a:r>
            <a:r>
              <a:rPr lang="de-DE" sz="1200" b="1" dirty="0">
                <a:solidFill>
                  <a:srgbClr val="FF0000"/>
                </a:solidFill>
              </a:rPr>
              <a:t> – Thema Fakten:</a:t>
            </a:r>
            <a:endParaRPr lang="de-DE" sz="1200" dirty="0"/>
          </a:p>
        </p:txBody>
      </p:sp>
      <p:pic>
        <p:nvPicPr>
          <p:cNvPr id="8" name="Grafik 7" descr="Ein Bild, das Uhr enthält.&#10;&#10;Automatisch generierte Beschreibung">
            <a:extLst>
              <a:ext uri="{FF2B5EF4-FFF2-40B4-BE49-F238E27FC236}">
                <a16:creationId xmlns:a16="http://schemas.microsoft.com/office/drawing/2014/main" id="{8198AE39-9A2C-EBC9-FA4E-2CC94D847E93}"/>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9" name="Rechteck 8">
            <a:extLst>
              <a:ext uri="{FF2B5EF4-FFF2-40B4-BE49-F238E27FC236}">
                <a16:creationId xmlns:a16="http://schemas.microsoft.com/office/drawing/2014/main" id="{37C56DDB-AA83-8205-FFDC-94D0B92C6F04}"/>
              </a:ext>
            </a:extLst>
          </p:cNvPr>
          <p:cNvSpPr/>
          <p:nvPr/>
        </p:nvSpPr>
        <p:spPr>
          <a:xfrm>
            <a:off x="500931" y="4253210"/>
            <a:ext cx="4271816" cy="2227982"/>
          </a:xfrm>
          <a:prstGeom prst="rect">
            <a:avLst/>
          </a:prstGeom>
        </p:spPr>
        <p:txBody>
          <a:bodyPr wrap="square">
            <a:spAutoFit/>
          </a:bodyPr>
          <a:lstStyle/>
          <a:p>
            <a:pPr marL="357188">
              <a:lnSpc>
                <a:spcPct val="150000"/>
              </a:lnSpc>
            </a:pPr>
            <a:endParaRPr lang="de-DE" sz="1200" i="1" dirty="0"/>
          </a:p>
          <a:p>
            <a:pPr marL="171450" indent="-171450">
              <a:lnSpc>
                <a:spcPct val="150000"/>
              </a:lnSpc>
              <a:buBlip>
                <a:blip r:embed="rId4"/>
              </a:buBlip>
            </a:pPr>
            <a:r>
              <a:rPr lang="de-DE" sz="1200" i="1" dirty="0"/>
              <a:t>Ihr seht hier den Post des Kanals </a:t>
            </a:r>
            <a:r>
              <a:rPr lang="de-DE" sz="1200" i="1" dirty="0" err="1"/>
              <a:t>gesundheitsfakten</a:t>
            </a:r>
            <a:r>
              <a:rPr lang="de-DE" sz="1200" i="1" dirty="0"/>
              <a:t> aus dem Jahr 2022.</a:t>
            </a:r>
          </a:p>
          <a:p>
            <a:pPr marL="171450" indent="-171450">
              <a:lnSpc>
                <a:spcPct val="150000"/>
              </a:lnSpc>
              <a:buBlip>
                <a:blip r:embed="rId4"/>
              </a:buBlip>
            </a:pPr>
            <a:r>
              <a:rPr lang="de-DE" sz="1200" i="1" dirty="0"/>
              <a:t>Welche Behauptungen findet ihr im Text auf dem Screen?</a:t>
            </a:r>
          </a:p>
          <a:p>
            <a:pPr>
              <a:lnSpc>
                <a:spcPct val="150000"/>
              </a:lnSpc>
            </a:pPr>
            <a:endParaRPr lang="de-DE" sz="1000" b="1" dirty="0"/>
          </a:p>
          <a:p>
            <a:pPr>
              <a:lnSpc>
                <a:spcPct val="150000"/>
              </a:lnSpc>
            </a:pPr>
            <a:endParaRPr lang="de-DE" sz="1200" b="1" dirty="0"/>
          </a:p>
          <a:p>
            <a:pPr>
              <a:lnSpc>
                <a:spcPct val="150000"/>
              </a:lnSpc>
            </a:pPr>
            <a:endParaRPr lang="de-DE" sz="1200" dirty="0"/>
          </a:p>
          <a:p>
            <a:pPr>
              <a:lnSpc>
                <a:spcPct val="150000"/>
              </a:lnSpc>
            </a:pPr>
            <a:endParaRPr lang="de-DE" sz="1200" dirty="0"/>
          </a:p>
        </p:txBody>
      </p:sp>
      <p:sp>
        <p:nvSpPr>
          <p:cNvPr id="10" name="Textfeld 9">
            <a:extLst>
              <a:ext uri="{FF2B5EF4-FFF2-40B4-BE49-F238E27FC236}">
                <a16:creationId xmlns:a16="http://schemas.microsoft.com/office/drawing/2014/main" id="{75394676-9998-FE74-0644-74B6A3742988}"/>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12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11</a:t>
            </a:fld>
            <a:endParaRPr lang="de-DE" dirty="0"/>
          </a:p>
        </p:txBody>
      </p:sp>
      <p:sp>
        <p:nvSpPr>
          <p:cNvPr id="5" name="Textfeld 4">
            <a:extLst>
              <a:ext uri="{FF2B5EF4-FFF2-40B4-BE49-F238E27FC236}">
                <a16:creationId xmlns:a16="http://schemas.microsoft.com/office/drawing/2014/main" id="{739FB6FE-BE4A-E427-4147-16F038CE3912}"/>
              </a:ext>
            </a:extLst>
          </p:cNvPr>
          <p:cNvSpPr txBox="1"/>
          <p:nvPr/>
        </p:nvSpPr>
        <p:spPr>
          <a:xfrm>
            <a:off x="4053706" y="1444898"/>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3 der Überprüfung: Woher wissen die das?</a:t>
            </a:r>
          </a:p>
        </p:txBody>
      </p:sp>
      <p:sp>
        <p:nvSpPr>
          <p:cNvPr id="6" name="Notizenplatzhalter 2">
            <a:extLst>
              <a:ext uri="{FF2B5EF4-FFF2-40B4-BE49-F238E27FC236}">
                <a16:creationId xmlns:a16="http://schemas.microsoft.com/office/drawing/2014/main" id="{E6665C45-3113-8B09-9371-B1FD6E1E1785}"/>
              </a:ext>
            </a:extLst>
          </p:cNvPr>
          <p:cNvSpPr txBox="1">
            <a:spLocks/>
          </p:cNvSpPr>
          <p:nvPr/>
        </p:nvSpPr>
        <p:spPr>
          <a:xfrm>
            <a:off x="309053" y="3523600"/>
            <a:ext cx="4392474" cy="5331177"/>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spcAft>
                <a:spcPts val="1200"/>
              </a:spcAft>
            </a:pPr>
            <a:endParaRPr lang="de-DE" b="1" dirty="0"/>
          </a:p>
          <a:p>
            <a:pPr>
              <a:lnSpc>
                <a:spcPct val="150000"/>
              </a:lnSpc>
              <a:spcAft>
                <a:spcPts val="1200"/>
              </a:spcAft>
            </a:pPr>
            <a:endParaRPr lang="de-DE" b="1" dirty="0"/>
          </a:p>
          <a:p>
            <a:pPr>
              <a:lnSpc>
                <a:spcPct val="150000"/>
              </a:lnSpc>
              <a:spcAft>
                <a:spcPts val="1200"/>
              </a:spcAft>
            </a:pPr>
            <a:endParaRPr lang="de-DE" b="1" dirty="0"/>
          </a:p>
          <a:p>
            <a:pPr>
              <a:lnSpc>
                <a:spcPct val="150000"/>
              </a:lnSpc>
              <a:spcAft>
                <a:spcPts val="1200"/>
              </a:spcAft>
            </a:pPr>
            <a:r>
              <a:rPr lang="de-DE" b="1" dirty="0"/>
              <a:t>Übrigens: Viele News-Anbieter auf Plattformen der sozialen Medien verbreiten Informationen ohne Angabe von Quellen!</a:t>
            </a:r>
          </a:p>
          <a:p>
            <a:pPr>
              <a:lnSpc>
                <a:spcPct val="150000"/>
              </a:lnSpc>
              <a:spcAft>
                <a:spcPts val="1200"/>
              </a:spcAft>
            </a:pPr>
            <a:endParaRPr lang="de-DE" dirty="0"/>
          </a:p>
        </p:txBody>
      </p:sp>
      <p:sp>
        <p:nvSpPr>
          <p:cNvPr id="7" name="Rechteck 6">
            <a:extLst>
              <a:ext uri="{FF2B5EF4-FFF2-40B4-BE49-F238E27FC236}">
                <a16:creationId xmlns:a16="http://schemas.microsoft.com/office/drawing/2014/main" id="{BCC27E55-EA83-8E9B-E55D-1452A2D517EB}"/>
              </a:ext>
            </a:extLst>
          </p:cNvPr>
          <p:cNvSpPr/>
          <p:nvPr/>
        </p:nvSpPr>
        <p:spPr>
          <a:xfrm>
            <a:off x="309290" y="3677146"/>
            <a:ext cx="4392000" cy="116615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a:solidFill>
                  <a:schemeClr val="tx1"/>
                </a:solidFill>
              </a:rPr>
              <a:t> </a:t>
            </a:r>
          </a:p>
          <a:p>
            <a:endParaRPr lang="de-DE" sz="1200" dirty="0">
              <a:solidFill>
                <a:schemeClr val="tx1"/>
              </a:solidFill>
            </a:endParaRPr>
          </a:p>
        </p:txBody>
      </p:sp>
      <p:sp>
        <p:nvSpPr>
          <p:cNvPr id="8" name="Rechteck 7">
            <a:extLst>
              <a:ext uri="{FF2B5EF4-FFF2-40B4-BE49-F238E27FC236}">
                <a16:creationId xmlns:a16="http://schemas.microsoft.com/office/drawing/2014/main" id="{BB61E3AA-E2C3-BC4B-3A55-C0A08E1EB7DF}"/>
              </a:ext>
            </a:extLst>
          </p:cNvPr>
          <p:cNvSpPr/>
          <p:nvPr/>
        </p:nvSpPr>
        <p:spPr>
          <a:xfrm>
            <a:off x="741600" y="3832195"/>
            <a:ext cx="3888432" cy="276999"/>
          </a:xfrm>
          <a:prstGeom prst="rect">
            <a:avLst/>
          </a:prstGeom>
        </p:spPr>
        <p:txBody>
          <a:bodyPr wrap="square">
            <a:spAutoFit/>
          </a:bodyPr>
          <a:lstStyle/>
          <a:p>
            <a:r>
              <a:rPr lang="en-GB" sz="1200" b="1" dirty="0">
                <a:solidFill>
                  <a:srgbClr val="FF0000"/>
                </a:solidFill>
              </a:rPr>
              <a:t>Forts. der “</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a:t>
            </a:r>
            <a:r>
              <a:rPr lang="de-DE" sz="1200" b="1" dirty="0">
                <a:solidFill>
                  <a:srgbClr val="FF0000"/>
                </a:solidFill>
              </a:rPr>
              <a:t> </a:t>
            </a:r>
            <a:r>
              <a:rPr lang="en-GB" sz="1200" b="1" dirty="0" err="1">
                <a:solidFill>
                  <a:srgbClr val="FF0000"/>
                </a:solidFill>
              </a:rPr>
              <a:t>Frage</a:t>
            </a:r>
            <a:r>
              <a:rPr lang="en-GB" sz="1200" b="1" dirty="0">
                <a:solidFill>
                  <a:srgbClr val="FF0000"/>
                </a:solidFill>
              </a:rPr>
              <a:t> an </a:t>
            </a:r>
            <a:r>
              <a:rPr lang="en-GB" sz="1200" b="1" dirty="0" err="1">
                <a:solidFill>
                  <a:srgbClr val="FF0000"/>
                </a:solidFill>
              </a:rPr>
              <a:t>SuS</a:t>
            </a:r>
            <a:endParaRPr lang="de-DE" sz="1200" dirty="0"/>
          </a:p>
        </p:txBody>
      </p:sp>
      <p:pic>
        <p:nvPicPr>
          <p:cNvPr id="9" name="Grafik 8" descr="Ein Bild, das Uhr enthält.&#10;&#10;Automatisch generierte Beschreibung">
            <a:extLst>
              <a:ext uri="{FF2B5EF4-FFF2-40B4-BE49-F238E27FC236}">
                <a16:creationId xmlns:a16="http://schemas.microsoft.com/office/drawing/2014/main" id="{88D5272A-44AB-4381-E925-43B9E629B04F}"/>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394223" y="3744007"/>
            <a:ext cx="383388" cy="293179"/>
          </a:xfrm>
          <a:prstGeom prst="rect">
            <a:avLst/>
          </a:prstGeom>
        </p:spPr>
      </p:pic>
      <p:sp>
        <p:nvSpPr>
          <p:cNvPr id="10" name="Rechteck 9">
            <a:extLst>
              <a:ext uri="{FF2B5EF4-FFF2-40B4-BE49-F238E27FC236}">
                <a16:creationId xmlns:a16="http://schemas.microsoft.com/office/drawing/2014/main" id="{F87EADDE-8700-B08B-8D46-203240CA592D}"/>
              </a:ext>
            </a:extLst>
          </p:cNvPr>
          <p:cNvSpPr/>
          <p:nvPr/>
        </p:nvSpPr>
        <p:spPr>
          <a:xfrm>
            <a:off x="394223" y="4109194"/>
            <a:ext cx="4271816" cy="612155"/>
          </a:xfrm>
          <a:prstGeom prst="rect">
            <a:avLst/>
          </a:prstGeom>
        </p:spPr>
        <p:txBody>
          <a:bodyPr wrap="square">
            <a:spAutoFit/>
          </a:bodyPr>
          <a:lstStyle/>
          <a:p>
            <a:pPr>
              <a:lnSpc>
                <a:spcPct val="150000"/>
              </a:lnSpc>
            </a:pPr>
            <a:r>
              <a:rPr lang="de-DE" sz="1200" i="1" dirty="0"/>
              <a:t>Wieso ist es ein Problem, wenn in Posts keine Quellen angegeben werden? Wozu brauchen wir Quellenangaben?</a:t>
            </a:r>
            <a:endParaRPr lang="de-DE" sz="1200" dirty="0"/>
          </a:p>
        </p:txBody>
      </p:sp>
      <p:sp>
        <p:nvSpPr>
          <p:cNvPr id="11" name="Textfeld 10">
            <a:extLst>
              <a:ext uri="{FF2B5EF4-FFF2-40B4-BE49-F238E27FC236}">
                <a16:creationId xmlns:a16="http://schemas.microsoft.com/office/drawing/2014/main" id="{0E46982C-FAB6-79CC-6BBD-50A66A663FB6}"/>
              </a:ext>
            </a:extLst>
          </p:cNvPr>
          <p:cNvSpPr txBox="1"/>
          <p:nvPr/>
        </p:nvSpPr>
        <p:spPr>
          <a:xfrm>
            <a:off x="4831928" y="3893170"/>
            <a:ext cx="1873148" cy="5832366"/>
          </a:xfrm>
          <a:prstGeom prst="rect">
            <a:avLst/>
          </a:prstGeom>
          <a:noFill/>
        </p:spPr>
        <p:txBody>
          <a:bodyPr wrap="square" rtlCol="0">
            <a:spAutoFit/>
          </a:bodyPr>
          <a:lstStyle/>
          <a:p>
            <a:pPr>
              <a:spcAft>
                <a:spcPts val="600"/>
              </a:spcAft>
            </a:pPr>
            <a:r>
              <a:rPr lang="de-DE" sz="1100" b="1" i="1" dirty="0"/>
              <a:t>Unbefangene Quellen</a:t>
            </a:r>
          </a:p>
          <a:p>
            <a:pPr>
              <a:spcAft>
                <a:spcPts val="600"/>
              </a:spcAft>
            </a:pPr>
            <a:r>
              <a:rPr lang="de-DE" sz="1100" dirty="0"/>
              <a:t>Eine wichtige Prüfregel lautet: Wie sieht das Verhältnis der Quelle zum Thema aus? Ist sie mit den Akteuren im Thema irgendwie „verbandelt“? Könnte es sein, dass sie mit dem Thema oder dem Vorgang ein bestimmtes Interesse verfolgt? </a:t>
            </a:r>
            <a:r>
              <a:rPr lang="de-DE" sz="1100" dirty="0">
                <a:sym typeface="Wingdings" pitchFamily="2" charset="2"/>
              </a:rPr>
              <a:t> </a:t>
            </a:r>
          </a:p>
          <a:p>
            <a:r>
              <a:rPr lang="de-DE" sz="1100" dirty="0">
                <a:sym typeface="Wingdings" pitchFamily="2" charset="2"/>
              </a:rPr>
              <a:t>Von daher lautet eine weitere Prüffrage: </a:t>
            </a:r>
            <a:br>
              <a:rPr lang="de-DE" sz="1100" dirty="0">
                <a:sym typeface="Wingdings" pitchFamily="2" charset="2"/>
              </a:rPr>
            </a:br>
            <a:r>
              <a:rPr lang="de-DE" sz="1100" dirty="0">
                <a:sym typeface="Wingdings" pitchFamily="2" charset="2"/>
              </a:rPr>
              <a:t>Wie kann ich die </a:t>
            </a:r>
            <a:r>
              <a:rPr lang="de-DE" sz="1100" dirty="0" err="1">
                <a:sym typeface="Wingdings" pitchFamily="2" charset="2"/>
              </a:rPr>
              <a:t>Zuver</a:t>
            </a:r>
            <a:r>
              <a:rPr lang="de-DE" sz="1100" dirty="0">
                <a:sym typeface="Wingdings" pitchFamily="2" charset="2"/>
              </a:rPr>
              <a:t>-lässigkeit der Quelle erkennen? </a:t>
            </a:r>
            <a:br>
              <a:rPr lang="de-DE" sz="1100" dirty="0">
                <a:sym typeface="Wingdings" pitchFamily="2" charset="2"/>
              </a:rPr>
            </a:br>
            <a:r>
              <a:rPr lang="de-DE" sz="1100" dirty="0">
                <a:sym typeface="Wingdings" pitchFamily="2" charset="2"/>
              </a:rPr>
              <a:t>In der Art einer Faustregel checkt der Journalist seine Quelle entlang dieser Fragen: </a:t>
            </a:r>
          </a:p>
          <a:p>
            <a:pPr marL="85725" indent="-85725">
              <a:buFont typeface="Arial" panose="020B0604020202020204" pitchFamily="34" charset="0"/>
              <a:buChar char="•"/>
            </a:pPr>
            <a:r>
              <a:rPr lang="de-DE" sz="1100" dirty="0">
                <a:sym typeface="Wingdings" pitchFamily="2" charset="2"/>
              </a:rPr>
              <a:t>Versteht sie etwas von der Sache?</a:t>
            </a:r>
          </a:p>
          <a:p>
            <a:pPr marL="85725" indent="-85725">
              <a:buFont typeface="Arial" panose="020B0604020202020204" pitchFamily="34" charset="0"/>
              <a:buChar char="•"/>
            </a:pPr>
            <a:r>
              <a:rPr lang="de-DE" sz="1100" dirty="0">
                <a:sym typeface="Wingdings" pitchFamily="2" charset="2"/>
              </a:rPr>
              <a:t>War sie „nah dran“ oder dabei (Zeuge)?</a:t>
            </a:r>
          </a:p>
          <a:p>
            <a:pPr marL="85725" indent="-85725">
              <a:buFont typeface="Arial" panose="020B0604020202020204" pitchFamily="34" charset="0"/>
              <a:buChar char="•"/>
            </a:pPr>
            <a:r>
              <a:rPr lang="de-DE" sz="1100" dirty="0">
                <a:sym typeface="Wingdings" pitchFamily="2" charset="2"/>
              </a:rPr>
              <a:t>Was hatte oder hätte sie davon (Interesse)?</a:t>
            </a:r>
          </a:p>
          <a:p>
            <a:pPr marL="85725" indent="-85725">
              <a:buFont typeface="Arial" panose="020B0604020202020204" pitchFamily="34" charset="0"/>
              <a:buChar char="•"/>
            </a:pPr>
            <a:r>
              <a:rPr lang="de-DE" sz="1100" dirty="0">
                <a:sym typeface="Wingdings" pitchFamily="2" charset="2"/>
              </a:rPr>
              <a:t>Profitiert die Quelle von der Veröffentlichung?</a:t>
            </a:r>
            <a:br>
              <a:rPr lang="de-DE" sz="1100" dirty="0">
                <a:sym typeface="Wingdings" pitchFamily="2" charset="2"/>
              </a:rPr>
            </a:br>
            <a:endParaRPr lang="de-DE" sz="1100" dirty="0">
              <a:latin typeface="Arial" panose="020B0604020202020204" pitchFamily="34" charset="0"/>
              <a:cs typeface="Arial" panose="020B0604020202020204" pitchFamily="34" charset="0"/>
              <a:sym typeface="Wingdings" pitchFamily="2" charset="2"/>
            </a:endParaRPr>
          </a:p>
          <a:p>
            <a:r>
              <a:rPr lang="de-DE" sz="1100" i="1" dirty="0">
                <a:latin typeface="Arial" panose="020B0604020202020204" pitchFamily="34" charset="0"/>
                <a:cs typeface="Arial" panose="020B0604020202020204" pitchFamily="34" charset="0"/>
                <a:sym typeface="Wingdings" pitchFamily="2" charset="2"/>
              </a:rPr>
              <a:t>All das lässt sich natürlich nur prüfen, wenn überhaupt eine Quelle angegeben wird!</a:t>
            </a:r>
            <a:endParaRPr lang="de-DE" sz="1200" i="1" dirty="0">
              <a:latin typeface="Arial" panose="020B0604020202020204" pitchFamily="34" charset="0"/>
              <a:cs typeface="Arial" panose="020B0604020202020204" pitchFamily="34" charset="0"/>
            </a:endParaRPr>
          </a:p>
        </p:txBody>
      </p:sp>
      <p:sp>
        <p:nvSpPr>
          <p:cNvPr id="12" name="Rechteck 11">
            <a:extLst>
              <a:ext uri="{FF2B5EF4-FFF2-40B4-BE49-F238E27FC236}">
                <a16:creationId xmlns:a16="http://schemas.microsoft.com/office/drawing/2014/main" id="{29942B38-43B9-47D1-A29B-C156CC1A34A8}"/>
              </a:ext>
            </a:extLst>
          </p:cNvPr>
          <p:cNvSpPr/>
          <p:nvPr/>
        </p:nvSpPr>
        <p:spPr>
          <a:xfrm>
            <a:off x="309290" y="6011686"/>
            <a:ext cx="4392000" cy="172015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a:solidFill>
                  <a:schemeClr val="tx1"/>
                </a:solidFill>
              </a:rPr>
              <a:t> </a:t>
            </a:r>
          </a:p>
          <a:p>
            <a:endParaRPr lang="de-DE" sz="1200" dirty="0">
              <a:solidFill>
                <a:schemeClr val="tx1"/>
              </a:solidFill>
            </a:endParaRPr>
          </a:p>
        </p:txBody>
      </p:sp>
      <p:sp>
        <p:nvSpPr>
          <p:cNvPr id="13" name="Rechteck 12">
            <a:extLst>
              <a:ext uri="{FF2B5EF4-FFF2-40B4-BE49-F238E27FC236}">
                <a16:creationId xmlns:a16="http://schemas.microsoft.com/office/drawing/2014/main" id="{4613E4FC-5DB8-42E5-A502-7C394AF98CDE}"/>
              </a:ext>
            </a:extLst>
          </p:cNvPr>
          <p:cNvSpPr/>
          <p:nvPr/>
        </p:nvSpPr>
        <p:spPr>
          <a:xfrm>
            <a:off x="308805" y="6134450"/>
            <a:ext cx="4310820" cy="1720151"/>
          </a:xfrm>
          <a:prstGeom prst="rect">
            <a:avLst/>
          </a:prstGeom>
        </p:spPr>
        <p:txBody>
          <a:bodyPr wrap="square">
            <a:spAutoFit/>
          </a:bodyPr>
          <a:lstStyle/>
          <a:p>
            <a:pPr>
              <a:lnSpc>
                <a:spcPct val="150000"/>
              </a:lnSpc>
            </a:pPr>
            <a:r>
              <a:rPr lang="de-DE" sz="1200" b="1" i="1" dirty="0"/>
              <a:t>Hier die Erklärung: </a:t>
            </a:r>
            <a:r>
              <a:rPr lang="de-DE" sz="1200" i="1" dirty="0"/>
              <a:t>Wenn in dem Bericht keine Quelle(n) genannt werden, dann hoffen die Medienmacher, dass Ihr ihnen „blind“ glaubt. Oft funktioniert das, wenn die Nachricht ein Vorurteil oder auch Wunschdenken bestätigt, Motto: „Ich dachte es mir, und jetzt schreiben das ja auch!“</a:t>
            </a:r>
          </a:p>
          <a:p>
            <a:pPr>
              <a:lnSpc>
                <a:spcPct val="150000"/>
              </a:lnSpc>
            </a:pPr>
            <a:endParaRPr lang="de-DE" sz="1200" dirty="0"/>
          </a:p>
        </p:txBody>
      </p:sp>
    </p:spTree>
    <p:extLst>
      <p:ext uri="{BB962C8B-B14F-4D97-AF65-F5344CB8AC3E}">
        <p14:creationId xmlns:p14="http://schemas.microsoft.com/office/powerpoint/2010/main" val="328115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otizenplatzhalter 10">
            <a:extLst>
              <a:ext uri="{FF2B5EF4-FFF2-40B4-BE49-F238E27FC236}">
                <a16:creationId xmlns:a16="http://schemas.microsoft.com/office/drawing/2014/main" id="{C74368EC-C239-4A31-9203-66242CFACE35}"/>
              </a:ext>
            </a:extLst>
          </p:cNvPr>
          <p:cNvSpPr>
            <a:spLocks noGrp="1"/>
          </p:cNvSpPr>
          <p:nvPr>
            <p:ph type="body" sz="quarter" idx="3"/>
          </p:nvPr>
        </p:nvSpPr>
        <p:spPr/>
        <p:txBody>
          <a:bodyPr/>
          <a:lstStyle/>
          <a:p>
            <a:r>
              <a:rPr lang="de-DE" dirty="0"/>
              <a:t>  </a:t>
            </a:r>
          </a:p>
        </p:txBody>
      </p:sp>
      <p:sp>
        <p:nvSpPr>
          <p:cNvPr id="2" name="Folienbildplatzhalter 1"/>
          <p:cNvSpPr>
            <a:spLocks noGrp="1" noRot="1" noChangeAspect="1"/>
          </p:cNvSpPr>
          <p:nvPr>
            <p:ph type="sldImg"/>
          </p:nvPr>
        </p:nvSpPr>
        <p:spPr>
          <a:xfrm>
            <a:off x="309563" y="1055688"/>
            <a:ext cx="3478212" cy="1957387"/>
          </a:xfrm>
        </p:spPr>
      </p:sp>
      <p:sp>
        <p:nvSpPr>
          <p:cNvPr id="8" name="Rechteck 7">
            <a:extLst>
              <a:ext uri="{FF2B5EF4-FFF2-40B4-BE49-F238E27FC236}">
                <a16:creationId xmlns:a16="http://schemas.microsoft.com/office/drawing/2014/main" id="{15873426-6697-4127-9116-20D228BEC79C}"/>
              </a:ext>
            </a:extLst>
          </p:cNvPr>
          <p:cNvSpPr/>
          <p:nvPr/>
        </p:nvSpPr>
        <p:spPr>
          <a:xfrm>
            <a:off x="309290" y="3677146"/>
            <a:ext cx="4392000" cy="295232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4" name="Foliennummernplatzhalter 3"/>
          <p:cNvSpPr>
            <a:spLocks noGrp="1"/>
          </p:cNvSpPr>
          <p:nvPr>
            <p:ph type="sldNum" sz="quarter" idx="5"/>
          </p:nvPr>
        </p:nvSpPr>
        <p:spPr/>
        <p:txBody>
          <a:bodyPr/>
          <a:lstStyle/>
          <a:p>
            <a:fld id="{A2A61CC0-4B0B-4395-B916-EE71BB03C9A7}" type="slidenum">
              <a:rPr lang="de-DE" smtClean="0"/>
              <a:pPr/>
              <a:t>12</a:t>
            </a:fld>
            <a:endParaRPr lang="de-DE" dirty="0"/>
          </a:p>
        </p:txBody>
      </p:sp>
      <p:sp>
        <p:nvSpPr>
          <p:cNvPr id="5" name="Rechteck 4">
            <a:extLst>
              <a:ext uri="{FF2B5EF4-FFF2-40B4-BE49-F238E27FC236}">
                <a16:creationId xmlns:a16="http://schemas.microsoft.com/office/drawing/2014/main" id="{0A0FB4A0-AF08-471E-80CF-B1A490D5A506}"/>
              </a:ext>
            </a:extLst>
          </p:cNvPr>
          <p:cNvSpPr/>
          <p:nvPr/>
        </p:nvSpPr>
        <p:spPr>
          <a:xfrm>
            <a:off x="741600" y="3836911"/>
            <a:ext cx="3888432" cy="276999"/>
          </a:xfrm>
          <a:prstGeom prst="rect">
            <a:avLst/>
          </a:prstGeom>
        </p:spPr>
        <p:txBody>
          <a:bodyPr wrap="square">
            <a:spAutoFit/>
          </a:bodyPr>
          <a:lstStyle/>
          <a:p>
            <a:r>
              <a:rPr lang="en-GB" sz="1200" b="1" dirty="0">
                <a:solidFill>
                  <a:srgbClr val="FF0000"/>
                </a:solidFill>
              </a:rPr>
              <a:t>Forts. der </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6" name="Grafik 5" descr="Ein Bild, das Uhr enthält.&#10;&#10;Automatisch generierte Beschreibung">
            <a:extLst>
              <a:ext uri="{FF2B5EF4-FFF2-40B4-BE49-F238E27FC236}">
                <a16:creationId xmlns:a16="http://schemas.microsoft.com/office/drawing/2014/main" id="{AEBF3E02-69DC-40EE-BD55-799AD1135512}"/>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7" name="Notizenplatzhalter 2">
            <a:extLst>
              <a:ext uri="{FF2B5EF4-FFF2-40B4-BE49-F238E27FC236}">
                <a16:creationId xmlns:a16="http://schemas.microsoft.com/office/drawing/2014/main" id="{51603FD2-41B1-49F3-8858-D8F9D021A045}"/>
              </a:ext>
            </a:extLst>
          </p:cNvPr>
          <p:cNvSpPr txBox="1">
            <a:spLocks/>
          </p:cNvSpPr>
          <p:nvPr/>
        </p:nvSpPr>
        <p:spPr>
          <a:xfrm>
            <a:off x="340425" y="4162152"/>
            <a:ext cx="4361612" cy="5793289"/>
          </a:xfrm>
          <a:prstGeom prst="rect">
            <a:avLst/>
          </a:prstGeom>
          <a:noFill/>
        </p:spPr>
        <p:txBody>
          <a:bodyPr vert="horz" lIns="99048" tIns="49524" rIns="99048" bIns="49524" rtlCol="0">
            <a:normAutofit/>
          </a:bodyPr>
          <a:lstStyle/>
          <a:p>
            <a:pPr marR="0" lvl="0" algn="l" defTabSz="914400" rtl="0" eaLnBrk="1" fontAlgn="auto" latinLnBrk="0" hangingPunct="1">
              <a:lnSpc>
                <a:spcPct val="150000"/>
              </a:lnSpc>
              <a:spcBef>
                <a:spcPts val="0"/>
              </a:spcBef>
              <a:spcAft>
                <a:spcPts val="0"/>
              </a:spcAft>
              <a:buClr>
                <a:srgbClr val="FF0000"/>
              </a:buClr>
              <a:buSzTx/>
              <a:tabLst/>
              <a:defRPr/>
            </a:pPr>
            <a:r>
              <a:rPr lang="de-DE" sz="1200" dirty="0">
                <a:latin typeface="Arial" pitchFamily="34" charset="0"/>
                <a:cs typeface="Arial" pitchFamily="34" charset="0"/>
              </a:rPr>
              <a:t>Hier ein paar </a:t>
            </a:r>
            <a:r>
              <a:rPr lang="de-DE" sz="1200" b="1" dirty="0">
                <a:latin typeface="Arial" pitchFamily="34" charset="0"/>
                <a:cs typeface="Arial" pitchFamily="34" charset="0"/>
              </a:rPr>
              <a:t>Grundregeln</a:t>
            </a:r>
            <a:r>
              <a:rPr lang="de-DE" sz="1200" dirty="0">
                <a:latin typeface="Arial" pitchFamily="34" charset="0"/>
                <a:cs typeface="Arial" pitchFamily="34" charset="0"/>
              </a:rPr>
              <a:t> für die Suche mit Suchmaschinen: Nach Fakten, nicht nach Meinungen suchen!</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Berichte mit Fakten findet man über möglichst eindeutige Bezeichnungen (Personennamen, Zeit- und Ortsangaben, Gegenstandsbezeichnung) als Suchworte. </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Im Unterschied zum Prompt bei der KI-Suche sollten die Suchworte keine Sätze (Subjekt-Prädikat-Objekt) sein.</a:t>
            </a:r>
          </a:p>
        </p:txBody>
      </p:sp>
      <p:sp>
        <p:nvSpPr>
          <p:cNvPr id="3" name="Textfeld 2">
            <a:extLst>
              <a:ext uri="{FF2B5EF4-FFF2-40B4-BE49-F238E27FC236}">
                <a16:creationId xmlns:a16="http://schemas.microsoft.com/office/drawing/2014/main" id="{EBE80E12-B211-3702-38A6-F2437981A2DD}"/>
              </a:ext>
            </a:extLst>
          </p:cNvPr>
          <p:cNvSpPr txBox="1"/>
          <p:nvPr/>
        </p:nvSpPr>
        <p:spPr>
          <a:xfrm>
            <a:off x="4053706" y="1444898"/>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4 der Überprüfung: Haben seriöse Medien dazu berichtet?</a:t>
            </a:r>
          </a:p>
        </p:txBody>
      </p:sp>
      <p:sp>
        <p:nvSpPr>
          <p:cNvPr id="13" name="Textfeld 12">
            <a:extLst>
              <a:ext uri="{FF2B5EF4-FFF2-40B4-BE49-F238E27FC236}">
                <a16:creationId xmlns:a16="http://schemas.microsoft.com/office/drawing/2014/main" id="{B2D90910-48EB-4FC5-AC5A-4E472366341A}"/>
              </a:ext>
            </a:extLst>
          </p:cNvPr>
          <p:cNvSpPr txBox="1"/>
          <p:nvPr/>
        </p:nvSpPr>
        <p:spPr>
          <a:xfrm>
            <a:off x="4825861" y="3867330"/>
            <a:ext cx="1879216" cy="6263253"/>
          </a:xfrm>
          <a:prstGeom prst="rect">
            <a:avLst/>
          </a:prstGeom>
          <a:no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Der Einstieg ins  Überprüfen</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Einstiegsfrage für das Überprüfen lautet simpel: „Kann das sein?“ (für Jugendliche schwierig, weil ihnen Welt- und Lebens-erfahrung fehlen).  </a:t>
            </a:r>
          </a:p>
          <a:p>
            <a:endParaRPr lang="de-DE" sz="7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Nächste Frage: „Gibt es gesicherte Belege für die Behauptung?“ </a:t>
            </a:r>
          </a:p>
          <a:p>
            <a:r>
              <a:rPr lang="de-DE" sz="1100" dirty="0">
                <a:latin typeface="Arial" panose="020B0604020202020204" pitchFamily="34" charset="0"/>
                <a:cs typeface="Arial" panose="020B0604020202020204" pitchFamily="34" charset="0"/>
              </a:rPr>
              <a:t>Nun können alle Aussagen über Faktisches (Sach-aussagen) markiert werden. </a:t>
            </a:r>
          </a:p>
          <a:p>
            <a:endParaRPr lang="de-DE" sz="6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Anschlussfrage lautet: „Woher wissen die das?“  In diesem Beispiel wird </a:t>
            </a:r>
            <a:r>
              <a:rPr lang="de-DE" sz="1100" u="sng" dirty="0">
                <a:latin typeface="Arial" panose="020B0604020202020204" pitchFamily="34" charset="0"/>
                <a:cs typeface="Arial" panose="020B0604020202020204" pitchFamily="34" charset="0"/>
              </a:rPr>
              <a:t>keine</a:t>
            </a:r>
            <a:r>
              <a:rPr lang="de-DE" sz="1100" dirty="0">
                <a:latin typeface="Arial" panose="020B0604020202020204" pitchFamily="34" charset="0"/>
                <a:cs typeface="Arial" panose="020B0604020202020204" pitchFamily="34" charset="0"/>
              </a:rPr>
              <a:t> Quelle genannt. Deshalb untersuchen wir den Sachverhalt vermittels zuverlässiger Medien, die darüber bereits berichtet haben.</a:t>
            </a:r>
          </a:p>
          <a:p>
            <a:endParaRPr lang="de-DE" sz="8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Zu den „zuverlässigen Medien“ zählen wir die Newsmedien, deren Redaktion sich an die journalistischen Regeln (Pressekodex, Medien-</a:t>
            </a:r>
            <a:r>
              <a:rPr lang="de-DE" sz="1100" dirty="0" err="1">
                <a:latin typeface="Arial" panose="020B0604020202020204" pitchFamily="34" charset="0"/>
                <a:cs typeface="Arial" panose="020B0604020202020204" pitchFamily="34" charset="0"/>
              </a:rPr>
              <a:t>staatsvertrag</a:t>
            </a:r>
            <a:r>
              <a:rPr lang="de-DE" sz="1100" dirty="0">
                <a:latin typeface="Arial" panose="020B0604020202020204" pitchFamily="34" charset="0"/>
                <a:cs typeface="Arial" panose="020B0604020202020204" pitchFamily="34" charset="0"/>
              </a:rPr>
              <a:t>) halten.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sym typeface="Wingdings" panose="05000000000000000000" pitchFamily="2" charset="2"/>
              </a:rPr>
              <a:t> Thema für den Journalistenbesuch.</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590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otizenplatzhalter 10">
            <a:extLst>
              <a:ext uri="{FF2B5EF4-FFF2-40B4-BE49-F238E27FC236}">
                <a16:creationId xmlns:a16="http://schemas.microsoft.com/office/drawing/2014/main" id="{C74368EC-C239-4A31-9203-66242CFACE35}"/>
              </a:ext>
            </a:extLst>
          </p:cNvPr>
          <p:cNvSpPr>
            <a:spLocks noGrp="1"/>
          </p:cNvSpPr>
          <p:nvPr>
            <p:ph type="body" sz="quarter" idx="3"/>
          </p:nvPr>
        </p:nvSpPr>
        <p:spPr/>
        <p:txBody>
          <a:bodyPr/>
          <a:lstStyle/>
          <a:p>
            <a:r>
              <a:rPr lang="de-DE" dirty="0"/>
              <a:t>  </a:t>
            </a:r>
          </a:p>
        </p:txBody>
      </p:sp>
      <p:sp>
        <p:nvSpPr>
          <p:cNvPr id="2" name="Folienbildplatzhalter 1"/>
          <p:cNvSpPr>
            <a:spLocks noGrp="1" noRot="1" noChangeAspect="1"/>
          </p:cNvSpPr>
          <p:nvPr>
            <p:ph type="sldImg"/>
          </p:nvPr>
        </p:nvSpPr>
        <p:spPr>
          <a:xfrm>
            <a:off x="309563" y="1055688"/>
            <a:ext cx="3478212" cy="1957387"/>
          </a:xfrm>
        </p:spPr>
      </p:sp>
      <p:sp>
        <p:nvSpPr>
          <p:cNvPr id="8" name="Rechteck 7">
            <a:extLst>
              <a:ext uri="{FF2B5EF4-FFF2-40B4-BE49-F238E27FC236}">
                <a16:creationId xmlns:a16="http://schemas.microsoft.com/office/drawing/2014/main" id="{15873426-6697-4127-9116-20D228BEC79C}"/>
              </a:ext>
            </a:extLst>
          </p:cNvPr>
          <p:cNvSpPr/>
          <p:nvPr/>
        </p:nvSpPr>
        <p:spPr>
          <a:xfrm>
            <a:off x="309290" y="3677146"/>
            <a:ext cx="4392000" cy="619268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4" name="Foliennummernplatzhalter 3"/>
          <p:cNvSpPr>
            <a:spLocks noGrp="1"/>
          </p:cNvSpPr>
          <p:nvPr>
            <p:ph type="sldNum" sz="quarter" idx="5"/>
          </p:nvPr>
        </p:nvSpPr>
        <p:spPr/>
        <p:txBody>
          <a:bodyPr/>
          <a:lstStyle/>
          <a:p>
            <a:fld id="{A2A61CC0-4B0B-4395-B916-EE71BB03C9A7}" type="slidenum">
              <a:rPr lang="de-DE" smtClean="0"/>
              <a:pPr/>
              <a:t>13</a:t>
            </a:fld>
            <a:endParaRPr lang="de-DE" dirty="0"/>
          </a:p>
        </p:txBody>
      </p:sp>
      <p:sp>
        <p:nvSpPr>
          <p:cNvPr id="5" name="Rechteck 4">
            <a:extLst>
              <a:ext uri="{FF2B5EF4-FFF2-40B4-BE49-F238E27FC236}">
                <a16:creationId xmlns:a16="http://schemas.microsoft.com/office/drawing/2014/main" id="{0A0FB4A0-AF08-471E-80CF-B1A490D5A506}"/>
              </a:ext>
            </a:extLst>
          </p:cNvPr>
          <p:cNvSpPr/>
          <p:nvPr/>
        </p:nvSpPr>
        <p:spPr>
          <a:xfrm>
            <a:off x="741600" y="3836911"/>
            <a:ext cx="3888432" cy="276999"/>
          </a:xfrm>
          <a:prstGeom prst="rect">
            <a:avLst/>
          </a:prstGeom>
        </p:spPr>
        <p:txBody>
          <a:bodyPr wrap="square">
            <a:spAutoFit/>
          </a:bodyPr>
          <a:lstStyle/>
          <a:p>
            <a:r>
              <a:rPr lang="en-GB" sz="1200" b="1" dirty="0" err="1">
                <a:solidFill>
                  <a:srgbClr val="FF0000"/>
                </a:solidFill>
              </a:rPr>
              <a:t>Fortssetzung</a:t>
            </a:r>
            <a:r>
              <a:rPr lang="en-GB" sz="1200" b="1" dirty="0">
                <a:solidFill>
                  <a:srgbClr val="FF0000"/>
                </a:solidFill>
              </a:rPr>
              <a:t> der </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6" name="Grafik 5" descr="Ein Bild, das Uhr enthält.&#10;&#10;Automatisch generierte Beschreibung">
            <a:extLst>
              <a:ext uri="{FF2B5EF4-FFF2-40B4-BE49-F238E27FC236}">
                <a16:creationId xmlns:a16="http://schemas.microsoft.com/office/drawing/2014/main" id="{AEBF3E02-69DC-40EE-BD55-799AD1135512}"/>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7" name="Notizenplatzhalter 2">
            <a:extLst>
              <a:ext uri="{FF2B5EF4-FFF2-40B4-BE49-F238E27FC236}">
                <a16:creationId xmlns:a16="http://schemas.microsoft.com/office/drawing/2014/main" id="{51603FD2-41B1-49F3-8858-D8F9D021A045}"/>
              </a:ext>
            </a:extLst>
          </p:cNvPr>
          <p:cNvSpPr txBox="1">
            <a:spLocks/>
          </p:cNvSpPr>
          <p:nvPr/>
        </p:nvSpPr>
        <p:spPr>
          <a:xfrm>
            <a:off x="339921" y="4174397"/>
            <a:ext cx="4361612" cy="5793289"/>
          </a:xfrm>
          <a:prstGeom prst="rect">
            <a:avLst/>
          </a:prstGeom>
          <a:noFill/>
        </p:spPr>
        <p:txBody>
          <a:bodyPr vert="horz" lIns="99048" tIns="49524" rIns="99048" bIns="49524" rtlCol="0">
            <a:normAutofit/>
          </a:bodyPr>
          <a:lstStyle/>
          <a:p>
            <a:pPr lvl="0">
              <a:lnSpc>
                <a:spcPct val="150000"/>
              </a:lnSpc>
              <a:buClr>
                <a:srgbClr val="FF0000"/>
              </a:buClr>
              <a:defRPr/>
            </a:pPr>
            <a:r>
              <a:rPr lang="de-DE" sz="1200" i="1" dirty="0">
                <a:latin typeface="Arial" pitchFamily="34" charset="0"/>
                <a:cs typeface="Arial" pitchFamily="34" charset="0"/>
              </a:rPr>
              <a:t>Wir übernehmen die Kernaussage der Meldung und schreiben die Suchworte </a:t>
            </a:r>
            <a:br>
              <a:rPr lang="de-DE" sz="1200" i="1" dirty="0">
                <a:latin typeface="Arial" pitchFamily="34" charset="0"/>
                <a:cs typeface="Arial" pitchFamily="34" charset="0"/>
              </a:rPr>
            </a:br>
            <a:r>
              <a:rPr lang="de-DE" sz="1200" i="1" dirty="0">
                <a:latin typeface="Arial" pitchFamily="34" charset="0"/>
                <a:cs typeface="Arial" pitchFamily="34" charset="0"/>
              </a:rPr>
              <a:t>„Himbeeren gegen Kopfschmerzen“ </a:t>
            </a:r>
          </a:p>
          <a:p>
            <a:pPr lvl="0">
              <a:lnSpc>
                <a:spcPct val="150000"/>
              </a:lnSpc>
              <a:buClr>
                <a:srgbClr val="FF0000"/>
              </a:buClr>
              <a:defRPr/>
            </a:pPr>
            <a:r>
              <a:rPr lang="de-DE" sz="1200" i="1" dirty="0">
                <a:latin typeface="Arial" pitchFamily="34" charset="0"/>
                <a:cs typeface="Arial" pitchFamily="34" charset="0"/>
              </a:rPr>
              <a:t>in die Suchzeile.</a:t>
            </a:r>
          </a:p>
          <a:p>
            <a:pPr>
              <a:lnSpc>
                <a:spcPct val="150000"/>
              </a:lnSpc>
              <a:buClr>
                <a:srgbClr val="FF0000"/>
              </a:buClr>
              <a:defRPr/>
            </a:pPr>
            <a:r>
              <a:rPr lang="de-DE" sz="1200" i="1" dirty="0">
                <a:latin typeface="Arial" pitchFamily="34" charset="0"/>
                <a:cs typeface="Arial" pitchFamily="34" charset="0"/>
              </a:rPr>
              <a:t>Google zeigt seine Ergebnisse:</a:t>
            </a:r>
          </a:p>
          <a:p>
            <a:pPr lvl="0">
              <a:lnSpc>
                <a:spcPct val="150000"/>
              </a:lnSpc>
              <a:buClr>
                <a:srgbClr val="FF0000"/>
              </a:buClr>
              <a:defRPr/>
            </a:pPr>
            <a:r>
              <a:rPr lang="de-DE" sz="1200" i="1" dirty="0">
                <a:latin typeface="Arial" pitchFamily="34" charset="0"/>
                <a:cs typeface="Arial" pitchFamily="34" charset="0"/>
              </a:rPr>
              <a:t>Über der Trefferliste bringt Google eine Zusammenfassung der Aussagen der angezeigten Treffer. Das sieht sehr gut aus und scheint praktisch. Aber Achtung:  Diese von Googles KI produzierte Zusammenfassung nennt meist keine Quellen. Und sie enthält oft Fehler oder ist einseitig. </a:t>
            </a:r>
          </a:p>
          <a:p>
            <a:pPr lvl="0">
              <a:lnSpc>
                <a:spcPct val="150000"/>
              </a:lnSpc>
              <a:buClr>
                <a:srgbClr val="FF0000"/>
              </a:buClr>
              <a:defRPr/>
            </a:pPr>
            <a:r>
              <a:rPr lang="de-DE" sz="1200" i="1" dirty="0">
                <a:latin typeface="Arial" pitchFamily="34" charset="0"/>
                <a:cs typeface="Arial" pitchFamily="34" charset="0"/>
              </a:rPr>
              <a:t>Die darunter gelisteten Treffer sind Klarnamen. Wir qualifizieren nun die ersten vier Treffer:</a:t>
            </a:r>
          </a:p>
          <a:p>
            <a:pPr marL="171450" lvl="0" indent="-171450">
              <a:lnSpc>
                <a:spcPct val="150000"/>
              </a:lnSpc>
              <a:buClr>
                <a:srgbClr val="FF0000"/>
              </a:buClr>
              <a:buFont typeface="Arial" panose="020B0604020202020204" pitchFamily="34" charset="0"/>
              <a:buChar char="►"/>
              <a:defRPr/>
            </a:pPr>
            <a:r>
              <a:rPr lang="de-DE" sz="1200" i="1" dirty="0">
                <a:latin typeface="Arial" pitchFamily="34" charset="0"/>
                <a:cs typeface="Arial" pitchFamily="34" charset="0"/>
              </a:rPr>
              <a:t>Welche „zuverlässigen“ Medien (siehe Hintergrund) machen Aussagen zum gesuchten Thema? </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i="1" dirty="0">
                <a:latin typeface="Arial" pitchFamily="34" charset="0"/>
                <a:cs typeface="Arial" pitchFamily="34" charset="0"/>
              </a:rPr>
              <a:t>Auf welche Quelle(n) stützen die sich? </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endParaRPr lang="de-DE" sz="1200" b="1" i="1" dirty="0">
              <a:latin typeface="Arial" pitchFamily="34" charset="0"/>
              <a:cs typeface="Arial" pitchFamily="34" charset="0"/>
            </a:endParaRPr>
          </a:p>
          <a:p>
            <a:pPr marR="0" lvl="0" algn="l" defTabSz="914400" rtl="0" eaLnBrk="1" fontAlgn="auto" latinLnBrk="0" hangingPunct="1">
              <a:lnSpc>
                <a:spcPct val="150000"/>
              </a:lnSpc>
              <a:spcBef>
                <a:spcPts val="0"/>
              </a:spcBef>
              <a:spcAft>
                <a:spcPts val="0"/>
              </a:spcAft>
              <a:buClr>
                <a:srgbClr val="FF0000"/>
              </a:buClr>
              <a:buSzTx/>
              <a:tabLst/>
              <a:defRPr/>
            </a:pPr>
            <a:r>
              <a:rPr lang="de-DE" sz="1200" b="1" i="1" dirty="0">
                <a:latin typeface="Arial" pitchFamily="34" charset="0"/>
                <a:cs typeface="Arial" pitchFamily="34" charset="0"/>
              </a:rPr>
              <a:t>Erst jetzt weiterklicken:  </a:t>
            </a:r>
            <a:r>
              <a:rPr lang="de-DE" sz="1200" i="1" dirty="0">
                <a:latin typeface="Arial" pitchFamily="34" charset="0"/>
                <a:cs typeface="Arial" pitchFamily="34" charset="0"/>
              </a:rPr>
              <a:t>Nun wird die durchgeführte Überprüfung angezeigt!</a:t>
            </a:r>
            <a:endPar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3" name="Textfeld 2">
            <a:extLst>
              <a:ext uri="{FF2B5EF4-FFF2-40B4-BE49-F238E27FC236}">
                <a16:creationId xmlns:a16="http://schemas.microsoft.com/office/drawing/2014/main" id="{EBE80E12-B211-3702-38A6-F2437981A2DD}"/>
              </a:ext>
            </a:extLst>
          </p:cNvPr>
          <p:cNvSpPr txBox="1"/>
          <p:nvPr/>
        </p:nvSpPr>
        <p:spPr>
          <a:xfrm>
            <a:off x="4053706" y="1444898"/>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4 der Überprüfung: Haben seriöse Medien dazu berichtet?</a:t>
            </a:r>
          </a:p>
        </p:txBody>
      </p:sp>
      <p:sp>
        <p:nvSpPr>
          <p:cNvPr id="13" name="Textfeld 12">
            <a:extLst>
              <a:ext uri="{FF2B5EF4-FFF2-40B4-BE49-F238E27FC236}">
                <a16:creationId xmlns:a16="http://schemas.microsoft.com/office/drawing/2014/main" id="{B2D90910-48EB-4FC5-AC5A-4E472366341A}"/>
              </a:ext>
            </a:extLst>
          </p:cNvPr>
          <p:cNvSpPr txBox="1"/>
          <p:nvPr/>
        </p:nvSpPr>
        <p:spPr>
          <a:xfrm>
            <a:off x="4825861" y="3867330"/>
            <a:ext cx="1879216" cy="6263253"/>
          </a:xfrm>
          <a:prstGeom prst="rect">
            <a:avLst/>
          </a:prstGeom>
          <a:no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Der Einstieg ins  Überprüfen</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Einstiegsfrage für das Überprüfen lautet simpel: „Kann das sein?“ (für Jugendliche schwierig, weil ihnen Welt- und Lebens-erfahrung fehlen).  </a:t>
            </a:r>
          </a:p>
          <a:p>
            <a:endParaRPr lang="de-DE" sz="7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Nächste Frage: „Gibt es gesicherte Belege für die Behauptung?“ </a:t>
            </a:r>
          </a:p>
          <a:p>
            <a:r>
              <a:rPr lang="de-DE" sz="1100" dirty="0">
                <a:latin typeface="Arial" panose="020B0604020202020204" pitchFamily="34" charset="0"/>
                <a:cs typeface="Arial" panose="020B0604020202020204" pitchFamily="34" charset="0"/>
              </a:rPr>
              <a:t>Nun können alle Aussagen über Faktisches (Sach-aussagen) markiert werden. </a:t>
            </a:r>
          </a:p>
          <a:p>
            <a:endParaRPr lang="de-DE" sz="6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Anschlussfrage lautet: „Woher wissen die das?“  In diesem Beispiel wird </a:t>
            </a:r>
            <a:r>
              <a:rPr lang="de-DE" sz="1100" u="sng" dirty="0">
                <a:latin typeface="Arial" panose="020B0604020202020204" pitchFamily="34" charset="0"/>
                <a:cs typeface="Arial" panose="020B0604020202020204" pitchFamily="34" charset="0"/>
              </a:rPr>
              <a:t>keine</a:t>
            </a:r>
            <a:r>
              <a:rPr lang="de-DE" sz="1100" dirty="0">
                <a:latin typeface="Arial" panose="020B0604020202020204" pitchFamily="34" charset="0"/>
                <a:cs typeface="Arial" panose="020B0604020202020204" pitchFamily="34" charset="0"/>
              </a:rPr>
              <a:t> Quelle genannt. Deshalb untersuchen wir den Sachverhalt vermittels zuverlässiger Medien, die darüber bereits berichtet haben.</a:t>
            </a:r>
          </a:p>
          <a:p>
            <a:endParaRPr lang="de-DE" sz="8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Zu den „zuverlässigen Medien“ zählen wir die Newsmedien, deren Redaktion sich an die journalistischen Regeln (Pressekodex, Medien-</a:t>
            </a:r>
            <a:r>
              <a:rPr lang="de-DE" sz="1100" dirty="0" err="1">
                <a:latin typeface="Arial" panose="020B0604020202020204" pitchFamily="34" charset="0"/>
                <a:cs typeface="Arial" panose="020B0604020202020204" pitchFamily="34" charset="0"/>
              </a:rPr>
              <a:t>staatsvertrag</a:t>
            </a:r>
            <a:r>
              <a:rPr lang="de-DE" sz="1100" dirty="0">
                <a:latin typeface="Arial" panose="020B0604020202020204" pitchFamily="34" charset="0"/>
                <a:cs typeface="Arial" panose="020B0604020202020204" pitchFamily="34" charset="0"/>
              </a:rPr>
              <a:t>) halten.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sym typeface="Wingdings" panose="05000000000000000000" pitchFamily="2" charset="2"/>
              </a:rPr>
              <a:t> Thema für den Journalistenbesuch.</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575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2457865-9485-BE8D-A4FF-D0C35AE7F9CD}"/>
              </a:ext>
            </a:extLst>
          </p:cNvPr>
          <p:cNvSpPr/>
          <p:nvPr/>
        </p:nvSpPr>
        <p:spPr>
          <a:xfrm>
            <a:off x="309290" y="3677145"/>
            <a:ext cx="4392000" cy="72008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81298" y="3864595"/>
            <a:ext cx="4392474" cy="6017032"/>
          </a:xfrm>
        </p:spPr>
        <p:txBody>
          <a:bodyPr>
            <a:normAutofit fontScale="92500"/>
          </a:bodyPr>
          <a:lstStyle/>
          <a:p>
            <a:pPr>
              <a:lnSpc>
                <a:spcPct val="140000"/>
              </a:lnSpc>
              <a:spcAft>
                <a:spcPts val="600"/>
              </a:spcAft>
            </a:pPr>
            <a:endParaRPr lang="de-DE" sz="1400" i="1" dirty="0">
              <a:latin typeface="+mn-lt"/>
            </a:endParaRPr>
          </a:p>
          <a:p>
            <a:pPr>
              <a:lnSpc>
                <a:spcPct val="140000"/>
              </a:lnSpc>
              <a:spcAft>
                <a:spcPts val="600"/>
              </a:spcAft>
            </a:pPr>
            <a:endParaRPr lang="de-DE" sz="700" b="1" dirty="0">
              <a:latin typeface="+mn-lt"/>
            </a:endParaRPr>
          </a:p>
          <a:p>
            <a:pPr>
              <a:lnSpc>
                <a:spcPct val="140000"/>
              </a:lnSpc>
              <a:spcAft>
                <a:spcPts val="600"/>
              </a:spcAft>
            </a:pPr>
            <a:r>
              <a:rPr lang="de-DE" sz="1300" b="1" dirty="0">
                <a:latin typeface="+mn-lt"/>
              </a:rPr>
              <a:t>Hinweis: </a:t>
            </a:r>
            <a:r>
              <a:rPr lang="de-DE" sz="1300" dirty="0">
                <a:latin typeface="+mn-lt"/>
              </a:rPr>
              <a:t>Die </a:t>
            </a:r>
            <a:r>
              <a:rPr lang="de-DE" sz="1300" dirty="0" err="1">
                <a:latin typeface="+mn-lt"/>
              </a:rPr>
              <a:t>t-online</a:t>
            </a:r>
            <a:r>
              <a:rPr lang="de-DE" sz="1300" dirty="0">
                <a:latin typeface="+mn-lt"/>
              </a:rPr>
              <a:t>–Meldung bezieht sich a.) auf eine Studie in einer englischsprachigen Fachzeitschrift, sowie b.) auf einen Expertenbericht, der in der Deutschen Apotheker-Zeitung veröffentlicht wurde. Dieser ist nur Abonnenten der DAZ zugänglich.</a:t>
            </a:r>
          </a:p>
          <a:p>
            <a:pPr>
              <a:lnSpc>
                <a:spcPct val="140000"/>
              </a:lnSpc>
              <a:spcAft>
                <a:spcPts val="600"/>
              </a:spcAft>
            </a:pPr>
            <a:r>
              <a:rPr lang="de-DE" dirty="0"/>
              <a:t>(Hier die zwei Zugänge.: </a:t>
            </a:r>
            <a:r>
              <a:rPr lang="de-DE" dirty="0">
                <a:hlinkClick r:id="rId3"/>
              </a:rPr>
              <a:t>https://www.deutsche-apotheker-zeitung.de/daz-az/2020/daz-33-2020/un-bedenkliche-salicylsaeure</a:t>
            </a:r>
            <a:r>
              <a:rPr lang="de-DE" dirty="0"/>
              <a:t> </a:t>
            </a:r>
            <a:r>
              <a:rPr lang="de-DE" dirty="0">
                <a:hlinkClick r:id="rId4"/>
              </a:rPr>
              <a:t>https://fedup.com.au/images/stories/Malakarsalicylate2017.pdf</a:t>
            </a:r>
            <a:r>
              <a:rPr lang="de-DE" dirty="0"/>
              <a:t>)</a:t>
            </a:r>
          </a:p>
          <a:p>
            <a:pPr>
              <a:lnSpc>
                <a:spcPct val="140000"/>
              </a:lnSpc>
            </a:pPr>
            <a:r>
              <a:rPr lang="de-DE" sz="1300" dirty="0"/>
              <a:t>Es macht  deshalb </a:t>
            </a:r>
            <a:r>
              <a:rPr lang="de-DE" sz="1300" b="1" dirty="0"/>
              <a:t>keinen Sinn, </a:t>
            </a:r>
            <a:r>
              <a:rPr lang="de-DE" sz="1300" dirty="0"/>
              <a:t>die Originalberichte in der Klasse zu zeigen. Sie können den </a:t>
            </a:r>
            <a:r>
              <a:rPr lang="de-DE" sz="1300" dirty="0" err="1"/>
              <a:t>SuS</a:t>
            </a:r>
            <a:r>
              <a:rPr lang="de-DE" sz="1300" dirty="0"/>
              <a:t> aber das Ergebnis unserer Quellenauswertung kurz vorstellen:</a:t>
            </a:r>
          </a:p>
          <a:p>
            <a:pPr>
              <a:lnSpc>
                <a:spcPct val="140000"/>
              </a:lnSpc>
            </a:pPr>
            <a:r>
              <a:rPr lang="de-DE" sz="1300" dirty="0"/>
              <a:t>Der Wirkstoff</a:t>
            </a:r>
            <a:r>
              <a:rPr lang="de-DE" sz="1300" b="1" dirty="0"/>
              <a:t> </a:t>
            </a:r>
            <a:r>
              <a:rPr lang="de-DE" sz="1300" dirty="0"/>
              <a:t>in der Himbeere (Salicylsäure) und der Wirkstoff der Aspirin-Tablette (Acetylsalicylsäure) haben beide schmerzstillende Wirkung. Allerdings ist die Konzentration der Salicylsäure in der Himbeere so gering, dass man große Mengen essen müsste, damit sich eine schmerzstillende Wirkung einstellt. Der Vergleich zwischen der schmerzstillenden Wirkung von Himbeeren und Aspirin ist aus der Luft gegriffen. Und der Verweis auf die Wirkung von Vitamin B ist falsch.</a:t>
            </a:r>
          </a:p>
        </p:txBody>
      </p:sp>
      <p:sp>
        <p:nvSpPr>
          <p:cNvPr id="4" name="Foliennummernplatzhalter 3"/>
          <p:cNvSpPr>
            <a:spLocks noGrp="1"/>
          </p:cNvSpPr>
          <p:nvPr>
            <p:ph type="sldNum" sz="quarter" idx="5"/>
          </p:nvPr>
        </p:nvSpPr>
        <p:spPr/>
        <p:txBody>
          <a:bodyPr/>
          <a:lstStyle/>
          <a:p>
            <a:fld id="{A2A61CC0-4B0B-4395-B916-EE71BB03C9A7}" type="slidenum">
              <a:rPr lang="de-DE" smtClean="0"/>
              <a:pPr/>
              <a:t>14</a:t>
            </a:fld>
            <a:endParaRPr lang="de-DE" dirty="0"/>
          </a:p>
        </p:txBody>
      </p:sp>
      <p:sp>
        <p:nvSpPr>
          <p:cNvPr id="5" name="Textfeld 4">
            <a:extLst>
              <a:ext uri="{FF2B5EF4-FFF2-40B4-BE49-F238E27FC236}">
                <a16:creationId xmlns:a16="http://schemas.microsoft.com/office/drawing/2014/main" id="{59EB341A-1673-4AF2-8864-544F802CF731}"/>
              </a:ext>
            </a:extLst>
          </p:cNvPr>
          <p:cNvSpPr txBox="1"/>
          <p:nvPr/>
        </p:nvSpPr>
        <p:spPr>
          <a:xfrm>
            <a:off x="5061818" y="2525018"/>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49BE795-AE45-4F22-B816-26CCAEDB22FE}"/>
              </a:ext>
            </a:extLst>
          </p:cNvPr>
          <p:cNvSpPr txBox="1"/>
          <p:nvPr/>
        </p:nvSpPr>
        <p:spPr>
          <a:xfrm>
            <a:off x="4053706" y="1444898"/>
            <a:ext cx="233666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5 der Überprüfung: Quellenvergleich</a:t>
            </a:r>
          </a:p>
        </p:txBody>
      </p:sp>
      <p:sp>
        <p:nvSpPr>
          <p:cNvPr id="7" name="Textfeld 6">
            <a:extLst>
              <a:ext uri="{FF2B5EF4-FFF2-40B4-BE49-F238E27FC236}">
                <a16:creationId xmlns:a16="http://schemas.microsoft.com/office/drawing/2014/main" id="{BD3B3257-1A79-4363-9BD3-456D865509ED}"/>
              </a:ext>
            </a:extLst>
          </p:cNvPr>
          <p:cNvSpPr txBox="1"/>
          <p:nvPr/>
        </p:nvSpPr>
        <p:spPr>
          <a:xfrm>
            <a:off x="4845794" y="3864595"/>
            <a:ext cx="1908000" cy="6017032"/>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Unterschiedliche</a:t>
            </a:r>
            <a:r>
              <a:rPr lang="de-DE" sz="1200" b="1" i="1" dirty="0">
                <a:latin typeface="Arial" panose="020B0604020202020204" pitchFamily="34" charset="0"/>
                <a:cs typeface="Arial" panose="020B0604020202020204" pitchFamily="34" charset="0"/>
              </a:rPr>
              <a:t> </a:t>
            </a:r>
            <a:r>
              <a:rPr lang="de-DE" sz="1100" b="1" i="1" dirty="0">
                <a:latin typeface="Arial" panose="020B0604020202020204" pitchFamily="34" charset="0"/>
                <a:cs typeface="Arial" panose="020B0604020202020204" pitchFamily="34" charset="0"/>
              </a:rPr>
              <a:t>Quellen</a:t>
            </a:r>
            <a:endParaRPr lang="de-DE" sz="11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Bei der Überprüfung ist der genaue Blick auf die Art der Quellen wichtig. Wir unter-scheiden diese drei Arten:</a:t>
            </a:r>
          </a:p>
          <a:p>
            <a:pPr marL="85725" indent="-85725" algn="l">
              <a:buFont typeface="Arial" panose="020B0604020202020204" pitchFamily="34" charset="0"/>
              <a:buChar char="•"/>
            </a:pPr>
            <a:r>
              <a:rPr lang="de-DE" sz="1100" dirty="0">
                <a:latin typeface="Arial" panose="020B0604020202020204" pitchFamily="34" charset="0"/>
                <a:cs typeface="Arial" panose="020B0604020202020204" pitchFamily="34" charset="0"/>
              </a:rPr>
              <a:t>Das Newsmedium </a:t>
            </a:r>
            <a:r>
              <a:rPr lang="de-DE" sz="1100" i="1" dirty="0">
                <a:latin typeface="Arial" panose="020B0604020202020204" pitchFamily="34" charset="0"/>
                <a:cs typeface="Arial" panose="020B0604020202020204" pitchFamily="34" charset="0"/>
              </a:rPr>
              <a:t>als Überbringer</a:t>
            </a:r>
            <a:r>
              <a:rPr lang="de-DE" sz="1100" dirty="0">
                <a:latin typeface="Arial" panose="020B0604020202020204" pitchFamily="34" charset="0"/>
                <a:cs typeface="Arial" panose="020B0604020202020204" pitchFamily="34" charset="0"/>
              </a:rPr>
              <a:t> der Nachricht;</a:t>
            </a:r>
          </a:p>
          <a:p>
            <a:pPr marL="85725" indent="-85725" algn="l">
              <a:buFont typeface="Arial" panose="020B0604020202020204" pitchFamily="34" charset="0"/>
              <a:buChar char="•"/>
            </a:pPr>
            <a:r>
              <a:rPr lang="de-DE" sz="1100" dirty="0">
                <a:latin typeface="Arial" panose="020B0604020202020204" pitchFamily="34" charset="0"/>
                <a:cs typeface="Arial" panose="020B0604020202020204" pitchFamily="34" charset="0"/>
              </a:rPr>
              <a:t>Der/die </a:t>
            </a:r>
            <a:r>
              <a:rPr lang="de-DE" sz="1100" i="1" dirty="0">
                <a:latin typeface="Arial" panose="020B0604020202020204" pitchFamily="34" charset="0"/>
                <a:cs typeface="Arial" panose="020B0604020202020204" pitchFamily="34" charset="0"/>
              </a:rPr>
              <a:t>Verfasser </a:t>
            </a:r>
            <a:r>
              <a:rPr lang="de-DE" sz="1100" dirty="0">
                <a:latin typeface="Arial" panose="020B0604020202020204" pitchFamily="34" charset="0"/>
                <a:cs typeface="Arial" panose="020B0604020202020204" pitchFamily="34" charset="0"/>
              </a:rPr>
              <a:t>des Berichts</a:t>
            </a:r>
            <a:r>
              <a:rPr lang="de-DE" sz="1100" i="1" dirty="0">
                <a:latin typeface="Arial" panose="020B0604020202020204" pitchFamily="34" charset="0"/>
                <a:cs typeface="Arial" panose="020B0604020202020204" pitchFamily="34" charset="0"/>
              </a:rPr>
              <a:t> </a:t>
            </a:r>
            <a:r>
              <a:rPr lang="de-DE" sz="1100" dirty="0">
                <a:latin typeface="Arial" panose="020B0604020202020204" pitchFamily="34" charset="0"/>
                <a:cs typeface="Arial" panose="020B0604020202020204" pitchFamily="34" charset="0"/>
              </a:rPr>
              <a:t>(auch: Agentur, Pressestelle usw.);</a:t>
            </a:r>
          </a:p>
          <a:p>
            <a:pPr marL="85725" indent="-85725" algn="l">
              <a:spcAft>
                <a:spcPts val="600"/>
              </a:spcAft>
              <a:buFont typeface="Arial" panose="020B0604020202020204" pitchFamily="34" charset="0"/>
              <a:buChar char="•"/>
            </a:pPr>
            <a:r>
              <a:rPr lang="de-DE" sz="1100" dirty="0">
                <a:latin typeface="Arial" panose="020B0604020202020204" pitchFamily="34" charset="0"/>
                <a:cs typeface="Arial" panose="020B0604020202020204" pitchFamily="34" charset="0"/>
              </a:rPr>
              <a:t>Die im Bericht </a:t>
            </a:r>
            <a:r>
              <a:rPr lang="de-DE" sz="1100" i="1" dirty="0">
                <a:latin typeface="Arial" panose="020B0604020202020204" pitchFamily="34" charset="0"/>
                <a:cs typeface="Arial" panose="020B0604020202020204" pitchFamily="34" charset="0"/>
              </a:rPr>
              <a:t>genannten Quellen </a:t>
            </a:r>
            <a:r>
              <a:rPr lang="de-DE" sz="1100" dirty="0">
                <a:latin typeface="Arial" panose="020B0604020202020204" pitchFamily="34" charset="0"/>
                <a:cs typeface="Arial" panose="020B0604020202020204" pitchFamily="34" charset="0"/>
              </a:rPr>
              <a:t>(Sprecher, Akteure, Dokumente usw.).</a:t>
            </a:r>
          </a:p>
          <a:p>
            <a:pPr algn="l"/>
            <a:r>
              <a:rPr lang="de-DE" sz="1100" i="1" dirty="0">
                <a:latin typeface="Arial" panose="020B0604020202020204" pitchFamily="34" charset="0"/>
                <a:cs typeface="Arial" panose="020B0604020202020204" pitchFamily="34" charset="0"/>
              </a:rPr>
              <a:t>Rechercheberichte</a:t>
            </a:r>
            <a:r>
              <a:rPr lang="de-DE" sz="1100" dirty="0">
                <a:latin typeface="Arial" panose="020B0604020202020204" pitchFamily="34" charset="0"/>
                <a:cs typeface="Arial" panose="020B0604020202020204" pitchFamily="34" charset="0"/>
              </a:rPr>
              <a:t> stützen sich oft auf drei </a:t>
            </a:r>
            <a:r>
              <a:rPr lang="de-DE" sz="1100" dirty="0" err="1">
                <a:latin typeface="Arial" panose="020B0604020202020204" pitchFamily="34" charset="0"/>
                <a:cs typeface="Arial" panose="020B0604020202020204" pitchFamily="34" charset="0"/>
              </a:rPr>
              <a:t>verschie-dene</a:t>
            </a:r>
            <a:r>
              <a:rPr lang="de-DE" sz="1100" dirty="0">
                <a:latin typeface="Arial" panose="020B0604020202020204" pitchFamily="34" charset="0"/>
                <a:cs typeface="Arial" panose="020B0604020202020204" pitchFamily="34" charset="0"/>
              </a:rPr>
              <a:t> Ressourcen, die wir auseinanderhalten sollten:</a:t>
            </a:r>
          </a:p>
          <a:p>
            <a:pPr marL="85725" indent="-85725">
              <a:buFont typeface="Arial" panose="020B0604020202020204" pitchFamily="34" charset="0"/>
              <a:buChar char="•"/>
            </a:pPr>
            <a:r>
              <a:rPr lang="de-DE" sz="1100" dirty="0">
                <a:latin typeface="Arial" panose="020B0604020202020204" pitchFamily="34" charset="0"/>
                <a:cs typeface="Arial" panose="020B0604020202020204" pitchFamily="34" charset="0"/>
              </a:rPr>
              <a:t>Die vom Verfasser </a:t>
            </a:r>
            <a:r>
              <a:rPr lang="de-DE" sz="1100" dirty="0" err="1">
                <a:latin typeface="Arial" panose="020B0604020202020204" pitchFamily="34" charset="0"/>
                <a:cs typeface="Arial" panose="020B0604020202020204" pitchFamily="34" charset="0"/>
              </a:rPr>
              <a:t>ausge</a:t>
            </a:r>
            <a:r>
              <a:rPr lang="de-DE" sz="1100" dirty="0">
                <a:latin typeface="Arial" panose="020B0604020202020204" pitchFamily="34" charset="0"/>
                <a:cs typeface="Arial" panose="020B0604020202020204" pitchFamily="34" charset="0"/>
              </a:rPr>
              <a:t>-werteten Materialien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(Berichte anderer Medien, Dokumente usw.) als Zitate, Kolportage oder bestätigte Tatsachen. </a:t>
            </a:r>
          </a:p>
          <a:p>
            <a:pPr marL="85725" indent="-85725" algn="l">
              <a:buFont typeface="Arial" panose="020B0604020202020204" pitchFamily="34" charset="0"/>
              <a:buChar char="•"/>
            </a:pPr>
            <a:r>
              <a:rPr lang="de-DE" sz="1100" dirty="0">
                <a:latin typeface="Arial" panose="020B0604020202020204" pitchFamily="34" charset="0"/>
                <a:cs typeface="Arial" panose="020B0604020202020204" pitchFamily="34" charset="0"/>
              </a:rPr>
              <a:t>Das Themen- und Sach-wissen des Verfassers;</a:t>
            </a:r>
          </a:p>
          <a:p>
            <a:pPr marL="85725" indent="-85725">
              <a:buFont typeface="Arial" panose="020B0604020202020204" pitchFamily="34" charset="0"/>
              <a:buChar char="•"/>
            </a:pPr>
            <a:r>
              <a:rPr lang="de-DE" sz="1100" dirty="0">
                <a:latin typeface="Arial" panose="020B0604020202020204" pitchFamily="34" charset="0"/>
                <a:cs typeface="Arial" panose="020B0604020202020204" pitchFamily="34" charset="0"/>
              </a:rPr>
              <a:t>Aussagen der vom Ver-</a:t>
            </a:r>
            <a:r>
              <a:rPr lang="de-DE" sz="1100" dirty="0" err="1">
                <a:latin typeface="Arial" panose="020B0604020202020204" pitchFamily="34" charset="0"/>
                <a:cs typeface="Arial" panose="020B0604020202020204" pitchFamily="34" charset="0"/>
              </a:rPr>
              <a:t>fasser</a:t>
            </a:r>
            <a:r>
              <a:rPr lang="de-DE" sz="1100" dirty="0">
                <a:latin typeface="Arial" panose="020B0604020202020204" pitchFamily="34" charset="0"/>
                <a:cs typeface="Arial" panose="020B0604020202020204" pitchFamily="34" charset="0"/>
              </a:rPr>
              <a:t> kontaktierten Per-</a:t>
            </a:r>
            <a:r>
              <a:rPr lang="de-DE" sz="1100" dirty="0" err="1">
                <a:latin typeface="Arial" panose="020B0604020202020204" pitchFamily="34" charset="0"/>
                <a:cs typeface="Arial" panose="020B0604020202020204" pitchFamily="34" charset="0"/>
              </a:rPr>
              <a:t>sonen</a:t>
            </a:r>
            <a:r>
              <a:rPr lang="de-DE" sz="1100" dirty="0">
                <a:latin typeface="Arial" panose="020B0604020202020204" pitchFamily="34" charset="0"/>
                <a:cs typeface="Arial" panose="020B0604020202020204" pitchFamily="34" charset="0"/>
              </a:rPr>
              <a:t>. Man unterscheidet hier zwischen Beteiligten (Akteure, Sprecher) und neutralen Personen (etwa Zeugen, Experten).</a:t>
            </a:r>
          </a:p>
          <a:p>
            <a:r>
              <a:rPr lang="de-DE" sz="1100" dirty="0">
                <a:latin typeface="Arial" panose="020B0604020202020204" pitchFamily="34" charset="0"/>
                <a:cs typeface="Arial" panose="020B0604020202020204" pitchFamily="34" charset="0"/>
              </a:rPr>
              <a:t>      </a:t>
            </a:r>
          </a:p>
        </p:txBody>
      </p:sp>
      <p:sp>
        <p:nvSpPr>
          <p:cNvPr id="8" name="Rechteck 7">
            <a:extLst>
              <a:ext uri="{FF2B5EF4-FFF2-40B4-BE49-F238E27FC236}">
                <a16:creationId xmlns:a16="http://schemas.microsoft.com/office/drawing/2014/main" id="{A039A747-C8C0-4C1F-89FB-F9F946AC3CD9}"/>
              </a:ext>
            </a:extLst>
          </p:cNvPr>
          <p:cNvSpPr/>
          <p:nvPr/>
        </p:nvSpPr>
        <p:spPr>
          <a:xfrm>
            <a:off x="741600" y="3820133"/>
            <a:ext cx="3888432" cy="515206"/>
          </a:xfrm>
          <a:prstGeom prst="rect">
            <a:avLst/>
          </a:prstGeom>
        </p:spPr>
        <p:txBody>
          <a:bodyPr wrap="square">
            <a:spAutoFit/>
          </a:bodyPr>
          <a:lstStyle/>
          <a:p>
            <a:pPr>
              <a:lnSpc>
                <a:spcPct val="120000"/>
              </a:lnSpc>
            </a:pPr>
            <a:r>
              <a:rPr lang="en-GB" sz="1200" b="1" dirty="0" err="1">
                <a:solidFill>
                  <a:srgbClr val="FF0000"/>
                </a:solidFill>
              </a:rPr>
              <a:t>Fortsetzung</a:t>
            </a:r>
            <a:r>
              <a:rPr lang="en-GB" sz="1200" b="1" dirty="0">
                <a:solidFill>
                  <a:srgbClr val="FF0000"/>
                </a:solidFill>
              </a:rPr>
              <a:t> der “</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 </a:t>
            </a:r>
            <a:br>
              <a:rPr lang="en-GB" sz="1200" b="1" dirty="0">
                <a:solidFill>
                  <a:srgbClr val="FF0000"/>
                </a:solidFill>
              </a:rPr>
            </a:br>
            <a:r>
              <a:rPr lang="en-GB" sz="1200" b="1" dirty="0">
                <a:solidFill>
                  <a:srgbClr val="FF0000"/>
                </a:solidFill>
              </a:rPr>
              <a:t>&amp; </a:t>
            </a:r>
            <a:r>
              <a:rPr lang="en-GB" sz="1200" b="1" dirty="0" err="1">
                <a:solidFill>
                  <a:srgbClr val="FF0000"/>
                </a:solidFill>
              </a:rPr>
              <a:t>Diskussion</a:t>
            </a:r>
            <a:r>
              <a:rPr lang="en-GB" sz="1200" b="1" dirty="0">
                <a:solidFill>
                  <a:srgbClr val="FF0000"/>
                </a:solidFill>
              </a:rPr>
              <a:t> der </a:t>
            </a:r>
            <a:r>
              <a:rPr lang="en-GB" sz="1200" b="1" dirty="0" err="1">
                <a:solidFill>
                  <a:srgbClr val="FF0000"/>
                </a:solidFill>
              </a:rPr>
              <a:t>Ergebnisse</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9" name="Grafik 8" descr="Ein Bild, das Uhr enthält.&#10;&#10;Automatisch generierte Beschreibung">
            <a:extLst>
              <a:ext uri="{FF2B5EF4-FFF2-40B4-BE49-F238E27FC236}">
                <a16:creationId xmlns:a16="http://schemas.microsoft.com/office/drawing/2014/main" id="{A0C7B67E-F384-4909-BE74-8F44B52D7927}"/>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Tree>
    <p:extLst>
      <p:ext uri="{BB962C8B-B14F-4D97-AF65-F5344CB8AC3E}">
        <p14:creationId xmlns:p14="http://schemas.microsoft.com/office/powerpoint/2010/main" val="360758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25406C5-F96B-00FE-A85C-D60C58E3BB44}"/>
              </a:ext>
            </a:extLst>
          </p:cNvPr>
          <p:cNvSpPr/>
          <p:nvPr/>
        </p:nvSpPr>
        <p:spPr>
          <a:xfrm>
            <a:off x="309290" y="3677146"/>
            <a:ext cx="4392000" cy="3240360"/>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15</a:t>
            </a:fld>
            <a:endParaRPr lang="de-DE" dirty="0"/>
          </a:p>
        </p:txBody>
      </p:sp>
      <p:sp>
        <p:nvSpPr>
          <p:cNvPr id="5" name="Notizenplatzhalter 6">
            <a:extLst>
              <a:ext uri="{FF2B5EF4-FFF2-40B4-BE49-F238E27FC236}">
                <a16:creationId xmlns:a16="http://schemas.microsoft.com/office/drawing/2014/main" id="{B55B1033-D9BC-E489-1416-8F36AED045C7}"/>
              </a:ext>
            </a:extLst>
          </p:cNvPr>
          <p:cNvSpPr txBox="1">
            <a:spLocks/>
          </p:cNvSpPr>
          <p:nvPr/>
        </p:nvSpPr>
        <p:spPr>
          <a:xfrm>
            <a:off x="309290" y="3605138"/>
            <a:ext cx="4392474" cy="3240360"/>
          </a:xfrm>
          <a:prstGeom prst="rect">
            <a:avLst/>
          </a:prstGeom>
          <a:noFill/>
          <a:ln>
            <a:no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b="1" dirty="0"/>
          </a:p>
          <a:p>
            <a:pPr>
              <a:lnSpc>
                <a:spcPct val="150000"/>
              </a:lnSpc>
            </a:pPr>
            <a:endParaRPr lang="de-DE" b="1" dirty="0"/>
          </a:p>
          <a:p>
            <a:pPr>
              <a:lnSpc>
                <a:spcPct val="150000"/>
              </a:lnSpc>
            </a:pPr>
            <a:endParaRPr lang="de-DE" b="1" dirty="0"/>
          </a:p>
          <a:p>
            <a:pPr marL="85725">
              <a:lnSpc>
                <a:spcPct val="150000"/>
              </a:lnSpc>
            </a:pPr>
            <a:r>
              <a:rPr lang="de-DE" b="1" i="1" dirty="0"/>
              <a:t>Erstens: </a:t>
            </a:r>
            <a:r>
              <a:rPr lang="de-DE" i="1" dirty="0"/>
              <a:t>Von den Experten (Hauptquellen) wissen wir, dass Himbeeren tatsächlich einen Inhaltsstoff haben, der schmerzstillend wirkt. Aber man müsste riesige Mengen zu sich nehmen, ehe er wirksam würde.. </a:t>
            </a:r>
          </a:p>
          <a:p>
            <a:pPr marL="85725">
              <a:lnSpc>
                <a:spcPct val="150000"/>
              </a:lnSpc>
            </a:pPr>
            <a:r>
              <a:rPr lang="de-DE" sz="1200" b="1" i="1" dirty="0"/>
              <a:t>Zweitens: </a:t>
            </a:r>
            <a:r>
              <a:rPr lang="de-DE" sz="1200" i="1" dirty="0"/>
              <a:t>Die </a:t>
            </a:r>
            <a:r>
              <a:rPr lang="de-DE" i="1" dirty="0"/>
              <a:t>Behauptung auf Instagram ist irreführend. Himbeeren haben keine messbare schmerzstillende Wirkung. Acetylsäure (Wirkstoff v. Aspirin) ist deutlich wirkungsvoller als Salicylsäure der Himbeeren. </a:t>
            </a:r>
          </a:p>
        </p:txBody>
      </p:sp>
      <p:sp>
        <p:nvSpPr>
          <p:cNvPr id="3" name="Textfeld 2">
            <a:extLst>
              <a:ext uri="{FF2B5EF4-FFF2-40B4-BE49-F238E27FC236}">
                <a16:creationId xmlns:a16="http://schemas.microsoft.com/office/drawing/2014/main" id="{B31E3FA5-C7C9-4AED-8B05-A08FD530081F}"/>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B9071EF-DABE-F4C3-0993-CA45A27ABB89}"/>
              </a:ext>
            </a:extLst>
          </p:cNvPr>
          <p:cNvSpPr txBox="1"/>
          <p:nvPr/>
        </p:nvSpPr>
        <p:spPr>
          <a:xfrm>
            <a:off x="4053706" y="1444898"/>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Ergebnis des Quellenvergleichs: Widersprüchliche Aussagen</a:t>
            </a:r>
          </a:p>
        </p:txBody>
      </p:sp>
      <p:sp>
        <p:nvSpPr>
          <p:cNvPr id="8" name="Rechteck 7">
            <a:extLst>
              <a:ext uri="{FF2B5EF4-FFF2-40B4-BE49-F238E27FC236}">
                <a16:creationId xmlns:a16="http://schemas.microsoft.com/office/drawing/2014/main" id="{6D85C447-FEEF-21DB-DECF-5446BBFB96CA}"/>
              </a:ext>
            </a:extLst>
          </p:cNvPr>
          <p:cNvSpPr/>
          <p:nvPr/>
        </p:nvSpPr>
        <p:spPr>
          <a:xfrm>
            <a:off x="741600" y="3820133"/>
            <a:ext cx="3888432" cy="515206"/>
          </a:xfrm>
          <a:prstGeom prst="rect">
            <a:avLst/>
          </a:prstGeom>
        </p:spPr>
        <p:txBody>
          <a:bodyPr wrap="square">
            <a:spAutoFit/>
          </a:bodyPr>
          <a:lstStyle/>
          <a:p>
            <a:pPr>
              <a:lnSpc>
                <a:spcPct val="120000"/>
              </a:lnSpc>
            </a:pPr>
            <a:r>
              <a:rPr lang="en-GB" sz="1200" b="1" dirty="0" err="1">
                <a:solidFill>
                  <a:srgbClr val="FF0000"/>
                </a:solidFill>
              </a:rPr>
              <a:t>Abschluss</a:t>
            </a:r>
            <a:r>
              <a:rPr lang="en-GB" sz="1200" b="1" dirty="0">
                <a:solidFill>
                  <a:srgbClr val="FF0000"/>
                </a:solidFill>
              </a:rPr>
              <a:t> der “</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  und </a:t>
            </a:r>
            <a:r>
              <a:rPr lang="en-GB" sz="1200" b="1" dirty="0" err="1">
                <a:solidFill>
                  <a:srgbClr val="FF0000"/>
                </a:solidFill>
              </a:rPr>
              <a:t>Diskussion</a:t>
            </a:r>
            <a:r>
              <a:rPr lang="en-GB" sz="1200" b="1" dirty="0">
                <a:solidFill>
                  <a:srgbClr val="FF0000"/>
                </a:solidFill>
              </a:rPr>
              <a:t> der </a:t>
            </a:r>
            <a:r>
              <a:rPr lang="en-GB" sz="1200" b="1" dirty="0" err="1">
                <a:solidFill>
                  <a:srgbClr val="FF0000"/>
                </a:solidFill>
              </a:rPr>
              <a:t>Ergebnisse</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p>
        </p:txBody>
      </p:sp>
      <p:pic>
        <p:nvPicPr>
          <p:cNvPr id="9" name="Grafik 8" descr="Ein Bild, das Uhr enthält.&#10;&#10;Automatisch generierte Beschreibung">
            <a:extLst>
              <a:ext uri="{FF2B5EF4-FFF2-40B4-BE49-F238E27FC236}">
                <a16:creationId xmlns:a16="http://schemas.microsoft.com/office/drawing/2014/main" id="{B4EBB686-EB6D-CEC6-C534-57400ECD62E3}"/>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Tree>
    <p:extLst>
      <p:ext uri="{BB962C8B-B14F-4D97-AF65-F5344CB8AC3E}">
        <p14:creationId xmlns:p14="http://schemas.microsoft.com/office/powerpoint/2010/main" val="133601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16</a:t>
            </a:fld>
            <a:endParaRPr lang="de-DE" dirty="0"/>
          </a:p>
        </p:txBody>
      </p:sp>
      <p:sp>
        <p:nvSpPr>
          <p:cNvPr id="5" name="Textfeld 4">
            <a:extLst>
              <a:ext uri="{FF2B5EF4-FFF2-40B4-BE49-F238E27FC236}">
                <a16:creationId xmlns:a16="http://schemas.microsoft.com/office/drawing/2014/main" id="{306AED84-10F0-E1C5-47DE-14C5F015A9F9}"/>
              </a:ext>
            </a:extLst>
          </p:cNvPr>
          <p:cNvSpPr txBox="1"/>
          <p:nvPr/>
        </p:nvSpPr>
        <p:spPr>
          <a:xfrm>
            <a:off x="4053706" y="1444898"/>
            <a:ext cx="233666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Reflexion über faktische und „gefühlte“  Aussagen</a:t>
            </a:r>
          </a:p>
        </p:txBody>
      </p:sp>
      <p:sp>
        <p:nvSpPr>
          <p:cNvPr id="6" name="Rechteck 5">
            <a:extLst>
              <a:ext uri="{FF2B5EF4-FFF2-40B4-BE49-F238E27FC236}">
                <a16:creationId xmlns:a16="http://schemas.microsoft.com/office/drawing/2014/main" id="{112C9ED1-E4E2-4657-79D6-517DF937D6E0}"/>
              </a:ext>
            </a:extLst>
          </p:cNvPr>
          <p:cNvSpPr/>
          <p:nvPr/>
        </p:nvSpPr>
        <p:spPr>
          <a:xfrm>
            <a:off x="309562" y="3677145"/>
            <a:ext cx="4392213" cy="4877575"/>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B6C8FF61-9BF0-E7D1-8A6A-0AAAC1DD88BC}"/>
              </a:ext>
            </a:extLst>
          </p:cNvPr>
          <p:cNvSpPr/>
          <p:nvPr/>
        </p:nvSpPr>
        <p:spPr>
          <a:xfrm>
            <a:off x="741600" y="3810012"/>
            <a:ext cx="3888432" cy="515206"/>
          </a:xfrm>
          <a:prstGeom prst="rect">
            <a:avLst/>
          </a:prstGeom>
        </p:spPr>
        <p:txBody>
          <a:bodyPr wrap="square">
            <a:spAutoFit/>
          </a:bodyPr>
          <a:lstStyle/>
          <a:p>
            <a:pPr>
              <a:lnSpc>
                <a:spcPct val="120000"/>
              </a:lnSpc>
            </a:pPr>
            <a:r>
              <a:rPr lang="de-DE" sz="1200" b="1" dirty="0">
                <a:solidFill>
                  <a:srgbClr val="FF0000"/>
                </a:solidFill>
              </a:rPr>
              <a:t>Besprechung mit den </a:t>
            </a:r>
            <a:r>
              <a:rPr lang="de-DE" sz="1200" b="1" dirty="0" err="1">
                <a:solidFill>
                  <a:srgbClr val="FF0000"/>
                </a:solidFill>
              </a:rPr>
              <a:t>SuS</a:t>
            </a:r>
            <a:r>
              <a:rPr lang="de-DE" sz="1200" b="1" dirty="0">
                <a:solidFill>
                  <a:srgbClr val="FF0000"/>
                </a:solidFill>
              </a:rPr>
              <a:t> – Warum es oft wichtig ist, Tatsachen und Behauptungen zu trennen</a:t>
            </a:r>
            <a:endParaRPr lang="de-DE" sz="1200" dirty="0"/>
          </a:p>
        </p:txBody>
      </p:sp>
      <p:pic>
        <p:nvPicPr>
          <p:cNvPr id="8" name="Grafik 7" descr="Ein Bild, das Uhr enthält.&#10;&#10;Automatisch generierte Beschreibung">
            <a:extLst>
              <a:ext uri="{FF2B5EF4-FFF2-40B4-BE49-F238E27FC236}">
                <a16:creationId xmlns:a16="http://schemas.microsoft.com/office/drawing/2014/main" id="{3C3E6BAC-FF68-AD24-695F-53CAD940D0A7}"/>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9" name="Rechteck 8">
            <a:extLst>
              <a:ext uri="{FF2B5EF4-FFF2-40B4-BE49-F238E27FC236}">
                <a16:creationId xmlns:a16="http://schemas.microsoft.com/office/drawing/2014/main" id="{01A2A340-58C8-3099-541E-66FBAEE71171}"/>
              </a:ext>
            </a:extLst>
          </p:cNvPr>
          <p:cNvSpPr/>
          <p:nvPr/>
        </p:nvSpPr>
        <p:spPr>
          <a:xfrm>
            <a:off x="394223" y="4181202"/>
            <a:ext cx="4271816" cy="5044138"/>
          </a:xfrm>
          <a:prstGeom prst="rect">
            <a:avLst/>
          </a:prstGeom>
        </p:spPr>
        <p:txBody>
          <a:bodyPr wrap="square">
            <a:spAutoFit/>
          </a:bodyPr>
          <a:lstStyle/>
          <a:p>
            <a:pPr marL="357188">
              <a:lnSpc>
                <a:spcPct val="150000"/>
              </a:lnSpc>
            </a:pPr>
            <a:endParaRPr lang="de-DE" sz="1200" i="1" dirty="0"/>
          </a:p>
          <a:p>
            <a:pPr>
              <a:lnSpc>
                <a:spcPct val="150000"/>
              </a:lnSpc>
            </a:pPr>
            <a:r>
              <a:rPr lang="de-DE" sz="1200" i="1" dirty="0"/>
              <a:t>Vielleicht denkt ihr jetzt: Na gut, das mit den Himbeeren stimmt nicht, ist aber nicht weiter schlimm. Und Himbeeren sind ja nicht schädlich.</a:t>
            </a:r>
          </a:p>
          <a:p>
            <a:pPr>
              <a:lnSpc>
                <a:spcPct val="150000"/>
              </a:lnSpc>
            </a:pPr>
            <a:r>
              <a:rPr lang="de-DE" sz="1200" i="1" dirty="0"/>
              <a:t>Es gibt aber viele andere Fälle von Desinformation im </a:t>
            </a:r>
            <a:br>
              <a:rPr lang="de-DE" sz="1200" i="1" dirty="0"/>
            </a:br>
            <a:r>
              <a:rPr lang="de-DE" sz="1200" i="1" dirty="0"/>
              <a:t>Netz, die nach demselben Muster gebaut sind.</a:t>
            </a:r>
          </a:p>
          <a:p>
            <a:pPr>
              <a:lnSpc>
                <a:spcPct val="150000"/>
              </a:lnSpc>
            </a:pPr>
            <a:r>
              <a:rPr lang="de-DE" sz="1200" i="1" dirty="0"/>
              <a:t>Zum Beispiel über Personen des öffentlichen Lebens, die diskreditiert werden. Oder Verleumdungen von Frauen. Ebenso über Kriegsereignisse, über Aussagen von Politikern und angebliche Daten aus der Wirtschaft. </a:t>
            </a:r>
          </a:p>
          <a:p>
            <a:pPr>
              <a:lnSpc>
                <a:spcPct val="150000"/>
              </a:lnSpc>
            </a:pPr>
            <a:r>
              <a:rPr lang="de-DE" sz="1200" i="1" dirty="0"/>
              <a:t>Und oft soll ein Produkt oder ein Service groß herausgestellt werden, damit möglichst viele Leute dafür Geld ausgeben. </a:t>
            </a:r>
          </a:p>
          <a:p>
            <a:pPr>
              <a:lnSpc>
                <a:spcPct val="150000"/>
              </a:lnSpc>
            </a:pPr>
            <a:endParaRPr lang="de-DE" sz="1200" i="1" dirty="0"/>
          </a:p>
          <a:p>
            <a:pPr>
              <a:lnSpc>
                <a:spcPct val="150000"/>
              </a:lnSpc>
            </a:pPr>
            <a:r>
              <a:rPr lang="de-DE" sz="1200" i="1" dirty="0"/>
              <a:t>Unser kleines Beispiel – nächste Folie! - betrifft solch einen Fall. </a:t>
            </a:r>
          </a:p>
          <a:p>
            <a:pPr>
              <a:lnSpc>
                <a:spcPct val="150000"/>
              </a:lnSpc>
            </a:pPr>
            <a:endParaRPr lang="de-DE" sz="1200" i="1" dirty="0"/>
          </a:p>
          <a:p>
            <a:pPr>
              <a:lnSpc>
                <a:spcPct val="150000"/>
              </a:lnSpc>
            </a:pPr>
            <a:r>
              <a:rPr lang="de-DE" sz="1200" b="1" i="1" dirty="0"/>
              <a:t>Falls die Zeit zu knapp ist</a:t>
            </a:r>
            <a:r>
              <a:rPr lang="de-DE" sz="1200" i="1" dirty="0"/>
              <a:t>: das folgende Beispiel überspringen!</a:t>
            </a:r>
          </a:p>
        </p:txBody>
      </p:sp>
      <p:sp>
        <p:nvSpPr>
          <p:cNvPr id="10" name="Textfeld 9">
            <a:extLst>
              <a:ext uri="{FF2B5EF4-FFF2-40B4-BE49-F238E27FC236}">
                <a16:creationId xmlns:a16="http://schemas.microsoft.com/office/drawing/2014/main" id="{7D83F2EB-7D83-510B-5DFF-122D7A04BC71}"/>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3" name="Notizenplatzhalter 2">
            <a:extLst>
              <a:ext uri="{FF2B5EF4-FFF2-40B4-BE49-F238E27FC236}">
                <a16:creationId xmlns:a16="http://schemas.microsoft.com/office/drawing/2014/main" id="{A0E09098-CA70-4467-852E-6AA51AF38B1F}"/>
              </a:ext>
            </a:extLst>
          </p:cNvPr>
          <p:cNvSpPr>
            <a:spLocks noGrp="1"/>
          </p:cNvSpPr>
          <p:nvPr>
            <p:ph type="body" idx="1"/>
          </p:nvPr>
        </p:nvSpPr>
        <p:spPr>
          <a:xfrm>
            <a:off x="309301" y="4397226"/>
            <a:ext cx="4392474" cy="3960440"/>
          </a:xfrm>
        </p:spPr>
        <p:txBody>
          <a:bodyPr/>
          <a:lstStyle/>
          <a:p>
            <a:r>
              <a:rPr lang="de-DE" dirty="0"/>
              <a:t> </a:t>
            </a:r>
          </a:p>
        </p:txBody>
      </p:sp>
    </p:spTree>
    <p:extLst>
      <p:ext uri="{BB962C8B-B14F-4D97-AF65-F5344CB8AC3E}">
        <p14:creationId xmlns:p14="http://schemas.microsoft.com/office/powerpoint/2010/main" val="83975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BEE2-3751-294F-71D4-5CA36E8DCA16}"/>
            </a:ext>
          </a:extLst>
        </p:cNvPr>
        <p:cNvGrpSpPr/>
        <p:nvPr/>
      </p:nvGrpSpPr>
      <p:grpSpPr>
        <a:xfrm>
          <a:off x="0" y="0"/>
          <a:ext cx="0" cy="0"/>
          <a:chOff x="0" y="0"/>
          <a:chExt cx="0" cy="0"/>
        </a:xfrm>
      </p:grpSpPr>
      <p:sp>
        <p:nvSpPr>
          <p:cNvPr id="3" name="Notizenplatzhalter 2">
            <a:extLst>
              <a:ext uri="{FF2B5EF4-FFF2-40B4-BE49-F238E27FC236}">
                <a16:creationId xmlns:a16="http://schemas.microsoft.com/office/drawing/2014/main" id="{0DFFACBB-E081-E972-5937-E76812879EB0}"/>
              </a:ext>
            </a:extLst>
          </p:cNvPr>
          <p:cNvSpPr>
            <a:spLocks noGrp="1"/>
          </p:cNvSpPr>
          <p:nvPr>
            <p:ph type="body" idx="1"/>
          </p:nvPr>
        </p:nvSpPr>
        <p:spPr>
          <a:xfrm>
            <a:off x="381312" y="3677146"/>
            <a:ext cx="4392474" cy="6192688"/>
          </a:xfrm>
          <a:prstGeom prst="rect">
            <a:avLst/>
          </a:prstGeom>
        </p:spPr>
        <p:txBody>
          <a:bodyPr>
            <a:normAutofit/>
          </a:bodyPr>
          <a:lstStyle/>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sym typeface="Wingdings" panose="05000000000000000000" pitchFamily="2" charset="2"/>
            </a:endParaRPr>
          </a:p>
          <a:p>
            <a:pPr>
              <a:lnSpc>
                <a:spcPct val="160000"/>
              </a:lnSpc>
            </a:pPr>
            <a:r>
              <a:rPr lang="de-DE" dirty="0"/>
              <a:t> </a:t>
            </a:r>
          </a:p>
        </p:txBody>
      </p:sp>
      <p:sp>
        <p:nvSpPr>
          <p:cNvPr id="7" name="Rechteck 6">
            <a:extLst>
              <a:ext uri="{FF2B5EF4-FFF2-40B4-BE49-F238E27FC236}">
                <a16:creationId xmlns:a16="http://schemas.microsoft.com/office/drawing/2014/main" id="{13FB96B1-330E-44EF-FBEA-EEDDD479A996}"/>
              </a:ext>
            </a:extLst>
          </p:cNvPr>
          <p:cNvSpPr/>
          <p:nvPr/>
        </p:nvSpPr>
        <p:spPr>
          <a:xfrm>
            <a:off x="320400" y="3677144"/>
            <a:ext cx="4392000" cy="537989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Foliennummernplatzhalter 3">
            <a:extLst>
              <a:ext uri="{FF2B5EF4-FFF2-40B4-BE49-F238E27FC236}">
                <a16:creationId xmlns:a16="http://schemas.microsoft.com/office/drawing/2014/main" id="{52B05212-101B-1E7C-EE84-7B9E9AAE97B1}"/>
              </a:ext>
            </a:extLst>
          </p:cNvPr>
          <p:cNvSpPr>
            <a:spLocks noGrp="1"/>
          </p:cNvSpPr>
          <p:nvPr>
            <p:ph type="sldNum" sz="quarter" idx="5"/>
          </p:nvPr>
        </p:nvSpPr>
        <p:spPr>
          <a:xfrm>
            <a:off x="4021294" y="9721106"/>
            <a:ext cx="3076363" cy="511731"/>
          </a:xfrm>
          <a:prstGeom prst="rect">
            <a:avLst/>
          </a:prstGeom>
        </p:spPr>
        <p:txBody>
          <a:bodyPr/>
          <a:lstStyle/>
          <a:p>
            <a:fld id="{A2A61CC0-4B0B-4395-B916-EE71BB03C9A7}" type="slidenum">
              <a:rPr lang="de-DE" smtClean="0"/>
              <a:pPr/>
              <a:t>17</a:t>
            </a:fld>
            <a:endParaRPr lang="de-DE" dirty="0"/>
          </a:p>
        </p:txBody>
      </p:sp>
      <p:sp>
        <p:nvSpPr>
          <p:cNvPr id="8" name="Folienbildplatzhalter 7">
            <a:extLst>
              <a:ext uri="{FF2B5EF4-FFF2-40B4-BE49-F238E27FC236}">
                <a16:creationId xmlns:a16="http://schemas.microsoft.com/office/drawing/2014/main" id="{37E4E14D-3A41-920D-91C0-8CFACBDA9EE6}"/>
              </a:ext>
            </a:extLst>
          </p:cNvPr>
          <p:cNvSpPr>
            <a:spLocks noGrp="1" noRot="1" noChangeAspect="1"/>
          </p:cNvSpPr>
          <p:nvPr>
            <p:ph type="sldImg"/>
          </p:nvPr>
        </p:nvSpPr>
        <p:spPr>
          <a:xfrm>
            <a:off x="309563" y="1055688"/>
            <a:ext cx="3478212" cy="1957387"/>
          </a:xfrm>
          <a:prstGeom prst="rect">
            <a:avLst/>
          </a:prstGeom>
        </p:spPr>
      </p:sp>
      <p:sp>
        <p:nvSpPr>
          <p:cNvPr id="6" name="Textfeld 5">
            <a:extLst>
              <a:ext uri="{FF2B5EF4-FFF2-40B4-BE49-F238E27FC236}">
                <a16:creationId xmlns:a16="http://schemas.microsoft.com/office/drawing/2014/main" id="{83C8C477-2B3E-A9B9-FBE1-D4F07C76271E}"/>
              </a:ext>
            </a:extLst>
          </p:cNvPr>
          <p:cNvSpPr txBox="1"/>
          <p:nvPr/>
        </p:nvSpPr>
        <p:spPr>
          <a:xfrm>
            <a:off x="4021294"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Sensibilisierung für subjektive Aussagen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1B8031A7-6B31-DDCD-1BC0-453CA13452F4}"/>
              </a:ext>
            </a:extLst>
          </p:cNvPr>
          <p:cNvSpPr/>
          <p:nvPr/>
        </p:nvSpPr>
        <p:spPr>
          <a:xfrm>
            <a:off x="813346" y="3821162"/>
            <a:ext cx="3888432" cy="515206"/>
          </a:xfrm>
          <a:prstGeom prst="rect">
            <a:avLst/>
          </a:prstGeom>
        </p:spPr>
        <p:txBody>
          <a:bodyPr wrap="square">
            <a:spAutoFit/>
          </a:bodyPr>
          <a:lstStyle/>
          <a:p>
            <a:pPr>
              <a:lnSpc>
                <a:spcPct val="120000"/>
              </a:lnSpc>
            </a:pPr>
            <a:r>
              <a:rPr lang="de-DE" sz="1200" b="1" dirty="0">
                <a:solidFill>
                  <a:srgbClr val="FF0000"/>
                </a:solidFill>
              </a:rPr>
              <a:t>Diskussion mit </a:t>
            </a:r>
            <a:r>
              <a:rPr lang="de-DE" sz="1200" b="1" dirty="0" err="1">
                <a:solidFill>
                  <a:srgbClr val="FF0000"/>
                </a:solidFill>
              </a:rPr>
              <a:t>denSuS</a:t>
            </a:r>
            <a:r>
              <a:rPr lang="de-DE" sz="1200" b="1" dirty="0">
                <a:solidFill>
                  <a:srgbClr val="FF0000"/>
                </a:solidFill>
              </a:rPr>
              <a:t>: Warum kann man persönliche Geschmacksfragen nicht überprüfen? </a:t>
            </a:r>
            <a:endParaRPr lang="de-DE" sz="1200" dirty="0"/>
          </a:p>
        </p:txBody>
      </p:sp>
      <p:pic>
        <p:nvPicPr>
          <p:cNvPr id="10" name="Grafik 9" descr="Ein Bild, das Uhr enthält.&#10;&#10;Automatisch generierte Beschreibung">
            <a:extLst>
              <a:ext uri="{FF2B5EF4-FFF2-40B4-BE49-F238E27FC236}">
                <a16:creationId xmlns:a16="http://schemas.microsoft.com/office/drawing/2014/main" id="{F897382F-AEB3-D95C-772F-E100ECB23BE2}"/>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1" name="Rechteck 10">
            <a:extLst>
              <a:ext uri="{FF2B5EF4-FFF2-40B4-BE49-F238E27FC236}">
                <a16:creationId xmlns:a16="http://schemas.microsoft.com/office/drawing/2014/main" id="{637E4D91-5FE3-7F09-B36D-A01A57F9E02C}"/>
              </a:ext>
            </a:extLst>
          </p:cNvPr>
          <p:cNvSpPr/>
          <p:nvPr/>
        </p:nvSpPr>
        <p:spPr>
          <a:xfrm>
            <a:off x="429958" y="4393210"/>
            <a:ext cx="4127804" cy="4499373"/>
          </a:xfrm>
          <a:prstGeom prst="rect">
            <a:avLst/>
          </a:prstGeom>
        </p:spPr>
        <p:txBody>
          <a:bodyPr wrap="square">
            <a:spAutoFit/>
          </a:bodyPr>
          <a:lstStyle/>
          <a:p>
            <a:pPr lvl="0">
              <a:lnSpc>
                <a:spcPct val="130000"/>
              </a:lnSpc>
              <a:tabLst>
                <a:tab pos="457200" algn="l"/>
                <a:tab pos="934720" algn="l"/>
              </a:tabLst>
            </a:pPr>
            <a:r>
              <a:rPr lang="de-DE" sz="1200" i="1" dirty="0"/>
              <a:t>Hier postet eine </a:t>
            </a:r>
            <a:r>
              <a:rPr lang="de-DE" sz="1200" i="1" dirty="0" err="1"/>
              <a:t>Influencerin</a:t>
            </a:r>
            <a:r>
              <a:rPr lang="de-DE" sz="1200" i="1" dirty="0"/>
              <a:t>, dies sei „der beste Burger in Ludwigsburg“. Wie seht Ihr das? Kann man diese Behauptung ebenfalls überprüfen? </a:t>
            </a:r>
          </a:p>
          <a:p>
            <a:pPr>
              <a:lnSpc>
                <a:spcPct val="150000"/>
              </a:lnSpc>
            </a:pPr>
            <a:r>
              <a:rPr lang="de-DE" sz="1200" i="1" dirty="0"/>
              <a:t>Setzt euch in Gruppen zusammen und besprecht diese Frage!</a:t>
            </a:r>
          </a:p>
          <a:p>
            <a:pPr>
              <a:lnSpc>
                <a:spcPct val="150000"/>
              </a:lnSpc>
            </a:pPr>
            <a:r>
              <a:rPr lang="de-DE" sz="1200" i="1" dirty="0"/>
              <a:t>(3 Minuten Zeit) – dann </a:t>
            </a:r>
            <a:r>
              <a:rPr lang="de-DE" sz="1200" b="1" i="1" dirty="0"/>
              <a:t>Klicken!</a:t>
            </a:r>
          </a:p>
          <a:p>
            <a:pPr lvl="0">
              <a:lnSpc>
                <a:spcPct val="130000"/>
              </a:lnSpc>
              <a:tabLst>
                <a:tab pos="457200" algn="l"/>
                <a:tab pos="934720" algn="l"/>
              </a:tabLst>
            </a:pPr>
            <a:endParaRPr lang="de-DE" sz="1200" i="1" dirty="0"/>
          </a:p>
          <a:p>
            <a:pPr marL="171450" indent="-171450">
              <a:lnSpc>
                <a:spcPct val="130000"/>
              </a:lnSpc>
              <a:buFont typeface="Wingdings" panose="05000000000000000000" pitchFamily="2" charset="2"/>
              <a:buChar char="à"/>
              <a:tabLst>
                <a:tab pos="457200" algn="l"/>
                <a:tab pos="934720" algn="l"/>
              </a:tabLst>
            </a:pPr>
            <a:r>
              <a:rPr lang="de-DE" sz="1200" b="1" dirty="0">
                <a:sym typeface="Wingdings" panose="05000000000000000000" pitchFamily="2" charset="2"/>
              </a:rPr>
              <a:t>Klick: </a:t>
            </a:r>
          </a:p>
          <a:p>
            <a:pPr marL="171450" indent="-171450">
              <a:lnSpc>
                <a:spcPct val="130000"/>
              </a:lnSpc>
              <a:buFont typeface="Wingdings" panose="05000000000000000000" pitchFamily="2" charset="2"/>
              <a:buChar char="à"/>
              <a:tabLst>
                <a:tab pos="457200" algn="l"/>
                <a:tab pos="934720" algn="l"/>
              </a:tabLst>
            </a:pPr>
            <a:r>
              <a:rPr lang="de-DE" sz="1200" dirty="0">
                <a:sym typeface="Wingdings" panose="05000000000000000000" pitchFamily="2" charset="2"/>
              </a:rPr>
              <a:t>Auflösung (blaue Sprechblase): </a:t>
            </a:r>
            <a:br>
              <a:rPr lang="de-DE" sz="1200" dirty="0">
                <a:sym typeface="Wingdings" panose="05000000000000000000" pitchFamily="2" charset="2"/>
              </a:rPr>
            </a:br>
            <a:r>
              <a:rPr lang="de-DE" sz="1200" dirty="0">
                <a:sym typeface="Wingdings" panose="05000000000000000000" pitchFamily="2" charset="2"/>
              </a:rPr>
              <a:t>Überprüfen können wir Tatsachen, die unabhängig von uns zutreffend sind. Persönliche Empfindungen, Ansichten und Meinungen sind es nicht. </a:t>
            </a:r>
          </a:p>
          <a:p>
            <a:pPr marL="171450" indent="-171450">
              <a:lnSpc>
                <a:spcPct val="130000"/>
              </a:lnSpc>
              <a:buFont typeface="Wingdings" panose="05000000000000000000" pitchFamily="2" charset="2"/>
              <a:buChar char="à"/>
              <a:tabLst>
                <a:tab pos="457200" algn="l"/>
                <a:tab pos="934720" algn="l"/>
              </a:tabLst>
            </a:pPr>
            <a:r>
              <a:rPr lang="de-DE" sz="1200" i="1" dirty="0"/>
              <a:t>Geschmacksfragen gelten nicht für alle in gleicher Weise. Das heißt: Geschmacksurteile sind – ähnlich wie Meinungen - keine objektiven Tatsachen Man kann sie auch nicht überprüfen! (Extremfälle – die Suppe ist versalzen! – kann man mit dem, was üblich ist oder als normal gilt, dann doch vergleichen). </a:t>
            </a:r>
            <a:endParaRPr lang="de-DE" sz="1200" dirty="0">
              <a:sym typeface="Wingdings" panose="05000000000000000000" pitchFamily="2" charset="2"/>
            </a:endParaRPr>
          </a:p>
        </p:txBody>
      </p:sp>
      <p:sp>
        <p:nvSpPr>
          <p:cNvPr id="13" name="Textfeld 12">
            <a:extLst>
              <a:ext uri="{FF2B5EF4-FFF2-40B4-BE49-F238E27FC236}">
                <a16:creationId xmlns:a16="http://schemas.microsoft.com/office/drawing/2014/main" id="{831ED941-887F-46BA-922D-B5A12C72E79B}"/>
              </a:ext>
            </a:extLst>
          </p:cNvPr>
          <p:cNvSpPr txBox="1"/>
          <p:nvPr/>
        </p:nvSpPr>
        <p:spPr>
          <a:xfrm>
            <a:off x="4845794" y="3878312"/>
            <a:ext cx="1872000" cy="5740033"/>
          </a:xfrm>
          <a:prstGeom prst="rect">
            <a:avLst/>
          </a:prstGeom>
          <a:noFill/>
        </p:spPr>
        <p:txBody>
          <a:bodyPr wrap="square" rtlCol="0">
            <a:spAutoFit/>
          </a:bodyPr>
          <a:lstStyle/>
          <a:p>
            <a:pPr>
              <a:spcAft>
                <a:spcPts val="600"/>
              </a:spcAft>
            </a:pPr>
            <a:r>
              <a:rPr lang="de-DE" sz="1100" b="1" i="1" dirty="0"/>
              <a:t>Über das „Wie“</a:t>
            </a:r>
            <a:endParaRPr lang="de-DE" sz="1100" b="1" dirty="0"/>
          </a:p>
          <a:p>
            <a:r>
              <a:rPr lang="de-DE" sz="1100" dirty="0"/>
              <a:t>„Wie“ schmeckt Dir der Burger? Klar, dass die Antwort den subjektiven Eindruck des befragten wiedergibt.</a:t>
            </a:r>
          </a:p>
          <a:p>
            <a:pPr>
              <a:spcAft>
                <a:spcPts val="600"/>
              </a:spcAft>
            </a:pPr>
            <a:r>
              <a:rPr lang="de-DE" sz="1100" dirty="0">
                <a:sym typeface="Wingdings" pitchFamily="2" charset="2"/>
              </a:rPr>
              <a:t> Geschmacks- und </a:t>
            </a:r>
            <a:r>
              <a:rPr lang="de-DE" sz="1100" dirty="0"/>
              <a:t>Gefühlsäußerungen, Meinungsäußerungen, innere Gedanken usw. kann man inhaltlich nicht überprüfen – denen muss man meist glauben – oder nicht („mir ist schlecht“ , „Du bist doof“, „Der schaut frech“, „Die ist aber nett“ , „ich dachte ….“ usw.). Wir nennen sie „subjektive“ Äußerungen.</a:t>
            </a:r>
          </a:p>
          <a:p>
            <a:pPr>
              <a:spcAft>
                <a:spcPts val="600"/>
              </a:spcAft>
            </a:pPr>
            <a:r>
              <a:rPr lang="de-DE" sz="1100" dirty="0">
                <a:sym typeface="Wingdings" pitchFamily="2" charset="2"/>
              </a:rPr>
              <a:t> </a:t>
            </a:r>
            <a:r>
              <a:rPr lang="de-DE" sz="1100" dirty="0"/>
              <a:t>Wer sich über das Geschehen in der Welt informieren will, der sollte den Unterschied zwischen „objektiven“ Aussagen und „subjektiven“ Äußerungen kennen und beachten.</a:t>
            </a:r>
          </a:p>
          <a:p>
            <a:r>
              <a:rPr lang="de-DE" sz="1100" dirty="0"/>
              <a:t>„Objektiv“ sind Aussagen, die unabhängig vom Sprecher bzw. Überbringer (wie z. B. Newsmedien) zutreffend sind. </a:t>
            </a:r>
            <a:endParaRPr lang="de-DE" sz="1100" dirty="0">
              <a:cs typeface="Arial" panose="020B0604020202020204" pitchFamily="34" charset="0"/>
            </a:endParaRPr>
          </a:p>
          <a:p>
            <a:pPr algn="l"/>
            <a:endParaRPr lang="de-DE" sz="1100" dirty="0">
              <a:cs typeface="Arial" panose="020B0604020202020204" pitchFamily="34" charset="0"/>
            </a:endParaRPr>
          </a:p>
        </p:txBody>
      </p:sp>
      <p:sp>
        <p:nvSpPr>
          <p:cNvPr id="2" name="Textfeld 1">
            <a:extLst>
              <a:ext uri="{FF2B5EF4-FFF2-40B4-BE49-F238E27FC236}">
                <a16:creationId xmlns:a16="http://schemas.microsoft.com/office/drawing/2014/main" id="{1B0530CE-6742-4033-A2FA-80BD87A47930}"/>
              </a:ext>
            </a:extLst>
          </p:cNvPr>
          <p:cNvSpPr txBox="1"/>
          <p:nvPr/>
        </p:nvSpPr>
        <p:spPr>
          <a:xfrm>
            <a:off x="4021294" y="2079285"/>
            <a:ext cx="1656184" cy="646331"/>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Diese Folie kann übersprungen werden</a:t>
            </a:r>
          </a:p>
        </p:txBody>
      </p:sp>
    </p:spTree>
    <p:extLst>
      <p:ext uri="{BB962C8B-B14F-4D97-AF65-F5344CB8AC3E}">
        <p14:creationId xmlns:p14="http://schemas.microsoft.com/office/powerpoint/2010/main" val="358435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80C343B-EFF7-4D5C-AC3D-DC91D38F04FD}"/>
              </a:ext>
            </a:extLst>
          </p:cNvPr>
          <p:cNvSpPr/>
          <p:nvPr/>
        </p:nvSpPr>
        <p:spPr>
          <a:xfrm>
            <a:off x="273564" y="5909393"/>
            <a:ext cx="4428471" cy="2779793"/>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Notizenplatzhalter 12">
            <a:extLst>
              <a:ext uri="{FF2B5EF4-FFF2-40B4-BE49-F238E27FC236}">
                <a16:creationId xmlns:a16="http://schemas.microsoft.com/office/drawing/2014/main" id="{33F72345-AACA-4B36-ADEB-CA37583E1FA6}"/>
              </a:ext>
            </a:extLst>
          </p:cNvPr>
          <p:cNvSpPr>
            <a:spLocks noGrp="1"/>
          </p:cNvSpPr>
          <p:nvPr>
            <p:ph type="body" sz="quarter" idx="3"/>
          </p:nvPr>
        </p:nvSpPr>
        <p:spPr>
          <a:xfrm>
            <a:off x="312656" y="3690726"/>
            <a:ext cx="4392474" cy="6043960"/>
          </a:xfrm>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Kurze Diskussion mit den </a:t>
            </a:r>
            <a:r>
              <a:rPr lang="de-DE" dirty="0" err="1"/>
              <a:t>SuS</a:t>
            </a:r>
            <a:r>
              <a:rPr lang="de-DE" dirty="0"/>
              <a:t> </a:t>
            </a:r>
          </a:p>
          <a:p>
            <a:endParaRPr lang="de-DE" dirty="0">
              <a:sym typeface="Wingdings" panose="05000000000000000000" pitchFamily="2" charset="2"/>
            </a:endParaRPr>
          </a:p>
          <a:p>
            <a:r>
              <a:rPr lang="de-DE" dirty="0">
                <a:sym typeface="Wingdings" panose="05000000000000000000" pitchFamily="2" charset="2"/>
              </a:rPr>
              <a:t> </a:t>
            </a:r>
            <a:r>
              <a:rPr lang="de-DE" b="1" dirty="0">
                <a:sym typeface="Wingdings" panose="05000000000000000000" pitchFamily="2" charset="2"/>
              </a:rPr>
              <a:t>Klick</a:t>
            </a:r>
            <a:r>
              <a:rPr lang="de-DE" dirty="0">
                <a:sym typeface="Wingdings" panose="05000000000000000000" pitchFamily="2" charset="2"/>
              </a:rPr>
              <a:t>: Auflösung</a:t>
            </a:r>
            <a:endParaRPr lang="de-DE" dirty="0"/>
          </a:p>
          <a:p>
            <a:endParaRPr lang="de-DE" dirty="0"/>
          </a:p>
          <a:p>
            <a:endParaRPr lang="de-DE" dirty="0"/>
          </a:p>
          <a:p>
            <a:r>
              <a:rPr lang="de-DE" i="1" dirty="0"/>
              <a:t>Jetzt Schauen wir uns diese Definitionen an - </a:t>
            </a:r>
          </a:p>
          <a:p>
            <a:endParaRPr lang="de-DE" i="1" dirty="0"/>
          </a:p>
          <a:p>
            <a:pPr>
              <a:lnSpc>
                <a:spcPct val="150000"/>
              </a:lnSpc>
            </a:pPr>
            <a:r>
              <a:rPr lang="de-DE" i="1" dirty="0"/>
              <a:t>Wer sich informieren will, was in der Welt los ist, der muss klar trennen können zwischen Tatsachenaussagen und Aussagen über Motive und Meinungen.</a:t>
            </a:r>
          </a:p>
          <a:p>
            <a:pPr>
              <a:lnSpc>
                <a:spcPct val="150000"/>
              </a:lnSpc>
            </a:pPr>
            <a:endParaRPr lang="de-DE" i="1" dirty="0"/>
          </a:p>
          <a:p>
            <a:r>
              <a:rPr lang="de-DE" i="1" dirty="0"/>
              <a:t>Nach diesem Grundsatz arbeiten die Journalistinnen und Journalisten. </a:t>
            </a:r>
          </a:p>
          <a:p>
            <a:endParaRPr lang="de-DE" i="1" dirty="0"/>
          </a:p>
          <a:p>
            <a:r>
              <a:rPr lang="de-DE" i="1" dirty="0"/>
              <a:t>Gilt dieser Grundsatz immer? Nehmt diese frage mit für eure Vorbereitung des Journalistenbesuchs.</a:t>
            </a:r>
          </a:p>
          <a:p>
            <a:endParaRPr lang="de-DE" i="1"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18</a:t>
            </a:fld>
            <a:endParaRPr lang="de-DE" dirty="0"/>
          </a:p>
        </p:txBody>
      </p:sp>
      <p:sp>
        <p:nvSpPr>
          <p:cNvPr id="7" name="Folienbildplatzhalter 6">
            <a:extLst>
              <a:ext uri="{FF2B5EF4-FFF2-40B4-BE49-F238E27FC236}">
                <a16:creationId xmlns:a16="http://schemas.microsoft.com/office/drawing/2014/main" id="{5206AA58-1DE0-4F03-BFAD-AFA71A624914}"/>
              </a:ext>
            </a:extLst>
          </p:cNvPr>
          <p:cNvSpPr>
            <a:spLocks noGrp="1" noRot="1" noChangeAspect="1"/>
          </p:cNvSpPr>
          <p:nvPr>
            <p:ph type="sldImg"/>
          </p:nvPr>
        </p:nvSpPr>
        <p:spPr>
          <a:xfrm>
            <a:off x="309563" y="1055688"/>
            <a:ext cx="3478212" cy="1957387"/>
          </a:xfrm>
        </p:spPr>
      </p:sp>
      <p:sp>
        <p:nvSpPr>
          <p:cNvPr id="8" name="Rechteck 7">
            <a:extLst>
              <a:ext uri="{FF2B5EF4-FFF2-40B4-BE49-F238E27FC236}">
                <a16:creationId xmlns:a16="http://schemas.microsoft.com/office/drawing/2014/main" id="{30C6D81E-9124-4C75-8231-FA812C874246}"/>
              </a:ext>
            </a:extLst>
          </p:cNvPr>
          <p:cNvSpPr/>
          <p:nvPr/>
        </p:nvSpPr>
        <p:spPr>
          <a:xfrm>
            <a:off x="309562" y="3677146"/>
            <a:ext cx="4392474" cy="129614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01E707D-3F60-4515-97F6-3CF0DA29D1B9}"/>
              </a:ext>
            </a:extLst>
          </p:cNvPr>
          <p:cNvSpPr/>
          <p:nvPr/>
        </p:nvSpPr>
        <p:spPr>
          <a:xfrm>
            <a:off x="741600" y="3821162"/>
            <a:ext cx="3888432" cy="461665"/>
          </a:xfrm>
          <a:prstGeom prst="rect">
            <a:avLst/>
          </a:prstGeom>
        </p:spPr>
        <p:txBody>
          <a:bodyPr wrap="square">
            <a:spAutoFit/>
          </a:bodyPr>
          <a:lstStyle/>
          <a:p>
            <a:r>
              <a:rPr lang="de-DE" sz="1200" b="1" dirty="0">
                <a:solidFill>
                  <a:srgbClr val="FF0000"/>
                </a:solidFill>
              </a:rPr>
              <a:t>Und jetzt die Begriffsebene:</a:t>
            </a:r>
          </a:p>
          <a:p>
            <a:r>
              <a:rPr lang="de-DE" sz="1200" b="1" dirty="0">
                <a:solidFill>
                  <a:srgbClr val="FF0000"/>
                </a:solidFill>
              </a:rPr>
              <a:t>Besprechung mit den </a:t>
            </a:r>
            <a:r>
              <a:rPr lang="de-DE" sz="1200" b="1" dirty="0" err="1">
                <a:solidFill>
                  <a:srgbClr val="FF0000"/>
                </a:solidFill>
              </a:rPr>
              <a:t>SuS</a:t>
            </a:r>
            <a:r>
              <a:rPr lang="de-DE" sz="1200" b="1" dirty="0">
                <a:solidFill>
                  <a:srgbClr val="FF0000"/>
                </a:solidFill>
              </a:rPr>
              <a:t> – Fakten und anderes:</a:t>
            </a:r>
            <a:endParaRPr lang="de-DE" sz="1200" dirty="0"/>
          </a:p>
        </p:txBody>
      </p:sp>
      <p:pic>
        <p:nvPicPr>
          <p:cNvPr id="10" name="Grafik 9" descr="Ein Bild, das Uhr enthält.&#10;&#10;Automatisch generierte Beschreibung">
            <a:extLst>
              <a:ext uri="{FF2B5EF4-FFF2-40B4-BE49-F238E27FC236}">
                <a16:creationId xmlns:a16="http://schemas.microsoft.com/office/drawing/2014/main" id="{8CB9E72E-3D07-41F4-9A52-BBE721FB0308}"/>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11" name="Rechteck 10">
            <a:extLst>
              <a:ext uri="{FF2B5EF4-FFF2-40B4-BE49-F238E27FC236}">
                <a16:creationId xmlns:a16="http://schemas.microsoft.com/office/drawing/2014/main" id="{0AC42A3C-A68B-4B0A-B71D-4396A32C8596}"/>
              </a:ext>
            </a:extLst>
          </p:cNvPr>
          <p:cNvSpPr/>
          <p:nvPr/>
        </p:nvSpPr>
        <p:spPr>
          <a:xfrm>
            <a:off x="394224" y="4042449"/>
            <a:ext cx="4271816" cy="889154"/>
          </a:xfrm>
          <a:prstGeom prst="rect">
            <a:avLst/>
          </a:prstGeom>
        </p:spPr>
        <p:txBody>
          <a:bodyPr wrap="square">
            <a:spAutoFit/>
          </a:bodyPr>
          <a:lstStyle/>
          <a:p>
            <a:pPr marL="357188">
              <a:lnSpc>
                <a:spcPct val="150000"/>
              </a:lnSpc>
            </a:pPr>
            <a:endParaRPr lang="de-DE" sz="1200" i="1" dirty="0"/>
          </a:p>
          <a:p>
            <a:pPr>
              <a:lnSpc>
                <a:spcPct val="150000"/>
              </a:lnSpc>
            </a:pPr>
            <a:r>
              <a:rPr lang="de-DE" sz="1200" i="1" dirty="0"/>
              <a:t>Wir haben über Fakten gesprochen. Generell gefragt: Wie würden wir diese Art Aussagen definieren? </a:t>
            </a:r>
          </a:p>
        </p:txBody>
      </p:sp>
      <p:sp>
        <p:nvSpPr>
          <p:cNvPr id="14" name="Textfeld 13">
            <a:extLst>
              <a:ext uri="{FF2B5EF4-FFF2-40B4-BE49-F238E27FC236}">
                <a16:creationId xmlns:a16="http://schemas.microsoft.com/office/drawing/2014/main" id="{C1739411-41C6-42E6-8AC5-2E1DDE4B7E69}"/>
              </a:ext>
            </a:extLst>
          </p:cNvPr>
          <p:cNvSpPr txBox="1"/>
          <p:nvPr/>
        </p:nvSpPr>
        <p:spPr>
          <a:xfrm>
            <a:off x="4053706" y="1444898"/>
            <a:ext cx="2232248" cy="1200329"/>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Rekapitulation der Merkmale: Aussagen über Tatsachen und Aussagen über Motive.</a:t>
            </a:r>
          </a:p>
          <a:p>
            <a:pPr algn="l"/>
            <a:endParaRPr lang="de-DE" sz="1200" dirty="0">
              <a:latin typeface="Arial" panose="020B0604020202020204" pitchFamily="34" charset="0"/>
              <a:cs typeface="Arial" panose="020B0604020202020204" pitchFamily="34" charset="0"/>
            </a:endParaRPr>
          </a:p>
          <a:p>
            <a:pPr algn="l"/>
            <a:r>
              <a:rPr lang="de-DE" sz="1200" b="1" dirty="0">
                <a:latin typeface="Arial" panose="020B0604020202020204" pitchFamily="34" charset="0"/>
                <a:cs typeface="Arial" panose="020B0604020202020204" pitchFamily="34" charset="0"/>
              </a:rPr>
              <a:t>Kann übersprungen werden!</a:t>
            </a:r>
          </a:p>
        </p:txBody>
      </p:sp>
      <p:sp>
        <p:nvSpPr>
          <p:cNvPr id="2" name="Textfeld 1">
            <a:extLst>
              <a:ext uri="{FF2B5EF4-FFF2-40B4-BE49-F238E27FC236}">
                <a16:creationId xmlns:a16="http://schemas.microsoft.com/office/drawing/2014/main" id="{A24AE15F-CC1D-9227-3D8C-9BDF97924F84}"/>
              </a:ext>
            </a:extLst>
          </p:cNvPr>
          <p:cNvSpPr txBox="1"/>
          <p:nvPr/>
        </p:nvSpPr>
        <p:spPr>
          <a:xfrm>
            <a:off x="4845794" y="3893170"/>
            <a:ext cx="1859282" cy="5924699"/>
          </a:xfrm>
          <a:prstGeom prst="rect">
            <a:avLst/>
          </a:prstGeom>
          <a:solidFill>
            <a:schemeClr val="bg1"/>
          </a:solid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Sachzusammenhang</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Unterstellt, alle Fakten stimmen. Stimmt dann auch der Zusammenhang, in dem die Fakten stehen? Selbst faktisch korrekte Aussagen ergeben – für sich allein genommen – oft keinen Sinn. Erst der Kontext erzeugt einen Sachzusammenhang, d. h. eine inhaltlich zusammen-hängende Beschreibung. Etwa: Stimmt denn dieser im Bericht darstellte Zusammenhang? </a:t>
            </a:r>
          </a:p>
          <a:p>
            <a:r>
              <a:rPr lang="de-DE" sz="1100" dirty="0">
                <a:latin typeface="Arial" panose="020B0604020202020204" pitchFamily="34" charset="0"/>
                <a:cs typeface="Arial" panose="020B0604020202020204" pitchFamily="34" charset="0"/>
              </a:rPr>
              <a:t>Auch dieser sollte geprüft werden mit Fragen wie diese: Was geschah zuerst, was passierte später? </a:t>
            </a:r>
            <a:r>
              <a:rPr lang="de-DE" sz="1100" i="1" dirty="0">
                <a:latin typeface="Arial" panose="020B0604020202020204" pitchFamily="34" charset="0"/>
                <a:cs typeface="Arial" panose="020B0604020202020204" pitchFamily="34" charset="0"/>
              </a:rPr>
              <a:t>Wie</a:t>
            </a:r>
            <a:r>
              <a:rPr lang="de-DE" sz="1100" dirty="0">
                <a:latin typeface="Arial" panose="020B0604020202020204" pitchFamily="34" charset="0"/>
                <a:cs typeface="Arial" panose="020B0604020202020204" pitchFamily="34" charset="0"/>
              </a:rPr>
              <a:t> kam es dazu?</a:t>
            </a:r>
          </a:p>
          <a:p>
            <a:r>
              <a:rPr lang="de-DE" sz="1100" dirty="0">
                <a:latin typeface="Arial" panose="020B0604020202020204" pitchFamily="34" charset="0"/>
                <a:cs typeface="Arial" panose="020B0604020202020204" pitchFamily="34" charset="0"/>
              </a:rPr>
              <a:t>Gibt es sachdienliche Äußerungen von den Beteiligten? Welche Fakten fehlen, um den Zusammenhang ganz zu verstehen?</a:t>
            </a:r>
          </a:p>
          <a:p>
            <a:r>
              <a:rPr lang="de-DE" sz="1100" dirty="0">
                <a:latin typeface="Arial" panose="020B0604020202020204" pitchFamily="34" charset="0"/>
                <a:cs typeface="Arial" panose="020B0604020202020204" pitchFamily="34" charset="0"/>
              </a:rPr>
              <a:t>Achtung: Man sollte mit Erklärungen (Hypothesen) zurückhaltend sein; nicht meine Meinung über Gründe, sondern die Vorgänge selbst liefern Aufklärung. </a:t>
            </a:r>
          </a:p>
        </p:txBody>
      </p:sp>
    </p:spTree>
    <p:extLst>
      <p:ext uri="{BB962C8B-B14F-4D97-AF65-F5344CB8AC3E}">
        <p14:creationId xmlns:p14="http://schemas.microsoft.com/office/powerpoint/2010/main" val="3203664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2A61CC0-4B0B-4395-B916-EE71BB03C9A7}" type="slidenum">
              <a:rPr lang="de-DE" smtClean="0"/>
              <a:pPr/>
              <a:t>19</a:t>
            </a:fld>
            <a:endParaRPr lang="de-DE" dirty="0"/>
          </a:p>
        </p:txBody>
      </p:sp>
      <p:sp>
        <p:nvSpPr>
          <p:cNvPr id="6" name="Folienbildplatzhalter 5">
            <a:extLst>
              <a:ext uri="{FF2B5EF4-FFF2-40B4-BE49-F238E27FC236}">
                <a16:creationId xmlns:a16="http://schemas.microsoft.com/office/drawing/2014/main" id="{A1687B5D-FA3C-4819-A231-8E0B192485C2}"/>
              </a:ext>
            </a:extLst>
          </p:cNvPr>
          <p:cNvSpPr>
            <a:spLocks noGrp="1" noRot="1" noChangeAspect="1"/>
          </p:cNvSpPr>
          <p:nvPr>
            <p:ph type="sldImg"/>
          </p:nvPr>
        </p:nvSpPr>
        <p:spPr>
          <a:xfrm>
            <a:off x="309563" y="1055688"/>
            <a:ext cx="3478212" cy="1957387"/>
          </a:xfrm>
        </p:spPr>
      </p:sp>
      <p:sp>
        <p:nvSpPr>
          <p:cNvPr id="7" name="Notizenplatzhalter 6">
            <a:extLst>
              <a:ext uri="{FF2B5EF4-FFF2-40B4-BE49-F238E27FC236}">
                <a16:creationId xmlns:a16="http://schemas.microsoft.com/office/drawing/2014/main" id="{DBEAACD1-2CDE-41BD-AAB3-6D6715DF5788}"/>
              </a:ext>
            </a:extLst>
          </p:cNvPr>
          <p:cNvSpPr>
            <a:spLocks noGrp="1"/>
          </p:cNvSpPr>
          <p:nvPr>
            <p:ph type="body" idx="1"/>
          </p:nvPr>
        </p:nvSpPr>
        <p:spPr>
          <a:xfrm>
            <a:off x="309290" y="3605138"/>
            <a:ext cx="4392474" cy="6480720"/>
          </a:xfrm>
          <a:noFill/>
          <a:ln>
            <a:noFill/>
          </a:ln>
        </p:spPr>
        <p:txBody>
          <a:bodyPr>
            <a:noAutofit/>
          </a:bodyPr>
          <a:lstStyle/>
          <a:p>
            <a:pPr>
              <a:lnSpc>
                <a:spcPct val="130000"/>
              </a:lnSpc>
            </a:pPr>
            <a:r>
              <a:rPr lang="de-DE" b="1" dirty="0"/>
              <a:t>Dieser Merkzettel sollte kurz erläutert werden – hier einige unterstützende Stichworte:</a:t>
            </a:r>
            <a:endParaRPr lang="de-DE" dirty="0"/>
          </a:p>
          <a:p>
            <a:pPr>
              <a:lnSpc>
                <a:spcPct val="130000"/>
              </a:lnSpc>
              <a:spcBef>
                <a:spcPts val="600"/>
              </a:spcBef>
              <a:buClr>
                <a:srgbClr val="FF0000"/>
              </a:buClr>
            </a:pPr>
            <a:r>
              <a:rPr lang="de-DE" u="sng" dirty="0"/>
              <a:t>Punkt 1</a:t>
            </a:r>
            <a:r>
              <a:rPr lang="de-DE" dirty="0"/>
              <a:t>: Der Absender. Hier sind folgende Fragen dienlich:  </a:t>
            </a:r>
            <a:br>
              <a:rPr lang="de-DE" dirty="0"/>
            </a:br>
            <a:r>
              <a:rPr lang="de-DE" dirty="0"/>
              <a:t>1.) Handelt es sich um ein professionelles Newsmedium (oder um eine Behörde oder eine anerkannte wissenschaftliche Einrichtung)?   2.) Wenn nicht: Ist der Absender a) kompetent und b) glaubwürdig, d.h. ohne verdeckte Absichten?</a:t>
            </a:r>
          </a:p>
          <a:p>
            <a:pPr>
              <a:lnSpc>
                <a:spcPct val="130000"/>
              </a:lnSpc>
              <a:spcBef>
                <a:spcPts val="600"/>
              </a:spcBef>
              <a:buClr>
                <a:srgbClr val="FF0000"/>
              </a:buClr>
            </a:pPr>
            <a:r>
              <a:rPr lang="de-DE" u="sng" dirty="0"/>
              <a:t>Punkt 2:</a:t>
            </a:r>
            <a:r>
              <a:rPr lang="de-DE" dirty="0"/>
              <a:t> Die Fakten können anhand der 4 W-Fragen erfasst und geprüft werden : Wer?, Was?, Wann?, Wo?  (mehr dazu in der Lehr-einheit 2 „harte Fakten“)</a:t>
            </a:r>
          </a:p>
          <a:p>
            <a:pPr>
              <a:lnSpc>
                <a:spcPct val="130000"/>
              </a:lnSpc>
              <a:spcBef>
                <a:spcPts val="600"/>
              </a:spcBef>
              <a:buClr>
                <a:srgbClr val="FF0000"/>
              </a:buClr>
            </a:pPr>
            <a:r>
              <a:rPr lang="de-DE" u="sng" dirty="0"/>
              <a:t>Punkt 3:</a:t>
            </a:r>
            <a:r>
              <a:rPr lang="de-DE" dirty="0"/>
              <a:t> Die Quellen! </a:t>
            </a:r>
            <a:r>
              <a:rPr lang="de-DE" dirty="0">
                <a:sym typeface="Wingdings" panose="05000000000000000000" pitchFamily="2" charset="2"/>
              </a:rPr>
              <a:t></a:t>
            </a:r>
            <a:r>
              <a:rPr lang="de-DE" dirty="0"/>
              <a:t> Achtet auf den Unterschied  zwischen Informant (die Aussagen im Text) und dem Überbringer (dem Medium)!</a:t>
            </a:r>
          </a:p>
          <a:p>
            <a:pPr>
              <a:lnSpc>
                <a:spcPct val="130000"/>
              </a:lnSpc>
              <a:spcBef>
                <a:spcPts val="600"/>
              </a:spcBef>
              <a:buClr>
                <a:srgbClr val="FF0000"/>
              </a:buClr>
            </a:pPr>
            <a:r>
              <a:rPr lang="de-DE" u="sng" dirty="0"/>
              <a:t>Punkt 4:</a:t>
            </a:r>
            <a:r>
              <a:rPr lang="de-DE" dirty="0"/>
              <a:t> Zuverlässige Medien sind solche, die sich an die journalistischen Regeln halten (mehr dazu: </a:t>
            </a:r>
            <a:r>
              <a:rPr lang="de-DE" dirty="0">
                <a:sym typeface="Wingdings" panose="05000000000000000000" pitchFamily="2" charset="2"/>
              </a:rPr>
              <a:t>FFN-</a:t>
            </a:r>
            <a:r>
              <a:rPr lang="de-DE" dirty="0"/>
              <a:t>Lehreinheit 5 „Zuverlässige Newsmedien“) – zum Beispiel Trennung zw. Nachricht und Meinung und Angabe der Quellen (Punkt 3). </a:t>
            </a:r>
          </a:p>
          <a:p>
            <a:pPr>
              <a:lnSpc>
                <a:spcPct val="130000"/>
              </a:lnSpc>
              <a:spcBef>
                <a:spcPts val="600"/>
              </a:spcBef>
              <a:buClr>
                <a:srgbClr val="FF0000"/>
              </a:buClr>
            </a:pPr>
            <a:r>
              <a:rPr lang="de-DE" u="sng" dirty="0"/>
              <a:t>Punkt 5:</a:t>
            </a:r>
            <a:r>
              <a:rPr lang="de-DE" dirty="0"/>
              <a:t> Jetzt geht es um den Vergleich der Darstellungen in den Medien: Was wird übereinstimmend ausgesagt, wo gibt es Abweichungen? Und: Stimmen die Aussagen mit dem überein, was in dem Post stand, den ich überprüfen wollte?</a:t>
            </a:r>
          </a:p>
        </p:txBody>
      </p:sp>
      <p:sp>
        <p:nvSpPr>
          <p:cNvPr id="5" name="Textfeld 4">
            <a:extLst>
              <a:ext uri="{FF2B5EF4-FFF2-40B4-BE49-F238E27FC236}">
                <a16:creationId xmlns:a16="http://schemas.microsoft.com/office/drawing/2014/main" id="{C1739411-41C6-42E6-8AC5-2E1DDE4B7E69}"/>
              </a:ext>
            </a:extLst>
          </p:cNvPr>
          <p:cNvSpPr txBox="1"/>
          <p:nvPr/>
        </p:nvSpPr>
        <p:spPr>
          <a:xfrm>
            <a:off x="4053706" y="1444898"/>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Zusammenfassung der in der Einheit gelernten Prüfschritte</a:t>
            </a:r>
          </a:p>
        </p:txBody>
      </p:sp>
      <p:sp>
        <p:nvSpPr>
          <p:cNvPr id="8" name="Textfeld 7"/>
          <p:cNvSpPr txBox="1"/>
          <p:nvPr/>
        </p:nvSpPr>
        <p:spPr>
          <a:xfrm>
            <a:off x="4845794" y="2446557"/>
            <a:ext cx="1656184"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4325107A-AEF3-4D33-AC02-930981ABE8FB}"/>
              </a:ext>
            </a:extLst>
          </p:cNvPr>
          <p:cNvSpPr txBox="1"/>
          <p:nvPr/>
        </p:nvSpPr>
        <p:spPr>
          <a:xfrm>
            <a:off x="4845794" y="3893170"/>
            <a:ext cx="1859282" cy="5924699"/>
          </a:xfrm>
          <a:prstGeom prst="rect">
            <a:avLst/>
          </a:prstGeom>
          <a:solidFill>
            <a:schemeClr val="bg1"/>
          </a:solid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Ein-Quellen-Berichte</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Mitunter stützen sich</a:t>
            </a:r>
          </a:p>
          <a:p>
            <a:r>
              <a:rPr lang="de-DE" sz="1100" dirty="0">
                <a:latin typeface="Arial" panose="020B0604020202020204" pitchFamily="34" charset="0"/>
                <a:cs typeface="Arial" panose="020B0604020202020204" pitchFamily="34" charset="0"/>
              </a:rPr>
              <a:t>die in Berichten genannten Fakten nur auf eine Quelle. Und nur die wird in den Medien genannt bzw. zitiert. Diese Berichte findet man mit der Suchmaschine (Achtung Paywall!) und kann sie vergleichen: Gibt es Abweichungen? Was wurde weggelassen? </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Wenn die Quelle eine Behörde ist, findet man die Originaläußerung oft über  die Pressestelle oder die Webseite der Behörde.</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Handelt es sich um eine exklusive Aussage eines Akteurs (=sie steht nur in diesem Medium), dann interessiert uns nicht dessen Meinung, sondern das Faktische in seiner Aussage: Stimmt, was er sagt? Vielleicht können wir  die in seiner Aussage enthaltenen Fakten (Ort, Zeit, Personen usw.) per Suchmaschine überprüfen.</a:t>
            </a:r>
          </a:p>
        </p:txBody>
      </p:sp>
    </p:spTree>
    <p:extLst>
      <p:ext uri="{BB962C8B-B14F-4D97-AF65-F5344CB8AC3E}">
        <p14:creationId xmlns:p14="http://schemas.microsoft.com/office/powerpoint/2010/main" val="204765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a:xfrm>
            <a:off x="4021294" y="9721106"/>
            <a:ext cx="3076363" cy="511731"/>
          </a:xfrm>
          <a:prstGeom prst="rect">
            <a:avLst/>
          </a:prstGeom>
        </p:spPr>
        <p:txBody>
          <a:bodyPr/>
          <a:lstStyle/>
          <a:p>
            <a:fld id="{A2A61CC0-4B0B-4395-B916-EE71BB03C9A7}" type="slidenum">
              <a:rPr lang="de-DE" smtClean="0"/>
              <a:pPr/>
              <a:t>2</a:t>
            </a:fld>
            <a:endParaRPr lang="de-DE" dirty="0"/>
          </a:p>
        </p:txBody>
      </p:sp>
      <p:sp>
        <p:nvSpPr>
          <p:cNvPr id="8" name="Folienbildplatzhalter 7">
            <a:extLst>
              <a:ext uri="{FF2B5EF4-FFF2-40B4-BE49-F238E27FC236}">
                <a16:creationId xmlns:a16="http://schemas.microsoft.com/office/drawing/2014/main" id="{2509D252-0866-4364-A651-01C4350B87F7}"/>
              </a:ext>
            </a:extLst>
          </p:cNvPr>
          <p:cNvSpPr>
            <a:spLocks noGrp="1" noRot="1" noChangeAspect="1"/>
          </p:cNvSpPr>
          <p:nvPr>
            <p:ph type="sldImg"/>
          </p:nvPr>
        </p:nvSpPr>
        <p:spPr>
          <a:xfrm>
            <a:off x="309563" y="1055688"/>
            <a:ext cx="3478212" cy="1957387"/>
          </a:xfrm>
          <a:prstGeom prst="rect">
            <a:avLst/>
          </a:prstGeom>
        </p:spPr>
      </p:sp>
      <p:sp>
        <p:nvSpPr>
          <p:cNvPr id="6" name="Textfeld 5">
            <a:extLst>
              <a:ext uri="{FF2B5EF4-FFF2-40B4-BE49-F238E27FC236}">
                <a16:creationId xmlns:a16="http://schemas.microsoft.com/office/drawing/2014/main" id="{234C53C0-2BC2-4DA8-93FF-97047A47C8E1}"/>
              </a:ext>
            </a:extLst>
          </p:cNvPr>
          <p:cNvSpPr txBox="1"/>
          <p:nvPr/>
        </p:nvSpPr>
        <p:spPr>
          <a:xfrm>
            <a:off x="4037268" y="1487289"/>
            <a:ext cx="2160240"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Aufbau der Gesamteinheit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13" name="Notizenplatzhalter 12">
            <a:extLst>
              <a:ext uri="{FF2B5EF4-FFF2-40B4-BE49-F238E27FC236}">
                <a16:creationId xmlns:a16="http://schemas.microsoft.com/office/drawing/2014/main" id="{99EBF9C3-22BF-5774-9B82-FC96AB9E05C8}"/>
              </a:ext>
            </a:extLst>
          </p:cNvPr>
          <p:cNvSpPr>
            <a:spLocks noGrp="1"/>
          </p:cNvSpPr>
          <p:nvPr>
            <p:ph type="body" sz="quarter" idx="3"/>
          </p:nvPr>
        </p:nvSpPr>
        <p:spPr/>
        <p:txBody>
          <a:bodyPr/>
          <a:lstStyle/>
          <a:p>
            <a:pPr>
              <a:lnSpc>
                <a:spcPct val="150000"/>
              </a:lnSpc>
            </a:pPr>
            <a:endParaRPr lang="de-DE" dirty="0">
              <a:highlight>
                <a:srgbClr val="FFFF00"/>
              </a:highlight>
            </a:endParaRPr>
          </a:p>
          <a:p>
            <a:pPr>
              <a:lnSpc>
                <a:spcPct val="150000"/>
              </a:lnSpc>
            </a:pPr>
            <a:r>
              <a:rPr lang="de-DE" dirty="0">
                <a:highlight>
                  <a:srgbClr val="FFFF00"/>
                </a:highlight>
              </a:rPr>
              <a:t>Hinweis: </a:t>
            </a:r>
          </a:p>
        </p:txBody>
      </p:sp>
      <p:sp>
        <p:nvSpPr>
          <p:cNvPr id="10" name="Rechteck 9">
            <a:extLst>
              <a:ext uri="{FF2B5EF4-FFF2-40B4-BE49-F238E27FC236}">
                <a16:creationId xmlns:a16="http://schemas.microsoft.com/office/drawing/2014/main" id="{2B93B51E-74C6-4ACC-82CD-E4F93C97C902}"/>
              </a:ext>
            </a:extLst>
          </p:cNvPr>
          <p:cNvSpPr/>
          <p:nvPr/>
        </p:nvSpPr>
        <p:spPr>
          <a:xfrm>
            <a:off x="325780" y="3677146"/>
            <a:ext cx="4392000" cy="172819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de-DE" sz="1200" dirty="0">
              <a:solidFill>
                <a:schemeClr val="tx1"/>
              </a:solidFill>
            </a:endParaRPr>
          </a:p>
          <a:p>
            <a:pPr>
              <a:lnSpc>
                <a:spcPct val="150000"/>
              </a:lnSpc>
            </a:pPr>
            <a:endParaRPr lang="de-DE" sz="700" dirty="0">
              <a:solidFill>
                <a:schemeClr val="tx1"/>
              </a:solidFill>
            </a:endParaRPr>
          </a:p>
          <a:p>
            <a:pPr>
              <a:lnSpc>
                <a:spcPct val="150000"/>
              </a:lnSpc>
            </a:pPr>
            <a:r>
              <a:rPr lang="de-DE" sz="1200" i="1" dirty="0">
                <a:solidFill>
                  <a:schemeClr val="tx1"/>
                </a:solidFill>
              </a:rPr>
              <a:t>Wenn Ihr an eure Handynutzung in der Freizeit (=außerhalb der Schule) denkt: Welche Erfahrungen habt ihr mit unwahren Informationen, mit Falschdarstellungen und sog. Fake News schon gemacht? </a:t>
            </a:r>
          </a:p>
          <a:p>
            <a:pPr>
              <a:lnSpc>
                <a:spcPct val="150000"/>
              </a:lnSpc>
            </a:pPr>
            <a:endParaRPr lang="de-DE" sz="1200" dirty="0">
              <a:solidFill>
                <a:schemeClr val="tx1"/>
              </a:solidFill>
            </a:endParaRPr>
          </a:p>
          <a:p>
            <a:pPr>
              <a:lnSpc>
                <a:spcPct val="150000"/>
              </a:lnSpc>
            </a:pPr>
            <a:r>
              <a:rPr lang="de-DE" sz="1200" b="1" dirty="0">
                <a:solidFill>
                  <a:schemeClr val="tx1"/>
                </a:solidFill>
              </a:rPr>
              <a:t>Hinweis: </a:t>
            </a:r>
            <a:r>
              <a:rPr lang="de-DE" sz="1200" dirty="0">
                <a:solidFill>
                  <a:schemeClr val="tx1"/>
                </a:solidFill>
              </a:rPr>
              <a:t>Jugendliche haben reiche Erfahrung mit Fake-News. Im Gespräch ggf. auf den Unterschied zwischen fiktionalen Inhalten, beliebigen privaten Videos und nachrichtlichen Inhalten – woher kommen die News? – eingehen. (siehe Hintergrund der folgenden Seite).</a:t>
            </a:r>
          </a:p>
          <a:p>
            <a:pPr>
              <a:lnSpc>
                <a:spcPct val="150000"/>
              </a:lnSpc>
            </a:pPr>
            <a:endParaRPr lang="de-DE" sz="1200" b="1" dirty="0">
              <a:solidFill>
                <a:schemeClr val="tx1"/>
              </a:solidFill>
            </a:endParaRPr>
          </a:p>
          <a:p>
            <a:pPr>
              <a:lnSpc>
                <a:spcPct val="150000"/>
              </a:lnSpc>
            </a:pPr>
            <a:r>
              <a:rPr lang="de-DE" sz="1200" b="1" dirty="0">
                <a:solidFill>
                  <a:schemeClr val="tx1"/>
                </a:solidFill>
              </a:rPr>
              <a:t>Gesprächsziel: </a:t>
            </a:r>
            <a:r>
              <a:rPr lang="de-DE" sz="1200" dirty="0">
                <a:solidFill>
                  <a:schemeClr val="tx1"/>
                </a:solidFill>
              </a:rPr>
              <a:t>Kenntnisse und</a:t>
            </a:r>
            <a:r>
              <a:rPr lang="de-DE" sz="1200" b="1" dirty="0">
                <a:solidFill>
                  <a:schemeClr val="tx1"/>
                </a:solidFill>
              </a:rPr>
              <a:t> </a:t>
            </a:r>
            <a:r>
              <a:rPr lang="de-DE" sz="1200" dirty="0">
                <a:solidFill>
                  <a:schemeClr val="tx1"/>
                </a:solidFill>
              </a:rPr>
              <a:t>Sinnverstehen wecken für den Unterschied zwischen informierenden Mitteilungen (auch schon im Chat!), Meinungsäußerungen und sonstiges Angeboten und Feeds (Unterhaltung, Spaß, Gaming usw.).</a:t>
            </a:r>
          </a:p>
          <a:p>
            <a:pPr>
              <a:lnSpc>
                <a:spcPct val="150000"/>
              </a:lnSpc>
            </a:pPr>
            <a:endParaRPr lang="de-DE" sz="1200" dirty="0">
              <a:solidFill>
                <a:schemeClr val="tx1"/>
              </a:solidFill>
            </a:endParaRPr>
          </a:p>
          <a:p>
            <a:pPr>
              <a:lnSpc>
                <a:spcPct val="150000"/>
              </a:lnSpc>
            </a:pPr>
            <a:endParaRPr lang="de-DE" sz="1200" dirty="0">
              <a:solidFill>
                <a:schemeClr val="tx1"/>
              </a:solidFill>
            </a:endParaRPr>
          </a:p>
        </p:txBody>
      </p:sp>
      <p:sp>
        <p:nvSpPr>
          <p:cNvPr id="11" name="Rechteck 10">
            <a:extLst>
              <a:ext uri="{FF2B5EF4-FFF2-40B4-BE49-F238E27FC236}">
                <a16:creationId xmlns:a16="http://schemas.microsoft.com/office/drawing/2014/main" id="{97DEF499-BE47-426B-AC2D-FC2802413601}"/>
              </a:ext>
            </a:extLst>
          </p:cNvPr>
          <p:cNvSpPr/>
          <p:nvPr/>
        </p:nvSpPr>
        <p:spPr>
          <a:xfrm>
            <a:off x="813346" y="3821162"/>
            <a:ext cx="3888432" cy="276999"/>
          </a:xfrm>
          <a:prstGeom prst="rect">
            <a:avLst/>
          </a:prstGeom>
        </p:spPr>
        <p:txBody>
          <a:bodyPr wrap="square">
            <a:spAutoFit/>
          </a:bodyPr>
          <a:lstStyle/>
          <a:p>
            <a:r>
              <a:rPr lang="en-GB" sz="1200" b="1" dirty="0" err="1">
                <a:solidFill>
                  <a:srgbClr val="FF0000"/>
                </a:solidFill>
              </a:rPr>
              <a:t>Einstiegsimpuls</a:t>
            </a:r>
            <a:r>
              <a:rPr lang="en-GB" sz="1200" b="1" dirty="0">
                <a:solidFill>
                  <a:srgbClr val="FF0000"/>
                </a:solidFill>
              </a:rPr>
              <a:t> – </a:t>
            </a:r>
            <a:r>
              <a:rPr lang="en-GB" sz="1200" b="1" dirty="0" err="1">
                <a:solidFill>
                  <a:srgbClr val="FF0000"/>
                </a:solidFill>
              </a:rPr>
              <a:t>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2" name="Grafik 11" descr="Ein Bild, das Uhr enthält.&#10;&#10;Automatisch generierte Beschreibung">
            <a:extLst>
              <a:ext uri="{FF2B5EF4-FFF2-40B4-BE49-F238E27FC236}">
                <a16:creationId xmlns:a16="http://schemas.microsoft.com/office/drawing/2014/main" id="{C673426B-707A-4B76-93A6-D97C6F8458D4}"/>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4" name="Textfeld 13">
            <a:extLst>
              <a:ext uri="{FF2B5EF4-FFF2-40B4-BE49-F238E27FC236}">
                <a16:creationId xmlns:a16="http://schemas.microsoft.com/office/drawing/2014/main" id="{C1B1B46E-7BF3-486A-8F7A-C455954BE184}"/>
              </a:ext>
            </a:extLst>
          </p:cNvPr>
          <p:cNvSpPr txBox="1"/>
          <p:nvPr/>
        </p:nvSpPr>
        <p:spPr>
          <a:xfrm>
            <a:off x="4834260" y="3893170"/>
            <a:ext cx="2022350" cy="5178341"/>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Zur Mediennutzung junger Menschen</a:t>
            </a:r>
            <a:endParaRPr lang="de-DE" sz="9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Der </a:t>
            </a:r>
            <a:r>
              <a:rPr lang="de-DE" sz="1100" i="1" dirty="0">
                <a:latin typeface="Arial" panose="020B0604020202020204" pitchFamily="34" charset="0"/>
                <a:cs typeface="Arial" panose="020B0604020202020204" pitchFamily="34" charset="0"/>
              </a:rPr>
              <a:t>Reuters Digital News Report</a:t>
            </a:r>
            <a:r>
              <a:rPr lang="de-DE" sz="1100" dirty="0">
                <a:latin typeface="Arial" panose="020B0604020202020204" pitchFamily="34" charset="0"/>
                <a:cs typeface="Arial" panose="020B0604020202020204" pitchFamily="34" charset="0"/>
              </a:rPr>
              <a:t> untersucht periodisch das Informationsverhalten der Bevölkerung. Der Studie von 2025 zufolge informiert sich </a:t>
            </a:r>
            <a:r>
              <a:rPr lang="de-DE" sz="1100" b="1" dirty="0">
                <a:latin typeface="Arial" panose="020B0604020202020204" pitchFamily="34" charset="0"/>
                <a:cs typeface="Arial" panose="020B0604020202020204" pitchFamily="34" charset="0"/>
              </a:rPr>
              <a:t>jeder Zweite </a:t>
            </a:r>
            <a:r>
              <a:rPr lang="de-DE" sz="1100" dirty="0">
                <a:latin typeface="Arial" panose="020B0604020202020204" pitchFamily="34" charset="0"/>
                <a:cs typeface="Arial" panose="020B0604020202020204" pitchFamily="34" charset="0"/>
              </a:rPr>
              <a:t>unter den 18- bis 24-Jährigen regelmäßig auf Plattformen der Sozialen Medien wie </a:t>
            </a:r>
            <a:r>
              <a:rPr lang="de-DE" sz="1100" i="1" dirty="0">
                <a:latin typeface="Arial" panose="020B0604020202020204" pitchFamily="34" charset="0"/>
                <a:cs typeface="Arial" panose="020B0604020202020204" pitchFamily="34" charset="0"/>
              </a:rPr>
              <a:t>TikTok &amp; Instagram</a:t>
            </a:r>
            <a:r>
              <a:rPr lang="de-DE" sz="1100" dirty="0">
                <a:latin typeface="Arial" panose="020B0604020202020204" pitchFamily="34" charset="0"/>
                <a:cs typeface="Arial" panose="020B0604020202020204" pitchFamily="34" charset="0"/>
              </a:rPr>
              <a:t>. Für ein Drittel sind sie die wichtigste Nachrichtenquelle. </a:t>
            </a:r>
          </a:p>
          <a:p>
            <a:r>
              <a:rPr lang="de-DE" sz="1100" dirty="0">
                <a:latin typeface="Arial" panose="020B0604020202020204" pitchFamily="34" charset="0"/>
                <a:cs typeface="Arial" panose="020B0604020202020204" pitchFamily="34" charset="0"/>
              </a:rPr>
              <a:t>Das lineare Fernsehen ist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nur noch für ein Drittel der Befragten eine wichtige Informationsquelle; </a:t>
            </a:r>
          </a:p>
          <a:p>
            <a:r>
              <a:rPr lang="de-DE" sz="1100" dirty="0">
                <a:latin typeface="Arial" panose="020B0604020202020204" pitchFamily="34" charset="0"/>
                <a:cs typeface="Arial" panose="020B0604020202020204" pitchFamily="34" charset="0"/>
              </a:rPr>
              <a:t>unter den Erwachsenen gilt dies noch für 61%. </a:t>
            </a:r>
            <a:br>
              <a:rPr lang="de-DE" sz="1100" dirty="0">
                <a:latin typeface="Arial" panose="020B0604020202020204" pitchFamily="34" charset="0"/>
                <a:cs typeface="Arial" panose="020B0604020202020204" pitchFamily="34" charset="0"/>
              </a:rPr>
            </a:br>
            <a:r>
              <a:rPr lang="de-DE" sz="1050" dirty="0">
                <a:latin typeface="Arial" panose="020B0604020202020204" pitchFamily="34" charset="0"/>
                <a:cs typeface="Arial" panose="020B0604020202020204" pitchFamily="34" charset="0"/>
                <a:hlinkClick r:id="rId4"/>
              </a:rPr>
              <a:t>https://leibniz-hbi.de/hbi-publications/reuters-report-2025-ergebnisse-fuer-deutschland/</a:t>
            </a:r>
            <a:r>
              <a:rPr lang="de-DE" sz="1050" dirty="0">
                <a:latin typeface="Arial" panose="020B0604020202020204" pitchFamily="34" charset="0"/>
                <a:cs typeface="Arial" panose="020B0604020202020204" pitchFamily="34" charset="0"/>
              </a:rPr>
              <a:t>  (Abruf: 26.01.26)</a:t>
            </a:r>
          </a:p>
          <a:p>
            <a:endParaRPr lang="de-DE" sz="1050" dirty="0">
              <a:latin typeface="Arial" panose="020B0604020202020204" pitchFamily="34" charset="0"/>
              <a:cs typeface="Arial" panose="020B0604020202020204" pitchFamily="34" charset="0"/>
            </a:endParaRPr>
          </a:p>
          <a:p>
            <a:r>
              <a:rPr lang="de-DE" sz="1050" dirty="0">
                <a:latin typeface="Arial" panose="020B0604020202020204" pitchFamily="34" charset="0"/>
                <a:cs typeface="Arial" panose="020B0604020202020204" pitchFamily="34" charset="0"/>
              </a:rPr>
              <a:t>Über Jugendloche und Falschinformationen </a:t>
            </a:r>
            <a:br>
              <a:rPr lang="de-DE" sz="1050" dirty="0">
                <a:latin typeface="Arial" panose="020B0604020202020204" pitchFamily="34" charset="0"/>
                <a:cs typeface="Arial" panose="020B0604020202020204" pitchFamily="34" charset="0"/>
              </a:rPr>
            </a:br>
            <a:r>
              <a:rPr lang="de-DE" sz="1050" dirty="0">
                <a:latin typeface="Arial" panose="020B0604020202020204" pitchFamily="34" charset="0"/>
                <a:cs typeface="Arial" panose="020B0604020202020204" pitchFamily="34" charset="0"/>
                <a:sym typeface="Wingdings" panose="05000000000000000000" pitchFamily="2" charset="2"/>
              </a:rPr>
              <a:t> nächste Folie</a:t>
            </a:r>
            <a:endParaRPr lang="de-DE" sz="105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824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20</a:t>
            </a:fld>
            <a:endParaRPr lang="de-DE" dirty="0"/>
          </a:p>
        </p:txBody>
      </p:sp>
      <p:sp>
        <p:nvSpPr>
          <p:cNvPr id="5" name="Textfeld 4">
            <a:extLst>
              <a:ext uri="{FF2B5EF4-FFF2-40B4-BE49-F238E27FC236}">
                <a16:creationId xmlns:a16="http://schemas.microsoft.com/office/drawing/2014/main" id="{497D74D6-8A36-4543-B165-F1E7B93D74E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FB855AC5-A10D-4095-A3FF-4F2FD8FB2226}"/>
              </a:ext>
            </a:extLst>
          </p:cNvPr>
          <p:cNvSpPr txBox="1"/>
          <p:nvPr/>
        </p:nvSpPr>
        <p:spPr>
          <a:xfrm>
            <a:off x="4053706" y="1444898"/>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Vorbereitung Journalistenbesuch</a:t>
            </a:r>
          </a:p>
        </p:txBody>
      </p:sp>
      <p:sp>
        <p:nvSpPr>
          <p:cNvPr id="7" name="Notizenplatzhalter 6">
            <a:extLst>
              <a:ext uri="{FF2B5EF4-FFF2-40B4-BE49-F238E27FC236}">
                <a16:creationId xmlns:a16="http://schemas.microsoft.com/office/drawing/2014/main" id="{DB758F50-19EB-4C88-A903-FC88204E752B}"/>
              </a:ext>
            </a:extLst>
          </p:cNvPr>
          <p:cNvSpPr>
            <a:spLocks noGrp="1"/>
          </p:cNvSpPr>
          <p:nvPr>
            <p:ph type="body" sz="quarter" idx="3"/>
          </p:nvPr>
        </p:nvSpPr>
        <p:spPr/>
        <p:txBody>
          <a:bodyPr/>
          <a:lstStyle/>
          <a:p>
            <a:r>
              <a:rPr lang="de-DE" dirty="0"/>
              <a:t>  </a:t>
            </a:r>
          </a:p>
        </p:txBody>
      </p:sp>
      <p:sp>
        <p:nvSpPr>
          <p:cNvPr id="8" name="Notizenplatzhalter 2">
            <a:extLst>
              <a:ext uri="{FF2B5EF4-FFF2-40B4-BE49-F238E27FC236}">
                <a16:creationId xmlns:a16="http://schemas.microsoft.com/office/drawing/2014/main" id="{4F68D681-3966-4893-85FF-BB4A29286AB8}"/>
              </a:ext>
            </a:extLst>
          </p:cNvPr>
          <p:cNvSpPr txBox="1">
            <a:spLocks/>
          </p:cNvSpPr>
          <p:nvPr/>
        </p:nvSpPr>
        <p:spPr>
          <a:xfrm>
            <a:off x="461701" y="3749154"/>
            <a:ext cx="4392474" cy="619268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de-DE" b="1" dirty="0"/>
              <a:t>An die </a:t>
            </a:r>
            <a:r>
              <a:rPr lang="de-DE" b="1" dirty="0" err="1"/>
              <a:t>LuL</a:t>
            </a:r>
            <a:r>
              <a:rPr lang="de-DE" b="1" dirty="0"/>
              <a:t> als Anregung für den Journalistenbesuch:</a:t>
            </a:r>
          </a:p>
          <a:p>
            <a:endParaRPr lang="de-DE" dirty="0"/>
          </a:p>
          <a:p>
            <a:pPr>
              <a:lnSpc>
                <a:spcPct val="130000"/>
              </a:lnSpc>
            </a:pPr>
            <a:r>
              <a:rPr lang="de-DE" dirty="0"/>
              <a:t>Die Besprechung des </a:t>
            </a:r>
            <a:r>
              <a:rPr lang="de-DE" i="1" dirty="0"/>
              <a:t>Merkzettels</a:t>
            </a:r>
            <a:r>
              <a:rPr lang="de-DE" dirty="0"/>
              <a:t> hat vielleicht die eine oder andere Frage an den </a:t>
            </a:r>
            <a:r>
              <a:rPr lang="de-DE" i="1" dirty="0"/>
              <a:t>Journalistenbesuch</a:t>
            </a:r>
            <a:r>
              <a:rPr lang="de-DE" dirty="0"/>
              <a:t> neu aufgeworfen:</a:t>
            </a:r>
          </a:p>
          <a:p>
            <a:pPr>
              <a:lnSpc>
                <a:spcPct val="130000"/>
              </a:lnSpc>
            </a:pPr>
            <a:endParaRPr lang="de-DE" dirty="0"/>
          </a:p>
          <a:p>
            <a:pPr marL="180975" indent="-180975">
              <a:lnSpc>
                <a:spcPct val="130000"/>
              </a:lnSpc>
              <a:buFont typeface="Wingdings" panose="05000000000000000000" pitchFamily="2" charset="2"/>
              <a:buChar char="§"/>
            </a:pPr>
            <a:r>
              <a:rPr lang="de-DE" dirty="0"/>
              <a:t>Überprüft Ihre Newsredaktion alle Nachrichten, die sie publizieren will?  Wie ist das mit dem Zeitdruck, wenn andere Medien dieselben Nachricht bringen?</a:t>
            </a:r>
          </a:p>
          <a:p>
            <a:pPr>
              <a:lnSpc>
                <a:spcPct val="130000"/>
              </a:lnSpc>
            </a:pPr>
            <a:endParaRPr lang="de-DE" dirty="0"/>
          </a:p>
          <a:p>
            <a:pPr marL="180975" indent="-180975">
              <a:lnSpc>
                <a:spcPct val="130000"/>
              </a:lnSpc>
              <a:buFont typeface="Wingdings" panose="05000000000000000000" pitchFamily="2" charset="2"/>
              <a:buChar char="§"/>
            </a:pPr>
            <a:r>
              <a:rPr lang="de-DE" dirty="0"/>
              <a:t>Wann und wie setzt Ihre Redaktion KI-Programme ein? Auch für Verarbeitung von Meldungen (Polizeimeldungen), und Berichte (Sport usw.)? </a:t>
            </a:r>
          </a:p>
          <a:p>
            <a:pPr marL="180975" indent="-180975">
              <a:lnSpc>
                <a:spcPct val="130000"/>
              </a:lnSpc>
              <a:buFont typeface="Wingdings" panose="05000000000000000000" pitchFamily="2" charset="2"/>
              <a:buChar char="§"/>
            </a:pPr>
            <a:endParaRPr lang="de-DE" dirty="0"/>
          </a:p>
          <a:p>
            <a:pPr marL="180975" indent="-180975">
              <a:lnSpc>
                <a:spcPct val="130000"/>
              </a:lnSpc>
              <a:buFont typeface="Wingdings" panose="05000000000000000000" pitchFamily="2" charset="2"/>
              <a:buChar char="§"/>
            </a:pPr>
            <a:r>
              <a:rPr lang="de-DE" dirty="0"/>
              <a:t>Sind alle Fotos bzw. Bilder „echt“ die von Ihrem Medium publiziert werden? Wie weit geht die Bildbearbeitung? </a:t>
            </a:r>
            <a:br>
              <a:rPr lang="de-DE" dirty="0"/>
            </a:br>
            <a:r>
              <a:rPr lang="de-DE" dirty="0"/>
              <a:t>Zum Beispiel: Werden Personen herausgenommen, wird auch mal der Bildhintergrund ausgewechselt?</a:t>
            </a:r>
          </a:p>
          <a:p>
            <a:pPr marL="180975" indent="-180975">
              <a:lnSpc>
                <a:spcPct val="130000"/>
              </a:lnSpc>
              <a:buFont typeface="Wingdings" panose="05000000000000000000" pitchFamily="2" charset="2"/>
              <a:buChar char="§"/>
            </a:pPr>
            <a:endParaRPr lang="de-DE" dirty="0"/>
          </a:p>
          <a:p>
            <a:pPr marL="180975" indent="-180975">
              <a:lnSpc>
                <a:spcPct val="130000"/>
              </a:lnSpc>
              <a:buFont typeface="Wingdings" panose="05000000000000000000" pitchFamily="2" charset="2"/>
              <a:buChar char="§"/>
            </a:pPr>
            <a:r>
              <a:rPr lang="de-DE" dirty="0"/>
              <a:t>Wie ist das mit den Überschriften: Geben die mitunter eine Tendenz zu erkennen?  Sind sie manchmal auch überzogen?</a:t>
            </a:r>
          </a:p>
          <a:p>
            <a:pPr marL="180975" indent="-180975">
              <a:lnSpc>
                <a:spcPct val="130000"/>
              </a:lnSpc>
              <a:buFont typeface="Wingdings" panose="05000000000000000000" pitchFamily="2" charset="2"/>
              <a:buChar char="§"/>
            </a:pPr>
            <a:endParaRPr lang="de-DE" dirty="0"/>
          </a:p>
          <a:p>
            <a:pPr>
              <a:lnSpc>
                <a:spcPct val="130000"/>
              </a:lnSpc>
            </a:pPr>
            <a:r>
              <a:rPr lang="de-DE" dirty="0"/>
              <a:t>Solche Fragen aufgreifen und notieren!</a:t>
            </a:r>
          </a:p>
          <a:p>
            <a:endParaRPr lang="de-DE" dirty="0"/>
          </a:p>
        </p:txBody>
      </p:sp>
    </p:spTree>
    <p:extLst>
      <p:ext uri="{BB962C8B-B14F-4D97-AF65-F5344CB8AC3E}">
        <p14:creationId xmlns:p14="http://schemas.microsoft.com/office/powerpoint/2010/main" val="378039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21</a:t>
            </a:fld>
            <a:endParaRPr lang="de-DE" dirty="0"/>
          </a:p>
        </p:txBody>
      </p:sp>
      <p:sp>
        <p:nvSpPr>
          <p:cNvPr id="5" name="Textfeld 4">
            <a:extLst>
              <a:ext uri="{FF2B5EF4-FFF2-40B4-BE49-F238E27FC236}">
                <a16:creationId xmlns:a16="http://schemas.microsoft.com/office/drawing/2014/main" id="{30F8ABDD-85AA-4CCC-84F4-942C40FD5B0A}"/>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054D74D-BAE9-2227-E9C1-F6D7E91313BA}"/>
              </a:ext>
            </a:extLst>
          </p:cNvPr>
          <p:cNvSpPr txBox="1"/>
          <p:nvPr/>
        </p:nvSpPr>
        <p:spPr>
          <a:xfrm>
            <a:off x="4053706" y="1444898"/>
            <a:ext cx="2232248" cy="276999"/>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Abschluss der Einheit</a:t>
            </a:r>
          </a:p>
        </p:txBody>
      </p:sp>
      <p:sp>
        <p:nvSpPr>
          <p:cNvPr id="7" name="Notizenplatzhalter 6">
            <a:extLst>
              <a:ext uri="{FF2B5EF4-FFF2-40B4-BE49-F238E27FC236}">
                <a16:creationId xmlns:a16="http://schemas.microsoft.com/office/drawing/2014/main" id="{2D572B9A-2078-4970-B7ED-D6505183C59E}"/>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2538126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22</a:t>
            </a:fld>
            <a:endParaRPr lang="de-DE" dirty="0"/>
          </a:p>
        </p:txBody>
      </p:sp>
      <p:sp>
        <p:nvSpPr>
          <p:cNvPr id="5" name="Textfeld 4">
            <a:extLst>
              <a:ext uri="{FF2B5EF4-FFF2-40B4-BE49-F238E27FC236}">
                <a16:creationId xmlns:a16="http://schemas.microsoft.com/office/drawing/2014/main" id="{F65285E7-3C64-4D53-B12F-2CC32B76623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F809D4-1ABA-4E02-BC69-19AD04055F53}"/>
              </a:ext>
            </a:extLst>
          </p:cNvPr>
          <p:cNvSpPr txBox="1"/>
          <p:nvPr/>
        </p:nvSpPr>
        <p:spPr>
          <a:xfrm>
            <a:off x="3945632" y="912168"/>
            <a:ext cx="2304256"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09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3</a:t>
            </a:fld>
            <a:endParaRPr lang="de-DE" dirty="0"/>
          </a:p>
        </p:txBody>
      </p:sp>
      <p:sp>
        <p:nvSpPr>
          <p:cNvPr id="5" name="Rechteck 4">
            <a:extLst>
              <a:ext uri="{FF2B5EF4-FFF2-40B4-BE49-F238E27FC236}">
                <a16:creationId xmlns:a16="http://schemas.microsoft.com/office/drawing/2014/main" id="{75D1D0A3-A330-4B7F-9851-4F856FF5390F}"/>
              </a:ext>
            </a:extLst>
          </p:cNvPr>
          <p:cNvSpPr/>
          <p:nvPr/>
        </p:nvSpPr>
        <p:spPr>
          <a:xfrm>
            <a:off x="309600" y="3675601"/>
            <a:ext cx="4392000" cy="195738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de-DE" sz="1200" dirty="0">
                <a:solidFill>
                  <a:schemeClr val="tx1"/>
                </a:solidFill>
              </a:rPr>
              <a:t> </a:t>
            </a:r>
          </a:p>
          <a:p>
            <a:endParaRPr lang="de-DE" sz="1200" dirty="0">
              <a:solidFill>
                <a:schemeClr val="tx1"/>
              </a:solidFill>
            </a:endParaRPr>
          </a:p>
          <a:p>
            <a:pPr>
              <a:lnSpc>
                <a:spcPct val="150000"/>
              </a:lnSpc>
            </a:pPr>
            <a:r>
              <a:rPr lang="de-DE" sz="1200" i="1" dirty="0">
                <a:solidFill>
                  <a:schemeClr val="tx1"/>
                </a:solidFill>
              </a:rPr>
              <a:t>Die </a:t>
            </a:r>
            <a:r>
              <a:rPr lang="de-DE" sz="1200" i="1" dirty="0" err="1">
                <a:solidFill>
                  <a:schemeClr val="tx1"/>
                </a:solidFill>
              </a:rPr>
              <a:t>SuS</a:t>
            </a:r>
            <a:r>
              <a:rPr lang="de-DE" sz="1200" i="1" dirty="0">
                <a:solidFill>
                  <a:schemeClr val="tx1"/>
                </a:solidFill>
              </a:rPr>
              <a:t> in Dreier- oder Vierer-Gruppen unterteilen. </a:t>
            </a:r>
            <a:r>
              <a:rPr lang="de-DE" sz="1200" i="1" dirty="0" err="1">
                <a:solidFill>
                  <a:schemeClr val="tx1"/>
                </a:solidFill>
              </a:rPr>
              <a:t>Persön-liche</a:t>
            </a:r>
            <a:r>
              <a:rPr lang="de-DE" sz="1200" i="1" dirty="0">
                <a:solidFill>
                  <a:schemeClr val="tx1"/>
                </a:solidFill>
              </a:rPr>
              <a:t> Mobiles oder Tablet-PCs sollten </a:t>
            </a:r>
            <a:r>
              <a:rPr lang="de-DE" sz="1200" i="1" u="sng" dirty="0">
                <a:solidFill>
                  <a:schemeClr val="tx1"/>
                </a:solidFill>
              </a:rPr>
              <a:t>nicht</a:t>
            </a:r>
            <a:r>
              <a:rPr lang="de-DE" sz="1200" i="1" dirty="0">
                <a:solidFill>
                  <a:schemeClr val="tx1"/>
                </a:solidFill>
              </a:rPr>
              <a:t> genutzt werden..</a:t>
            </a:r>
          </a:p>
          <a:p>
            <a:pPr>
              <a:lnSpc>
                <a:spcPct val="150000"/>
              </a:lnSpc>
            </a:pPr>
            <a:r>
              <a:rPr lang="de-DE" sz="1200" i="1" dirty="0">
                <a:solidFill>
                  <a:schemeClr val="tx1"/>
                </a:solidFill>
              </a:rPr>
              <a:t>Sinn der Übung ist es, die eigenen Vorurteile zu reflektieren und den kritischen Blick (Skepsis) zu entwickeln mit der Frage:  Kann das sein? </a:t>
            </a:r>
          </a:p>
          <a:p>
            <a:pPr>
              <a:lnSpc>
                <a:spcPct val="150000"/>
              </a:lnSpc>
            </a:pPr>
            <a:endParaRPr lang="de-DE" sz="1000" dirty="0">
              <a:solidFill>
                <a:schemeClr val="tx1"/>
              </a:solidFill>
            </a:endParaRPr>
          </a:p>
          <a:p>
            <a:pPr>
              <a:lnSpc>
                <a:spcPct val="150000"/>
              </a:lnSpc>
            </a:pPr>
            <a:r>
              <a:rPr lang="de-DE" sz="1200" dirty="0">
                <a:solidFill>
                  <a:schemeClr val="tx1"/>
                </a:solidFill>
              </a:rPr>
              <a:t>Die drei Beispiele werden auf der folgenden Folie gezeigt.</a:t>
            </a:r>
          </a:p>
          <a:p>
            <a:pPr>
              <a:lnSpc>
                <a:spcPct val="150000"/>
              </a:lnSpc>
            </a:pPr>
            <a:r>
              <a:rPr lang="de-DE" sz="1200" dirty="0">
                <a:solidFill>
                  <a:schemeClr val="tx1"/>
                </a:solidFill>
              </a:rPr>
              <a:t>+++</a:t>
            </a:r>
          </a:p>
          <a:p>
            <a:pPr>
              <a:lnSpc>
                <a:spcPct val="150000"/>
              </a:lnSpc>
            </a:pPr>
            <a:r>
              <a:rPr lang="de-DE" sz="1200" dirty="0">
                <a:solidFill>
                  <a:schemeClr val="tx1"/>
                </a:solidFill>
              </a:rPr>
              <a:t>Hier Befunde aus der </a:t>
            </a:r>
            <a:r>
              <a:rPr lang="de-DE" sz="1200" b="1" dirty="0">
                <a:solidFill>
                  <a:schemeClr val="tx1"/>
                </a:solidFill>
              </a:rPr>
              <a:t>JIM-Studie (2025) </a:t>
            </a:r>
            <a:r>
              <a:rPr lang="de-DE" sz="1200" dirty="0">
                <a:solidFill>
                  <a:schemeClr val="tx1"/>
                </a:solidFill>
              </a:rPr>
              <a:t>zum Item: „Mir sind im letzten Monat im Internet begegnet…“:</a:t>
            </a:r>
          </a:p>
        </p:txBody>
      </p:sp>
      <p:sp>
        <p:nvSpPr>
          <p:cNvPr id="6" name="Rechteck 5">
            <a:extLst>
              <a:ext uri="{FF2B5EF4-FFF2-40B4-BE49-F238E27FC236}">
                <a16:creationId xmlns:a16="http://schemas.microsoft.com/office/drawing/2014/main" id="{64E802DE-FFD9-474B-BB06-F6BEBF1B04D9}"/>
              </a:ext>
            </a:extLst>
          </p:cNvPr>
          <p:cNvSpPr/>
          <p:nvPr/>
        </p:nvSpPr>
        <p:spPr>
          <a:xfrm>
            <a:off x="813346" y="3821162"/>
            <a:ext cx="3888432" cy="276999"/>
          </a:xfrm>
          <a:prstGeom prst="rect">
            <a:avLst/>
          </a:prstGeom>
        </p:spPr>
        <p:txBody>
          <a:bodyPr wrap="square">
            <a:spAutoFit/>
          </a:bodyPr>
          <a:lstStyle/>
          <a:p>
            <a:r>
              <a:rPr lang="en-GB" sz="1200" b="1" dirty="0" err="1">
                <a:solidFill>
                  <a:srgbClr val="FF0000"/>
                </a:solidFill>
              </a:rPr>
              <a:t>Aufwärmübung</a:t>
            </a:r>
            <a:r>
              <a:rPr lang="en-GB" sz="1200" b="1" dirty="0">
                <a:solidFill>
                  <a:srgbClr val="FF0000"/>
                </a:solidFill>
              </a:rPr>
              <a:t> (</a:t>
            </a:r>
            <a:r>
              <a:rPr lang="de-DE" sz="1200" b="1" dirty="0">
                <a:solidFill>
                  <a:srgbClr val="FF0000"/>
                </a:solidFill>
                <a:latin typeface="Arial" panose="020B0604020202020204" pitchFamily="34" charset="0"/>
                <a:cs typeface="Arial" panose="020B0604020202020204" pitchFamily="34" charset="0"/>
              </a:rPr>
              <a:t>Einstiegimpuls</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b="1" dirty="0">
              <a:solidFill>
                <a:srgbClr val="FF0000"/>
              </a:solidFill>
            </a:endParaRPr>
          </a:p>
        </p:txBody>
      </p:sp>
      <p:pic>
        <p:nvPicPr>
          <p:cNvPr id="7" name="Grafik 6" descr="Ein Bild, das Uhr enthält.&#10;&#10;Automatisch generierte Beschreibung">
            <a:extLst>
              <a:ext uri="{FF2B5EF4-FFF2-40B4-BE49-F238E27FC236}">
                <a16:creationId xmlns:a16="http://schemas.microsoft.com/office/drawing/2014/main" id="{1E3B1229-D04C-4C62-A9C7-DB360CCE63DC}"/>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0" name="Textfeld 9">
            <a:extLst>
              <a:ext uri="{FF2B5EF4-FFF2-40B4-BE49-F238E27FC236}">
                <a16:creationId xmlns:a16="http://schemas.microsoft.com/office/drawing/2014/main" id="{08BEB373-2845-4144-A618-01B1C0D78D44}"/>
              </a:ext>
            </a:extLst>
          </p:cNvPr>
          <p:cNvSpPr txBox="1"/>
          <p:nvPr/>
        </p:nvSpPr>
        <p:spPr>
          <a:xfrm>
            <a:off x="4839395" y="3893170"/>
            <a:ext cx="1934125" cy="6186309"/>
          </a:xfrm>
          <a:prstGeom prst="rect">
            <a:avLst/>
          </a:prstGeom>
          <a:noFill/>
        </p:spPr>
        <p:txBody>
          <a:bodyPr wrap="square" rtlCol="0">
            <a:spAutoFit/>
          </a:bodyPr>
          <a:lstStyle/>
          <a:p>
            <a:pPr algn="l"/>
            <a:r>
              <a:rPr lang="de-DE" sz="1100" dirty="0">
                <a:latin typeface="Arial" panose="020B0604020202020204" pitchFamily="34" charset="0"/>
                <a:cs typeface="Arial" panose="020B0604020202020204" pitchFamily="34" charset="0"/>
              </a:rPr>
              <a:t>Über Kenntnisse der Jugendlichen in Bezug auf </a:t>
            </a:r>
            <a:r>
              <a:rPr lang="de-DE" sz="1100" b="1" dirty="0">
                <a:latin typeface="Arial" panose="020B0604020202020204" pitchFamily="34" charset="0"/>
                <a:cs typeface="Arial" panose="020B0604020202020204" pitchFamily="34" charset="0"/>
              </a:rPr>
              <a:t>Falschinformationen und Fake News</a:t>
            </a:r>
            <a:r>
              <a:rPr lang="de-DE" sz="1100" dirty="0">
                <a:latin typeface="Arial" panose="020B0604020202020204" pitchFamily="34" charset="0"/>
                <a:cs typeface="Arial" panose="020B0604020202020204" pitchFamily="34" charset="0"/>
              </a:rPr>
              <a:t> gibt die im November 2025 publizierte JIM-Studie Auskunft (=Repräsentativbefragung von Jugendlichen zwischen 12 und 19 Jahren). Dem-nach sagen 67 Prozent, sie hätten „im letzten Monat“  Fake News entdeckt (Vorjahr: 61%). Unklar ist, wie viele Fakes wirklich erkannt wurden. So oder so ist der Anstieg auffällig.</a:t>
            </a:r>
          </a:p>
          <a:p>
            <a:pPr algn="l"/>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Eine im Auftrag von Vodafone durchgeführte Erhebung zum selben Thema differenziert nach Altersgruppen: Die 12- bis 13-Jährigen zeigen </a:t>
            </a:r>
            <a:r>
              <a:rPr lang="de-DE" sz="1100" dirty="0" err="1">
                <a:latin typeface="Arial" panose="020B0604020202020204" pitchFamily="34" charset="0"/>
                <a:cs typeface="Arial" panose="020B0604020202020204" pitchFamily="34" charset="0"/>
              </a:rPr>
              <a:t>Schwie-rigkeiten</a:t>
            </a:r>
            <a:r>
              <a:rPr lang="de-DE" sz="1100" dirty="0">
                <a:latin typeface="Arial" panose="020B0604020202020204" pitchFamily="34" charset="0"/>
                <a:cs typeface="Arial" panose="020B0604020202020204" pitchFamily="34" charset="0"/>
              </a:rPr>
              <a:t>, Satire und Werbung von Nachrichten zu unterscheiden. Die 18-Jährigen sind kompetenter, aber sagen, dass sie KI-generierte Inhalte (auch Deep Fakes) kaum erkennen könnten. Beide Studien belegen, dass Fake News heute zum Alltag gehören. Entsprechend hoch ist der Bedarf an Informationskompetenz.</a:t>
            </a:r>
          </a:p>
        </p:txBody>
      </p:sp>
      <p:sp>
        <p:nvSpPr>
          <p:cNvPr id="12" name="Textfeld 11">
            <a:extLst>
              <a:ext uri="{FF2B5EF4-FFF2-40B4-BE49-F238E27FC236}">
                <a16:creationId xmlns:a16="http://schemas.microsoft.com/office/drawing/2014/main" id="{22F7CA46-F3B2-4018-8E59-D271AE6FE91F}"/>
              </a:ext>
            </a:extLst>
          </p:cNvPr>
          <p:cNvSpPr txBox="1"/>
          <p:nvPr/>
        </p:nvSpPr>
        <p:spPr>
          <a:xfrm>
            <a:off x="4053706" y="1487289"/>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Aufforderung zur Gruppenbildung</a:t>
            </a:r>
          </a:p>
        </p:txBody>
      </p:sp>
      <p:pic>
        <p:nvPicPr>
          <p:cNvPr id="14" name="Grafik 13" descr="Ein Bild, das Text, Diagramm, Schrift, Reihe enthält.&#10;&#10;KI-generierte Inhalte können fehlerhaft sein.">
            <a:extLst>
              <a:ext uri="{FF2B5EF4-FFF2-40B4-BE49-F238E27FC236}">
                <a16:creationId xmlns:a16="http://schemas.microsoft.com/office/drawing/2014/main" id="{BCE90AD3-6538-42CC-81F1-2A95401601E3}"/>
              </a:ext>
            </a:extLst>
          </p:cNvPr>
          <p:cNvPicPr>
            <a:picLocks noChangeAspect="1"/>
          </p:cNvPicPr>
          <p:nvPr/>
        </p:nvPicPr>
        <p:blipFill rotWithShape="1">
          <a:blip r:embed="rId4"/>
          <a:srcRect l="5354" t="14149" r="20806" b="5953"/>
          <a:stretch/>
        </p:blipFill>
        <p:spPr>
          <a:xfrm>
            <a:off x="359514" y="6989514"/>
            <a:ext cx="4375820" cy="2790591"/>
          </a:xfrm>
          <a:prstGeom prst="rect">
            <a:avLst/>
          </a:prstGeom>
        </p:spPr>
      </p:pic>
      <p:sp>
        <p:nvSpPr>
          <p:cNvPr id="15" name="Textfeld 14">
            <a:extLst>
              <a:ext uri="{FF2B5EF4-FFF2-40B4-BE49-F238E27FC236}">
                <a16:creationId xmlns:a16="http://schemas.microsoft.com/office/drawing/2014/main" id="{99EBD894-DCD1-4E06-8ECD-4D86274E9D34}"/>
              </a:ext>
            </a:extLst>
          </p:cNvPr>
          <p:cNvSpPr txBox="1"/>
          <p:nvPr/>
        </p:nvSpPr>
        <p:spPr>
          <a:xfrm>
            <a:off x="261736" y="9725885"/>
            <a:ext cx="2021707" cy="200055"/>
          </a:xfrm>
          <a:prstGeom prst="rect">
            <a:avLst/>
          </a:prstGeom>
          <a:noFill/>
        </p:spPr>
        <p:txBody>
          <a:bodyPr wrap="none" rtlCol="0">
            <a:spAutoFit/>
          </a:bodyPr>
          <a:lstStyle/>
          <a:p>
            <a:r>
              <a:rPr lang="de-DE" sz="700" dirty="0">
                <a:latin typeface="Century Gothic" panose="020B0502020202020204" pitchFamily="34" charset="0"/>
              </a:rPr>
              <a:t>Quelle: Jim Studie 2025 (12- bis 19-Jährige)</a:t>
            </a:r>
          </a:p>
        </p:txBody>
      </p:sp>
      <p:sp>
        <p:nvSpPr>
          <p:cNvPr id="16" name="Abgerundetes Rechteck 15">
            <a:extLst>
              <a:ext uri="{FF2B5EF4-FFF2-40B4-BE49-F238E27FC236}">
                <a16:creationId xmlns:a16="http://schemas.microsoft.com/office/drawing/2014/main" id="{FB022674-1AD0-48C3-81E8-48FB35E07EEF}"/>
              </a:ext>
            </a:extLst>
          </p:cNvPr>
          <p:cNvSpPr/>
          <p:nvPr/>
        </p:nvSpPr>
        <p:spPr>
          <a:xfrm>
            <a:off x="592552" y="7106215"/>
            <a:ext cx="1228906" cy="19895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Abgerundetes Rechteck 15">
            <a:extLst>
              <a:ext uri="{FF2B5EF4-FFF2-40B4-BE49-F238E27FC236}">
                <a16:creationId xmlns:a16="http://schemas.microsoft.com/office/drawing/2014/main" id="{6E7BA598-0A35-4E2E-9675-CE3A21E13B73}"/>
              </a:ext>
            </a:extLst>
          </p:cNvPr>
          <p:cNvSpPr/>
          <p:nvPr/>
        </p:nvSpPr>
        <p:spPr>
          <a:xfrm>
            <a:off x="593499" y="8256216"/>
            <a:ext cx="1228906" cy="19895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8325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10"/>
          </p:nvPr>
        </p:nvSpPr>
        <p:spPr/>
        <p:txBody>
          <a:bodyPr/>
          <a:lstStyle/>
          <a:p>
            <a:fld id="{A2A61CC0-4B0B-4395-B916-EE71BB03C9A7}" type="slidenum">
              <a:rPr lang="de-DE" smtClean="0"/>
              <a:pPr/>
              <a:t>4</a:t>
            </a:fld>
            <a:endParaRPr lang="de-DE" dirty="0"/>
          </a:p>
        </p:txBody>
      </p:sp>
      <p:sp>
        <p:nvSpPr>
          <p:cNvPr id="5" name="Textfeld 4">
            <a:extLst>
              <a:ext uri="{FF2B5EF4-FFF2-40B4-BE49-F238E27FC236}">
                <a16:creationId xmlns:a16="http://schemas.microsoft.com/office/drawing/2014/main" id="{36258960-5742-4152-831E-D2486F259FEA}"/>
              </a:ext>
            </a:extLst>
          </p:cNvPr>
          <p:cNvSpPr txBox="1"/>
          <p:nvPr/>
        </p:nvSpPr>
        <p:spPr>
          <a:xfrm>
            <a:off x="4053706" y="1444898"/>
            <a:ext cx="233666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Sensibilisierung für Merkmale und Formen von Falschmeldungen</a:t>
            </a:r>
          </a:p>
        </p:txBody>
      </p:sp>
      <p:sp>
        <p:nvSpPr>
          <p:cNvPr id="6" name="Rechteck 5">
            <a:extLst>
              <a:ext uri="{FF2B5EF4-FFF2-40B4-BE49-F238E27FC236}">
                <a16:creationId xmlns:a16="http://schemas.microsoft.com/office/drawing/2014/main" id="{9AA8A58F-48F0-402E-8778-EA1D3CF5A26D}"/>
              </a:ext>
            </a:extLst>
          </p:cNvPr>
          <p:cNvSpPr/>
          <p:nvPr/>
        </p:nvSpPr>
        <p:spPr>
          <a:xfrm>
            <a:off x="309600" y="3675600"/>
            <a:ext cx="4392000" cy="2377809"/>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9" name="Notizenplatzhalter 2"/>
          <p:cNvSpPr txBox="1">
            <a:spLocks/>
          </p:cNvSpPr>
          <p:nvPr/>
        </p:nvSpPr>
        <p:spPr>
          <a:xfrm>
            <a:off x="412174" y="4109194"/>
            <a:ext cx="4361612" cy="5616624"/>
          </a:xfrm>
          <a:prstGeom prst="rect">
            <a:avLst/>
          </a:prstGeom>
          <a:noFill/>
        </p:spPr>
        <p:txBody>
          <a:bodyPr vert="horz" lIns="99048" tIns="49524" rIns="99048" bIns="49524" rtlCol="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1200" i="1" dirty="0">
                <a:latin typeface="Arial" pitchFamily="34" charset="0"/>
                <a:cs typeface="Arial" pitchFamily="34" charset="0"/>
              </a:rPr>
              <a:t>Hier seht ihr 3 Meldungen, die auf Plattformen der Sozialen Medien verbreitet wurden. Lest Sie Euch durch und schätzt die Glaubwürdigkeit ein: Stimmt, was berichtet wird? </a:t>
            </a:r>
            <a:br>
              <a:rPr lang="de-DE" sz="1200" i="1" dirty="0">
                <a:latin typeface="Arial" pitchFamily="34" charset="0"/>
                <a:cs typeface="Arial" pitchFamily="34" charset="0"/>
              </a:rPr>
            </a:br>
            <a:r>
              <a:rPr lang="de-DE" sz="1200" i="1" dirty="0">
                <a:latin typeface="Arial" pitchFamily="34" charset="0"/>
                <a:cs typeface="Arial" pitchFamily="34" charset="0"/>
              </a:rPr>
              <a:t>Wenn nicht: Glaubt ihr, es handelt sich um bewusste Falschinformation?</a:t>
            </a:r>
          </a:p>
          <a:p>
            <a:pPr marL="0" marR="0" lvl="0" indent="0" algn="l" defTabSz="914400" rtl="0" eaLnBrk="1" fontAlgn="auto" latinLnBrk="0" hangingPunct="1">
              <a:lnSpc>
                <a:spcPct val="150000"/>
              </a:lnSpc>
              <a:spcBef>
                <a:spcPts val="0"/>
              </a:spcBef>
              <a:spcAft>
                <a:spcPts val="0"/>
              </a:spcAft>
              <a:buClrTx/>
              <a:buSzTx/>
              <a:buFontTx/>
              <a:buNone/>
              <a:tabLst/>
              <a:defRPr/>
            </a:pPr>
            <a:r>
              <a:rPr lang="de-DE" sz="1200" i="1" dirty="0">
                <a:latin typeface="Arial" pitchFamily="34" charset="0"/>
                <a:cs typeface="Arial" pitchFamily="34" charset="0"/>
              </a:rPr>
              <a:t>Wenn ja: Woran macht Ihr das fest?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à"/>
              <a:tabLst/>
              <a:defRPr/>
            </a:pPr>
            <a:r>
              <a:rPr lang="de-DE" sz="1200" b="1" dirty="0">
                <a:latin typeface="Arial" pitchFamily="34" charset="0"/>
                <a:cs typeface="Arial" pitchFamily="34" charset="0"/>
                <a:sym typeface="Wingdings" panose="05000000000000000000" pitchFamily="2" charset="2"/>
              </a:rPr>
              <a:t>Klick</a:t>
            </a:r>
            <a:r>
              <a:rPr lang="de-DE" sz="1200" dirty="0">
                <a:latin typeface="Arial" pitchFamily="34" charset="0"/>
                <a:cs typeface="Arial" pitchFamily="34" charset="0"/>
                <a:sym typeface="Wingdings" panose="05000000000000000000" pitchFamily="2" charset="2"/>
              </a:rPr>
              <a:t>: nacheinander erscheinen drei Meldungen. Die </a:t>
            </a:r>
            <a:r>
              <a:rPr lang="de-DE" sz="1200" dirty="0" err="1">
                <a:latin typeface="Arial" pitchFamily="34" charset="0"/>
                <a:cs typeface="Arial" pitchFamily="34" charset="0"/>
                <a:sym typeface="Wingdings" panose="05000000000000000000" pitchFamily="2" charset="2"/>
              </a:rPr>
              <a:t>SuS</a:t>
            </a:r>
            <a:r>
              <a:rPr lang="de-DE" sz="1200" dirty="0">
                <a:latin typeface="Arial" pitchFamily="34" charset="0"/>
                <a:cs typeface="Arial" pitchFamily="34" charset="0"/>
                <a:sym typeface="Wingdings" panose="05000000000000000000" pitchFamily="2" charset="2"/>
              </a:rPr>
              <a:t> sollen sie durchlesen und ihre Einschätzung notieren.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à"/>
              <a:tabLst/>
              <a:defRPr/>
            </a:pPr>
            <a:r>
              <a:rPr lang="de-DE" sz="1200" dirty="0">
                <a:latin typeface="Arial" pitchFamily="34" charset="0"/>
                <a:cs typeface="Arial" pitchFamily="34" charset="0"/>
                <a:sym typeface="Wingdings" panose="05000000000000000000" pitchFamily="2" charset="2"/>
              </a:rPr>
              <a:t>Die </a:t>
            </a:r>
            <a:r>
              <a:rPr lang="de-DE" sz="1200" b="1" dirty="0">
                <a:latin typeface="Arial" pitchFamily="34" charset="0"/>
                <a:cs typeface="Arial" pitchFamily="34" charset="0"/>
                <a:sym typeface="Wingdings" panose="05000000000000000000" pitchFamily="2" charset="2"/>
              </a:rPr>
              <a:t>Auflösung</a:t>
            </a:r>
            <a:r>
              <a:rPr lang="de-DE" sz="1200" dirty="0">
                <a:latin typeface="Arial" pitchFamily="34" charset="0"/>
                <a:cs typeface="Arial" pitchFamily="34" charset="0"/>
                <a:sym typeface="Wingdings" panose="05000000000000000000" pitchFamily="2" charset="2"/>
              </a:rPr>
              <a:t> folgt auf der nächsten Folie</a:t>
            </a:r>
            <a:endParaRPr lang="de-DE" sz="1200" dirty="0">
              <a:latin typeface="Arial" pitchFamily="34" charset="0"/>
              <a:cs typeface="Arial" pitchFamily="34" charset="0"/>
            </a:endParaRPr>
          </a:p>
        </p:txBody>
      </p:sp>
      <p:sp>
        <p:nvSpPr>
          <p:cNvPr id="10" name="Rechteck 9">
            <a:extLst>
              <a:ext uri="{FF2B5EF4-FFF2-40B4-BE49-F238E27FC236}">
                <a16:creationId xmlns:a16="http://schemas.microsoft.com/office/drawing/2014/main" id="{9A2C4433-6A89-0BFC-747C-D8D3144E5115}"/>
              </a:ext>
            </a:extLst>
          </p:cNvPr>
          <p:cNvSpPr/>
          <p:nvPr/>
        </p:nvSpPr>
        <p:spPr>
          <a:xfrm>
            <a:off x="813346" y="3821162"/>
            <a:ext cx="3888432" cy="276999"/>
          </a:xfrm>
          <a:prstGeom prst="rect">
            <a:avLst/>
          </a:prstGeom>
        </p:spPr>
        <p:txBody>
          <a:bodyPr wrap="square">
            <a:spAutoFit/>
          </a:bodyPr>
          <a:lstStyle/>
          <a:p>
            <a:r>
              <a:rPr lang="en-GB" sz="1200" b="1" dirty="0">
                <a:solidFill>
                  <a:srgbClr val="FF0000"/>
                </a:solidFill>
              </a:rPr>
              <a:t>Forts. </a:t>
            </a:r>
            <a:r>
              <a:rPr lang="en-GB" sz="1200" b="1" dirty="0" err="1">
                <a:solidFill>
                  <a:srgbClr val="FF0000"/>
                </a:solidFill>
              </a:rPr>
              <a:t>Aufwärmübung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2" name="Grafik 11" descr="Ein Bild, das Uhr enthält.&#10;&#10;Automatisch generierte Beschreibung">
            <a:extLst>
              <a:ext uri="{FF2B5EF4-FFF2-40B4-BE49-F238E27FC236}">
                <a16:creationId xmlns:a16="http://schemas.microsoft.com/office/drawing/2014/main" id="{17130110-59F8-191E-B636-278B9961F401}"/>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3" name="Textfeld 12">
            <a:extLst>
              <a:ext uri="{FF2B5EF4-FFF2-40B4-BE49-F238E27FC236}">
                <a16:creationId xmlns:a16="http://schemas.microsoft.com/office/drawing/2014/main" id="{2034824F-FA27-44A2-9E69-5146D790CFF9}"/>
              </a:ext>
            </a:extLst>
          </p:cNvPr>
          <p:cNvSpPr txBox="1"/>
          <p:nvPr/>
        </p:nvSpPr>
        <p:spPr>
          <a:xfrm>
            <a:off x="4845794" y="3893170"/>
            <a:ext cx="2016224" cy="6417141"/>
          </a:xfrm>
          <a:prstGeom prst="rect">
            <a:avLst/>
          </a:prstGeom>
          <a:no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Wie Falschinformationen entstehen</a:t>
            </a:r>
            <a:endParaRPr lang="de-DE" sz="1100" dirty="0">
              <a:latin typeface="Arial" panose="020B0604020202020204" pitchFamily="34" charset="0"/>
              <a:cs typeface="Arial" panose="020B0604020202020204" pitchFamily="34" charset="0"/>
            </a:endParaRPr>
          </a:p>
          <a:p>
            <a:pPr>
              <a:spcAft>
                <a:spcPts val="600"/>
              </a:spcAft>
            </a:pPr>
            <a:r>
              <a:rPr lang="de-DE" sz="1100" dirty="0"/>
              <a:t>Vor allem auf </a:t>
            </a:r>
            <a:r>
              <a:rPr lang="de-DE" sz="1100" i="1" dirty="0"/>
              <a:t>TikTok, X, </a:t>
            </a:r>
            <a:r>
              <a:rPr lang="de-DE" sz="1100" i="1" dirty="0" err="1"/>
              <a:t>Telegram</a:t>
            </a:r>
            <a:r>
              <a:rPr lang="de-DE" sz="1100" dirty="0"/>
              <a:t> und </a:t>
            </a:r>
            <a:r>
              <a:rPr lang="de-DE" sz="1100" i="1" dirty="0" err="1"/>
              <a:t>Intagram</a:t>
            </a:r>
            <a:r>
              <a:rPr lang="de-DE" sz="1100" i="1" dirty="0"/>
              <a:t> </a:t>
            </a:r>
            <a:r>
              <a:rPr lang="de-DE" sz="1100" dirty="0"/>
              <a:t>verbreiten Personen und Gruppen immer wieder erfundene Storys und Behauptungen. Und oft werden diese von zahllosen Nutzern geteilt und in die Chats der </a:t>
            </a:r>
            <a:r>
              <a:rPr lang="de-DE" sz="1100" dirty="0" err="1"/>
              <a:t>Messengerdienste</a:t>
            </a:r>
            <a:r>
              <a:rPr lang="de-DE" sz="1100" dirty="0"/>
              <a:t> (WhatsApp u.a.) gespült.</a:t>
            </a:r>
          </a:p>
          <a:p>
            <a:r>
              <a:rPr lang="de-DE" sz="1100" dirty="0"/>
              <a:t>Falsche Informationen entstehen oft, weil vermeint-</a:t>
            </a:r>
            <a:r>
              <a:rPr lang="de-DE" sz="1100" dirty="0" err="1"/>
              <a:t>lich</a:t>
            </a:r>
            <a:r>
              <a:rPr lang="de-DE" sz="1100" dirty="0"/>
              <a:t> authentische Bilder und Fakten zu einer neuen Aussage zusammengebaut werden, um damit etwas „beweisen“ zu wollen. So ist es auch bei mehreren unserer Übungsbeispiele.</a:t>
            </a:r>
          </a:p>
          <a:p>
            <a:endParaRPr lang="de-DE" sz="500" dirty="0"/>
          </a:p>
          <a:p>
            <a:pPr algn="just"/>
            <a:r>
              <a:rPr lang="de-DE" sz="1100" dirty="0"/>
              <a:t>Ganz andere Ausmaße der Desinformation erzeugen Troll-Fabriken und politische Netzwerke. Sie sind meist staatlich gelenkt und über-fluten das Internet mit irre-führenden Darstellungen. Russlands Desinformations-netzwerk ist mit sog. </a:t>
            </a:r>
            <a:r>
              <a:rPr lang="de-DE" sz="1100" i="1" dirty="0"/>
              <a:t>Storm-Gruppen</a:t>
            </a:r>
            <a:r>
              <a:rPr lang="de-DE" sz="1100" dirty="0"/>
              <a:t>, mit ‚</a:t>
            </a:r>
            <a:r>
              <a:rPr lang="de-DE" sz="1100" i="1" dirty="0"/>
              <a:t>War on Fakes</a:t>
            </a:r>
            <a:r>
              <a:rPr lang="de-DE" sz="1100" dirty="0"/>
              <a:t>‘ und der ‚</a:t>
            </a:r>
            <a:r>
              <a:rPr lang="de-DE" sz="1100" i="1" dirty="0"/>
              <a:t>Doppelgänge</a:t>
            </a:r>
            <a:r>
              <a:rPr lang="de-DE" sz="1100" dirty="0"/>
              <a:t>r‘-Produktion verknüpft. Mehr dazu unter </a:t>
            </a:r>
            <a:r>
              <a:rPr lang="de-DE" sz="1100" u="sng" dirty="0">
                <a:hlinkClick r:id="rId4" tooltip="List of fake news troll farms - Wikipedia"/>
              </a:rPr>
              <a:t>Wikipedia</a:t>
            </a:r>
            <a:r>
              <a:rPr lang="de-DE" sz="1100" u="sng" dirty="0"/>
              <a:t>.</a:t>
            </a:r>
            <a:endParaRPr lang="de-DE" sz="1100" dirty="0"/>
          </a:p>
          <a:p>
            <a:endParaRPr lang="de-DE" sz="1100" dirty="0"/>
          </a:p>
        </p:txBody>
      </p:sp>
      <p:sp>
        <p:nvSpPr>
          <p:cNvPr id="8" name="Notizenplatzhalter 7">
            <a:extLst>
              <a:ext uri="{FF2B5EF4-FFF2-40B4-BE49-F238E27FC236}">
                <a16:creationId xmlns:a16="http://schemas.microsoft.com/office/drawing/2014/main" id="{0744052E-9610-4D06-BAF7-7CC3FC498852}"/>
              </a:ext>
            </a:extLst>
          </p:cNvPr>
          <p:cNvSpPr>
            <a:spLocks noGrp="1"/>
          </p:cNvSpPr>
          <p:nvPr>
            <p:ph type="body" sz="quarter" idx="3"/>
          </p:nvPr>
        </p:nvSpPr>
        <p:spPr/>
        <p:txBody>
          <a:bodyPr/>
          <a:lstStyle/>
          <a:p>
            <a:r>
              <a:rPr lang="de-DE" dirty="0"/>
              <a:t> </a:t>
            </a:r>
          </a:p>
        </p:txBody>
      </p:sp>
    </p:spTree>
    <p:extLst>
      <p:ext uri="{BB962C8B-B14F-4D97-AF65-F5344CB8AC3E}">
        <p14:creationId xmlns:p14="http://schemas.microsoft.com/office/powerpoint/2010/main" val="325566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normAutofit/>
          </a:bodyPr>
          <a:lstStyle/>
          <a:p>
            <a:r>
              <a:rPr lang="de-DE" dirty="0"/>
              <a:t>   </a:t>
            </a:r>
          </a:p>
          <a:p>
            <a:endParaRPr lang="de-DE" dirty="0"/>
          </a:p>
        </p:txBody>
      </p:sp>
      <p:sp>
        <p:nvSpPr>
          <p:cNvPr id="4" name="Foliennummernplatzhalter 3"/>
          <p:cNvSpPr>
            <a:spLocks noGrp="1"/>
          </p:cNvSpPr>
          <p:nvPr>
            <p:ph type="sldNum" sz="quarter" idx="10"/>
          </p:nvPr>
        </p:nvSpPr>
        <p:spPr/>
        <p:txBody>
          <a:bodyPr/>
          <a:lstStyle/>
          <a:p>
            <a:fld id="{A2A61CC0-4B0B-4395-B916-EE71BB03C9A7}" type="slidenum">
              <a:rPr lang="de-DE" smtClean="0"/>
              <a:pPr/>
              <a:t>5</a:t>
            </a:fld>
            <a:endParaRPr lang="de-DE" dirty="0"/>
          </a:p>
        </p:txBody>
      </p:sp>
      <p:sp>
        <p:nvSpPr>
          <p:cNvPr id="6" name="Rechteck 5">
            <a:extLst>
              <a:ext uri="{FF2B5EF4-FFF2-40B4-BE49-F238E27FC236}">
                <a16:creationId xmlns:a16="http://schemas.microsoft.com/office/drawing/2014/main" id="{9AA8A58F-48F0-402E-8778-EA1D3CF5A26D}"/>
              </a:ext>
            </a:extLst>
          </p:cNvPr>
          <p:cNvSpPr/>
          <p:nvPr/>
        </p:nvSpPr>
        <p:spPr>
          <a:xfrm>
            <a:off x="309600" y="3675601"/>
            <a:ext cx="4392000" cy="1957387"/>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9" name="Notizenplatzhalter 2"/>
          <p:cNvSpPr txBox="1">
            <a:spLocks/>
          </p:cNvSpPr>
          <p:nvPr/>
        </p:nvSpPr>
        <p:spPr>
          <a:xfrm>
            <a:off x="406969" y="4093292"/>
            <a:ext cx="4361612" cy="5776542"/>
          </a:xfrm>
          <a:prstGeom prst="rect">
            <a:avLst/>
          </a:prstGeom>
          <a:noFill/>
        </p:spPr>
        <p:txBody>
          <a:bodyPr vert="horz" lIns="99048" tIns="49524" rIns="99048" bIns="49524"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1200" i="1" dirty="0">
                <a:latin typeface="Arial" pitchFamily="34" charset="0"/>
                <a:cs typeface="Arial" pitchFamily="34" charset="0"/>
              </a:rPr>
              <a:t>Wir lösen jetzt einen Post nach dem anderen auf. </a:t>
            </a:r>
            <a:br>
              <a:rPr lang="de-DE" sz="1200" i="1" dirty="0">
                <a:latin typeface="Arial" pitchFamily="34" charset="0"/>
                <a:cs typeface="Arial" pitchFamily="34" charset="0"/>
              </a:rPr>
            </a:br>
            <a:r>
              <a:rPr lang="de-DE" sz="1200" i="1" dirty="0">
                <a:latin typeface="Arial" pitchFamily="34" charset="0"/>
                <a:cs typeface="Arial" pitchFamily="34" charset="0"/>
              </a:rPr>
              <a:t>Gebt zuerst eure Einschätzung: Stimmt, was berichtet wurde? Wenn nicht: Handelt es sich eher um eine bewusste oder ungewollte Falschinformation? Wichtig: Woran habt ihr das festgemacht – also welche Hinweise habt ihr entdeckt?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à"/>
              <a:tabLst/>
              <a:defRPr/>
            </a:pPr>
            <a:r>
              <a:rPr lang="de-DE" sz="1200" b="1" dirty="0">
                <a:latin typeface="Arial" pitchFamily="34" charset="0"/>
                <a:cs typeface="Arial" pitchFamily="34" charset="0"/>
                <a:sym typeface="Wingdings" panose="05000000000000000000" pitchFamily="2" charset="2"/>
              </a:rPr>
              <a:t>Klick</a:t>
            </a:r>
            <a:r>
              <a:rPr lang="de-DE" sz="1200" dirty="0">
                <a:latin typeface="Arial" pitchFamily="34" charset="0"/>
                <a:cs typeface="Arial" pitchFamily="34" charset="0"/>
                <a:sym typeface="Wingdings" panose="05000000000000000000" pitchFamily="2" charset="2"/>
              </a:rPr>
              <a:t>: .</a:t>
            </a:r>
            <a:endParaRPr lang="de-DE" sz="1200" i="1" dirty="0">
              <a:latin typeface="Arial" pitchFamily="34" charset="0"/>
              <a:cs typeface="Arial" pitchFamily="34" charset="0"/>
            </a:endParaRPr>
          </a:p>
          <a:p>
            <a:pPr>
              <a:lnSpc>
                <a:spcPct val="150000"/>
              </a:lnSpc>
              <a:defRPr/>
            </a:pPr>
            <a:r>
              <a:rPr lang="de-DE" sz="1200" b="1" dirty="0">
                <a:latin typeface="Arial" pitchFamily="34" charset="0"/>
                <a:cs typeface="Arial" pitchFamily="34" charset="0"/>
                <a:sym typeface="Wingdings" pitchFamily="2" charset="2"/>
              </a:rPr>
              <a:t>1: </a:t>
            </a:r>
            <a:r>
              <a:rPr lang="de-DE" sz="1200" dirty="0">
                <a:latin typeface="Arial" pitchFamily="34" charset="0"/>
                <a:cs typeface="Arial" pitchFamily="34" charset="0"/>
                <a:sym typeface="Wingdings" pitchFamily="2" charset="2"/>
              </a:rPr>
              <a:t>Eine</a:t>
            </a:r>
            <a:r>
              <a:rPr lang="de-DE" sz="1200" b="1" dirty="0">
                <a:latin typeface="Arial" pitchFamily="34" charset="0"/>
                <a:cs typeface="Arial" pitchFamily="34" charset="0"/>
                <a:sym typeface="Wingdings" pitchFamily="2" charset="2"/>
              </a:rPr>
              <a:t> Falschmeldung</a:t>
            </a:r>
            <a:r>
              <a:rPr lang="de-DE" sz="1200" dirty="0">
                <a:latin typeface="Arial" pitchFamily="34" charset="0"/>
                <a:cs typeface="Arial" pitchFamily="34" charset="0"/>
                <a:sym typeface="Wingdings" pitchFamily="2" charset="2"/>
              </a:rPr>
              <a:t>, die im Sommer 2025 von News-Medien, dann auf Plattformen der Sozialen Medien verbreitet wurde. Wie eine Richtigstellung in den Medien aussieht, können Sie hier zeigen: </a:t>
            </a:r>
            <a:r>
              <a:rPr lang="de-DE" sz="1200" dirty="0">
                <a:latin typeface="Arial" pitchFamily="34" charset="0"/>
                <a:cs typeface="Arial" pitchFamily="34" charset="0"/>
                <a:sym typeface="Wingdings" pitchFamily="2" charset="2"/>
                <a:hlinkClick r:id="rId3"/>
              </a:rPr>
              <a:t>https://shorturl.at/LoY7F</a:t>
            </a:r>
            <a:r>
              <a:rPr lang="de-DE" sz="1200" dirty="0">
                <a:latin typeface="Arial" pitchFamily="34" charset="0"/>
                <a:cs typeface="Arial" pitchFamily="34" charset="0"/>
                <a:sym typeface="Wingdings" pitchFamily="2" charset="2"/>
              </a:rPr>
              <a:t> (Link zur </a:t>
            </a:r>
            <a:r>
              <a:rPr lang="de-DE" sz="1200" i="1" dirty="0">
                <a:latin typeface="Arial" pitchFamily="34" charset="0"/>
                <a:cs typeface="Arial" pitchFamily="34" charset="0"/>
                <a:sym typeface="Wingdings" pitchFamily="2" charset="2"/>
              </a:rPr>
              <a:t>CHIP</a:t>
            </a:r>
            <a:r>
              <a:rPr lang="de-DE" sz="1200" dirty="0">
                <a:latin typeface="Arial" pitchFamily="34" charset="0"/>
                <a:cs typeface="Arial" pitchFamily="34" charset="0"/>
                <a:sym typeface="Wingdings" pitchFamily="2" charset="2"/>
              </a:rPr>
              <a:t>-Webseite, die Richtigstellung findet sich am Ende des Beitrags, letzter Abruf: 04.02.2026)</a:t>
            </a:r>
            <a:endParaRPr lang="de-DE" sz="1200" b="1" dirty="0">
              <a:latin typeface="Arial" pitchFamily="34" charset="0"/>
              <a:cs typeface="Arial" pitchFamily="34" charset="0"/>
              <a:sym typeface="Wingdings" pitchFamily="2" charset="2"/>
            </a:endParaRPr>
          </a:p>
          <a:p>
            <a:pPr>
              <a:lnSpc>
                <a:spcPct val="150000"/>
              </a:lnSpc>
              <a:defRPr/>
            </a:pPr>
            <a:r>
              <a:rPr lang="de-DE" sz="1200" b="1" dirty="0">
                <a:latin typeface="Arial" pitchFamily="34" charset="0"/>
                <a:cs typeface="Arial" pitchFamily="34" charset="0"/>
                <a:sym typeface="Wingdings" pitchFamily="2" charset="2"/>
              </a:rPr>
              <a:t>2: Mehr zu dieser Fake-Enthüllung </a:t>
            </a:r>
            <a:r>
              <a:rPr lang="de-DE" sz="1200" dirty="0">
                <a:latin typeface="Arial" pitchFamily="34" charset="0"/>
                <a:cs typeface="Arial" pitchFamily="34" charset="0"/>
                <a:sym typeface="Wingdings" pitchFamily="2" charset="2"/>
              </a:rPr>
              <a:t>im Faktencheck bei </a:t>
            </a:r>
            <a:r>
              <a:rPr lang="de-DE" sz="1200" i="1" dirty="0" err="1">
                <a:latin typeface="Arial" pitchFamily="34" charset="0"/>
                <a:cs typeface="Arial" pitchFamily="34" charset="0"/>
                <a:sym typeface="Wingdings" pitchFamily="2" charset="2"/>
              </a:rPr>
              <a:t>mimikama</a:t>
            </a:r>
            <a:r>
              <a:rPr lang="de-DE" sz="1200" dirty="0">
                <a:latin typeface="Arial" pitchFamily="34" charset="0"/>
                <a:cs typeface="Arial" pitchFamily="34" charset="0"/>
                <a:sym typeface="Wingdings" pitchFamily="2" charset="2"/>
              </a:rPr>
              <a:t>: </a:t>
            </a:r>
            <a:r>
              <a:rPr lang="de-DE" sz="1200" dirty="0">
                <a:latin typeface="Arial" pitchFamily="34" charset="0"/>
                <a:cs typeface="Arial" pitchFamily="34" charset="0"/>
                <a:sym typeface="Wingdings" pitchFamily="2" charset="2"/>
                <a:hlinkClick r:id="rId4"/>
              </a:rPr>
              <a:t>https://www.mimikama.org/kein-buergeraufstand-in-dresden-ki-bild/</a:t>
            </a:r>
            <a:endParaRPr lang="de-DE" sz="1200" dirty="0">
              <a:latin typeface="Arial" pitchFamily="34" charset="0"/>
              <a:cs typeface="Arial" pitchFamily="34" charset="0"/>
              <a:sym typeface="Wingdings" pitchFamily="2" charset="2"/>
            </a:endParaRPr>
          </a:p>
          <a:p>
            <a:pPr>
              <a:lnSpc>
                <a:spcPct val="150000"/>
              </a:lnSpc>
              <a:defRPr/>
            </a:pPr>
            <a:r>
              <a:rPr lang="de-DE" sz="1200" b="1" dirty="0">
                <a:latin typeface="Arial" pitchFamily="34" charset="0"/>
                <a:cs typeface="Arial" pitchFamily="34" charset="0"/>
                <a:sym typeface="Wingdings" pitchFamily="2" charset="2"/>
              </a:rPr>
              <a:t>3</a:t>
            </a:r>
            <a:r>
              <a:rPr lang="de-DE" sz="1200" dirty="0">
                <a:latin typeface="Arial" pitchFamily="34" charset="0"/>
                <a:cs typeface="Arial" pitchFamily="34" charset="0"/>
                <a:sym typeface="Wingdings" pitchFamily="2" charset="2"/>
              </a:rPr>
              <a:t>: </a:t>
            </a:r>
            <a:r>
              <a:rPr lang="de-DE" sz="1200" b="1" dirty="0">
                <a:cs typeface="Arial" pitchFamily="34" charset="0"/>
                <a:sym typeface="Wingdings" pitchFamily="2" charset="2"/>
              </a:rPr>
              <a:t>Die News-App </a:t>
            </a:r>
            <a:r>
              <a:rPr lang="de-DE" sz="1200" b="1" i="1" dirty="0">
                <a:cs typeface="Arial" pitchFamily="34" charset="0"/>
                <a:sym typeface="Wingdings" pitchFamily="2" charset="2"/>
              </a:rPr>
              <a:t>TAG24</a:t>
            </a:r>
            <a:r>
              <a:rPr lang="de-DE" sz="1200" b="1" dirty="0">
                <a:cs typeface="Arial" pitchFamily="34" charset="0"/>
                <a:sym typeface="Wingdings" pitchFamily="2" charset="2"/>
              </a:rPr>
              <a:t> </a:t>
            </a:r>
            <a:r>
              <a:rPr lang="de-DE" sz="1200" dirty="0">
                <a:cs typeface="Arial" pitchFamily="34" charset="0"/>
                <a:sym typeface="Wingdings" pitchFamily="2" charset="2"/>
              </a:rPr>
              <a:t>gehört zur Mediengruppe </a:t>
            </a:r>
            <a:r>
              <a:rPr lang="de-DE" sz="1200" dirty="0" err="1">
                <a:cs typeface="Arial" pitchFamily="34" charset="0"/>
                <a:sym typeface="Wingdings" pitchFamily="2" charset="2"/>
              </a:rPr>
              <a:t>Madsack</a:t>
            </a:r>
            <a:r>
              <a:rPr lang="de-DE" sz="1200" dirty="0">
                <a:cs typeface="Arial" pitchFamily="34" charset="0"/>
                <a:sym typeface="Wingdings" pitchFamily="2" charset="2"/>
              </a:rPr>
              <a:t> (so auch </a:t>
            </a:r>
            <a:r>
              <a:rPr lang="de-DE" sz="1200" i="1" dirty="0">
                <a:cs typeface="Arial" pitchFamily="34" charset="0"/>
                <a:sym typeface="Wingdings" pitchFamily="2" charset="2"/>
              </a:rPr>
              <a:t>Sächsische Zeitung</a:t>
            </a:r>
            <a:r>
              <a:rPr lang="de-DE" sz="1200" dirty="0">
                <a:cs typeface="Arial" pitchFamily="34" charset="0"/>
                <a:sym typeface="Wingdings" pitchFamily="2" charset="2"/>
              </a:rPr>
              <a:t>, </a:t>
            </a:r>
            <a:r>
              <a:rPr lang="de-DE" sz="1200" i="1" dirty="0">
                <a:cs typeface="Arial" pitchFamily="34" charset="0"/>
                <a:sym typeface="Wingdings" pitchFamily="2" charset="2"/>
              </a:rPr>
              <a:t>Leipziger Volkszeitung</a:t>
            </a:r>
            <a:r>
              <a:rPr lang="de-DE" sz="1200" dirty="0">
                <a:cs typeface="Arial" pitchFamily="34" charset="0"/>
                <a:sym typeface="Wingdings" pitchFamily="2" charset="2"/>
              </a:rPr>
              <a:t>). Diesem Bericht vom 20.01.2026 liegt der </a:t>
            </a:r>
            <a:r>
              <a:rPr lang="de-DE" sz="1200" dirty="0"/>
              <a:t>Originalbericht der tschechischen Zeitung IDNES vom 19.01.2026 zugrunde.</a:t>
            </a:r>
            <a:endParaRPr lang="de-DE" sz="1200" dirty="0">
              <a:cs typeface="Arial" pitchFamily="34" charset="0"/>
              <a:sym typeface="Wingdings" pitchFamily="2" charset="2"/>
            </a:endParaRPr>
          </a:p>
          <a:p>
            <a:pPr>
              <a:lnSpc>
                <a:spcPct val="150000"/>
              </a:lnSpc>
              <a:defRPr/>
            </a:pP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0" name="Rechteck 9">
            <a:extLst>
              <a:ext uri="{FF2B5EF4-FFF2-40B4-BE49-F238E27FC236}">
                <a16:creationId xmlns:a16="http://schemas.microsoft.com/office/drawing/2014/main" id="{9A2C4433-6A89-0BFC-747C-D8D3144E5115}"/>
              </a:ext>
            </a:extLst>
          </p:cNvPr>
          <p:cNvSpPr/>
          <p:nvPr/>
        </p:nvSpPr>
        <p:spPr>
          <a:xfrm>
            <a:off x="813346" y="3821162"/>
            <a:ext cx="3888432" cy="276999"/>
          </a:xfrm>
          <a:prstGeom prst="rect">
            <a:avLst/>
          </a:prstGeom>
        </p:spPr>
        <p:txBody>
          <a:bodyPr wrap="square">
            <a:spAutoFit/>
          </a:bodyPr>
          <a:lstStyle/>
          <a:p>
            <a:r>
              <a:rPr lang="en-GB" sz="1200" b="1" dirty="0" err="1">
                <a:solidFill>
                  <a:srgbClr val="FF0000"/>
                </a:solidFill>
              </a:rPr>
              <a:t>Auswertung</a:t>
            </a:r>
            <a:r>
              <a:rPr lang="en-GB" sz="1200" b="1" dirty="0">
                <a:solidFill>
                  <a:srgbClr val="FF0000"/>
                </a:solidFill>
              </a:rPr>
              <a:t> der </a:t>
            </a:r>
            <a:r>
              <a:rPr lang="en-GB" sz="1200" b="1" dirty="0" err="1">
                <a:solidFill>
                  <a:srgbClr val="FF0000"/>
                </a:solidFill>
              </a:rPr>
              <a:t>Aufwärmübung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2" name="Grafik 11" descr="Ein Bild, das Uhr enthält.&#10;&#10;Automatisch generierte Beschreibung">
            <a:extLst>
              <a:ext uri="{FF2B5EF4-FFF2-40B4-BE49-F238E27FC236}">
                <a16:creationId xmlns:a16="http://schemas.microsoft.com/office/drawing/2014/main" id="{17130110-59F8-191E-B636-278B9961F401}"/>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8" name="Rechteck 7">
            <a:extLst>
              <a:ext uri="{FF2B5EF4-FFF2-40B4-BE49-F238E27FC236}">
                <a16:creationId xmlns:a16="http://schemas.microsoft.com/office/drawing/2014/main" id="{628DBD37-AF66-487A-542C-A97D515A6FC5}"/>
              </a:ext>
            </a:extLst>
          </p:cNvPr>
          <p:cNvSpPr/>
          <p:nvPr/>
        </p:nvSpPr>
        <p:spPr>
          <a:xfrm>
            <a:off x="4839133" y="2885058"/>
            <a:ext cx="1950604"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00B74B64-6807-4FDF-9A52-47D3388E3148}"/>
              </a:ext>
            </a:extLst>
          </p:cNvPr>
          <p:cNvSpPr txBox="1"/>
          <p:nvPr/>
        </p:nvSpPr>
        <p:spPr>
          <a:xfrm>
            <a:off x="4047421" y="1444898"/>
            <a:ext cx="233666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Unterschiedliche Arten von  Behauptungen in den Medien</a:t>
            </a:r>
          </a:p>
        </p:txBody>
      </p:sp>
      <p:sp>
        <p:nvSpPr>
          <p:cNvPr id="5" name="Textfeld 4">
            <a:extLst>
              <a:ext uri="{FF2B5EF4-FFF2-40B4-BE49-F238E27FC236}">
                <a16:creationId xmlns:a16="http://schemas.microsoft.com/office/drawing/2014/main" id="{3DC0CCC7-DFAF-4CFB-91AD-B26AE0EDB5BA}"/>
              </a:ext>
            </a:extLst>
          </p:cNvPr>
          <p:cNvSpPr txBox="1"/>
          <p:nvPr/>
        </p:nvSpPr>
        <p:spPr>
          <a:xfrm>
            <a:off x="4839133" y="3864595"/>
            <a:ext cx="1830209" cy="5032147"/>
          </a:xfrm>
          <a:prstGeom prst="rect">
            <a:avLst/>
          </a:prstGeom>
          <a:noFill/>
        </p:spPr>
        <p:txBody>
          <a:bodyPr wrap="square" rtlCol="0">
            <a:spAutoFit/>
          </a:bodyPr>
          <a:lstStyle/>
          <a:p>
            <a:pPr>
              <a:spcAft>
                <a:spcPts val="600"/>
              </a:spcAft>
            </a:pPr>
            <a:r>
              <a:rPr lang="de-DE" sz="1100" b="1" i="1" dirty="0"/>
              <a:t>Lügengeschichten</a:t>
            </a:r>
            <a:r>
              <a:rPr lang="de-DE" sz="1200" dirty="0"/>
              <a:t> </a:t>
            </a:r>
          </a:p>
          <a:p>
            <a:pPr>
              <a:spcAft>
                <a:spcPts val="600"/>
              </a:spcAft>
            </a:pPr>
            <a:r>
              <a:rPr lang="de-DE" sz="1100" dirty="0"/>
              <a:t>Vor allem auf </a:t>
            </a:r>
            <a:r>
              <a:rPr lang="de-DE" sz="1100" i="1" dirty="0"/>
              <a:t>Instagram,</a:t>
            </a:r>
            <a:r>
              <a:rPr lang="de-DE" sz="1100" dirty="0"/>
              <a:t> </a:t>
            </a:r>
            <a:r>
              <a:rPr lang="de-DE" sz="1100" i="1" dirty="0" err="1"/>
              <a:t>TikTok</a:t>
            </a:r>
            <a:r>
              <a:rPr lang="de-DE" sz="1100" i="1" dirty="0"/>
              <a:t> </a:t>
            </a:r>
            <a:r>
              <a:rPr lang="de-DE" sz="1100" dirty="0"/>
              <a:t>und </a:t>
            </a:r>
            <a:r>
              <a:rPr lang="de-DE" sz="1100" i="1" dirty="0"/>
              <a:t>X</a:t>
            </a:r>
            <a:r>
              <a:rPr lang="de-DE" sz="1100" dirty="0"/>
              <a:t> verbreiten Personen und Gruppen immer wieder aufregende Berichte und </a:t>
            </a:r>
            <a:r>
              <a:rPr lang="de-DE" sz="1100" dirty="0" err="1"/>
              <a:t>Behaup-tungen</a:t>
            </a:r>
            <a:r>
              <a:rPr lang="de-DE" sz="1100" dirty="0"/>
              <a:t>. Es sind meist Irreführungen und oft auch Fake-News,  denen viele Menschen Glauben schenken und diese nachplappern.</a:t>
            </a:r>
          </a:p>
          <a:p>
            <a:r>
              <a:rPr lang="de-DE" sz="1100" dirty="0"/>
              <a:t>Mitunter werden vermeint-</a:t>
            </a:r>
            <a:r>
              <a:rPr lang="de-DE" sz="1100" dirty="0" err="1"/>
              <a:t>liche</a:t>
            </a:r>
            <a:r>
              <a:rPr lang="de-DE" sz="1100" dirty="0"/>
              <a:t> Fakten zu einer neuen Aussage zusammengebaut und/oder mit sachfremden Bildern und Videos garniert, um damit etwas „beweisen“ zu wollen. </a:t>
            </a:r>
          </a:p>
          <a:p>
            <a:endParaRPr lang="de-DE" sz="1100" dirty="0"/>
          </a:p>
          <a:p>
            <a:r>
              <a:rPr lang="de-DE" sz="1100" dirty="0"/>
              <a:t>So ist es auch bei unserem Übungsbeispiel „Himbeeren“ ab Folie 8.</a:t>
            </a:r>
          </a:p>
          <a:p>
            <a:endParaRPr lang="de-DE" sz="1100" dirty="0"/>
          </a:p>
          <a:p>
            <a:r>
              <a:rPr lang="de-DE" sz="1100" dirty="0">
                <a:sym typeface="Wingdings" panose="05000000000000000000" pitchFamily="2" charset="2"/>
              </a:rPr>
              <a:t> Forts.</a:t>
            </a:r>
            <a:r>
              <a:rPr lang="de-DE" sz="1100" dirty="0"/>
              <a:t> </a:t>
            </a:r>
            <a:br>
              <a:rPr lang="de-DE" sz="1100" dirty="0"/>
            </a:br>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91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F139-E438-E0B9-1ED1-69BA923EFF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90E866-DD35-80AB-A96B-0FEE4EA85ABD}"/>
              </a:ext>
            </a:extLst>
          </p:cNvPr>
          <p:cNvSpPr>
            <a:spLocks noGrp="1" noRot="1" noChangeAspect="1"/>
          </p:cNvSpPr>
          <p:nvPr>
            <p:ph type="sldImg"/>
          </p:nvPr>
        </p:nvSpPr>
        <p:spPr>
          <a:xfrm>
            <a:off x="309563" y="1055688"/>
            <a:ext cx="3478212" cy="1957387"/>
          </a:xfrm>
        </p:spPr>
      </p:sp>
      <p:sp>
        <p:nvSpPr>
          <p:cNvPr id="3" name="Notizenplatzhalter 2">
            <a:extLst>
              <a:ext uri="{FF2B5EF4-FFF2-40B4-BE49-F238E27FC236}">
                <a16:creationId xmlns:a16="http://schemas.microsoft.com/office/drawing/2014/main" id="{2EB4DA7E-FC22-7C80-5C60-FEEF410A647E}"/>
              </a:ext>
            </a:extLst>
          </p:cNvPr>
          <p:cNvSpPr>
            <a:spLocks noGrp="1"/>
          </p:cNvSpPr>
          <p:nvPr>
            <p:ph type="body" idx="1"/>
          </p:nvPr>
        </p:nvSpPr>
        <p:spPr/>
        <p:txBody>
          <a:bodyPr>
            <a:normAutofit/>
          </a:bodyPr>
          <a:lstStyle/>
          <a:p>
            <a:r>
              <a:rPr lang="de-DE" dirty="0"/>
              <a:t>   </a:t>
            </a:r>
          </a:p>
          <a:p>
            <a:endParaRPr lang="de-DE" dirty="0"/>
          </a:p>
        </p:txBody>
      </p:sp>
      <p:sp>
        <p:nvSpPr>
          <p:cNvPr id="4" name="Foliennummernplatzhalter 3">
            <a:extLst>
              <a:ext uri="{FF2B5EF4-FFF2-40B4-BE49-F238E27FC236}">
                <a16:creationId xmlns:a16="http://schemas.microsoft.com/office/drawing/2014/main" id="{14AB43B5-13AF-6BA2-BCC0-F18F65F7E748}"/>
              </a:ext>
            </a:extLst>
          </p:cNvPr>
          <p:cNvSpPr>
            <a:spLocks noGrp="1"/>
          </p:cNvSpPr>
          <p:nvPr>
            <p:ph type="sldNum" sz="quarter" idx="10"/>
          </p:nvPr>
        </p:nvSpPr>
        <p:spPr/>
        <p:txBody>
          <a:bodyPr/>
          <a:lstStyle/>
          <a:p>
            <a:fld id="{A2A61CC0-4B0B-4395-B916-EE71BB03C9A7}" type="slidenum">
              <a:rPr lang="de-DE" smtClean="0"/>
              <a:pPr/>
              <a:t>6</a:t>
            </a:fld>
            <a:endParaRPr lang="de-DE" dirty="0"/>
          </a:p>
        </p:txBody>
      </p:sp>
      <p:sp>
        <p:nvSpPr>
          <p:cNvPr id="9" name="Notizenplatzhalter 2">
            <a:extLst>
              <a:ext uri="{FF2B5EF4-FFF2-40B4-BE49-F238E27FC236}">
                <a16:creationId xmlns:a16="http://schemas.microsoft.com/office/drawing/2014/main" id="{842414F3-E859-6B89-2D39-3BD866E27A02}"/>
              </a:ext>
            </a:extLst>
          </p:cNvPr>
          <p:cNvSpPr txBox="1">
            <a:spLocks/>
          </p:cNvSpPr>
          <p:nvPr/>
        </p:nvSpPr>
        <p:spPr>
          <a:xfrm>
            <a:off x="371401" y="3605138"/>
            <a:ext cx="4361612" cy="6192688"/>
          </a:xfrm>
          <a:prstGeom prst="rect">
            <a:avLst/>
          </a:prstGeom>
          <a:noFill/>
        </p:spPr>
        <p:txBody>
          <a:bodyPr vert="horz" lIns="99048" tIns="49524" rIns="99048" bIns="49524" rtlCol="0">
            <a:normAutofit lnSpcReduction="10000"/>
          </a:bodyPr>
          <a:lstStyle/>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Von der Auflösung der Aufwärmübung  zur  </a:t>
            </a:r>
            <a:br>
              <a:rPr lang="de-DE" sz="1200" b="1" dirty="0">
                <a:latin typeface="Arial" pitchFamily="34" charset="0"/>
                <a:cs typeface="Arial" pitchFamily="34" charset="0"/>
                <a:sym typeface="Wingdings" pitchFamily="2" charset="2"/>
              </a:rPr>
            </a:br>
            <a:r>
              <a:rPr lang="de-DE" sz="1200" b="1" dirty="0">
                <a:latin typeface="Arial" pitchFamily="34" charset="0"/>
                <a:cs typeface="Arial" pitchFamily="34" charset="0"/>
                <a:sym typeface="Wingdings" pitchFamily="2" charset="2"/>
              </a:rPr>
              <a:t>Übersicht (</a:t>
            </a:r>
            <a:r>
              <a:rPr lang="de-DE" sz="1200" b="1" dirty="0" err="1">
                <a:latin typeface="Arial" pitchFamily="34" charset="0"/>
                <a:cs typeface="Arial" pitchFamily="34" charset="0"/>
                <a:sym typeface="Wingdings" pitchFamily="2" charset="2"/>
              </a:rPr>
              <a:t>Bottom-up</a:t>
            </a:r>
            <a:r>
              <a:rPr lang="de-DE" sz="1200" b="1" dirty="0">
                <a:latin typeface="Arial" pitchFamily="34" charset="0"/>
                <a:cs typeface="Arial" pitchFamily="34" charset="0"/>
                <a:sym typeface="Wingdings" pitchFamily="2" charset="2"/>
              </a:rPr>
              <a:t>): Arten der Falschinformation</a:t>
            </a:r>
          </a:p>
          <a:p>
            <a:pPr marL="0" marR="0" lvl="0" indent="0" algn="l" defTabSz="914400" rtl="0" eaLnBrk="1" fontAlgn="auto" latinLnBrk="0" hangingPunct="1">
              <a:lnSpc>
                <a:spcPct val="150000"/>
              </a:lnSpc>
              <a:spcBef>
                <a:spcPts val="0"/>
              </a:spcBef>
              <a:spcAft>
                <a:spcPts val="0"/>
              </a:spcAft>
              <a:buClrTx/>
              <a:buSzTx/>
              <a:tabLst/>
              <a:defRPr/>
            </a:pPr>
            <a:endParaRPr lang="de-DE" sz="1200" b="1" dirty="0">
              <a:latin typeface="Arial" pitchFamily="34" charset="0"/>
              <a:cs typeface="Arial" pitchFamily="34" charset="0"/>
              <a:sym typeface="Wingdings" pitchFamily="2" charset="2"/>
            </a:endParaRPr>
          </a:p>
          <a:p>
            <a:pPr lvl="0">
              <a:lnSpc>
                <a:spcPct val="150000"/>
              </a:lnSpc>
              <a:defRPr/>
            </a:pPr>
            <a:r>
              <a:rPr lang="de-DE" sz="1200" b="1" dirty="0">
                <a:latin typeface="Arial" pitchFamily="34" charset="0"/>
                <a:cs typeface="Arial" pitchFamily="34" charset="0"/>
                <a:sym typeface="Wingdings" pitchFamily="2" charset="2"/>
              </a:rPr>
              <a:t>Falschmeldung (auch „Zeitungsente“) </a:t>
            </a:r>
            <a:r>
              <a:rPr lang="de-DE" sz="1200" dirty="0">
                <a:latin typeface="Arial" pitchFamily="34" charset="0"/>
                <a:cs typeface="Arial" pitchFamily="34" charset="0"/>
                <a:sym typeface="Wingdings" pitchFamily="2" charset="2"/>
              </a:rPr>
              <a:t>ist</a:t>
            </a:r>
            <a:r>
              <a:rPr lang="de-DE" sz="1200" b="1" dirty="0">
                <a:latin typeface="Arial" pitchFamily="34" charset="0"/>
                <a:cs typeface="Arial" pitchFamily="34" charset="0"/>
                <a:sym typeface="Wingdings" pitchFamily="2" charset="2"/>
              </a:rPr>
              <a:t> </a:t>
            </a:r>
            <a:r>
              <a:rPr lang="de-DE" sz="1200" dirty="0">
                <a:latin typeface="Arial" pitchFamily="34" charset="0"/>
                <a:cs typeface="Arial" pitchFamily="34" charset="0"/>
                <a:sym typeface="Wingdings" pitchFamily="2" charset="2"/>
              </a:rPr>
              <a:t>eine </a:t>
            </a:r>
            <a:r>
              <a:rPr lang="de-DE" sz="1200" dirty="0" err="1">
                <a:latin typeface="Arial" pitchFamily="34" charset="0"/>
                <a:cs typeface="Arial" pitchFamily="34" charset="0"/>
                <a:sym typeface="Wingdings" pitchFamily="2" charset="2"/>
              </a:rPr>
              <a:t>unzu</a:t>
            </a:r>
            <a:r>
              <a:rPr lang="de-DE" sz="1200" dirty="0">
                <a:latin typeface="Arial" pitchFamily="34" charset="0"/>
                <a:cs typeface="Arial" pitchFamily="34" charset="0"/>
                <a:sym typeface="Wingdings" pitchFamily="2" charset="2"/>
              </a:rPr>
              <a:t>-treffende Meldung. Ihr zugrunde liegt oftmals eine fehlerhafte Recherche oder auch die ungeprüfte Übernahme einer Meldung oder eines Berichts (in unserem Beispiel hat ihn der KI-</a:t>
            </a:r>
            <a:r>
              <a:rPr lang="de-DE" sz="1200" dirty="0" err="1">
                <a:latin typeface="Arial" pitchFamily="34" charset="0"/>
                <a:cs typeface="Arial" pitchFamily="34" charset="0"/>
                <a:sym typeface="Wingdings" pitchFamily="2" charset="2"/>
              </a:rPr>
              <a:t>Chatbot</a:t>
            </a:r>
            <a:r>
              <a:rPr lang="de-DE" sz="1200" dirty="0">
                <a:latin typeface="Arial" pitchFamily="34" charset="0"/>
                <a:cs typeface="Arial" pitchFamily="34" charset="0"/>
                <a:sym typeface="Wingdings" pitchFamily="2" charset="2"/>
              </a:rPr>
              <a:t> produziert). Betroffene Personen können vom Newsmedium Richtigstellung verlangen (Rechtsanspruch).</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Desinformation</a:t>
            </a:r>
            <a:r>
              <a:rPr lang="de-DE" sz="1200" dirty="0">
                <a:latin typeface="Arial" pitchFamily="34" charset="0"/>
                <a:cs typeface="Arial" pitchFamily="34" charset="0"/>
                <a:sym typeface="Wingdings" pitchFamily="2" charset="2"/>
              </a:rPr>
              <a:t> ist die bewusste Verbreitung unzutreffender (falscher) Nachrichten, auch </a:t>
            </a:r>
            <a:r>
              <a:rPr lang="de-DE" sz="1200" b="1" dirty="0">
                <a:latin typeface="Arial" pitchFamily="34" charset="0"/>
                <a:cs typeface="Arial" pitchFamily="34" charset="0"/>
                <a:sym typeface="Wingdings" pitchFamily="2" charset="2"/>
              </a:rPr>
              <a:t>Fake-News </a:t>
            </a:r>
            <a:r>
              <a:rPr lang="de-DE" sz="1200" dirty="0">
                <a:latin typeface="Arial" pitchFamily="34" charset="0"/>
                <a:cs typeface="Arial" pitchFamily="34" charset="0"/>
                <a:sym typeface="Wingdings" pitchFamily="2" charset="2"/>
              </a:rPr>
              <a:t>genannt. Meist werden damit politische Ziele verfolgt. Nachweislich betreibt z.B. Russland in den Sozialen Medien umfangreiche Desinformationskampagnen, um das derzeit russlandkritische Meinungsklima oder auch Wahlen zu beeinflussen..</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Irreführung / Manipulation</a:t>
            </a:r>
            <a:r>
              <a:rPr lang="de-DE" sz="1200" dirty="0">
                <a:latin typeface="Arial" pitchFamily="34" charset="0"/>
                <a:cs typeface="Arial" pitchFamily="34" charset="0"/>
                <a:sym typeface="Wingdings" pitchFamily="2" charset="2"/>
              </a:rPr>
              <a:t>: Hier werden – für sich genommen meist zutreffende – Fakten durch falsche Kontexte oder durch Vermischung mit Meinungen (oft in Verbindung mit Bildern zum Zweck der Emotionalisierung) zur Irreführung eingesetzt. </a:t>
            </a:r>
            <a:br>
              <a:rPr lang="de-DE" sz="1200" dirty="0">
                <a:latin typeface="Arial" pitchFamily="34" charset="0"/>
                <a:cs typeface="Arial" pitchFamily="34" charset="0"/>
                <a:sym typeface="Wingdings" pitchFamily="2" charset="2"/>
              </a:rPr>
            </a:br>
            <a:r>
              <a:rPr lang="de-DE" sz="1200" dirty="0">
                <a:latin typeface="Arial" pitchFamily="34" charset="0"/>
                <a:cs typeface="Arial" pitchFamily="34" charset="0"/>
                <a:sym typeface="Wingdings" pitchFamily="2" charset="2"/>
              </a:rPr>
              <a:t> Mehr hierzu in der 2. Lehreinheit über „Manipulation“.</a:t>
            </a:r>
            <a:endParaRPr lang="de-DE" sz="1200" b="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b="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b="1" dirty="0">
              <a:latin typeface="Arial" pitchFamily="34" charset="0"/>
              <a:cs typeface="Arial" pitchFamily="34" charset="0"/>
              <a:sym typeface="Wingdings" pitchFamily="2" charset="2"/>
            </a:endParaRPr>
          </a:p>
        </p:txBody>
      </p:sp>
      <p:sp>
        <p:nvSpPr>
          <p:cNvPr id="8" name="Textfeld 7">
            <a:extLst>
              <a:ext uri="{FF2B5EF4-FFF2-40B4-BE49-F238E27FC236}">
                <a16:creationId xmlns:a16="http://schemas.microsoft.com/office/drawing/2014/main" id="{9530E7C7-8CB8-480C-A95A-125B32F82C24}"/>
              </a:ext>
            </a:extLst>
          </p:cNvPr>
          <p:cNvSpPr txBox="1"/>
          <p:nvPr/>
        </p:nvSpPr>
        <p:spPr>
          <a:xfrm>
            <a:off x="4811886" y="3886797"/>
            <a:ext cx="1908000" cy="6240170"/>
          </a:xfrm>
          <a:prstGeom prst="rect">
            <a:avLst/>
          </a:prstGeom>
          <a:noFill/>
        </p:spPr>
        <p:txBody>
          <a:bodyPr wrap="square" rtlCol="0">
            <a:spAutoFit/>
          </a:bodyPr>
          <a:lstStyle/>
          <a:p>
            <a:r>
              <a:rPr lang="de-DE" sz="1100" b="1" i="1" dirty="0">
                <a:latin typeface="Arial" panose="020B0604020202020204" pitchFamily="34" charset="0"/>
                <a:cs typeface="Arial" panose="020B0604020202020204" pitchFamily="34" charset="0"/>
              </a:rPr>
              <a:t>Desinformation, Fake oder Falschmeldung? </a:t>
            </a:r>
          </a:p>
          <a:p>
            <a:endParaRPr lang="de-DE" sz="7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Bezeichnungen werden in der Medienforschung uneinheitlich gebraucht. Hier zwei (kostenlos abruf-bare) hilfreiche Literatur-hinweise:</a:t>
            </a:r>
          </a:p>
          <a:p>
            <a:pPr indent="87313">
              <a:buFont typeface="Wingdings" panose="05000000000000000000" pitchFamily="2" charset="2"/>
              <a:buChar char="§"/>
            </a:pPr>
            <a:r>
              <a:rPr lang="de-DE" sz="1100" dirty="0">
                <a:latin typeface="Arial" panose="020B0604020202020204" pitchFamily="34" charset="0"/>
                <a:cs typeface="Arial" panose="020B0604020202020204" pitchFamily="34" charset="0"/>
              </a:rPr>
              <a:t>Judith Möller, Michael </a:t>
            </a:r>
            <a:r>
              <a:rPr lang="de-DE" sz="1100" dirty="0" err="1">
                <a:latin typeface="Arial" panose="020B0604020202020204" pitchFamily="34" charset="0"/>
                <a:cs typeface="Arial" panose="020B0604020202020204" pitchFamily="34" charset="0"/>
              </a:rPr>
              <a:t>Hameleers</a:t>
            </a:r>
            <a:r>
              <a:rPr lang="de-DE" sz="1100" dirty="0">
                <a:latin typeface="Arial" panose="020B0604020202020204" pitchFamily="34" charset="0"/>
                <a:cs typeface="Arial" panose="020B0604020202020204" pitchFamily="34" charset="0"/>
              </a:rPr>
              <a:t>, Frederik </a:t>
            </a:r>
            <a:r>
              <a:rPr lang="de-DE" sz="1100" dirty="0" err="1">
                <a:latin typeface="Arial" panose="020B0604020202020204" pitchFamily="34" charset="0"/>
                <a:cs typeface="Arial" panose="020B0604020202020204" pitchFamily="34" charset="0"/>
              </a:rPr>
              <a:t>Ferreau</a:t>
            </a:r>
            <a:r>
              <a:rPr lang="de-DE" sz="1100" dirty="0">
                <a:latin typeface="Arial" panose="020B0604020202020204" pitchFamily="34" charset="0"/>
                <a:cs typeface="Arial" panose="020B0604020202020204" pitchFamily="34" charset="0"/>
              </a:rPr>
              <a:t>: Typen von Des-information und </a:t>
            </a:r>
            <a:r>
              <a:rPr lang="de-DE" sz="1100" dirty="0" err="1">
                <a:latin typeface="Arial" panose="020B0604020202020204" pitchFamily="34" charset="0"/>
                <a:cs typeface="Arial" panose="020B0604020202020204" pitchFamily="34" charset="0"/>
              </a:rPr>
              <a:t>Misinfor-mation</a:t>
            </a:r>
            <a:r>
              <a:rPr lang="de-DE" sz="1100" dirty="0">
                <a:latin typeface="Arial" panose="020B0604020202020204" pitchFamily="34" charset="0"/>
                <a:cs typeface="Arial" panose="020B0604020202020204" pitchFamily="34" charset="0"/>
              </a:rPr>
              <a:t> (…) aus </a:t>
            </a:r>
            <a:r>
              <a:rPr lang="de-DE" sz="1100" dirty="0" err="1">
                <a:latin typeface="Arial" panose="020B0604020202020204" pitchFamily="34" charset="0"/>
                <a:cs typeface="Arial" panose="020B0604020202020204" pitchFamily="34" charset="0"/>
              </a:rPr>
              <a:t>kommuni-kationswissenschaftlicher</a:t>
            </a:r>
            <a:r>
              <a:rPr lang="de-DE" sz="1100" dirty="0">
                <a:latin typeface="Arial" panose="020B0604020202020204" pitchFamily="34" charset="0"/>
                <a:cs typeface="Arial" panose="020B0604020202020204" pitchFamily="34" charset="0"/>
              </a:rPr>
              <a:t> und </a:t>
            </a:r>
            <a:r>
              <a:rPr lang="de-DE" sz="1100" dirty="0" err="1">
                <a:latin typeface="Arial" panose="020B0604020202020204" pitchFamily="34" charset="0"/>
                <a:cs typeface="Arial" panose="020B0604020202020204" pitchFamily="34" charset="0"/>
              </a:rPr>
              <a:t>rechtswissenschaft-licher</a:t>
            </a:r>
            <a:r>
              <a:rPr lang="de-DE" sz="1100" dirty="0">
                <a:latin typeface="Arial" panose="020B0604020202020204" pitchFamily="34" charset="0"/>
                <a:cs typeface="Arial" panose="020B0604020202020204" pitchFamily="34" charset="0"/>
              </a:rPr>
              <a:t> Perspektive. Hrsg. Von ALM GbR Berlin 2020. </a:t>
            </a:r>
            <a:r>
              <a:rPr lang="de-DE" sz="1050" dirty="0">
                <a:latin typeface="Arial" panose="020B0604020202020204" pitchFamily="34" charset="0"/>
                <a:cs typeface="Arial" panose="020B0604020202020204" pitchFamily="34" charset="0"/>
                <a:hlinkClick r:id="rId3"/>
              </a:rPr>
              <a:t>https://www.lfk.de/fileadmin/PDFs/Publikationen/Studien/Typen-von-Desinformation-und-Misinformation/typen-von-desinformation-und-misinformation.pdf</a:t>
            </a:r>
            <a:endParaRPr lang="de-DE" sz="1050" dirty="0">
              <a:latin typeface="Arial" panose="020B0604020202020204" pitchFamily="34" charset="0"/>
              <a:cs typeface="Arial" panose="020B0604020202020204" pitchFamily="34" charset="0"/>
            </a:endParaRPr>
          </a:p>
          <a:p>
            <a:pPr indent="87313">
              <a:buFont typeface="Wingdings" panose="05000000000000000000" pitchFamily="2" charset="2"/>
              <a:buChar char="§"/>
            </a:pPr>
            <a:r>
              <a:rPr lang="de-DE" sz="1100" dirty="0"/>
              <a:t>Christian Pieter Hoff-mann: Fake News, </a:t>
            </a:r>
            <a:r>
              <a:rPr lang="de-DE" sz="1100" dirty="0" err="1"/>
              <a:t>Mis</a:t>
            </a:r>
            <a:r>
              <a:rPr lang="de-DE" sz="1100" dirty="0"/>
              <a:t>-information, </a:t>
            </a:r>
            <a:r>
              <a:rPr lang="de-DE" sz="1100" dirty="0" err="1"/>
              <a:t>Desinforma-tion</a:t>
            </a:r>
            <a:r>
              <a:rPr lang="de-DE" sz="1100" dirty="0"/>
              <a:t>. In: Von der </a:t>
            </a:r>
            <a:r>
              <a:rPr lang="de-DE" sz="1100" dirty="0" err="1"/>
              <a:t>Informa-tionen</a:t>
            </a:r>
            <a:r>
              <a:rPr lang="de-DE" sz="1100" dirty="0"/>
              <a:t> zur politischen Bildung Nr. 355/2023, Berlin: </a:t>
            </a:r>
            <a:r>
              <a:rPr lang="de-DE" sz="1100" dirty="0" err="1"/>
              <a:t>bpb</a:t>
            </a:r>
            <a:r>
              <a:rPr lang="de-DE" sz="1100" dirty="0"/>
              <a:t> (Abruf 02.02.26) </a:t>
            </a:r>
          </a:p>
          <a:p>
            <a:r>
              <a:rPr lang="de-DE" sz="1050" dirty="0">
                <a:hlinkClick r:id="rId4"/>
              </a:rPr>
              <a:t>https://www.bpb.de/shop/zeitschriften/izpb/medienkompetenz-355/539986/fake-news-misinformation-desinformation/</a:t>
            </a:r>
            <a:endParaRPr lang="de-DE" sz="12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54A444AB-5E77-4EDD-BCAD-1E649B1B2CF3}"/>
              </a:ext>
            </a:extLst>
          </p:cNvPr>
          <p:cNvSpPr txBox="1"/>
          <p:nvPr/>
        </p:nvSpPr>
        <p:spPr>
          <a:xfrm>
            <a:off x="4053706" y="1444898"/>
            <a:ext cx="233666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Definition oder Arten von Falschmeldungen</a:t>
            </a:r>
          </a:p>
        </p:txBody>
      </p:sp>
    </p:spTree>
    <p:extLst>
      <p:ext uri="{BB962C8B-B14F-4D97-AF65-F5344CB8AC3E}">
        <p14:creationId xmlns:p14="http://schemas.microsoft.com/office/powerpoint/2010/main" val="131053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7</a:t>
            </a:fld>
            <a:endParaRPr lang="de-DE" dirty="0"/>
          </a:p>
        </p:txBody>
      </p:sp>
      <p:sp>
        <p:nvSpPr>
          <p:cNvPr id="7" name="Textfeld 6">
            <a:extLst>
              <a:ext uri="{FF2B5EF4-FFF2-40B4-BE49-F238E27FC236}">
                <a16:creationId xmlns:a16="http://schemas.microsoft.com/office/drawing/2014/main" id="{A833DB3D-32C4-44DE-8AC2-A78CDA57B3CF}"/>
              </a:ext>
            </a:extLst>
          </p:cNvPr>
          <p:cNvSpPr txBox="1"/>
          <p:nvPr/>
        </p:nvSpPr>
        <p:spPr>
          <a:xfrm>
            <a:off x="4845794" y="3912220"/>
            <a:ext cx="2022350" cy="6263253"/>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Informationsverhalten und Medienvertrauen</a:t>
            </a:r>
            <a:endParaRPr lang="de-DE" sz="9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Viele junge Menschen, besonders die jüngere Zielgruppe (18-29), sehen die öffentlich-rechtlichen Medien oft nicht mehr als vertrauens-würdige Quelle an.</a:t>
            </a:r>
          </a:p>
          <a:p>
            <a:r>
              <a:rPr lang="de-DE" sz="1100" dirty="0">
                <a:latin typeface="Arial" panose="020B0604020202020204" pitchFamily="34" charset="0"/>
                <a:cs typeface="Arial" panose="020B0604020202020204" pitchFamily="34" charset="0"/>
              </a:rPr>
              <a:t>Laut einer INSA-Umfrage von 2024 stimmen nur 33 Prozent der Aussage zu, dass der ÖRR eine verlässliche Quelle für politische Nachrichten sei.</a:t>
            </a:r>
          </a:p>
          <a:p>
            <a:r>
              <a:rPr lang="de-DE" sz="1100" dirty="0">
                <a:latin typeface="Arial" panose="020B0604020202020204" pitchFamily="34" charset="0"/>
                <a:cs typeface="Arial" panose="020B0604020202020204" pitchFamily="34" charset="0"/>
              </a:rPr>
              <a:t>Entsprechend steigt in dieser Alterssparte der Anteil derer, die sich vor allem mittels Videos auf </a:t>
            </a:r>
            <a:r>
              <a:rPr lang="de-DE" sz="1100" i="1" dirty="0">
                <a:latin typeface="Arial" panose="020B0604020202020204" pitchFamily="34" charset="0"/>
                <a:cs typeface="Arial" panose="020B0604020202020204" pitchFamily="34" charset="0"/>
              </a:rPr>
              <a:t>YouTube und Instagram</a:t>
            </a:r>
            <a:r>
              <a:rPr lang="de-DE" sz="1100" dirty="0">
                <a:latin typeface="Arial" panose="020B0604020202020204" pitchFamily="34" charset="0"/>
                <a:cs typeface="Arial" panose="020B0604020202020204" pitchFamily="34" charset="0"/>
              </a:rPr>
              <a:t>. informieren. </a:t>
            </a:r>
            <a:r>
              <a:rPr lang="de-DE" sz="1100" i="1" dirty="0" err="1">
                <a:latin typeface="Arial" panose="020B0604020202020204" pitchFamily="34" charset="0"/>
                <a:cs typeface="Arial" panose="020B0604020202020204" pitchFamily="34" charset="0"/>
              </a:rPr>
              <a:t>TikTok</a:t>
            </a:r>
            <a:r>
              <a:rPr lang="de-DE" sz="1100" i="1" dirty="0">
                <a:latin typeface="Arial" panose="020B0604020202020204" pitchFamily="34" charset="0"/>
                <a:cs typeface="Arial" panose="020B0604020202020204" pitchFamily="34" charset="0"/>
              </a:rPr>
              <a:t> wird viel genutzt, aber es besitzt kein Vertrauen.</a:t>
            </a:r>
            <a:endParaRPr lang="de-DE" sz="110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sym typeface="Wingdings" panose="05000000000000000000" pitchFamily="2" charset="2"/>
            </a:endParaRPr>
          </a:p>
          <a:p>
            <a:r>
              <a:rPr lang="de-DE" sz="1100" dirty="0">
                <a:latin typeface="Arial" panose="020B0604020202020204" pitchFamily="34" charset="0"/>
                <a:cs typeface="Arial" panose="020B0604020202020204" pitchFamily="34" charset="0"/>
                <a:sym typeface="Wingdings" panose="05000000000000000000" pitchFamily="2" charset="2"/>
              </a:rPr>
              <a:t>Die Umfrage des </a:t>
            </a:r>
            <a:r>
              <a:rPr lang="de-DE" sz="1100" i="1" dirty="0">
                <a:latin typeface="Arial" panose="020B0604020202020204" pitchFamily="34" charset="0"/>
                <a:cs typeface="Arial" panose="020B0604020202020204" pitchFamily="34" charset="0"/>
                <a:sym typeface="Wingdings" panose="05000000000000000000" pitchFamily="2" charset="2"/>
              </a:rPr>
              <a:t>EIJK</a:t>
            </a:r>
            <a:r>
              <a:rPr lang="de-DE" sz="1100" dirty="0">
                <a:latin typeface="Arial" panose="020B0604020202020204" pitchFamily="34" charset="0"/>
                <a:cs typeface="Arial" panose="020B0604020202020204" pitchFamily="34" charset="0"/>
                <a:sym typeface="Wingdings" panose="05000000000000000000" pitchFamily="2" charset="2"/>
              </a:rPr>
              <a:t> von 2024 bestätigt diesen Trend. Soziale Medien sind ein bedeutender Faktor im Informationsverhalten junger Menschen geworden: </a:t>
            </a:r>
            <a:r>
              <a:rPr lang="de-DE" sz="1100" dirty="0">
                <a:latin typeface="Arial" panose="020B0604020202020204" pitchFamily="34" charset="0"/>
                <a:cs typeface="Arial" panose="020B0604020202020204" pitchFamily="34" charset="0"/>
                <a:sym typeface="Wingdings" panose="05000000000000000000" pitchFamily="2" charset="2"/>
                <a:hlinkClick r:id="rId3"/>
              </a:rPr>
              <a:t>https://fitfornews.de/wp-content/uploads/2025/01/2024-EIJK-BS-Erhebung-Schlussbericht-endkorr-1.pdf</a:t>
            </a:r>
            <a:endParaRPr lang="de-DE" sz="1100" dirty="0">
              <a:latin typeface="Arial" panose="020B0604020202020204" pitchFamily="34" charset="0"/>
              <a:cs typeface="Arial" panose="020B0604020202020204" pitchFamily="34" charset="0"/>
              <a:sym typeface="Wingdings" panose="05000000000000000000" pitchFamily="2" charset="2"/>
            </a:endParaRPr>
          </a:p>
          <a:p>
            <a:r>
              <a:rPr lang="de-DE" sz="1100"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sym typeface="Wingdings" panose="05000000000000000000" pitchFamily="2" charset="2"/>
              </a:rPr>
              <a:t> Forts.</a:t>
            </a:r>
          </a:p>
          <a:p>
            <a:endParaRPr lang="de-DE" sz="11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E3CB45E8-90A3-4735-BE2C-1AAC9DE147BD}"/>
              </a:ext>
            </a:extLst>
          </p:cNvPr>
          <p:cNvSpPr txBox="1"/>
          <p:nvPr/>
        </p:nvSpPr>
        <p:spPr>
          <a:xfrm>
            <a:off x="4053706" y="1444898"/>
            <a:ext cx="233666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Überleitung in Übung: Überprüfung eines Berichts.</a:t>
            </a:r>
          </a:p>
        </p:txBody>
      </p:sp>
      <p:sp>
        <p:nvSpPr>
          <p:cNvPr id="9" name="Notizenplatzhalter 2">
            <a:extLst>
              <a:ext uri="{FF2B5EF4-FFF2-40B4-BE49-F238E27FC236}">
                <a16:creationId xmlns:a16="http://schemas.microsoft.com/office/drawing/2014/main" id="{B2F4EADC-8776-4692-AA0A-18821ABDFF35}"/>
              </a:ext>
            </a:extLst>
          </p:cNvPr>
          <p:cNvSpPr txBox="1">
            <a:spLocks/>
          </p:cNvSpPr>
          <p:nvPr/>
        </p:nvSpPr>
        <p:spPr>
          <a:xfrm>
            <a:off x="309301" y="3605138"/>
            <a:ext cx="4392474" cy="4464496"/>
          </a:xfrm>
          <a:prstGeom prst="rect">
            <a:avLst/>
          </a:prstGeom>
          <a:noFill/>
        </p:spPr>
        <p:txBody>
          <a:bodyPr vert="horz" lIns="99048" tIns="49524" rIns="99048" bIns="49524" rtlCol="0">
            <a:normAutofit lnSpcReduction="1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4"/>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de-DE" b="1" dirty="0"/>
              <a:t>Hinweise für die </a:t>
            </a:r>
            <a:r>
              <a:rPr lang="de-DE" b="1" dirty="0" err="1"/>
              <a:t>LuL</a:t>
            </a:r>
            <a:r>
              <a:rPr lang="de-DE" b="1" dirty="0"/>
              <a:t>:</a:t>
            </a:r>
          </a:p>
          <a:p>
            <a:pPr>
              <a:lnSpc>
                <a:spcPct val="150000"/>
              </a:lnSpc>
            </a:pPr>
            <a:endParaRPr lang="de-DE" dirty="0"/>
          </a:p>
          <a:p>
            <a:pPr>
              <a:lnSpc>
                <a:spcPct val="150000"/>
              </a:lnSpc>
            </a:pPr>
            <a:r>
              <a:rPr lang="de-DE" dirty="0"/>
              <a:t>Auf den folgenden Folien (8-15) wird eine Überprüfung anhand der Nachricht „Himbeeren sind besser als Aspirin“ durchgespielt.</a:t>
            </a:r>
          </a:p>
          <a:p>
            <a:pPr>
              <a:lnSpc>
                <a:spcPct val="150000"/>
              </a:lnSpc>
            </a:pPr>
            <a:endParaRPr lang="de-DE" dirty="0"/>
          </a:p>
          <a:p>
            <a:pPr>
              <a:lnSpc>
                <a:spcPct val="150000"/>
              </a:lnSpc>
            </a:pPr>
            <a:r>
              <a:rPr lang="de-DE" b="1" dirty="0"/>
              <a:t>Hinweis: </a:t>
            </a:r>
            <a:r>
              <a:rPr lang="de-DE" dirty="0"/>
              <a:t>Falls diese Lernstrecke für Ihre </a:t>
            </a:r>
            <a:r>
              <a:rPr lang="de-DE" dirty="0" err="1"/>
              <a:t>SuS</a:t>
            </a:r>
            <a:r>
              <a:rPr lang="de-DE" dirty="0"/>
              <a:t> zu anspruchsvoll ist, kann die Folie 12 (Durchführung der Quellenrecherche) übersprungen und mit erklärenden </a:t>
            </a:r>
            <a:br>
              <a:rPr lang="de-DE" dirty="0"/>
            </a:br>
            <a:r>
              <a:rPr lang="de-DE" dirty="0"/>
              <a:t>Sätzen zusammengefasst werden. </a:t>
            </a:r>
          </a:p>
          <a:p>
            <a:pPr>
              <a:lnSpc>
                <a:spcPct val="150000"/>
              </a:lnSpc>
            </a:pPr>
            <a:endParaRPr lang="de-DE" dirty="0"/>
          </a:p>
          <a:p>
            <a:pPr>
              <a:lnSpc>
                <a:spcPct val="150000"/>
              </a:lnSpc>
            </a:pPr>
            <a:r>
              <a:rPr lang="de-DE" b="1" dirty="0"/>
              <a:t>Lernziel</a:t>
            </a:r>
            <a:r>
              <a:rPr lang="de-DE" dirty="0"/>
              <a:t> der ganzen Übungsstrecke (8-16): Die 5 Schritte der Nachrichtenüberprüfung (</a:t>
            </a:r>
            <a:r>
              <a:rPr lang="de-DE" i="1" dirty="0" err="1"/>
              <a:t>fact-checking</a:t>
            </a:r>
            <a:r>
              <a:rPr lang="de-DE" dirty="0"/>
              <a:t>) in der Praxis kennenlernen. Außerdem den Unterschied zwischen Fakten und Meinungen erkennen und anwenden. </a:t>
            </a:r>
          </a:p>
          <a:p>
            <a:pPr>
              <a:lnSpc>
                <a:spcPct val="150000"/>
              </a:lnSpc>
            </a:pPr>
            <a:endParaRPr lang="de-DE" dirty="0"/>
          </a:p>
          <a:p>
            <a:pPr>
              <a:lnSpc>
                <a:spcPct val="150000"/>
              </a:lnSpc>
            </a:pPr>
            <a:r>
              <a:rPr lang="de-DE" dirty="0"/>
              <a:t>Dauer der Übungsstrecke: ca. 15 min..</a:t>
            </a:r>
          </a:p>
          <a:p>
            <a:endParaRPr lang="de-DE" dirty="0"/>
          </a:p>
        </p:txBody>
      </p:sp>
    </p:spTree>
    <p:extLst>
      <p:ext uri="{BB962C8B-B14F-4D97-AF65-F5344CB8AC3E}">
        <p14:creationId xmlns:p14="http://schemas.microsoft.com/office/powerpoint/2010/main" val="835388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normAutofit/>
          </a:bodyPr>
          <a:lstStyle/>
          <a:p>
            <a:r>
              <a:rPr lang="de-DE" dirty="0"/>
              <a:t>   </a:t>
            </a:r>
          </a:p>
          <a:p>
            <a:endParaRPr lang="de-DE" dirty="0"/>
          </a:p>
        </p:txBody>
      </p:sp>
      <p:sp>
        <p:nvSpPr>
          <p:cNvPr id="4" name="Foliennummernplatzhalter 3"/>
          <p:cNvSpPr>
            <a:spLocks noGrp="1"/>
          </p:cNvSpPr>
          <p:nvPr>
            <p:ph type="sldNum" sz="quarter" idx="10"/>
          </p:nvPr>
        </p:nvSpPr>
        <p:spPr/>
        <p:txBody>
          <a:bodyPr/>
          <a:lstStyle/>
          <a:p>
            <a:fld id="{A2A61CC0-4B0B-4395-B916-EE71BB03C9A7}" type="slidenum">
              <a:rPr lang="de-DE" smtClean="0"/>
              <a:pPr/>
              <a:t>8</a:t>
            </a:fld>
            <a:endParaRPr lang="de-DE" dirty="0"/>
          </a:p>
        </p:txBody>
      </p:sp>
      <p:sp>
        <p:nvSpPr>
          <p:cNvPr id="5" name="Textfeld 4">
            <a:extLst>
              <a:ext uri="{FF2B5EF4-FFF2-40B4-BE49-F238E27FC236}">
                <a16:creationId xmlns:a16="http://schemas.microsoft.com/office/drawing/2014/main" id="{36258960-5742-4152-831E-D2486F259FEA}"/>
              </a:ext>
            </a:extLst>
          </p:cNvPr>
          <p:cNvSpPr txBox="1"/>
          <p:nvPr/>
        </p:nvSpPr>
        <p:spPr>
          <a:xfrm>
            <a:off x="4053706" y="1444898"/>
            <a:ext cx="233666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Umgang mit Behauptungen, die sich angeblich auf Fakten stützen.</a:t>
            </a:r>
          </a:p>
        </p:txBody>
      </p:sp>
      <p:sp>
        <p:nvSpPr>
          <p:cNvPr id="6" name="Rechteck 5">
            <a:extLst>
              <a:ext uri="{FF2B5EF4-FFF2-40B4-BE49-F238E27FC236}">
                <a16:creationId xmlns:a16="http://schemas.microsoft.com/office/drawing/2014/main" id="{9AA8A58F-48F0-402E-8778-EA1D3CF5A26D}"/>
              </a:ext>
            </a:extLst>
          </p:cNvPr>
          <p:cNvSpPr/>
          <p:nvPr/>
        </p:nvSpPr>
        <p:spPr>
          <a:xfrm>
            <a:off x="309600" y="3675601"/>
            <a:ext cx="4392000" cy="496527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9" name="Notizenplatzhalter 2"/>
          <p:cNvSpPr txBox="1">
            <a:spLocks/>
          </p:cNvSpPr>
          <p:nvPr/>
        </p:nvSpPr>
        <p:spPr>
          <a:xfrm>
            <a:off x="412174" y="4109194"/>
            <a:ext cx="4289426" cy="4459670"/>
          </a:xfrm>
          <a:prstGeom prst="rect">
            <a:avLst/>
          </a:prstGeom>
          <a:noFill/>
        </p:spPr>
        <p:txBody>
          <a:bodyPr vert="horz" lIns="99048" tIns="49524" rIns="99048" bIns="49524" rtlCol="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1200" i="1" dirty="0">
                <a:latin typeface="Arial" pitchFamily="34" charset="0"/>
                <a:cs typeface="Arial" pitchFamily="34" charset="0"/>
              </a:rPr>
              <a:t>Ihr seht </a:t>
            </a:r>
            <a:r>
              <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rPr>
              <a:t>hier einen Post auf Instagram. Er zeigt einen Gesundheitstipp</a:t>
            </a:r>
            <a:r>
              <a:rPr lang="de-DE" sz="1200" i="1" dirty="0">
                <a:latin typeface="Arial" pitchFamily="34" charset="0"/>
                <a:cs typeface="Arial" pitchFamily="34" charset="0"/>
              </a:rPr>
              <a:t>. Solche Mitteilungen erreichen in den Sozialen Medien übers Teilen und Liken manchmal Hunderttausende an Nutzern allein in Deutschland.</a:t>
            </a:r>
          </a:p>
          <a:p>
            <a:pPr lvl="0">
              <a:lnSpc>
                <a:spcPct val="150000"/>
              </a:lnSpc>
              <a:defRPr/>
            </a:pPr>
            <a:endParaRPr lang="de-DE" sz="600" i="1" dirty="0">
              <a:latin typeface="Arial" pitchFamily="34" charset="0"/>
              <a:cs typeface="Arial" pitchFamily="34" charset="0"/>
            </a:endParaRPr>
          </a:p>
          <a:p>
            <a:pPr lvl="0">
              <a:lnSpc>
                <a:spcPct val="150000"/>
              </a:lnSpc>
              <a:defRPr/>
            </a:pPr>
            <a:r>
              <a:rPr lang="de-DE" sz="1200" i="1" dirty="0">
                <a:latin typeface="Arial" pitchFamily="34" charset="0"/>
                <a:cs typeface="Arial" pitchFamily="34" charset="0"/>
              </a:rPr>
              <a:t>So auch dieser Post, der in kürzester Zeit über 260.000 </a:t>
            </a:r>
            <a:br>
              <a:rPr lang="de-DE" sz="1200" i="1" dirty="0">
                <a:latin typeface="Arial" pitchFamily="34" charset="0"/>
                <a:cs typeface="Arial" pitchFamily="34" charset="0"/>
              </a:rPr>
            </a:br>
            <a:r>
              <a:rPr lang="de-DE" sz="1200" i="1" dirty="0">
                <a:latin typeface="Arial" pitchFamily="34" charset="0"/>
                <a:cs typeface="Arial" pitchFamily="34" charset="0"/>
              </a:rPr>
              <a:t>Likes bekam und vielfach geteilt wurde. </a:t>
            </a:r>
          </a:p>
          <a:p>
            <a:pPr lvl="0">
              <a:lnSpc>
                <a:spcPct val="150000"/>
              </a:lnSpc>
              <a:defRPr/>
            </a:pP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à"/>
              <a:tabLst/>
              <a:defRPr/>
            </a:pPr>
            <a:r>
              <a:rPr kumimoji="0" lang="de-DE" sz="1200" b="1"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Wingdings" pitchFamily="2" charset="2"/>
              </a:rPr>
              <a:t>Klicken!</a:t>
            </a:r>
          </a:p>
          <a:p>
            <a:pPr marL="0" marR="0" lvl="0" indent="0" algn="l" defTabSz="914400" rtl="0" eaLnBrk="1" fontAlgn="auto" latinLnBrk="0" hangingPunct="1">
              <a:lnSpc>
                <a:spcPct val="150000"/>
              </a:lnSpc>
              <a:spcBef>
                <a:spcPts val="0"/>
              </a:spcBef>
              <a:spcAft>
                <a:spcPts val="0"/>
              </a:spcAft>
              <a:buClrTx/>
              <a:buSzTx/>
              <a:tabLst/>
              <a:defRPr/>
            </a:pPr>
            <a:r>
              <a:rPr kumimoji="0" lang="de-DE" sz="1200" b="1"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Wingdings" pitchFamily="2" charset="2"/>
              </a:rPr>
              <a:t>Der Post behauptet:</a:t>
            </a:r>
          </a:p>
          <a:p>
            <a:pPr marL="0" marR="0" lvl="0" indent="0" algn="l" defTabSz="914400" rtl="0" eaLnBrk="1" fontAlgn="auto" latinLnBrk="0" hangingPunct="1">
              <a:lnSpc>
                <a:spcPct val="150000"/>
              </a:lnSpc>
              <a:spcBef>
                <a:spcPts val="0"/>
              </a:spcBef>
              <a:spcAft>
                <a:spcPts val="0"/>
              </a:spcAft>
              <a:buClrTx/>
              <a:buSzTx/>
              <a:tabLst/>
              <a:defRPr/>
            </a:pPr>
            <a:r>
              <a:rPr lang="de-DE" sz="1200" i="1" dirty="0">
                <a:latin typeface="Arial" pitchFamily="34" charset="0"/>
                <a:cs typeface="Arial" pitchFamily="34" charset="0"/>
                <a:sym typeface="Wingdings" pitchFamily="2" charset="2"/>
              </a:rPr>
              <a:t>Himbeeren helfen gegen Kopfschmerzen und sollen sogar 3 Mal effektiver sein als eine Aspirin-Tablette.</a:t>
            </a:r>
            <a:endParaRPr kumimoji="0" lang="de-DE" sz="1200" i="1"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Frage: </a:t>
            </a:r>
          </a:p>
          <a:p>
            <a:pPr marL="0" marR="0" lvl="0" indent="0" algn="l" defTabSz="914400" rtl="0" eaLnBrk="1" fontAlgn="auto" latinLnBrk="0" hangingPunct="1">
              <a:lnSpc>
                <a:spcPct val="150000"/>
              </a:lnSpc>
              <a:spcBef>
                <a:spcPts val="0"/>
              </a:spcBef>
              <a:spcAft>
                <a:spcPts val="0"/>
              </a:spcAft>
              <a:buClrTx/>
              <a:buSzTx/>
              <a:tabLst/>
              <a:defRPr/>
            </a:pPr>
            <a:r>
              <a:rPr lang="de-DE" sz="1200" i="1" dirty="0">
                <a:latin typeface="Arial" pitchFamily="34" charset="0"/>
                <a:cs typeface="Arial" pitchFamily="34" charset="0"/>
                <a:sym typeface="Wingdings" pitchFamily="2" charset="2"/>
              </a:rPr>
              <a:t>Glaubt Ihr das? Wenn nein: Können wir diese </a:t>
            </a:r>
            <a:r>
              <a:rPr lang="de-DE" sz="1200" i="1" u="sng" dirty="0">
                <a:latin typeface="Arial" pitchFamily="34" charset="0"/>
                <a:cs typeface="Arial" pitchFamily="34" charset="0"/>
                <a:sym typeface="Wingdings" pitchFamily="2" charset="2"/>
              </a:rPr>
              <a:t>Behauptung</a:t>
            </a:r>
            <a:r>
              <a:rPr lang="de-DE" sz="1200" i="1" dirty="0">
                <a:latin typeface="Arial" pitchFamily="34" charset="0"/>
                <a:cs typeface="Arial" pitchFamily="34" charset="0"/>
                <a:sym typeface="Wingdings" pitchFamily="2" charset="2"/>
              </a:rPr>
              <a:t> überprüfen? Und wenn ja: Wie?</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lvl="0">
              <a:lnSpc>
                <a:spcPct val="150000"/>
              </a:lnSpc>
            </a:pP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0" name="Rechteck 9">
            <a:extLst>
              <a:ext uri="{FF2B5EF4-FFF2-40B4-BE49-F238E27FC236}">
                <a16:creationId xmlns:a16="http://schemas.microsoft.com/office/drawing/2014/main" id="{9A2C4433-6A89-0BFC-747C-D8D3144E5115}"/>
              </a:ext>
            </a:extLst>
          </p:cNvPr>
          <p:cNvSpPr/>
          <p:nvPr/>
        </p:nvSpPr>
        <p:spPr>
          <a:xfrm>
            <a:off x="813346" y="3821162"/>
            <a:ext cx="3888432" cy="276999"/>
          </a:xfrm>
          <a:prstGeom prst="rect">
            <a:avLst/>
          </a:prstGeom>
        </p:spPr>
        <p:txBody>
          <a:bodyPr wrap="square">
            <a:spAutoFit/>
          </a:bodyPr>
          <a:lstStyle/>
          <a:p>
            <a:r>
              <a:rPr lang="en-GB" sz="1200" b="1" dirty="0" err="1">
                <a:solidFill>
                  <a:srgbClr val="FF0000"/>
                </a:solidFill>
              </a:rPr>
              <a:t>Beginn</a:t>
            </a:r>
            <a:r>
              <a:rPr lang="en-GB" sz="1200" b="1" dirty="0">
                <a:solidFill>
                  <a:srgbClr val="FF0000"/>
                </a:solidFill>
              </a:rPr>
              <a:t> der “</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2" name="Grafik 11" descr="Ein Bild, das Uhr enthält.&#10;&#10;Automatisch generierte Beschreibung">
            <a:extLst>
              <a:ext uri="{FF2B5EF4-FFF2-40B4-BE49-F238E27FC236}">
                <a16:creationId xmlns:a16="http://schemas.microsoft.com/office/drawing/2014/main" id="{17130110-59F8-191E-B636-278B9961F401}"/>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1" name="Textfeld 10">
            <a:extLst>
              <a:ext uri="{FF2B5EF4-FFF2-40B4-BE49-F238E27FC236}">
                <a16:creationId xmlns:a16="http://schemas.microsoft.com/office/drawing/2014/main" id="{0E715D2A-C881-44AE-A7A3-BA458DE00C49}"/>
              </a:ext>
            </a:extLst>
          </p:cNvPr>
          <p:cNvSpPr txBox="1"/>
          <p:nvPr/>
        </p:nvSpPr>
        <p:spPr>
          <a:xfrm>
            <a:off x="4845793" y="3893170"/>
            <a:ext cx="1908000" cy="6632585"/>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Bedeutung alternativer Online-Medien</a:t>
            </a:r>
            <a:endParaRPr lang="de-DE" sz="1100" dirty="0">
              <a:latin typeface="Arial" panose="020B0604020202020204" pitchFamily="34" charset="0"/>
              <a:cs typeface="Arial" panose="020B0604020202020204" pitchFamily="34" charset="0"/>
            </a:endParaRPr>
          </a:p>
          <a:p>
            <a:pPr>
              <a:spcAft>
                <a:spcPts val="600"/>
              </a:spcAft>
            </a:pPr>
            <a:r>
              <a:rPr lang="de-DE" sz="1100" dirty="0">
                <a:latin typeface="Arial" panose="020B0604020202020204" pitchFamily="34" charset="0"/>
                <a:cs typeface="Arial" panose="020B0604020202020204" pitchFamily="34" charset="0"/>
              </a:rPr>
              <a:t>(</a:t>
            </a:r>
            <a:r>
              <a:rPr lang="de-DE" sz="1100" dirty="0">
                <a:latin typeface="Arial" panose="020B0604020202020204" pitchFamily="34" charset="0"/>
                <a:cs typeface="Arial" panose="020B0604020202020204" pitchFamily="34" charset="0"/>
                <a:sym typeface="Wingdings" panose="05000000000000000000" pitchFamily="2" charset="2"/>
              </a:rPr>
              <a:t> Forts.) Generell nahm die Reichweite der sog. alternativen Medien (AM) besonders  i</a:t>
            </a:r>
            <a:r>
              <a:rPr lang="de-DE" sz="1100" dirty="0">
                <a:latin typeface="Arial" panose="020B0604020202020204" pitchFamily="34" charset="0"/>
                <a:cs typeface="Arial" panose="020B0604020202020204" pitchFamily="34" charset="0"/>
              </a:rPr>
              <a:t>m Laufe der Corona-Jahre 2020/21 deutlich zu. Zu den AMs werden Blogs, Webseiten und Angebote nicht- etablierter Medienmacher auf Online-Plattformen (</a:t>
            </a:r>
            <a:r>
              <a:rPr lang="de-DE" sz="1100" i="1" dirty="0">
                <a:latin typeface="Arial" panose="020B0604020202020204" pitchFamily="34" charset="0"/>
                <a:cs typeface="Arial" panose="020B0604020202020204" pitchFamily="34" charset="0"/>
              </a:rPr>
              <a:t>TikTok, YouTube, Instagram </a:t>
            </a:r>
            <a:r>
              <a:rPr lang="de-DE" sz="1100" dirty="0">
                <a:latin typeface="Arial" panose="020B0604020202020204" pitchFamily="34" charset="0"/>
                <a:cs typeface="Arial" panose="020B0604020202020204" pitchFamily="34" charset="0"/>
              </a:rPr>
              <a:t>u.a.) gerechnet. Ihre Betreiber sind meist Einzelpersonen oder Gruppen mit Vereinsstatus. Viele erzielen Abrufe in sechs- oder sogar siebenstelliger Höhe. Sie verbreiten Informationen, die von den etablierten Newsmedien – warum auch immer – nicht veröffentlicht wurden. Viele dieser AMs bedienen eine bestimmte Auffassung („Frame“) oder Meinung. </a:t>
            </a:r>
            <a:r>
              <a:rPr lang="de-DE" sz="1050" i="1" u="sng" dirty="0">
                <a:latin typeface="Arial" panose="020B0604020202020204" pitchFamily="34" charset="0"/>
                <a:cs typeface="Arial" panose="020B0604020202020204" pitchFamily="34" charset="0"/>
              </a:rPr>
              <a:t>Näheres zeigt das Beispiel </a:t>
            </a:r>
            <a:r>
              <a:rPr lang="de-DE" sz="1050" i="1" u="sng" dirty="0" err="1">
                <a:latin typeface="Arial" panose="020B0604020202020204" pitchFamily="34" charset="0"/>
                <a:cs typeface="Arial" panose="020B0604020202020204" pitchFamily="34" charset="0"/>
              </a:rPr>
              <a:t>Covid</a:t>
            </a:r>
            <a:r>
              <a:rPr lang="de-DE" sz="1050" i="1" u="sng" dirty="0">
                <a:latin typeface="Arial" panose="020B0604020202020204" pitchFamily="34" charset="0"/>
                <a:cs typeface="Arial" panose="020B0604020202020204" pitchFamily="34" charset="0"/>
              </a:rPr>
              <a:t>-Pandemie: </a:t>
            </a:r>
            <a:r>
              <a:rPr lang="de-DE" sz="1050" dirty="0">
                <a:latin typeface="Arial" panose="020B0604020202020204" pitchFamily="34" charset="0"/>
                <a:cs typeface="Arial" panose="020B0604020202020204" pitchFamily="34" charset="0"/>
                <a:hlinkClick r:id="rId4"/>
              </a:rPr>
              <a:t>https://www.sciencemediacenter.de/alle-angebote/rapid-reaction/details/news/alternative-medien-auf-facebook-im-kontext-von-covid-19/</a:t>
            </a:r>
            <a:r>
              <a:rPr lang="de-DE" sz="1050" dirty="0">
                <a:latin typeface="Arial" panose="020B0604020202020204" pitchFamily="34" charset="0"/>
                <a:cs typeface="Arial" panose="020B0604020202020204" pitchFamily="34" charset="0"/>
              </a:rPr>
              <a:t> (Abruf: 18.01.26)</a:t>
            </a:r>
          </a:p>
          <a:p>
            <a:endParaRPr lang="de-DE" sz="120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314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27A20-ED71-94F0-32AE-9AAA8028C3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9EED59-9F45-D364-597B-0664DF49157B}"/>
              </a:ext>
            </a:extLst>
          </p:cNvPr>
          <p:cNvSpPr>
            <a:spLocks noGrp="1" noRot="1" noChangeAspect="1"/>
          </p:cNvSpPr>
          <p:nvPr>
            <p:ph type="sldImg"/>
          </p:nvPr>
        </p:nvSpPr>
        <p:spPr>
          <a:xfrm>
            <a:off x="309563" y="1055688"/>
            <a:ext cx="3478212" cy="1957387"/>
          </a:xfrm>
        </p:spPr>
      </p:sp>
      <p:sp>
        <p:nvSpPr>
          <p:cNvPr id="3" name="Notizenplatzhalter 2">
            <a:extLst>
              <a:ext uri="{FF2B5EF4-FFF2-40B4-BE49-F238E27FC236}">
                <a16:creationId xmlns:a16="http://schemas.microsoft.com/office/drawing/2014/main" id="{0F2D5630-4E0B-45E1-CC61-E91890C27AB8}"/>
              </a:ext>
            </a:extLst>
          </p:cNvPr>
          <p:cNvSpPr>
            <a:spLocks noGrp="1"/>
          </p:cNvSpPr>
          <p:nvPr>
            <p:ph type="body" idx="1"/>
          </p:nvPr>
        </p:nvSpPr>
        <p:spPr/>
        <p:txBody>
          <a:bodyPr>
            <a:normAutofit/>
          </a:bodyPr>
          <a:lstStyle/>
          <a:p>
            <a:r>
              <a:rPr lang="de-DE" dirty="0"/>
              <a:t>   </a:t>
            </a:r>
          </a:p>
          <a:p>
            <a:endParaRPr lang="de-DE" dirty="0"/>
          </a:p>
        </p:txBody>
      </p:sp>
      <p:sp>
        <p:nvSpPr>
          <p:cNvPr id="4" name="Foliennummernplatzhalter 3">
            <a:extLst>
              <a:ext uri="{FF2B5EF4-FFF2-40B4-BE49-F238E27FC236}">
                <a16:creationId xmlns:a16="http://schemas.microsoft.com/office/drawing/2014/main" id="{B6845226-C530-978C-A317-A386A309BB75}"/>
              </a:ext>
            </a:extLst>
          </p:cNvPr>
          <p:cNvSpPr>
            <a:spLocks noGrp="1"/>
          </p:cNvSpPr>
          <p:nvPr>
            <p:ph type="sldNum" sz="quarter" idx="10"/>
          </p:nvPr>
        </p:nvSpPr>
        <p:spPr/>
        <p:txBody>
          <a:bodyPr/>
          <a:lstStyle/>
          <a:p>
            <a:fld id="{A2A61CC0-4B0B-4395-B916-EE71BB03C9A7}" type="slidenum">
              <a:rPr lang="de-DE" smtClean="0"/>
              <a:pPr/>
              <a:t>9</a:t>
            </a:fld>
            <a:endParaRPr lang="de-DE" dirty="0"/>
          </a:p>
        </p:txBody>
      </p:sp>
      <p:sp>
        <p:nvSpPr>
          <p:cNvPr id="7" name="Textfeld 6">
            <a:extLst>
              <a:ext uri="{FF2B5EF4-FFF2-40B4-BE49-F238E27FC236}">
                <a16:creationId xmlns:a16="http://schemas.microsoft.com/office/drawing/2014/main" id="{D4BD525C-F73E-2161-97CD-42D9E9D4FB43}"/>
              </a:ext>
            </a:extLst>
          </p:cNvPr>
          <p:cNvSpPr txBox="1"/>
          <p:nvPr/>
        </p:nvSpPr>
        <p:spPr>
          <a:xfrm>
            <a:off x="4845793" y="3893170"/>
            <a:ext cx="1908000" cy="5678478"/>
          </a:xfrm>
          <a:prstGeom prst="rect">
            <a:avLst/>
          </a:prstGeom>
          <a:noFill/>
        </p:spPr>
        <p:txBody>
          <a:bodyPr wrap="square" rtlCol="0">
            <a:spAutoFit/>
          </a:bodyPr>
          <a:lstStyle/>
          <a:p>
            <a:r>
              <a:rPr lang="de-DE" sz="1100" b="1" i="1" dirty="0">
                <a:latin typeface="Arial" panose="020B0604020202020204" pitchFamily="34" charset="0"/>
                <a:cs typeface="Arial" panose="020B0604020202020204" pitchFamily="34" charset="0"/>
              </a:rPr>
              <a:t>Glaubwürdige Absender </a:t>
            </a:r>
          </a:p>
          <a:p>
            <a:endParaRPr lang="de-DE" sz="800" b="1" dirty="0">
              <a:latin typeface="Arial" panose="020B0604020202020204" pitchFamily="34" charset="0"/>
              <a:cs typeface="Arial" panose="020B0604020202020204" pitchFamily="34" charset="0"/>
            </a:endParaRPr>
          </a:p>
          <a:p>
            <a:r>
              <a:rPr lang="de-DE" sz="1150" dirty="0">
                <a:latin typeface="Arial" panose="020B0604020202020204" pitchFamily="34" charset="0"/>
                <a:cs typeface="Arial" panose="020B0604020202020204" pitchFamily="34" charset="0"/>
              </a:rPr>
              <a:t>Zwei wichtige Kriterien, um ihre Glaubwürdigkeit zu erkennen, lauten: </a:t>
            </a:r>
            <a:r>
              <a:rPr lang="de-DE" sz="1150" i="1" dirty="0">
                <a:latin typeface="Arial" panose="020B0604020202020204" pitchFamily="34" charset="0"/>
                <a:cs typeface="Arial" panose="020B0604020202020204" pitchFamily="34" charset="0"/>
              </a:rPr>
              <a:t>Kompetenz</a:t>
            </a:r>
            <a:r>
              <a:rPr lang="de-DE" sz="1150" dirty="0">
                <a:latin typeface="Arial" panose="020B0604020202020204" pitchFamily="34" charset="0"/>
                <a:cs typeface="Arial" panose="020B0604020202020204" pitchFamily="34" charset="0"/>
              </a:rPr>
              <a:t> und </a:t>
            </a:r>
            <a:r>
              <a:rPr lang="de-DE" sz="1150" i="1" dirty="0">
                <a:latin typeface="Arial" panose="020B0604020202020204" pitchFamily="34" charset="0"/>
                <a:cs typeface="Arial" panose="020B0604020202020204" pitchFamily="34" charset="0"/>
              </a:rPr>
              <a:t>Motivation</a:t>
            </a:r>
            <a:r>
              <a:rPr lang="de-DE" sz="1150" dirty="0">
                <a:latin typeface="Arial" panose="020B0604020202020204" pitchFamily="34" charset="0"/>
                <a:cs typeface="Arial" panose="020B0604020202020204" pitchFamily="34" charset="0"/>
              </a:rPr>
              <a:t>.</a:t>
            </a:r>
          </a:p>
          <a:p>
            <a:endParaRPr lang="de-DE" sz="1150" dirty="0">
              <a:latin typeface="Arial" panose="020B0604020202020204" pitchFamily="34" charset="0"/>
              <a:cs typeface="Arial" panose="020B0604020202020204" pitchFamily="34" charset="0"/>
            </a:endParaRPr>
          </a:p>
          <a:p>
            <a:r>
              <a:rPr lang="de-DE" sz="1150" b="1" dirty="0">
                <a:latin typeface="Arial" panose="020B0604020202020204" pitchFamily="34" charset="0"/>
                <a:cs typeface="Arial" panose="020B0604020202020204" pitchFamily="34" charset="0"/>
              </a:rPr>
              <a:t>(Fach-)Kompetenz </a:t>
            </a:r>
            <a:r>
              <a:rPr lang="de-DE" sz="1150" dirty="0">
                <a:latin typeface="Arial" panose="020B0604020202020204" pitchFamily="34" charset="0"/>
                <a:cs typeface="Arial" panose="020B0604020202020204" pitchFamily="34" charset="0"/>
              </a:rPr>
              <a:t>meint die Fähigkeit, einen Sachverhalt fachlich zutreffend zu beurteilen. Dazu sind Wissen und Erfahrung auf dem entsprechenden Gebiet notwendig. </a:t>
            </a:r>
          </a:p>
          <a:p>
            <a:endParaRPr lang="de-DE" sz="1000" dirty="0">
              <a:latin typeface="Arial" panose="020B0604020202020204" pitchFamily="34" charset="0"/>
              <a:cs typeface="Arial" panose="020B0604020202020204" pitchFamily="34" charset="0"/>
            </a:endParaRPr>
          </a:p>
          <a:p>
            <a:r>
              <a:rPr lang="de-DE" sz="1150" b="1" dirty="0">
                <a:latin typeface="Arial" panose="020B0604020202020204" pitchFamily="34" charset="0"/>
                <a:cs typeface="Arial" panose="020B0604020202020204" pitchFamily="34" charset="0"/>
              </a:rPr>
              <a:t>Die Motive </a:t>
            </a:r>
            <a:r>
              <a:rPr lang="de-DE" sz="1150" dirty="0">
                <a:latin typeface="Arial" panose="020B0604020202020204" pitchFamily="34" charset="0"/>
                <a:cs typeface="Arial" panose="020B0604020202020204" pitchFamily="34" charset="0"/>
              </a:rPr>
              <a:t>des Absenders lassen sich anhand seiner anderen Aussagen (Posts) und seiner (z.B. beruflichen) Rolle einschätzen. Bei Vertretern gemeinnütziger Institutionen kann meist eine wohlwollende Informationsabsicht angenommen werden.</a:t>
            </a:r>
          </a:p>
          <a:p>
            <a:endParaRPr lang="de-DE" sz="1150" dirty="0">
              <a:latin typeface="Arial" panose="020B0604020202020204" pitchFamily="34" charset="0"/>
              <a:cs typeface="Arial" panose="020B0604020202020204" pitchFamily="34" charset="0"/>
            </a:endParaRPr>
          </a:p>
          <a:p>
            <a:r>
              <a:rPr lang="de-DE" sz="1150" dirty="0">
                <a:latin typeface="Arial" panose="020B0604020202020204" pitchFamily="34" charset="0"/>
                <a:cs typeface="Arial" panose="020B0604020202020204" pitchFamily="34" charset="0"/>
              </a:rPr>
              <a:t>Mehr dazu: Einheit 5B des </a:t>
            </a:r>
            <a:r>
              <a:rPr lang="de-DE" sz="1150" i="1" dirty="0">
                <a:latin typeface="Arial" panose="020B0604020202020204" pitchFamily="34" charset="0"/>
                <a:cs typeface="Arial" panose="020B0604020202020204" pitchFamily="34" charset="0"/>
              </a:rPr>
              <a:t>fit </a:t>
            </a:r>
            <a:r>
              <a:rPr lang="de-DE" sz="1150" i="1" dirty="0" err="1">
                <a:latin typeface="Arial" panose="020B0604020202020204" pitchFamily="34" charset="0"/>
                <a:cs typeface="Arial" panose="020B0604020202020204" pitchFamily="34" charset="0"/>
              </a:rPr>
              <a:t>for</a:t>
            </a:r>
            <a:r>
              <a:rPr lang="de-DE" sz="1150" i="1" dirty="0">
                <a:latin typeface="Arial" panose="020B0604020202020204" pitchFamily="34" charset="0"/>
                <a:cs typeface="Arial" panose="020B0604020202020204" pitchFamily="34" charset="0"/>
              </a:rPr>
              <a:t> </a:t>
            </a:r>
            <a:r>
              <a:rPr lang="de-DE" sz="1150" i="1" dirty="0" err="1">
                <a:latin typeface="Arial" panose="020B0604020202020204" pitchFamily="34" charset="0"/>
                <a:cs typeface="Arial" panose="020B0604020202020204" pitchFamily="34" charset="0"/>
              </a:rPr>
              <a:t>news</a:t>
            </a:r>
            <a:r>
              <a:rPr lang="de-DE" sz="1150" i="1" dirty="0">
                <a:latin typeface="Arial" panose="020B0604020202020204" pitchFamily="34" charset="0"/>
                <a:cs typeface="Arial" panose="020B0604020202020204" pitchFamily="34" charset="0"/>
              </a:rPr>
              <a:t> </a:t>
            </a:r>
            <a:r>
              <a:rPr lang="de-DE" sz="1150" dirty="0">
                <a:latin typeface="Arial" panose="020B0604020202020204" pitchFamily="34" charset="0"/>
                <a:cs typeface="Arial" panose="020B0604020202020204" pitchFamily="34" charset="0"/>
              </a:rPr>
              <a:t>Programms</a:t>
            </a:r>
          </a:p>
        </p:txBody>
      </p:sp>
      <p:sp>
        <p:nvSpPr>
          <p:cNvPr id="8" name="Rechteck 7">
            <a:extLst>
              <a:ext uri="{FF2B5EF4-FFF2-40B4-BE49-F238E27FC236}">
                <a16:creationId xmlns:a16="http://schemas.microsoft.com/office/drawing/2014/main" id="{80F75BC5-BA30-9509-5BAB-6473D2421DDC}"/>
              </a:ext>
            </a:extLst>
          </p:cNvPr>
          <p:cNvSpPr/>
          <p:nvPr/>
        </p:nvSpPr>
        <p:spPr>
          <a:xfrm>
            <a:off x="309563" y="5835063"/>
            <a:ext cx="4392000" cy="3343862"/>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sz="1200" dirty="0">
              <a:solidFill>
                <a:schemeClr val="tx1"/>
              </a:solidFill>
            </a:endParaRPr>
          </a:p>
          <a:p>
            <a:endParaRPr lang="de-DE" sz="1200" dirty="0">
              <a:solidFill>
                <a:schemeClr val="tx1"/>
              </a:solidFill>
            </a:endParaRPr>
          </a:p>
        </p:txBody>
      </p:sp>
      <p:sp>
        <p:nvSpPr>
          <p:cNvPr id="13" name="Rechteck 12">
            <a:extLst>
              <a:ext uri="{FF2B5EF4-FFF2-40B4-BE49-F238E27FC236}">
                <a16:creationId xmlns:a16="http://schemas.microsoft.com/office/drawing/2014/main" id="{1D028C4F-2971-A6F0-5248-A8E8AA6A6132}"/>
              </a:ext>
            </a:extLst>
          </p:cNvPr>
          <p:cNvSpPr/>
          <p:nvPr/>
        </p:nvSpPr>
        <p:spPr>
          <a:xfrm>
            <a:off x="309600" y="3675600"/>
            <a:ext cx="4392000" cy="1297689"/>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14" name="Notizenplatzhalter 2">
            <a:extLst>
              <a:ext uri="{FF2B5EF4-FFF2-40B4-BE49-F238E27FC236}">
                <a16:creationId xmlns:a16="http://schemas.microsoft.com/office/drawing/2014/main" id="{10489669-4101-CC70-F635-5106E55E0D80}"/>
              </a:ext>
            </a:extLst>
          </p:cNvPr>
          <p:cNvSpPr txBox="1">
            <a:spLocks/>
          </p:cNvSpPr>
          <p:nvPr/>
        </p:nvSpPr>
        <p:spPr>
          <a:xfrm>
            <a:off x="429958" y="4181202"/>
            <a:ext cx="4361612" cy="5716295"/>
          </a:xfrm>
          <a:prstGeom prst="rect">
            <a:avLst/>
          </a:prstGeom>
          <a:noFill/>
        </p:spPr>
        <p:txBody>
          <a:bodyPr vert="horz" lIns="99048" tIns="49524" rIns="99048" bIns="49524" rtlCol="0">
            <a:normAutofit lnSpcReduction="10000"/>
          </a:bodyPr>
          <a:lstStyle/>
          <a:p>
            <a:pPr marL="0" marR="0" lvl="0" indent="0" algn="l" defTabSz="914400" rtl="0" eaLnBrk="1" fontAlgn="auto" latinLnBrk="0" hangingPunct="1">
              <a:lnSpc>
                <a:spcPct val="150000"/>
              </a:lnSpc>
              <a:spcBef>
                <a:spcPts val="0"/>
              </a:spcBef>
              <a:spcAft>
                <a:spcPts val="0"/>
              </a:spcAft>
              <a:buClrTx/>
              <a:buSzTx/>
              <a:tabLst/>
              <a:defRPr/>
            </a:pPr>
            <a:r>
              <a:rPr lang="de-DE" sz="1200" i="1" dirty="0">
                <a:latin typeface="Arial" pitchFamily="34" charset="0"/>
                <a:cs typeface="Arial" pitchFamily="34" charset="0"/>
                <a:sym typeface="Wingdings" pitchFamily="2" charset="2"/>
              </a:rPr>
              <a:t>Was meint ihr: Wie können wir den Wahrheitsgehalt dieser Nachricht prüfen?</a:t>
            </a:r>
          </a:p>
          <a:p>
            <a:pPr marL="0" marR="0" lvl="0" indent="0" algn="l" defTabSz="914400" rtl="0" eaLnBrk="1" fontAlgn="auto" latinLnBrk="0" hangingPunct="1">
              <a:lnSpc>
                <a:spcPct val="150000"/>
              </a:lnSpc>
              <a:spcBef>
                <a:spcPts val="0"/>
              </a:spcBef>
              <a:spcAft>
                <a:spcPts val="0"/>
              </a:spcAft>
              <a:buClrTx/>
              <a:buSzTx/>
              <a:tabLst/>
              <a:defRPr/>
            </a:pPr>
            <a:endParaRPr lang="de-DE" sz="1200" i="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Antworten sammeln </a:t>
            </a:r>
            <a:r>
              <a:rPr lang="de-DE" sz="1200" dirty="0">
                <a:latin typeface="Arial" pitchFamily="34" charset="0"/>
                <a:cs typeface="Arial" pitchFamily="34" charset="0"/>
                <a:sym typeface="Wingdings" pitchFamily="2" charset="2"/>
              </a:rPr>
              <a:t>und einteilen in: Überprüfung des Inhalts und Überprüfung des Absenders.</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i="1" dirty="0">
              <a:latin typeface="Arial" pitchFamily="34" charset="0"/>
              <a:cs typeface="Arial" pitchFamily="34" charset="0"/>
              <a:sym typeface="Wingdings" pitchFamily="2" charset="2"/>
            </a:endParaRPr>
          </a:p>
          <a:p>
            <a:pPr lvl="0">
              <a:lnSpc>
                <a:spcPct val="150000"/>
              </a:lnSpc>
              <a:defRPr/>
            </a:pPr>
            <a:endParaRPr lang="de-DE" sz="1200" i="1" dirty="0">
              <a:latin typeface="Arial" pitchFamily="34" charset="0"/>
              <a:cs typeface="Arial" pitchFamily="34" charset="0"/>
              <a:sym typeface="Wingdings" pitchFamily="2" charset="2"/>
            </a:endParaRPr>
          </a:p>
          <a:p>
            <a:pPr lvl="0">
              <a:lnSpc>
                <a:spcPct val="150000"/>
              </a:lnSpc>
              <a:defRPr/>
            </a:pPr>
            <a:r>
              <a:rPr lang="de-DE" sz="1200" i="1" dirty="0">
                <a:latin typeface="Arial" pitchFamily="34" charset="0"/>
                <a:cs typeface="Arial" pitchFamily="34" charset="0"/>
                <a:sym typeface="Wingdings" pitchFamily="2" charset="2"/>
              </a:rPr>
              <a:t>Die Prüfung der Glaubwürdigkeit beginnt im Kopf (!) mit diesen zwei Fragen:</a:t>
            </a:r>
          </a:p>
          <a:p>
            <a:pPr marL="0" marR="0" lvl="0" indent="0" algn="l" defTabSz="914400" rtl="0" eaLnBrk="1" fontAlgn="auto" latinLnBrk="0" hangingPunct="1">
              <a:lnSpc>
                <a:spcPct val="150000"/>
              </a:lnSpc>
              <a:spcBef>
                <a:spcPts val="0"/>
              </a:spcBef>
              <a:spcAft>
                <a:spcPts val="0"/>
              </a:spcAft>
              <a:buClrTx/>
              <a:buSzTx/>
              <a:tabLst/>
              <a:defRPr/>
            </a:pPr>
            <a:r>
              <a:rPr lang="de-DE" sz="1200" i="1" dirty="0">
                <a:latin typeface="Arial" pitchFamily="34" charset="0"/>
                <a:cs typeface="Arial" pitchFamily="34" charset="0"/>
                <a:sym typeface="Wingdings" pitchFamily="2" charset="2"/>
              </a:rPr>
              <a:t>1. Den Inhalt checken: Ergibt das überhaupt Sinn? Wenn ja: </a:t>
            </a:r>
            <a:br>
              <a:rPr lang="de-DE" sz="1200" i="1" dirty="0">
                <a:latin typeface="Arial" pitchFamily="34" charset="0"/>
                <a:cs typeface="Arial" pitchFamily="34" charset="0"/>
                <a:sym typeface="Wingdings" pitchFamily="2" charset="2"/>
              </a:rPr>
            </a:br>
            <a:r>
              <a:rPr lang="de-DE" sz="1200" i="1" dirty="0">
                <a:latin typeface="Arial" pitchFamily="34" charset="0"/>
                <a:cs typeface="Arial" pitchFamily="34" charset="0"/>
                <a:sym typeface="Wingdings" pitchFamily="2" charset="2"/>
              </a:rPr>
              <a:t>Wie genau lauten die Fakten, die wir prüfen sollten?</a:t>
            </a:r>
          </a:p>
          <a:p>
            <a:pPr marL="0" marR="0" lvl="0" indent="0" algn="l" defTabSz="914400" rtl="0" eaLnBrk="1" fontAlgn="auto" latinLnBrk="0" hangingPunct="1">
              <a:lnSpc>
                <a:spcPct val="150000"/>
              </a:lnSpc>
              <a:spcBef>
                <a:spcPts val="0"/>
              </a:spcBef>
              <a:spcAft>
                <a:spcPts val="0"/>
              </a:spcAft>
              <a:buClrTx/>
              <a:buSzTx/>
              <a:tabLst/>
              <a:defRPr/>
            </a:pPr>
            <a:r>
              <a:rPr lang="de-DE" sz="1200" i="1" dirty="0">
                <a:latin typeface="Arial" pitchFamily="34" charset="0"/>
                <a:cs typeface="Arial" pitchFamily="34" charset="0"/>
                <a:sym typeface="Wingdings" pitchFamily="2" charset="2"/>
              </a:rPr>
              <a:t>2. Den Absender checken. Hier helfen uns diese Fragen: „</a:t>
            </a:r>
            <a:r>
              <a:rPr lang="de-DE" sz="1200" b="1" i="1" dirty="0">
                <a:latin typeface="Arial" pitchFamily="34" charset="0"/>
                <a:cs typeface="Arial" pitchFamily="34" charset="0"/>
                <a:sym typeface="Wingdings" pitchFamily="2" charset="2"/>
              </a:rPr>
              <a:t>Kann</a:t>
            </a:r>
            <a:r>
              <a:rPr lang="de-DE" sz="1200" i="1" dirty="0">
                <a:latin typeface="Arial" pitchFamily="34" charset="0"/>
                <a:cs typeface="Arial" pitchFamily="34" charset="0"/>
                <a:sym typeface="Wingdings" pitchFamily="2" charset="2"/>
              </a:rPr>
              <a:t> er korrekt über das Thema informieren?“ (ist also vom Fach)? Und: „</a:t>
            </a:r>
            <a:r>
              <a:rPr lang="de-DE" sz="1200" b="1" i="1" dirty="0">
                <a:latin typeface="Arial" pitchFamily="34" charset="0"/>
                <a:cs typeface="Arial" pitchFamily="34" charset="0"/>
                <a:sym typeface="Wingdings" pitchFamily="2" charset="2"/>
              </a:rPr>
              <a:t>Will</a:t>
            </a:r>
            <a:r>
              <a:rPr lang="de-DE" sz="1200" i="1" dirty="0">
                <a:latin typeface="Arial" pitchFamily="34" charset="0"/>
                <a:cs typeface="Arial" pitchFamily="34" charset="0"/>
                <a:sym typeface="Wingdings" pitchFamily="2" charset="2"/>
              </a:rPr>
              <a:t> er uns richtig informieren“ - oder hat er andere Motive?</a:t>
            </a:r>
          </a:p>
          <a:p>
            <a:pPr marL="0" marR="0" lvl="0" indent="0" algn="l" defTabSz="914400" rtl="0" eaLnBrk="1" fontAlgn="auto" latinLnBrk="0" hangingPunct="1">
              <a:lnSpc>
                <a:spcPct val="150000"/>
              </a:lnSpc>
              <a:spcBef>
                <a:spcPts val="0"/>
              </a:spcBef>
              <a:spcAft>
                <a:spcPts val="0"/>
              </a:spcAft>
              <a:buClrTx/>
              <a:buSzTx/>
              <a:tabLst/>
              <a:defRPr/>
            </a:pPr>
            <a:r>
              <a:rPr lang="de-DE" sz="1200" i="1" dirty="0">
                <a:latin typeface="Arial" pitchFamily="34" charset="0"/>
                <a:cs typeface="Arial" pitchFamily="34" charset="0"/>
                <a:sym typeface="Wingdings" pitchFamily="2" charset="2"/>
              </a:rPr>
              <a:t>Dafür klären wir die </a:t>
            </a:r>
            <a:r>
              <a:rPr lang="de-DE" sz="1200" b="1" i="1" dirty="0">
                <a:latin typeface="Arial" pitchFamily="34" charset="0"/>
                <a:cs typeface="Arial" pitchFamily="34" charset="0"/>
                <a:sym typeface="Wingdings" pitchFamily="2" charset="2"/>
              </a:rPr>
              <a:t>Rolle</a:t>
            </a:r>
            <a:r>
              <a:rPr lang="de-DE" sz="1200" i="1" dirty="0">
                <a:latin typeface="Arial" pitchFamily="34" charset="0"/>
                <a:cs typeface="Arial" pitchFamily="34" charset="0"/>
                <a:sym typeface="Wingdings" pitchFamily="2" charset="2"/>
              </a:rPr>
              <a:t> des Absenders: Könnte er ein kommerzielles, ideologisches oder politisches Interesse haben?  Wie ist das hier?</a:t>
            </a:r>
          </a:p>
          <a:p>
            <a:pPr marL="0" marR="0" lvl="0" indent="0" algn="l" defTabSz="914400" rtl="0" eaLnBrk="1" fontAlgn="auto" latinLnBrk="0" hangingPunct="1">
              <a:lnSpc>
                <a:spcPct val="150000"/>
              </a:lnSpc>
              <a:spcBef>
                <a:spcPts val="0"/>
              </a:spcBef>
              <a:spcAft>
                <a:spcPts val="0"/>
              </a:spcAft>
              <a:buClrTx/>
              <a:buSzTx/>
              <a:tabLst/>
              <a:defRPr/>
            </a:pPr>
            <a:endParaRPr lang="de-DE" sz="1200" i="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i="1" dirty="0">
                <a:latin typeface="Arial" pitchFamily="34" charset="0"/>
                <a:cs typeface="Arial" pitchFamily="34" charset="0"/>
                <a:sym typeface="Wingdings" pitchFamily="2" charset="2"/>
              </a:rPr>
              <a:t>Hinweis</a:t>
            </a:r>
            <a:r>
              <a:rPr lang="de-DE" sz="1200" i="1" dirty="0">
                <a:latin typeface="Arial" pitchFamily="34" charset="0"/>
                <a:cs typeface="Arial" pitchFamily="34" charset="0"/>
                <a:sym typeface="Wingdings" pitchFamily="2" charset="2"/>
              </a:rPr>
              <a:t>: Falls zu anspruchsvoll, genügt es, das Geschäfts-</a:t>
            </a:r>
            <a:r>
              <a:rPr lang="de-DE" sz="1200" i="1" dirty="0" err="1">
                <a:latin typeface="Arial" pitchFamily="34" charset="0"/>
                <a:cs typeface="Arial" pitchFamily="34" charset="0"/>
                <a:sym typeface="Wingdings" pitchFamily="2" charset="2"/>
              </a:rPr>
              <a:t>interesse</a:t>
            </a:r>
            <a:r>
              <a:rPr lang="de-DE" sz="1200" i="1" dirty="0">
                <a:latin typeface="Arial" pitchFamily="34" charset="0"/>
                <a:cs typeface="Arial" pitchFamily="34" charset="0"/>
                <a:sym typeface="Wingdings" pitchFamily="2" charset="2"/>
              </a:rPr>
              <a:t> der Quelle als Vertrauensproblem zu nennen! </a:t>
            </a:r>
            <a:endParaRPr lang="de-DE" sz="1200" dirty="0">
              <a:latin typeface="Arial" pitchFamily="34" charset="0"/>
              <a:cs typeface="Arial" pitchFamily="34" charset="0"/>
              <a:sym typeface="Wingdings" pitchFamily="2" charset="2"/>
            </a:endParaRPr>
          </a:p>
        </p:txBody>
      </p:sp>
      <p:sp>
        <p:nvSpPr>
          <p:cNvPr id="15" name="Rechteck 14">
            <a:extLst>
              <a:ext uri="{FF2B5EF4-FFF2-40B4-BE49-F238E27FC236}">
                <a16:creationId xmlns:a16="http://schemas.microsoft.com/office/drawing/2014/main" id="{38216969-54B5-F2A5-9C39-AB9817B4B9DE}"/>
              </a:ext>
            </a:extLst>
          </p:cNvPr>
          <p:cNvSpPr/>
          <p:nvPr/>
        </p:nvSpPr>
        <p:spPr>
          <a:xfrm>
            <a:off x="813346" y="3821162"/>
            <a:ext cx="3888432" cy="276999"/>
          </a:xfrm>
          <a:prstGeom prst="rect">
            <a:avLst/>
          </a:prstGeom>
        </p:spPr>
        <p:txBody>
          <a:bodyPr wrap="square">
            <a:spAutoFit/>
          </a:bodyPr>
          <a:lstStyle/>
          <a:p>
            <a:r>
              <a:rPr lang="en-GB" sz="1200" b="1" dirty="0">
                <a:solidFill>
                  <a:srgbClr val="FF0000"/>
                </a:solidFill>
              </a:rPr>
              <a:t>Forts. der “</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6" name="Grafik 15" descr="Ein Bild, das Uhr enthält.&#10;&#10;Automatisch generierte Beschreibung">
            <a:extLst>
              <a:ext uri="{FF2B5EF4-FFF2-40B4-BE49-F238E27FC236}">
                <a16:creationId xmlns:a16="http://schemas.microsoft.com/office/drawing/2014/main" id="{461B8052-95A7-0F1A-31BE-74B935FCD981}"/>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pic>
        <p:nvPicPr>
          <p:cNvPr id="17" name="Grafik 16" descr="Ein Bild, das Uhr enthält.&#10;&#10;Automatisch generierte Beschreibung">
            <a:extLst>
              <a:ext uri="{FF2B5EF4-FFF2-40B4-BE49-F238E27FC236}">
                <a16:creationId xmlns:a16="http://schemas.microsoft.com/office/drawing/2014/main" id="{4B10512C-EAD7-27AD-B682-99FF9D020DCD}"/>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75735" y="5946513"/>
            <a:ext cx="383388" cy="293179"/>
          </a:xfrm>
          <a:prstGeom prst="rect">
            <a:avLst/>
          </a:prstGeom>
        </p:spPr>
      </p:pic>
      <p:sp>
        <p:nvSpPr>
          <p:cNvPr id="18" name="Rechteck 17">
            <a:extLst>
              <a:ext uri="{FF2B5EF4-FFF2-40B4-BE49-F238E27FC236}">
                <a16:creationId xmlns:a16="http://schemas.microsoft.com/office/drawing/2014/main" id="{B64D655E-4B4C-D72E-5BA5-844EDD15034A}"/>
              </a:ext>
            </a:extLst>
          </p:cNvPr>
          <p:cNvSpPr/>
          <p:nvPr/>
        </p:nvSpPr>
        <p:spPr>
          <a:xfrm>
            <a:off x="812569" y="5946513"/>
            <a:ext cx="3888432" cy="276999"/>
          </a:xfrm>
          <a:prstGeom prst="rect">
            <a:avLst/>
          </a:prstGeom>
        </p:spPr>
        <p:txBody>
          <a:bodyPr wrap="square">
            <a:spAutoFit/>
          </a:bodyPr>
          <a:lstStyle/>
          <a:p>
            <a:r>
              <a:rPr lang="en-GB" sz="1200" b="1" dirty="0" err="1">
                <a:solidFill>
                  <a:srgbClr val="FF0000"/>
                </a:solidFill>
              </a:rPr>
              <a:t>Erläuterung</a:t>
            </a:r>
            <a:r>
              <a:rPr lang="en-GB" sz="1200" b="1" dirty="0">
                <a:solidFill>
                  <a:srgbClr val="FF0000"/>
                </a:solidFill>
              </a:rPr>
              <a:t> – </a:t>
            </a:r>
            <a:r>
              <a:rPr lang="en-GB" sz="1200" b="1" dirty="0" err="1">
                <a:solidFill>
                  <a:srgbClr val="FF0000"/>
                </a:solidFill>
              </a:rPr>
              <a:t>dann</a:t>
            </a:r>
            <a:r>
              <a:rPr lang="en-GB" sz="1200" b="1" dirty="0">
                <a:solidFill>
                  <a:srgbClr val="FF0000"/>
                </a:solidFill>
              </a:rPr>
              <a:t> </a:t>
            </a:r>
            <a:r>
              <a:rPr lang="en-GB" sz="1200" b="1" dirty="0" err="1">
                <a:solidFill>
                  <a:srgbClr val="FF0000"/>
                </a:solidFill>
              </a:rPr>
              <a:t>Fragen</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a:t>
            </a:r>
            <a:endParaRPr lang="de-DE" sz="1200" dirty="0"/>
          </a:p>
        </p:txBody>
      </p:sp>
      <p:sp>
        <p:nvSpPr>
          <p:cNvPr id="19" name="Textfeld 18">
            <a:extLst>
              <a:ext uri="{FF2B5EF4-FFF2-40B4-BE49-F238E27FC236}">
                <a16:creationId xmlns:a16="http://schemas.microsoft.com/office/drawing/2014/main" id="{CA0A6527-0292-3606-E026-575DC55F1E4E}"/>
              </a:ext>
            </a:extLst>
          </p:cNvPr>
          <p:cNvSpPr txBox="1"/>
          <p:nvPr/>
        </p:nvSpPr>
        <p:spPr>
          <a:xfrm>
            <a:off x="4053706" y="1444898"/>
            <a:ext cx="233666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1 der Überprüfung: Kriterien glaubwürdiger Absender</a:t>
            </a:r>
          </a:p>
        </p:txBody>
      </p:sp>
    </p:spTree>
    <p:extLst>
      <p:ext uri="{BB962C8B-B14F-4D97-AF65-F5344CB8AC3E}">
        <p14:creationId xmlns:p14="http://schemas.microsoft.com/office/powerpoint/2010/main" val="410277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3" name="Foliennummernplatzhalter 5">
            <a:extLst>
              <a:ext uri="{FF2B5EF4-FFF2-40B4-BE49-F238E27FC236}">
                <a16:creationId xmlns:a16="http://schemas.microsoft.com/office/drawing/2014/main" id="{E1F3207F-E7F8-4119-BCF9-BACBCB06FC1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0511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02991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111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5" name="Foliennummernplatzhalter 5">
            <a:extLst>
              <a:ext uri="{FF2B5EF4-FFF2-40B4-BE49-F238E27FC236}">
                <a16:creationId xmlns:a16="http://schemas.microsoft.com/office/drawing/2014/main" id="{5D7AE750-48BC-4A66-8C7E-5CDFD680E95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2705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3A0318-23CE-49AF-A65C-7D662E8ACB13}"/>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627583A-DBE5-4AC7-931C-F08D90D42B09}"/>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8AF9BBAE-DA4B-43A3-8707-8BB9B8F94F8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A1C8B68-B2E3-47C1-B557-8618A6433A79}"/>
              </a:ext>
            </a:extLst>
          </p:cNvPr>
          <p:cNvSpPr>
            <a:spLocks noGrp="1"/>
          </p:cNvSpPr>
          <p:nvPr>
            <p:ph type="sldNum" sz="quarter" idx="12"/>
          </p:nvPr>
        </p:nvSpPr>
        <p:spPr/>
        <p:txBody>
          <a:bodyPr/>
          <a:lstStyle/>
          <a:p>
            <a:fld id="{995B83AF-091C-4368-ABDB-DF7FEF1A6B80}" type="slidenum">
              <a:rPr lang="de-DE" smtClean="0"/>
              <a:pPr/>
              <a:t>‹Nr.›</a:t>
            </a:fld>
            <a:endParaRPr lang="de-DE" dirty="0"/>
          </a:p>
        </p:txBody>
      </p:sp>
    </p:spTree>
    <p:extLst>
      <p:ext uri="{BB962C8B-B14F-4D97-AF65-F5344CB8AC3E}">
        <p14:creationId xmlns:p14="http://schemas.microsoft.com/office/powerpoint/2010/main" val="1025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06B563F-ABE7-480D-8510-C325AA902D6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354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378015"/>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D2CBE2A-CB4B-496A-B9F0-869CE625416B}"/>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164792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8359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77374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609600" y="6356351"/>
            <a:ext cx="2844800" cy="365125"/>
          </a:xfrm>
          <a:prstGeom prst="rect">
            <a:avLst/>
          </a:prstGeom>
        </p:spPr>
        <p:txBody>
          <a:bodyPr/>
          <a:lstStyle/>
          <a:p>
            <a:endParaRPr lang="de-DE" dirty="0"/>
          </a:p>
        </p:txBody>
      </p:sp>
      <p:sp>
        <p:nvSpPr>
          <p:cNvPr id="8" name="Fußzeilenplatzhalter 7"/>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6597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609600" y="6356351"/>
            <a:ext cx="2844800" cy="365125"/>
          </a:xfrm>
          <a:prstGeom prst="rect">
            <a:avLst/>
          </a:prstGeom>
        </p:spPr>
        <p:txBody>
          <a:bodyPr/>
          <a:lstStyle/>
          <a:p>
            <a:endParaRPr lang="de-DE" dirty="0"/>
          </a:p>
        </p:txBody>
      </p:sp>
      <p:sp>
        <p:nvSpPr>
          <p:cNvPr id="4" name="Fußzeilenplatzhalter 3"/>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1969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09600" y="6356351"/>
            <a:ext cx="2844800" cy="365125"/>
          </a:xfrm>
          <a:prstGeom prst="rect">
            <a:avLst/>
          </a:prstGeom>
        </p:spPr>
        <p:txBody>
          <a:bodyPr/>
          <a:lstStyle/>
          <a:p>
            <a:endParaRPr lang="de-DE" dirty="0"/>
          </a:p>
        </p:txBody>
      </p:sp>
      <p:sp>
        <p:nvSpPr>
          <p:cNvPr id="3" name="Fußzeilenplatzhalter 2"/>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4004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29190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64242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el 1"/>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Untertitel 2"/>
          <p:cNvSpPr txBox="1">
            <a:spLocks/>
          </p:cNvSpPr>
          <p:nvPr userDrawn="1"/>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800" b="0" i="0" u="none" strike="noStrike" kern="1200" cap="none" spc="0" normalizeH="0" baseline="0" noProof="0" dirty="0">
              <a:ln>
                <a:noFill/>
              </a:ln>
              <a:solidFill>
                <a:schemeClr val="tx1">
                  <a:tint val="75000"/>
                </a:schemeClr>
              </a:solidFill>
              <a:effectLst/>
              <a:uLnTx/>
              <a:uFillTx/>
              <a:latin typeface="Arial" pitchFamily="34" charset="0"/>
              <a:ea typeface="+mn-ea"/>
              <a:cs typeface="Arial" pitchFamily="34" charset="0"/>
            </a:endParaRPr>
          </a:p>
        </p:txBody>
      </p:sp>
      <p:sp>
        <p:nvSpPr>
          <p:cNvPr id="13" name="Rechteck 12">
            <a:extLst>
              <a:ext uri="{FF2B5EF4-FFF2-40B4-BE49-F238E27FC236}">
                <a16:creationId xmlns:a16="http://schemas.microsoft.com/office/drawing/2014/main" id="{F1B9DE57-DD8B-402A-B6CC-8D9566ECF9DE}"/>
              </a:ext>
            </a:extLst>
          </p:cNvPr>
          <p:cNvSpPr/>
          <p:nvPr userDrawn="1"/>
        </p:nvSpPr>
        <p:spPr>
          <a:xfrm>
            <a:off x="0" y="1094850"/>
            <a:ext cx="7392144" cy="45719"/>
          </a:xfrm>
          <a:prstGeom prst="rect">
            <a:avLst/>
          </a:prstGeom>
          <a:gradFill>
            <a:gsLst>
              <a:gs pos="21000">
                <a:schemeClr val="bg1">
                  <a:alpha val="0"/>
                </a:schemeClr>
              </a:gs>
              <a:gs pos="100000">
                <a:schemeClr val="bg1">
                  <a:lumMod val="0"/>
                  <a:lumOff val="100000"/>
                </a:schemeClr>
              </a:gs>
              <a:gs pos="88000">
                <a:schemeClr val="bg1"/>
              </a:gs>
              <a:gs pos="84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8BFBC58C-0559-44AD-9E52-8253B46338C1}"/>
              </a:ext>
            </a:extLst>
          </p:cNvPr>
          <p:cNvSpPr/>
          <p:nvPr userDrawn="1"/>
        </p:nvSpPr>
        <p:spPr>
          <a:xfrm>
            <a:off x="0" y="1"/>
            <a:ext cx="12192000" cy="548680"/>
          </a:xfrm>
          <a:prstGeom prst="rect">
            <a:avLst/>
          </a:prstGeom>
          <a:gradFill flip="none" rotWithShape="1">
            <a:gsLst>
              <a:gs pos="0">
                <a:srgbClr val="9BBBCE"/>
              </a:gs>
              <a:gs pos="0">
                <a:srgbClr val="2193B0"/>
              </a:gs>
              <a:gs pos="100000">
                <a:srgbClr val="005AA7"/>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el 1">
            <a:extLst>
              <a:ext uri="{FF2B5EF4-FFF2-40B4-BE49-F238E27FC236}">
                <a16:creationId xmlns:a16="http://schemas.microsoft.com/office/drawing/2014/main" id="{39117B3E-B6BE-47F7-99D9-473225F4E3E1}"/>
              </a:ext>
            </a:extLst>
          </p:cNvPr>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4" name="Titel 1">
            <a:extLst>
              <a:ext uri="{FF2B5EF4-FFF2-40B4-BE49-F238E27FC236}">
                <a16:creationId xmlns:a16="http://schemas.microsoft.com/office/drawing/2014/main" id="{56FC7A12-D6E1-46B4-881D-108B5BCE41F7}"/>
              </a:ext>
            </a:extLst>
          </p:cNvPr>
          <p:cNvSpPr txBox="1">
            <a:spLocks/>
          </p:cNvSpPr>
          <p:nvPr userDrawn="1"/>
        </p:nvSpPr>
        <p:spPr>
          <a:xfrm>
            <a:off x="166056" y="6719"/>
            <a:ext cx="10538456" cy="541961"/>
          </a:xfrm>
          <a:prstGeom prst="rect">
            <a:avLst/>
          </a:prstGeom>
          <a:effectLst/>
        </p:spPr>
        <p:txBody>
          <a:bodyPr anchor="ctr"/>
          <a:lstStyle>
            <a:lvl1pPr algn="l" defTabSz="914400" rtl="0" eaLnBrk="1" latinLnBrk="0" hangingPunct="1">
              <a:spcBef>
                <a:spcPct val="0"/>
              </a:spcBef>
              <a:buNone/>
              <a:defRPr sz="3600" b="0" kern="1200">
                <a:ln>
                  <a:noFill/>
                </a:ln>
                <a:solidFill>
                  <a:schemeClr val="tx1"/>
                </a:solidFill>
                <a:latin typeface="Arial" pitchFamily="34" charset="0"/>
                <a:ea typeface="+mj-ea"/>
                <a:cs typeface="Arial" pitchFamily="34" charset="0"/>
              </a:defRPr>
            </a:lvl1pPr>
          </a:lstStyle>
          <a:p>
            <a:r>
              <a:rPr lang="de-DE" sz="2000" b="1" dirty="0">
                <a:solidFill>
                  <a:schemeClr val="bg1"/>
                </a:solidFill>
                <a:latin typeface="Roboto Slab Light" pitchFamily="2" charset="0"/>
                <a:ea typeface="Roboto Slab Light" pitchFamily="2" charset="0"/>
              </a:rPr>
              <a:t>Desinformation erkennen </a:t>
            </a:r>
            <a:r>
              <a:rPr lang="de-DE" sz="1400" dirty="0">
                <a:solidFill>
                  <a:schemeClr val="bg1"/>
                </a:solidFill>
                <a:latin typeface="Roboto Slab Light" pitchFamily="2" charset="0"/>
                <a:ea typeface="Roboto Slab Light" pitchFamily="2" charset="0"/>
              </a:rPr>
              <a:t>für die Mittelstufe (einfacheres Niveau)</a:t>
            </a:r>
            <a:endParaRPr lang="de-DE" sz="2800" b="1" cap="none" baseline="0" dirty="0">
              <a:solidFill>
                <a:schemeClr val="bg1"/>
              </a:solidFill>
              <a:effectLst/>
              <a:latin typeface="Roboto Slab Light" pitchFamily="2" charset="0"/>
            </a:endParaRPr>
          </a:p>
        </p:txBody>
      </p:sp>
      <p:sp>
        <p:nvSpPr>
          <p:cNvPr id="17" name="Foliennummernplatzhalter 5">
            <a:extLst>
              <a:ext uri="{FF2B5EF4-FFF2-40B4-BE49-F238E27FC236}">
                <a16:creationId xmlns:a16="http://schemas.microsoft.com/office/drawing/2014/main" id="{43517813-0800-459C-A6AA-A3938C24267B}"/>
              </a:ext>
            </a:extLst>
          </p:cNvPr>
          <p:cNvSpPr>
            <a:spLocks noGrp="1"/>
          </p:cNvSpPr>
          <p:nvPr>
            <p:ph type="sldNum" sz="quarter" idx="4"/>
          </p:nvPr>
        </p:nvSpPr>
        <p:spPr>
          <a:xfrm>
            <a:off x="239350" y="6339627"/>
            <a:ext cx="2844800" cy="365125"/>
          </a:xfrm>
          <a:prstGeom prst="rect">
            <a:avLst/>
          </a:prstGeom>
        </p:spPr>
        <p:txBody>
          <a:bodyPr/>
          <a:lstStyle/>
          <a:p>
            <a:fld id="{0793B557-C5D9-488F-ABF8-3B4B976721B8}" type="slidenum">
              <a:rPr lang="de-DE" smtClean="0"/>
              <a:pPr/>
              <a:t>‹Nr.›</a:t>
            </a:fld>
            <a:endParaRPr lang="de-DE" dirty="0"/>
          </a:p>
        </p:txBody>
      </p:sp>
      <p:pic>
        <p:nvPicPr>
          <p:cNvPr id="9" name="Picture 2">
            <a:extLst>
              <a:ext uri="{FF2B5EF4-FFF2-40B4-BE49-F238E27FC236}">
                <a16:creationId xmlns:a16="http://schemas.microsoft.com/office/drawing/2014/main" id="{D3D9A3F9-EBB9-4760-960F-FE6ACFA3874B}"/>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891834" y="108422"/>
            <a:ext cx="976172" cy="324000"/>
          </a:xfrm>
          <a:prstGeom prst="rect">
            <a:avLst/>
          </a:prstGeom>
        </p:spPr>
      </p:pic>
    </p:spTree>
    <p:extLst>
      <p:ext uri="{BB962C8B-B14F-4D97-AF65-F5344CB8AC3E}">
        <p14:creationId xmlns:p14="http://schemas.microsoft.com/office/powerpoint/2010/main" val="9631922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9.svg"/><Relationship Id="rId4" Type="http://schemas.openxmlformats.org/officeDocument/2006/relationships/image" Target="../media/image28.sv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jp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18/10/relationships/comments" Target="../comments/modernComment_216_DF3F1B54.xml"/><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svg"/><Relationship Id="rId11" Type="http://schemas.openxmlformats.org/officeDocument/2006/relationships/image" Target="../media/image37.png"/><Relationship Id="rId5" Type="http://schemas.openxmlformats.org/officeDocument/2006/relationships/image" Target="../media/image33.svg"/><Relationship Id="rId10" Type="http://schemas.openxmlformats.org/officeDocument/2006/relationships/hyperlink" Target="https://store.blackview.hk/products/tab-7-wifi" TargetMode="External"/><Relationship Id="rId4" Type="http://schemas.openxmlformats.org/officeDocument/2006/relationships/image" Target="../media/image32.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8.png"/><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18/10/relationships/comments" Target="../comments/modernComment_1A8_7A4E6200.xml"/><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7.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8" Type="http://schemas.openxmlformats.org/officeDocument/2006/relationships/hyperlink" Target="https://svgsilh.com/de/f44336/image/157492.html" TargetMode="Externa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pngall.com/check-mark-png" TargetMode="External"/><Relationship Id="rId5" Type="http://schemas.openxmlformats.org/officeDocument/2006/relationships/image" Target="../media/image53.png"/><Relationship Id="rId4" Type="http://schemas.openxmlformats.org/officeDocument/2006/relationships/hyperlink" Target="https://freepngimg.com/png/55295-fact-image-free-transparent-image-hd" TargetMode="External"/><Relationship Id="rId9"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hyperlink" Target="https://pixabay.com/de/liste-icon-symbol-papier-anmelden-2389219/" TargetMode="External"/><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microsoft.com/office/2018/10/relationships/comments" Target="../comments/modernComment_20D_500BC300.xm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www.eijc.eu/" TargetMode="External"/><Relationship Id="rId7" Type="http://schemas.openxmlformats.org/officeDocument/2006/relationships/hyperlink" Target="mailto:info@eijc.eu"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www.fitfornews.de/" TargetMode="External"/><Relationship Id="rId5" Type="http://schemas.openxmlformats.org/officeDocument/2006/relationships/image" Target="../media/image61.gif"/><Relationship Id="rId4" Type="http://schemas.openxmlformats.org/officeDocument/2006/relationships/hyperlink" Target="http://creativecommons.org/licenses/by-nc-nd/4.0/?ref=chooser-v1"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20B_23118C9.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18/10/relationships/comments" Target="../comments/modernComment_207_B588671E.xml"/><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4695D3E-C8CA-48D1-8391-B1862D04C7FB}"/>
              </a:ext>
            </a:extLst>
          </p:cNvPr>
          <p:cNvSpPr/>
          <p:nvPr/>
        </p:nvSpPr>
        <p:spPr>
          <a:xfrm>
            <a:off x="-1200" y="0"/>
            <a:ext cx="12193200" cy="6858000"/>
          </a:xfrm>
          <a:prstGeom prst="rect">
            <a:avLst/>
          </a:prstGeom>
          <a:gradFill flip="none" rotWithShape="1">
            <a:gsLst>
              <a:gs pos="0">
                <a:srgbClr val="005AA7"/>
              </a:gs>
              <a:gs pos="100000">
                <a:srgbClr val="2193B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itel 1">
            <a:extLst>
              <a:ext uri="{FF2B5EF4-FFF2-40B4-BE49-F238E27FC236}">
                <a16:creationId xmlns:a16="http://schemas.microsoft.com/office/drawing/2014/main" id="{2F49023C-7677-4EE9-98D2-67C56029AC92}"/>
              </a:ext>
            </a:extLst>
          </p:cNvPr>
          <p:cNvSpPr txBox="1">
            <a:spLocks/>
          </p:cNvSpPr>
          <p:nvPr/>
        </p:nvSpPr>
        <p:spPr>
          <a:xfrm>
            <a:off x="609600" y="1706674"/>
            <a:ext cx="10972800" cy="3738550"/>
          </a:xfrm>
          <a:prstGeom prst="rect">
            <a:avLst/>
          </a:prstGeom>
        </p:spPr>
        <p:txBody>
          <a:bodyPr>
            <a:normAutofit fontScale="92500" lnSpcReduction="10000"/>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de-DE" sz="7700" b="1" dirty="0">
                <a:solidFill>
                  <a:schemeClr val="bg1"/>
                </a:solidFill>
                <a:latin typeface="Roboto Slab Light" pitchFamily="2" charset="0"/>
                <a:ea typeface="Roboto Slab Light" pitchFamily="2" charset="0"/>
              </a:rPr>
              <a:t>Kann das sein?</a:t>
            </a:r>
            <a:br>
              <a:rPr lang="de-DE" sz="7700" b="1" dirty="0">
                <a:solidFill>
                  <a:schemeClr val="bg1"/>
                </a:solidFill>
                <a:latin typeface="Roboto Slab Light" pitchFamily="2" charset="0"/>
                <a:ea typeface="Roboto Slab Light" pitchFamily="2" charset="0"/>
              </a:rPr>
            </a:br>
            <a:r>
              <a:rPr lang="de-DE" sz="6000" b="1" dirty="0">
                <a:solidFill>
                  <a:schemeClr val="bg1"/>
                </a:solidFill>
                <a:latin typeface="Roboto Slab Light" pitchFamily="2" charset="0"/>
                <a:ea typeface="Roboto Slab Light" pitchFamily="2" charset="0"/>
              </a:rPr>
              <a:t>Umgang mit</a:t>
            </a:r>
          </a:p>
          <a:p>
            <a:r>
              <a:rPr lang="de-DE" sz="6000" b="1" dirty="0">
                <a:solidFill>
                  <a:srgbClr val="FFFF00"/>
                </a:solidFill>
                <a:latin typeface="Roboto Slab Light" pitchFamily="2" charset="0"/>
                <a:ea typeface="Roboto Slab Light" pitchFamily="2" charset="0"/>
              </a:rPr>
              <a:t>Falsch</a:t>
            </a:r>
            <a:r>
              <a:rPr lang="de-DE" sz="6000" b="1" dirty="0">
                <a:solidFill>
                  <a:schemeClr val="bg1"/>
                </a:solidFill>
                <a:latin typeface="Roboto Slab Light" pitchFamily="2" charset="0"/>
                <a:ea typeface="Roboto Slab Light" pitchFamily="2" charset="0"/>
              </a:rPr>
              <a:t>i</a:t>
            </a:r>
            <a:r>
              <a:rPr lang="de-DE" sz="6600" b="1" dirty="0">
                <a:solidFill>
                  <a:schemeClr val="bg1"/>
                </a:solidFill>
                <a:latin typeface="Roboto Slab Light" pitchFamily="2" charset="0"/>
                <a:ea typeface="Roboto Slab Light" pitchFamily="2" charset="0"/>
              </a:rPr>
              <a:t>nformationen</a:t>
            </a:r>
            <a:endParaRPr lang="de-DE" sz="7700" b="1" dirty="0">
              <a:solidFill>
                <a:schemeClr val="bg1"/>
              </a:solidFill>
              <a:latin typeface="Roboto Slab Light" pitchFamily="2" charset="0"/>
              <a:ea typeface="Roboto Slab Light" pitchFamily="2" charset="0"/>
            </a:endParaRPr>
          </a:p>
          <a:p>
            <a:r>
              <a:rPr lang="de-DE" sz="4400" dirty="0">
                <a:solidFill>
                  <a:schemeClr val="bg1"/>
                </a:solidFill>
                <a:latin typeface="Roboto Slab Light" pitchFamily="2" charset="0"/>
                <a:ea typeface="Roboto Slab Light" pitchFamily="2" charset="0"/>
              </a:rPr>
              <a:t>für die Mittelstufe </a:t>
            </a:r>
            <a:br>
              <a:rPr lang="de-DE" sz="4400" dirty="0">
                <a:solidFill>
                  <a:schemeClr val="bg1"/>
                </a:solidFill>
                <a:latin typeface="Roboto Slab Light" pitchFamily="2" charset="0"/>
                <a:ea typeface="Roboto Slab Light" pitchFamily="2" charset="0"/>
              </a:rPr>
            </a:br>
            <a:r>
              <a:rPr lang="de-DE" sz="3000" dirty="0">
                <a:solidFill>
                  <a:schemeClr val="bg1"/>
                </a:solidFill>
                <a:latin typeface="Roboto Slab Light" pitchFamily="2" charset="0"/>
                <a:ea typeface="Roboto Slab Light" pitchFamily="2" charset="0"/>
              </a:rPr>
              <a:t>(einfacheres Niveau)</a:t>
            </a:r>
            <a:endParaRPr lang="de-DE" sz="4400" dirty="0">
              <a:solidFill>
                <a:schemeClr val="bg1"/>
              </a:solidFill>
              <a:latin typeface="Roboto Slab Light" pitchFamily="2" charset="0"/>
              <a:ea typeface="Roboto Slab Light" pitchFamily="2" charset="0"/>
            </a:endParaRPr>
          </a:p>
        </p:txBody>
      </p:sp>
      <p:cxnSp>
        <p:nvCxnSpPr>
          <p:cNvPr id="3" name="Gerader Verbinder 2">
            <a:extLst>
              <a:ext uri="{FF2B5EF4-FFF2-40B4-BE49-F238E27FC236}">
                <a16:creationId xmlns:a16="http://schemas.microsoft.com/office/drawing/2014/main" id="{FECEF7A0-F560-47A4-A02E-33D203AFC1B7}"/>
              </a:ext>
            </a:extLst>
          </p:cNvPr>
          <p:cNvCxnSpPr>
            <a:cxnSpLocks/>
          </p:cNvCxnSpPr>
          <p:nvPr/>
        </p:nvCxnSpPr>
        <p:spPr>
          <a:xfrm>
            <a:off x="2351584" y="3573016"/>
            <a:ext cx="2232248" cy="576064"/>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304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A6EBBCF-4BD8-9F02-35D4-2AE4FA2307B0}"/>
              </a:ext>
            </a:extLst>
          </p:cNvPr>
          <p:cNvSpPr>
            <a:spLocks noGrp="1"/>
          </p:cNvSpPr>
          <p:nvPr>
            <p:ph type="sldNum" sz="quarter" idx="12"/>
          </p:nvPr>
        </p:nvSpPr>
        <p:spPr/>
        <p:txBody>
          <a:bodyPr/>
          <a:lstStyle/>
          <a:p>
            <a:fld id="{995B83AF-091C-4368-ABDB-DF7FEF1A6B80}" type="slidenum">
              <a:rPr lang="de-DE" smtClean="0"/>
              <a:pPr/>
              <a:t>10</a:t>
            </a:fld>
            <a:endParaRPr lang="de-DE" dirty="0"/>
          </a:p>
        </p:txBody>
      </p:sp>
      <p:sp>
        <p:nvSpPr>
          <p:cNvPr id="18" name="Abgerundetes Rechteck 4">
            <a:extLst>
              <a:ext uri="{FF2B5EF4-FFF2-40B4-BE49-F238E27FC236}">
                <a16:creationId xmlns:a16="http://schemas.microsoft.com/office/drawing/2014/main" id="{B40876AB-A228-69C4-04C1-778617504863}"/>
              </a:ext>
            </a:extLst>
          </p:cNvPr>
          <p:cNvSpPr/>
          <p:nvPr/>
        </p:nvSpPr>
        <p:spPr>
          <a:xfrm>
            <a:off x="302919" y="2858978"/>
            <a:ext cx="7390683" cy="3499191"/>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72AB3040-217B-BD7C-F703-6EE916C898CE}"/>
              </a:ext>
            </a:extLst>
          </p:cNvPr>
          <p:cNvSpPr txBox="1"/>
          <p:nvPr/>
        </p:nvSpPr>
        <p:spPr>
          <a:xfrm>
            <a:off x="505244" y="3189163"/>
            <a:ext cx="6770767" cy="1277273"/>
          </a:xfrm>
          <a:prstGeom prst="rect">
            <a:avLst/>
          </a:prstGeom>
          <a:noFill/>
        </p:spPr>
        <p:txBody>
          <a:bodyPr wrap="square">
            <a:spAutoFit/>
          </a:bodyPr>
          <a:lstStyle/>
          <a:p>
            <a:pPr marL="88900" indent="0">
              <a:lnSpc>
                <a:spcPct val="100000"/>
              </a:lnSpc>
              <a:spcAft>
                <a:spcPts val="600"/>
              </a:spcAft>
              <a:buNone/>
            </a:pPr>
            <a:r>
              <a:rPr lang="de-DE" sz="2400" b="1" dirty="0"/>
              <a:t>Der Bericht enthält diese Behauptung:</a:t>
            </a:r>
          </a:p>
          <a:p>
            <a:pPr marL="431800" indent="-342900">
              <a:lnSpc>
                <a:spcPct val="100000"/>
              </a:lnSpc>
              <a:spcAft>
                <a:spcPts val="600"/>
              </a:spcAft>
              <a:buFont typeface="Arial" panose="020B0604020202020204" pitchFamily="34" charset="0"/>
              <a:buChar char="•"/>
            </a:pPr>
            <a:r>
              <a:rPr lang="de-DE" sz="2400" dirty="0"/>
              <a:t>Dank Vitamin B wirken Himbeeren </a:t>
            </a:r>
            <a:r>
              <a:rPr lang="de-DE" sz="2400" b="1" dirty="0"/>
              <a:t>3 x effektiver</a:t>
            </a:r>
            <a:r>
              <a:rPr lang="de-DE" sz="2400" dirty="0"/>
              <a:t> gegen </a:t>
            </a:r>
            <a:r>
              <a:rPr lang="de-DE" sz="2400" dirty="0">
                <a:latin typeface="+mn-lt"/>
              </a:rPr>
              <a:t>Kopfschmerzen als Aspirin.</a:t>
            </a:r>
          </a:p>
        </p:txBody>
      </p:sp>
      <p:pic>
        <p:nvPicPr>
          <p:cNvPr id="1026" name="Picture 2">
            <a:extLst>
              <a:ext uri="{FF2B5EF4-FFF2-40B4-BE49-F238E27FC236}">
                <a16:creationId xmlns:a16="http://schemas.microsoft.com/office/drawing/2014/main" id="{B4D10C91-701B-FBE2-F082-327F37792A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096000" y="5009724"/>
            <a:ext cx="1112956" cy="1275350"/>
          </a:xfrm>
          <a:prstGeom prst="rect">
            <a:avLst/>
          </a:prstGeom>
          <a:noFill/>
        </p:spPr>
      </p:pic>
      <p:grpSp>
        <p:nvGrpSpPr>
          <p:cNvPr id="15" name="Gruppieren 14">
            <a:extLst>
              <a:ext uri="{FF2B5EF4-FFF2-40B4-BE49-F238E27FC236}">
                <a16:creationId xmlns:a16="http://schemas.microsoft.com/office/drawing/2014/main" id="{52E9D8E3-E3A7-F427-ECB8-ACF71E158655}"/>
              </a:ext>
            </a:extLst>
          </p:cNvPr>
          <p:cNvGrpSpPr/>
          <p:nvPr/>
        </p:nvGrpSpPr>
        <p:grpSpPr>
          <a:xfrm>
            <a:off x="407368" y="908720"/>
            <a:ext cx="4666434" cy="1467289"/>
            <a:chOff x="604942" y="1027759"/>
            <a:chExt cx="4666434" cy="1467289"/>
          </a:xfrm>
        </p:grpSpPr>
        <p:sp>
          <p:nvSpPr>
            <p:cNvPr id="13" name="Abgerundetes Rechteck 2">
              <a:extLst>
                <a:ext uri="{FF2B5EF4-FFF2-40B4-BE49-F238E27FC236}">
                  <a16:creationId xmlns:a16="http://schemas.microsoft.com/office/drawing/2014/main" id="{F68E914F-17AD-6262-5F65-64D3E032CF07}"/>
                </a:ext>
              </a:extLst>
            </p:cNvPr>
            <p:cNvSpPr/>
            <p:nvPr/>
          </p:nvSpPr>
          <p:spPr>
            <a:xfrm>
              <a:off x="604942" y="1027759"/>
              <a:ext cx="4666434" cy="1467289"/>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a:t>2. Was </a:t>
              </a:r>
              <a:br>
                <a:rPr lang="de-DE"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2400" dirty="0">
                  <a:solidFill>
                    <a:schemeClr val="bg1"/>
                  </a:solidFill>
                  <a:latin typeface="Arial" panose="020B0604020202020204" pitchFamily="34" charset="0"/>
                  <a:cs typeface="Arial" panose="020B0604020202020204" pitchFamily="34" charset="0"/>
                </a:rPr>
                <a:t>wird behauptet? </a:t>
              </a:r>
            </a:p>
            <a:p>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de-DE" sz="2400" dirty="0">
                  <a:solidFill>
                    <a:schemeClr val="bg1"/>
                  </a:solidFill>
                  <a:latin typeface="Arial" panose="020B0604020202020204" pitchFamily="34" charset="0"/>
                  <a:cs typeface="Arial" panose="020B0604020202020204" pitchFamily="34" charset="0"/>
                </a:rPr>
                <a:t> Die Kernaussage finden!</a:t>
              </a:r>
            </a:p>
          </p:txBody>
        </p:sp>
        <p:pic>
          <p:nvPicPr>
            <p:cNvPr id="4" name="Grafik 3" descr="Lupe mit einfarbiger Füllung">
              <a:extLst>
                <a:ext uri="{FF2B5EF4-FFF2-40B4-BE49-F238E27FC236}">
                  <a16:creationId xmlns:a16="http://schemas.microsoft.com/office/drawing/2014/main" id="{065096AA-EA6A-872B-2BAC-D3ADA6BCB8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83915" y="1196753"/>
              <a:ext cx="1163870" cy="1163870"/>
            </a:xfrm>
            <a:prstGeom prst="rect">
              <a:avLst/>
            </a:prstGeom>
          </p:spPr>
        </p:pic>
        <p:pic>
          <p:nvPicPr>
            <p:cNvPr id="14" name="Grafik 13" descr="Hilfe mit einfarbiger Füllung">
              <a:extLst>
                <a:ext uri="{FF2B5EF4-FFF2-40B4-BE49-F238E27FC236}">
                  <a16:creationId xmlns:a16="http://schemas.microsoft.com/office/drawing/2014/main" id="{D362E81C-0295-153A-70C9-7D8DC95C53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80685" y="1230438"/>
              <a:ext cx="902418" cy="902418"/>
            </a:xfrm>
            <a:prstGeom prst="rect">
              <a:avLst/>
            </a:prstGeom>
          </p:spPr>
        </p:pic>
      </p:grpSp>
      <p:sp>
        <p:nvSpPr>
          <p:cNvPr id="6" name="Textfeld 5">
            <a:extLst>
              <a:ext uri="{FF2B5EF4-FFF2-40B4-BE49-F238E27FC236}">
                <a16:creationId xmlns:a16="http://schemas.microsoft.com/office/drawing/2014/main" id="{C919A4F3-3B71-4239-B9F7-90F5A1AA1518}"/>
              </a:ext>
            </a:extLst>
          </p:cNvPr>
          <p:cNvSpPr txBox="1"/>
          <p:nvPr/>
        </p:nvSpPr>
        <p:spPr>
          <a:xfrm>
            <a:off x="911423" y="4869160"/>
            <a:ext cx="4932819" cy="1015663"/>
          </a:xfrm>
          <a:prstGeom prst="rect">
            <a:avLst/>
          </a:prstGeom>
          <a:noFill/>
        </p:spPr>
        <p:txBody>
          <a:bodyPr wrap="square" rtlCol="0">
            <a:spAutoFit/>
          </a:bodyPr>
          <a:lstStyle/>
          <a:p>
            <a:r>
              <a:rPr lang="de-DE" sz="2000" b="1" dirty="0"/>
              <a:t>Und diese Nachricht finden viele toll, weil Himbeeren </a:t>
            </a:r>
            <a:r>
              <a:rPr lang="de-DE" sz="2000" b="1" dirty="0" err="1"/>
              <a:t>bio</a:t>
            </a:r>
            <a:r>
              <a:rPr lang="de-DE" sz="2000" b="1" dirty="0"/>
              <a:t> und gesund sind. Und Aspirin schädlich sein kann!</a:t>
            </a:r>
          </a:p>
        </p:txBody>
      </p:sp>
      <p:grpSp>
        <p:nvGrpSpPr>
          <p:cNvPr id="35" name="Gruppieren 34">
            <a:extLst>
              <a:ext uri="{FF2B5EF4-FFF2-40B4-BE49-F238E27FC236}">
                <a16:creationId xmlns:a16="http://schemas.microsoft.com/office/drawing/2014/main" id="{650C6C89-BBBD-4E49-8648-A80A64D74F2F}"/>
              </a:ext>
            </a:extLst>
          </p:cNvPr>
          <p:cNvGrpSpPr/>
          <p:nvPr/>
        </p:nvGrpSpPr>
        <p:grpSpPr>
          <a:xfrm>
            <a:off x="8400256" y="4869160"/>
            <a:ext cx="3024336" cy="288032"/>
            <a:chOff x="8400256" y="4869160"/>
            <a:chExt cx="3024336" cy="288032"/>
          </a:xfrm>
        </p:grpSpPr>
        <p:cxnSp>
          <p:nvCxnSpPr>
            <p:cNvPr id="38" name="Gerader Verbinder 37">
              <a:extLst>
                <a:ext uri="{FF2B5EF4-FFF2-40B4-BE49-F238E27FC236}">
                  <a16:creationId xmlns:a16="http://schemas.microsoft.com/office/drawing/2014/main" id="{DA21361B-DF1D-45DE-9B30-5993F4FFAD0C}"/>
                </a:ext>
              </a:extLst>
            </p:cNvPr>
            <p:cNvCxnSpPr/>
            <p:nvPr/>
          </p:nvCxnSpPr>
          <p:spPr>
            <a:xfrm>
              <a:off x="8400256" y="4869160"/>
              <a:ext cx="1152128"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Gerader Verbinder 38">
              <a:extLst>
                <a:ext uri="{FF2B5EF4-FFF2-40B4-BE49-F238E27FC236}">
                  <a16:creationId xmlns:a16="http://schemas.microsoft.com/office/drawing/2014/main" id="{CF144B0F-01FD-4E7C-8F04-1D2C92898984}"/>
                </a:ext>
              </a:extLst>
            </p:cNvPr>
            <p:cNvCxnSpPr>
              <a:cxnSpLocks/>
            </p:cNvCxnSpPr>
            <p:nvPr/>
          </p:nvCxnSpPr>
          <p:spPr>
            <a:xfrm>
              <a:off x="9984432" y="5157192"/>
              <a:ext cx="1440160" cy="0"/>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48" name="Gruppieren 47">
            <a:extLst>
              <a:ext uri="{FF2B5EF4-FFF2-40B4-BE49-F238E27FC236}">
                <a16:creationId xmlns:a16="http://schemas.microsoft.com/office/drawing/2014/main" id="{4A312A0E-E7C0-4FA7-9944-FDF6830D76EA}"/>
              </a:ext>
            </a:extLst>
          </p:cNvPr>
          <p:cNvGrpSpPr/>
          <p:nvPr/>
        </p:nvGrpSpPr>
        <p:grpSpPr>
          <a:xfrm>
            <a:off x="7608168" y="1196753"/>
            <a:ext cx="4608512" cy="5661248"/>
            <a:chOff x="3410733" y="761956"/>
            <a:chExt cx="3209672" cy="3942867"/>
          </a:xfrm>
        </p:grpSpPr>
        <p:pic>
          <p:nvPicPr>
            <p:cNvPr id="49" name="Grafik 48">
              <a:extLst>
                <a:ext uri="{FF2B5EF4-FFF2-40B4-BE49-F238E27FC236}">
                  <a16:creationId xmlns:a16="http://schemas.microsoft.com/office/drawing/2014/main" id="{AA526E81-D122-4E12-A68D-AEFAF4C1E0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50" name="Grafik 49" descr="Ein Bild, das Diagramm enthält.&#10;&#10;Automatisch generierte Beschreibung">
              <a:extLst>
                <a:ext uri="{FF2B5EF4-FFF2-40B4-BE49-F238E27FC236}">
                  <a16:creationId xmlns:a16="http://schemas.microsoft.com/office/drawing/2014/main" id="{DF832C08-7FC9-4749-B744-E0BD44450615}"/>
                </a:ext>
              </a:extLst>
            </p:cNvPr>
            <p:cNvPicPr>
              <a:picLocks noChangeAspect="1"/>
            </p:cNvPicPr>
            <p:nvPr/>
          </p:nvPicPr>
          <p:blipFill rotWithShape="1">
            <a:blip r:embed="rId7">
              <a:extLst>
                <a:ext uri="{28A0092B-C50C-407E-A947-70E740481C1C}">
                  <a14:useLocalDpi xmlns:a14="http://schemas.microsoft.com/office/drawing/2010/main" val="0"/>
                </a:ext>
              </a:extLst>
            </a:blip>
            <a:srcRect l="34895" t="15125" r="10733" b="30790"/>
            <a:stretch/>
          </p:blipFill>
          <p:spPr>
            <a:xfrm>
              <a:off x="3645575" y="1887838"/>
              <a:ext cx="2730029" cy="2816984"/>
            </a:xfrm>
            <a:prstGeom prst="rect">
              <a:avLst/>
            </a:prstGeom>
          </p:spPr>
        </p:pic>
        <p:pic>
          <p:nvPicPr>
            <p:cNvPr id="51" name="Grafik 50">
              <a:extLst>
                <a:ext uri="{FF2B5EF4-FFF2-40B4-BE49-F238E27FC236}">
                  <a16:creationId xmlns:a16="http://schemas.microsoft.com/office/drawing/2014/main" id="{B11E5BD2-E307-49DD-9CDA-26F3F86CFDF1}"/>
                </a:ext>
              </a:extLst>
            </p:cNvPr>
            <p:cNvPicPr>
              <a:picLocks noChangeAspect="1"/>
            </p:cNvPicPr>
            <p:nvPr/>
          </p:nvPicPr>
          <p:blipFill>
            <a:blip r:embed="rId8"/>
            <a:srcRect b="29568"/>
            <a:stretch/>
          </p:blipFill>
          <p:spPr>
            <a:xfrm>
              <a:off x="3410733" y="761956"/>
              <a:ext cx="3209672" cy="3942867"/>
            </a:xfrm>
            <a:prstGeom prst="rect">
              <a:avLst/>
            </a:prstGeom>
            <a:effectLst>
              <a:outerShdw blurRad="50800" dist="38100" dir="2700000" algn="tl" rotWithShape="0">
                <a:prstClr val="black">
                  <a:alpha val="40000"/>
                </a:prstClr>
              </a:outerShdw>
            </a:effectLst>
          </p:spPr>
        </p:pic>
      </p:grpSp>
      <p:grpSp>
        <p:nvGrpSpPr>
          <p:cNvPr id="40" name="Gruppieren 39">
            <a:extLst>
              <a:ext uri="{FF2B5EF4-FFF2-40B4-BE49-F238E27FC236}">
                <a16:creationId xmlns:a16="http://schemas.microsoft.com/office/drawing/2014/main" id="{960692ED-179A-4201-842A-C1C4F16A603F}"/>
              </a:ext>
            </a:extLst>
          </p:cNvPr>
          <p:cNvGrpSpPr/>
          <p:nvPr/>
        </p:nvGrpSpPr>
        <p:grpSpPr>
          <a:xfrm>
            <a:off x="8184232" y="4869160"/>
            <a:ext cx="3096344" cy="504056"/>
            <a:chOff x="8184232" y="4869160"/>
            <a:chExt cx="3096344" cy="504056"/>
          </a:xfrm>
        </p:grpSpPr>
        <p:cxnSp>
          <p:nvCxnSpPr>
            <p:cNvPr id="41" name="Gerader Verbinder 40">
              <a:extLst>
                <a:ext uri="{FF2B5EF4-FFF2-40B4-BE49-F238E27FC236}">
                  <a16:creationId xmlns:a16="http://schemas.microsoft.com/office/drawing/2014/main" id="{ABEB28A4-9D19-44E6-8062-A7861097BD94}"/>
                </a:ext>
              </a:extLst>
            </p:cNvPr>
            <p:cNvCxnSpPr>
              <a:cxnSpLocks/>
            </p:cNvCxnSpPr>
            <p:nvPr/>
          </p:nvCxnSpPr>
          <p:spPr>
            <a:xfrm>
              <a:off x="9984432" y="4869160"/>
              <a:ext cx="129614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2" name="Gerader Verbinder 41">
              <a:extLst>
                <a:ext uri="{FF2B5EF4-FFF2-40B4-BE49-F238E27FC236}">
                  <a16:creationId xmlns:a16="http://schemas.microsoft.com/office/drawing/2014/main" id="{2EF4AD40-A90E-4E56-9A08-29DBAF2782F0}"/>
                </a:ext>
              </a:extLst>
            </p:cNvPr>
            <p:cNvCxnSpPr>
              <a:cxnSpLocks/>
            </p:cNvCxnSpPr>
            <p:nvPr/>
          </p:nvCxnSpPr>
          <p:spPr>
            <a:xfrm>
              <a:off x="8400256" y="5157192"/>
              <a:ext cx="100811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3" name="Gerader Verbinder 42">
              <a:extLst>
                <a:ext uri="{FF2B5EF4-FFF2-40B4-BE49-F238E27FC236}">
                  <a16:creationId xmlns:a16="http://schemas.microsoft.com/office/drawing/2014/main" id="{99CEDE5A-D353-47E4-AC33-C535E15DBF94}"/>
                </a:ext>
              </a:extLst>
            </p:cNvPr>
            <p:cNvCxnSpPr>
              <a:cxnSpLocks/>
            </p:cNvCxnSpPr>
            <p:nvPr/>
          </p:nvCxnSpPr>
          <p:spPr>
            <a:xfrm>
              <a:off x="8184232" y="5373216"/>
              <a:ext cx="1008112" cy="0"/>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5" name="Gruppieren 4">
            <a:extLst>
              <a:ext uri="{FF2B5EF4-FFF2-40B4-BE49-F238E27FC236}">
                <a16:creationId xmlns:a16="http://schemas.microsoft.com/office/drawing/2014/main" id="{400250F0-1DB0-8463-73C1-1D1C7EC095A1}"/>
              </a:ext>
            </a:extLst>
          </p:cNvPr>
          <p:cNvGrpSpPr/>
          <p:nvPr/>
        </p:nvGrpSpPr>
        <p:grpSpPr>
          <a:xfrm>
            <a:off x="7521181" y="6165304"/>
            <a:ext cx="5335793" cy="692692"/>
            <a:chOff x="7521181" y="6165304"/>
            <a:chExt cx="5335793" cy="692692"/>
          </a:xfrm>
        </p:grpSpPr>
        <p:grpSp>
          <p:nvGrpSpPr>
            <p:cNvPr id="8" name="Gruppieren 7">
              <a:extLst>
                <a:ext uri="{FF2B5EF4-FFF2-40B4-BE49-F238E27FC236}">
                  <a16:creationId xmlns:a16="http://schemas.microsoft.com/office/drawing/2014/main" id="{9908CA18-0F4D-50A0-9616-C53214E61BBB}"/>
                </a:ext>
              </a:extLst>
            </p:cNvPr>
            <p:cNvGrpSpPr/>
            <p:nvPr/>
          </p:nvGrpSpPr>
          <p:grpSpPr>
            <a:xfrm>
              <a:off x="7521181" y="6183850"/>
              <a:ext cx="5335793" cy="674146"/>
              <a:chOff x="7276656" y="5916069"/>
              <a:chExt cx="5335793" cy="595741"/>
            </a:xfrm>
          </p:grpSpPr>
          <p:sp>
            <p:nvSpPr>
              <p:cNvPr id="9" name="Rechteck 8">
                <a:extLst>
                  <a:ext uri="{FF2B5EF4-FFF2-40B4-BE49-F238E27FC236}">
                    <a16:creationId xmlns:a16="http://schemas.microsoft.com/office/drawing/2014/main" id="{991C8469-2128-E30F-6BA1-38600EC087F6}"/>
                  </a:ext>
                </a:extLst>
              </p:cNvPr>
              <p:cNvSpPr/>
              <p:nvPr/>
            </p:nvSpPr>
            <p:spPr>
              <a:xfrm>
                <a:off x="7276656" y="5916069"/>
                <a:ext cx="4655840" cy="59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2E0ACFE1-6D37-59C5-B24C-916361DCCB28}"/>
                  </a:ext>
                </a:extLst>
              </p:cNvPr>
              <p:cNvSpPr txBox="1"/>
              <p:nvPr/>
            </p:nvSpPr>
            <p:spPr>
              <a:xfrm>
                <a:off x="7562007" y="5992550"/>
                <a:ext cx="5050442" cy="380774"/>
              </a:xfrm>
              <a:prstGeom prst="rect">
                <a:avLst/>
              </a:prstGeom>
              <a:noFill/>
            </p:spPr>
            <p:txBody>
              <a:bodyPr wrap="square" rtlCol="0">
                <a:spAutoFit/>
              </a:bodyPr>
              <a:lstStyle/>
              <a:p>
                <a:pPr marL="481013" lvl="3">
                  <a:buSzPct val="100000"/>
                </a:pPr>
                <a:r>
                  <a:rPr lang="de-DE" sz="2200" b="1" dirty="0">
                    <a:ea typeface="Roboto" panose="02000000000000000000" pitchFamily="2" charset="0"/>
                  </a:rPr>
                  <a:t>Woher wissen die das?</a:t>
                </a:r>
              </a:p>
            </p:txBody>
          </p:sp>
          <p:pic>
            <p:nvPicPr>
              <p:cNvPr id="12" name="Graphic 2">
                <a:extLst>
                  <a:ext uri="{FF2B5EF4-FFF2-40B4-BE49-F238E27FC236}">
                    <a16:creationId xmlns:a16="http://schemas.microsoft.com/office/drawing/2014/main" id="{D7290E0C-7CDE-1093-DF72-6FCC8360F9D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24083" y="5988925"/>
                <a:ext cx="460549" cy="419822"/>
              </a:xfrm>
              <a:prstGeom prst="rect">
                <a:avLst/>
              </a:prstGeom>
            </p:spPr>
          </p:pic>
        </p:grpSp>
        <p:cxnSp>
          <p:nvCxnSpPr>
            <p:cNvPr id="2" name="Gerader Verbinder 22">
              <a:extLst>
                <a:ext uri="{FF2B5EF4-FFF2-40B4-BE49-F238E27FC236}">
                  <a16:creationId xmlns:a16="http://schemas.microsoft.com/office/drawing/2014/main" id="{86338B36-56FA-DFF7-92B7-9C45C9696346}"/>
                </a:ext>
              </a:extLst>
            </p:cNvPr>
            <p:cNvCxnSpPr>
              <a:cxnSpLocks/>
            </p:cNvCxnSpPr>
            <p:nvPr/>
          </p:nvCxnSpPr>
          <p:spPr>
            <a:xfrm flipH="1">
              <a:off x="7536160" y="6165304"/>
              <a:ext cx="4655840"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cxnSp>
        <p:nvCxnSpPr>
          <p:cNvPr id="44" name="Gerader Verbinder 43">
            <a:extLst>
              <a:ext uri="{FF2B5EF4-FFF2-40B4-BE49-F238E27FC236}">
                <a16:creationId xmlns:a16="http://schemas.microsoft.com/office/drawing/2014/main" id="{F947F946-CE77-429F-A21E-17614573D73B}"/>
              </a:ext>
            </a:extLst>
          </p:cNvPr>
          <p:cNvCxnSpPr>
            <a:cxnSpLocks/>
          </p:cNvCxnSpPr>
          <p:nvPr/>
        </p:nvCxnSpPr>
        <p:spPr>
          <a:xfrm>
            <a:off x="8472264" y="5661248"/>
            <a:ext cx="1080120" cy="0"/>
          </a:xfrm>
          <a:prstGeom prst="line">
            <a:avLst/>
          </a:prstGeom>
        </p:spPr>
        <p:style>
          <a:lnRef idx="2">
            <a:schemeClr val="accent6"/>
          </a:lnRef>
          <a:fillRef idx="0">
            <a:schemeClr val="accent6"/>
          </a:fillRef>
          <a:effectRef idx="1">
            <a:schemeClr val="accent6"/>
          </a:effectRef>
          <a:fontRef idx="minor">
            <a:schemeClr val="tx1"/>
          </a:fontRef>
        </p:style>
      </p:cxnSp>
      <p:grpSp>
        <p:nvGrpSpPr>
          <p:cNvPr id="45" name="Gruppieren 44">
            <a:extLst>
              <a:ext uri="{FF2B5EF4-FFF2-40B4-BE49-F238E27FC236}">
                <a16:creationId xmlns:a16="http://schemas.microsoft.com/office/drawing/2014/main" id="{75616572-5630-46F3-BFFE-BC4875186DCC}"/>
              </a:ext>
            </a:extLst>
          </p:cNvPr>
          <p:cNvGrpSpPr/>
          <p:nvPr/>
        </p:nvGrpSpPr>
        <p:grpSpPr>
          <a:xfrm>
            <a:off x="9353146" y="5661248"/>
            <a:ext cx="2359478" cy="216024"/>
            <a:chOff x="9353146" y="5661248"/>
            <a:chExt cx="2359478" cy="216024"/>
          </a:xfrm>
        </p:grpSpPr>
        <p:cxnSp>
          <p:nvCxnSpPr>
            <p:cNvPr id="46" name="Gerader Verbinder 45">
              <a:extLst>
                <a:ext uri="{FF2B5EF4-FFF2-40B4-BE49-F238E27FC236}">
                  <a16:creationId xmlns:a16="http://schemas.microsoft.com/office/drawing/2014/main" id="{5481E607-0057-49CA-B20B-A95FC65CAC66}"/>
                </a:ext>
              </a:extLst>
            </p:cNvPr>
            <p:cNvCxnSpPr>
              <a:cxnSpLocks/>
            </p:cNvCxnSpPr>
            <p:nvPr/>
          </p:nvCxnSpPr>
          <p:spPr>
            <a:xfrm>
              <a:off x="10344472" y="5661248"/>
              <a:ext cx="136815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7" name="Gerader Verbinder 46">
              <a:extLst>
                <a:ext uri="{FF2B5EF4-FFF2-40B4-BE49-F238E27FC236}">
                  <a16:creationId xmlns:a16="http://schemas.microsoft.com/office/drawing/2014/main" id="{E7F0812B-FAF5-43E8-8D16-061F22388289}"/>
                </a:ext>
              </a:extLst>
            </p:cNvPr>
            <p:cNvCxnSpPr>
              <a:cxnSpLocks/>
            </p:cNvCxnSpPr>
            <p:nvPr/>
          </p:nvCxnSpPr>
          <p:spPr>
            <a:xfrm>
              <a:off x="9353146" y="5877272"/>
              <a:ext cx="1063334" cy="0"/>
            </a:xfrm>
            <a:prstGeom prst="line">
              <a:avLst/>
            </a:prstGeom>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148161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15"/>
                                        </p:tgtEl>
                                      </p:cBhvr>
                                    </p:animEffect>
                                    <p:animScale>
                                      <p:cBhvr>
                                        <p:cTn id="7" dur="500" autoRev="1" fill="hold"/>
                                        <p:tgtEl>
                                          <p:spTgt spid="15"/>
                                        </p:tgtEl>
                                      </p:cBhvr>
                                      <p:by x="105000" y="105000"/>
                                    </p:animScale>
                                  </p:childTnLst>
                                </p:cTn>
                              </p:par>
                              <p:par>
                                <p:cTn id="8" presetID="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750" fill="hold"/>
                                        <p:tgtEl>
                                          <p:spTgt spid="48"/>
                                        </p:tgtEl>
                                        <p:attrNameLst>
                                          <p:attrName>ppt_x</p:attrName>
                                        </p:attrNameLst>
                                      </p:cBhvr>
                                      <p:tavLst>
                                        <p:tav tm="0">
                                          <p:val>
                                            <p:strVal val="#ppt_x"/>
                                          </p:val>
                                        </p:tav>
                                        <p:tav tm="100000">
                                          <p:val>
                                            <p:strVal val="#ppt_x"/>
                                          </p:val>
                                        </p:tav>
                                      </p:tavLst>
                                    </p:anim>
                                    <p:anim calcmode="lin" valueType="num">
                                      <p:cBhvr additive="base">
                                        <p:cTn id="11" dur="75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fade">
                                      <p:cBhvr>
                                        <p:cTn id="25" dur="500"/>
                                        <p:tgtEl>
                                          <p:spTgt spid="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75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par>
                          <p:cTn id="46" fill="hold">
                            <p:stCondLst>
                              <p:cond delay="750"/>
                            </p:stCondLst>
                            <p:childTnLst>
                              <p:par>
                                <p:cTn id="47" presetID="2" presetClass="entr" presetSubtype="4"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DC2C7EE-DA33-1F77-A68A-FBC09F5CCC10}"/>
              </a:ext>
            </a:extLst>
          </p:cNvPr>
          <p:cNvSpPr>
            <a:spLocks noGrp="1"/>
          </p:cNvSpPr>
          <p:nvPr>
            <p:ph type="sldNum" sz="quarter" idx="12"/>
          </p:nvPr>
        </p:nvSpPr>
        <p:spPr>
          <a:xfrm>
            <a:off x="298872" y="6339627"/>
            <a:ext cx="2844800" cy="365125"/>
          </a:xfrm>
        </p:spPr>
        <p:txBody>
          <a:bodyPr/>
          <a:lstStyle/>
          <a:p>
            <a:fld id="{995B83AF-091C-4368-ABDB-DF7FEF1A6B80}" type="slidenum">
              <a:rPr lang="de-DE" smtClean="0"/>
              <a:pPr/>
              <a:t>11</a:t>
            </a:fld>
            <a:endParaRPr lang="de-DE" dirty="0"/>
          </a:p>
        </p:txBody>
      </p:sp>
      <p:grpSp>
        <p:nvGrpSpPr>
          <p:cNvPr id="7" name="Gruppieren 6">
            <a:extLst>
              <a:ext uri="{FF2B5EF4-FFF2-40B4-BE49-F238E27FC236}">
                <a16:creationId xmlns:a16="http://schemas.microsoft.com/office/drawing/2014/main" id="{65B19D52-A114-FC1C-921D-BFEC532C44E2}"/>
              </a:ext>
            </a:extLst>
          </p:cNvPr>
          <p:cNvGrpSpPr/>
          <p:nvPr/>
        </p:nvGrpSpPr>
        <p:grpSpPr>
          <a:xfrm>
            <a:off x="7896200" y="1143299"/>
            <a:ext cx="3209672" cy="5598069"/>
            <a:chOff x="3410733" y="761955"/>
            <a:chExt cx="3209672" cy="5598069"/>
          </a:xfrm>
        </p:grpSpPr>
        <p:pic>
          <p:nvPicPr>
            <p:cNvPr id="8" name="Grafik 7">
              <a:extLst>
                <a:ext uri="{FF2B5EF4-FFF2-40B4-BE49-F238E27FC236}">
                  <a16:creationId xmlns:a16="http://schemas.microsoft.com/office/drawing/2014/main" id="{3B19CA17-03B8-DC40-7986-34C3FD9DE0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9" name="Grafik 8" descr="Ein Bild, das Diagramm enthält.&#10;&#10;Automatisch generierte Beschreibung">
              <a:extLst>
                <a:ext uri="{FF2B5EF4-FFF2-40B4-BE49-F238E27FC236}">
                  <a16:creationId xmlns:a16="http://schemas.microsoft.com/office/drawing/2014/main" id="{8B08E372-984F-1392-FA5D-4B969BC48D39}"/>
                </a:ext>
              </a:extLst>
            </p:cNvPr>
            <p:cNvPicPr>
              <a:picLocks noChangeAspect="1"/>
            </p:cNvPicPr>
            <p:nvPr/>
          </p:nvPicPr>
          <p:blipFill rotWithShape="1">
            <a:blip r:embed="rId4">
              <a:extLst>
                <a:ext uri="{28A0092B-C50C-407E-A947-70E740481C1C}">
                  <a14:useLocalDpi xmlns:a14="http://schemas.microsoft.com/office/drawing/2010/main" val="0"/>
                </a:ext>
              </a:extLst>
            </a:blip>
            <a:srcRect l="34895" t="15125" r="10733" b="13754"/>
            <a:stretch/>
          </p:blipFill>
          <p:spPr>
            <a:xfrm>
              <a:off x="3645575" y="1887838"/>
              <a:ext cx="2730029" cy="3704288"/>
            </a:xfrm>
            <a:prstGeom prst="rect">
              <a:avLst/>
            </a:prstGeom>
          </p:spPr>
        </p:pic>
        <p:pic>
          <p:nvPicPr>
            <p:cNvPr id="10" name="Grafik 9">
              <a:extLst>
                <a:ext uri="{FF2B5EF4-FFF2-40B4-BE49-F238E27FC236}">
                  <a16:creationId xmlns:a16="http://schemas.microsoft.com/office/drawing/2014/main" id="{B40700AB-C4FE-5DB8-9A4E-7275BB8FC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788" b="-53"/>
            <a:stretch/>
          </p:blipFill>
          <p:spPr>
            <a:xfrm>
              <a:off x="3642741" y="5582523"/>
              <a:ext cx="2730029" cy="304481"/>
            </a:xfrm>
            <a:prstGeom prst="rect">
              <a:avLst/>
            </a:prstGeom>
          </p:spPr>
        </p:pic>
        <p:pic>
          <p:nvPicPr>
            <p:cNvPr id="11" name="Grafik 10">
              <a:extLst>
                <a:ext uri="{FF2B5EF4-FFF2-40B4-BE49-F238E27FC236}">
                  <a16:creationId xmlns:a16="http://schemas.microsoft.com/office/drawing/2014/main" id="{8E609138-DABC-44D1-9906-634353A5F53F}"/>
                </a:ext>
              </a:extLst>
            </p:cNvPr>
            <p:cNvPicPr>
              <a:picLocks noChangeAspect="1"/>
            </p:cNvPicPr>
            <p:nvPr/>
          </p:nvPicPr>
          <p:blipFill>
            <a:blip r:embed="rId5"/>
            <a:stretch>
              <a:fillRect/>
            </a:stretch>
          </p:blipFill>
          <p:spPr>
            <a:xfrm>
              <a:off x="3410733" y="761955"/>
              <a:ext cx="3209672" cy="5598069"/>
            </a:xfrm>
            <a:prstGeom prst="rect">
              <a:avLst/>
            </a:prstGeom>
            <a:effectLst>
              <a:outerShdw blurRad="50800" dist="38100" dir="2700000" algn="tl" rotWithShape="0">
                <a:prstClr val="black">
                  <a:alpha val="40000"/>
                </a:prstClr>
              </a:outerShdw>
            </a:effectLst>
          </p:spPr>
        </p:pic>
      </p:grpSp>
      <p:sp>
        <p:nvSpPr>
          <p:cNvPr id="12" name="Abgerundetes Rechteck 4">
            <a:extLst>
              <a:ext uri="{FF2B5EF4-FFF2-40B4-BE49-F238E27FC236}">
                <a16:creationId xmlns:a16="http://schemas.microsoft.com/office/drawing/2014/main" id="{25448CAB-797B-9FB8-920A-F9BC44A30986}"/>
              </a:ext>
            </a:extLst>
          </p:cNvPr>
          <p:cNvSpPr/>
          <p:nvPr/>
        </p:nvSpPr>
        <p:spPr>
          <a:xfrm>
            <a:off x="327600" y="2840434"/>
            <a:ext cx="6948412" cy="2676798"/>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8F37A44-D718-C66A-1001-4666B215C82A}"/>
              </a:ext>
            </a:extLst>
          </p:cNvPr>
          <p:cNvSpPr txBox="1"/>
          <p:nvPr/>
        </p:nvSpPr>
        <p:spPr>
          <a:xfrm>
            <a:off x="505244" y="3040791"/>
            <a:ext cx="6770767" cy="2092881"/>
          </a:xfrm>
          <a:prstGeom prst="rect">
            <a:avLst/>
          </a:prstGeom>
          <a:noFill/>
        </p:spPr>
        <p:txBody>
          <a:bodyPr wrap="square">
            <a:spAutoFit/>
          </a:bodyPr>
          <a:lstStyle/>
          <a:p>
            <a:pPr marL="88900" indent="0">
              <a:lnSpc>
                <a:spcPct val="100000"/>
              </a:lnSpc>
              <a:spcAft>
                <a:spcPts val="600"/>
              </a:spcAft>
              <a:buNone/>
            </a:pPr>
            <a:r>
              <a:rPr lang="de-DE" sz="2400" b="1" dirty="0"/>
              <a:t>Die Quelle???</a:t>
            </a:r>
          </a:p>
          <a:p>
            <a:pPr marL="431800" indent="-342900">
              <a:lnSpc>
                <a:spcPct val="100000"/>
              </a:lnSpc>
              <a:spcAft>
                <a:spcPts val="600"/>
              </a:spcAft>
              <a:buFont typeface="Arial" panose="020B0604020202020204" pitchFamily="34" charset="0"/>
              <a:buChar char="•"/>
            </a:pPr>
            <a:r>
              <a:rPr lang="de-DE" sz="2400" dirty="0"/>
              <a:t>Der Blog </a:t>
            </a:r>
            <a:r>
              <a:rPr lang="de-DE" sz="2400" i="1" dirty="0" err="1"/>
              <a:t>gesundheitsfakten</a:t>
            </a:r>
            <a:r>
              <a:rPr lang="de-DE" sz="2400" dirty="0"/>
              <a:t> nennt keine Quelle. </a:t>
            </a:r>
          </a:p>
          <a:p>
            <a:pPr marL="88900">
              <a:lnSpc>
                <a:spcPct val="100000"/>
              </a:lnSpc>
              <a:spcAft>
                <a:spcPts val="600"/>
              </a:spcAft>
            </a:pPr>
            <a:r>
              <a:rPr lang="de-DE" sz="2400" dirty="0">
                <a:sym typeface="Wingdings" panose="05000000000000000000" pitchFamily="2" charset="2"/>
              </a:rPr>
              <a:t> </a:t>
            </a:r>
            <a:r>
              <a:rPr lang="de-DE" sz="2400" dirty="0"/>
              <a:t>Wir erfahren nicht, woher diese</a:t>
            </a:r>
            <a:br>
              <a:rPr lang="de-DE" sz="2400" dirty="0"/>
            </a:br>
            <a:r>
              <a:rPr lang="de-DE" sz="2400" dirty="0"/>
              <a:t>     Informationen stammen. </a:t>
            </a:r>
            <a:r>
              <a:rPr lang="de-DE" sz="2400" b="1" dirty="0"/>
              <a:t>Was tun?</a:t>
            </a:r>
          </a:p>
        </p:txBody>
      </p:sp>
      <p:grpSp>
        <p:nvGrpSpPr>
          <p:cNvPr id="28" name="Gruppieren 27">
            <a:extLst>
              <a:ext uri="{FF2B5EF4-FFF2-40B4-BE49-F238E27FC236}">
                <a16:creationId xmlns:a16="http://schemas.microsoft.com/office/drawing/2014/main" id="{5DA3CB2E-8B62-31E7-0BAD-7F00BED3D91E}"/>
              </a:ext>
            </a:extLst>
          </p:cNvPr>
          <p:cNvGrpSpPr/>
          <p:nvPr/>
        </p:nvGrpSpPr>
        <p:grpSpPr>
          <a:xfrm>
            <a:off x="407368" y="908720"/>
            <a:ext cx="4672314" cy="1621000"/>
            <a:chOff x="488611" y="1026044"/>
            <a:chExt cx="4672314" cy="1621000"/>
          </a:xfrm>
        </p:grpSpPr>
        <p:sp>
          <p:nvSpPr>
            <p:cNvPr id="2" name="Abgerundetes Rechteck 12">
              <a:extLst>
                <a:ext uri="{FF2B5EF4-FFF2-40B4-BE49-F238E27FC236}">
                  <a16:creationId xmlns:a16="http://schemas.microsoft.com/office/drawing/2014/main" id="{BAF3E65F-3B02-A4B3-3BE6-FB0726DAF407}"/>
                </a:ext>
              </a:extLst>
            </p:cNvPr>
            <p:cNvSpPr/>
            <p:nvPr/>
          </p:nvSpPr>
          <p:spPr>
            <a:xfrm>
              <a:off x="488611" y="1026044"/>
              <a:ext cx="4672314" cy="1621000"/>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chemeClr val="bg1"/>
                  </a:solidFill>
                  <a:latin typeface="Arial" panose="020B0604020202020204" pitchFamily="34" charset="0"/>
                  <a:cs typeface="Arial" panose="020B0604020202020204" pitchFamily="34" charset="0"/>
                </a:rPr>
                <a:t>3. Woher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 </a:t>
              </a:r>
              <a:r>
                <a:rPr lang="de-DE" sz="2400" dirty="0">
                  <a:solidFill>
                    <a:schemeClr val="bg1"/>
                  </a:solidFill>
                  <a:latin typeface="Arial" panose="020B0604020202020204" pitchFamily="34" charset="0"/>
                  <a:cs typeface="Arial" panose="020B0604020202020204" pitchFamily="34" charset="0"/>
                </a:rPr>
                <a:t>wissen die das? </a:t>
              </a:r>
            </a:p>
            <a:p>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Die </a:t>
              </a: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Quellen</a:t>
              </a:r>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 suchen! </a:t>
              </a:r>
              <a:endParaRPr lang="de-DE" sz="2400" dirty="0">
                <a:solidFill>
                  <a:schemeClr val="bg1"/>
                </a:solidFill>
              </a:endParaRPr>
            </a:p>
          </p:txBody>
        </p:sp>
        <p:sp>
          <p:nvSpPr>
            <p:cNvPr id="25" name="Eine Ecke des Rechtecks schneiden 24">
              <a:extLst>
                <a:ext uri="{FF2B5EF4-FFF2-40B4-BE49-F238E27FC236}">
                  <a16:creationId xmlns:a16="http://schemas.microsoft.com/office/drawing/2014/main" id="{8536BBAA-D5A9-670C-1BB2-761FCEEAE1DF}"/>
                </a:ext>
              </a:extLst>
            </p:cNvPr>
            <p:cNvSpPr/>
            <p:nvPr/>
          </p:nvSpPr>
          <p:spPr>
            <a:xfrm>
              <a:off x="4247674" y="1700549"/>
              <a:ext cx="575035" cy="664960"/>
            </a:xfrm>
            <a:prstGeom prst="snip1Rect">
              <a:avLst>
                <a:gd name="adj" fmla="val 34635"/>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 name="Grafik 3">
            <a:extLst>
              <a:ext uri="{FF2B5EF4-FFF2-40B4-BE49-F238E27FC236}">
                <a16:creationId xmlns:a16="http://schemas.microsoft.com/office/drawing/2014/main" id="{5935485D-2244-4EBE-B49E-6B95DA2A7A72}"/>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4016292" y="1383328"/>
            <a:ext cx="782215" cy="782215"/>
          </a:xfrm>
          <a:prstGeom prst="rect">
            <a:avLst/>
          </a:prstGeom>
          <a:ln>
            <a:noFill/>
          </a:ln>
        </p:spPr>
      </p:pic>
      <p:grpSp>
        <p:nvGrpSpPr>
          <p:cNvPr id="20" name="Gruppieren 19">
            <a:extLst>
              <a:ext uri="{FF2B5EF4-FFF2-40B4-BE49-F238E27FC236}">
                <a16:creationId xmlns:a16="http://schemas.microsoft.com/office/drawing/2014/main" id="{C678D479-E9B4-D69B-E273-0B9F1F2EDAB8}"/>
              </a:ext>
            </a:extLst>
          </p:cNvPr>
          <p:cNvGrpSpPr/>
          <p:nvPr/>
        </p:nvGrpSpPr>
        <p:grpSpPr>
          <a:xfrm>
            <a:off x="6449181" y="6143126"/>
            <a:ext cx="5742819" cy="714873"/>
            <a:chOff x="6449181" y="6143126"/>
            <a:chExt cx="5742819" cy="714873"/>
          </a:xfrm>
        </p:grpSpPr>
        <p:sp>
          <p:nvSpPr>
            <p:cNvPr id="17" name="Rechteck 16">
              <a:extLst>
                <a:ext uri="{FF2B5EF4-FFF2-40B4-BE49-F238E27FC236}">
                  <a16:creationId xmlns:a16="http://schemas.microsoft.com/office/drawing/2014/main" id="{33B2E568-E516-26D3-9B39-48B5BDC879E6}"/>
                </a:ext>
              </a:extLst>
            </p:cNvPr>
            <p:cNvSpPr/>
            <p:nvPr/>
          </p:nvSpPr>
          <p:spPr>
            <a:xfrm>
              <a:off x="6456040" y="6143126"/>
              <a:ext cx="5735960" cy="714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D46BA23A-1D79-D8C3-4F00-45DE1299E68D}"/>
                </a:ext>
              </a:extLst>
            </p:cNvPr>
            <p:cNvGrpSpPr/>
            <p:nvPr/>
          </p:nvGrpSpPr>
          <p:grpSpPr>
            <a:xfrm>
              <a:off x="6449181" y="6165304"/>
              <a:ext cx="5742819" cy="619089"/>
              <a:chOff x="6449181" y="6165304"/>
              <a:chExt cx="5742819" cy="619089"/>
            </a:xfrm>
          </p:grpSpPr>
          <p:sp>
            <p:nvSpPr>
              <p:cNvPr id="15" name="Textfeld 14">
                <a:extLst>
                  <a:ext uri="{FF2B5EF4-FFF2-40B4-BE49-F238E27FC236}">
                    <a16:creationId xmlns:a16="http://schemas.microsoft.com/office/drawing/2014/main" id="{30F15C38-BDAE-858D-202A-FC68E28F5F2C}"/>
                  </a:ext>
                </a:extLst>
              </p:cNvPr>
              <p:cNvSpPr txBox="1"/>
              <p:nvPr/>
            </p:nvSpPr>
            <p:spPr>
              <a:xfrm>
                <a:off x="6449181" y="6309320"/>
                <a:ext cx="5191435" cy="446276"/>
              </a:xfrm>
              <a:prstGeom prst="rect">
                <a:avLst/>
              </a:prstGeom>
              <a:noFill/>
            </p:spPr>
            <p:txBody>
              <a:bodyPr wrap="square" rtlCol="0">
                <a:spAutoFit/>
              </a:bodyPr>
              <a:lstStyle/>
              <a:p>
                <a:pPr marL="481013" lvl="3">
                  <a:buSzPct val="100000"/>
                </a:pPr>
                <a:r>
                  <a:rPr lang="de-DE" sz="2300" b="1" dirty="0">
                    <a:ea typeface="Roboto" panose="02000000000000000000" pitchFamily="2" charset="0"/>
                  </a:rPr>
                  <a:t>Jetzt kann uns Schritt 4 helfen!</a:t>
                </a:r>
              </a:p>
            </p:txBody>
          </p:sp>
          <p:pic>
            <p:nvPicPr>
              <p:cNvPr id="16" name="Graphic 2">
                <a:extLst>
                  <a:ext uri="{FF2B5EF4-FFF2-40B4-BE49-F238E27FC236}">
                    <a16:creationId xmlns:a16="http://schemas.microsoft.com/office/drawing/2014/main" id="{509BFD26-CB5C-8002-4003-61B9D80CF37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31030" y="6309320"/>
                <a:ext cx="432048" cy="475073"/>
              </a:xfrm>
              <a:prstGeom prst="rect">
                <a:avLst/>
              </a:prstGeom>
            </p:spPr>
          </p:pic>
          <p:cxnSp>
            <p:nvCxnSpPr>
              <p:cNvPr id="5" name="Gerader Verbinder 22">
                <a:extLst>
                  <a:ext uri="{FF2B5EF4-FFF2-40B4-BE49-F238E27FC236}">
                    <a16:creationId xmlns:a16="http://schemas.microsoft.com/office/drawing/2014/main" id="{8F07566E-A6C1-2308-BFB8-43C9E53089D9}"/>
                  </a:ext>
                </a:extLst>
              </p:cNvPr>
              <p:cNvCxnSpPr>
                <a:cxnSpLocks/>
              </p:cNvCxnSpPr>
              <p:nvPr/>
            </p:nvCxnSpPr>
            <p:spPr>
              <a:xfrm flipH="1">
                <a:off x="6888088" y="6165304"/>
                <a:ext cx="5303912"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547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28"/>
                                        </p:tgtEl>
                                      </p:cBhvr>
                                    </p:animEffect>
                                    <p:animScale>
                                      <p:cBhvr>
                                        <p:cTn id="7" dur="500" autoRev="1" fill="hold"/>
                                        <p:tgtEl>
                                          <p:spTgt spid="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4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500"/>
                                        <p:tgtEl>
                                          <p:spTgt spid="1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3EB35C33-6B8A-FA6C-7461-C3DB3251FB3C}"/>
              </a:ext>
            </a:extLst>
          </p:cNvPr>
          <p:cNvGrpSpPr/>
          <p:nvPr/>
        </p:nvGrpSpPr>
        <p:grpSpPr>
          <a:xfrm>
            <a:off x="166700" y="4446243"/>
            <a:ext cx="4592939" cy="1431029"/>
            <a:chOff x="362956" y="4067893"/>
            <a:chExt cx="4592939" cy="1062535"/>
          </a:xfrm>
          <a:solidFill>
            <a:schemeClr val="bg1">
              <a:lumMod val="95000"/>
            </a:schemeClr>
          </a:solidFill>
        </p:grpSpPr>
        <p:sp>
          <p:nvSpPr>
            <p:cNvPr id="19" name="Abgerundetes Rechteck 18">
              <a:extLst>
                <a:ext uri="{FF2B5EF4-FFF2-40B4-BE49-F238E27FC236}">
                  <a16:creationId xmlns:a16="http://schemas.microsoft.com/office/drawing/2014/main" id="{359102FF-0CC6-0D90-A966-7441203442C6}"/>
                </a:ext>
              </a:extLst>
            </p:cNvPr>
            <p:cNvSpPr/>
            <p:nvPr/>
          </p:nvSpPr>
          <p:spPr>
            <a:xfrm>
              <a:off x="362956" y="4067893"/>
              <a:ext cx="4557490" cy="1062535"/>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897D9782-3E62-896C-929C-542778F8770F}"/>
                </a:ext>
              </a:extLst>
            </p:cNvPr>
            <p:cNvSpPr txBox="1"/>
            <p:nvPr/>
          </p:nvSpPr>
          <p:spPr>
            <a:xfrm>
              <a:off x="531616" y="4206518"/>
              <a:ext cx="4424279" cy="822684"/>
            </a:xfrm>
            <a:prstGeom prst="rect">
              <a:avLst/>
            </a:prstGeom>
            <a:noFill/>
          </p:spPr>
          <p:txBody>
            <a:bodyPr wrap="square">
              <a:spAutoFit/>
            </a:bodyPr>
            <a:lstStyle/>
            <a:p>
              <a:pPr>
                <a:spcAft>
                  <a:spcPts val="1200"/>
                </a:spcAft>
              </a:pPr>
              <a:r>
                <a:rPr lang="de-DE" sz="2200" dirty="0"/>
                <a:t>Welche Suchworte sollten wir </a:t>
              </a:r>
              <a:br>
                <a:rPr lang="de-DE" sz="2200" dirty="0"/>
              </a:br>
              <a:r>
                <a:rPr lang="de-DE" sz="2200" dirty="0"/>
                <a:t>ins Suchfeld tippen? </a:t>
              </a:r>
              <a:br>
                <a:rPr lang="de-DE" sz="2200" dirty="0"/>
              </a:br>
              <a:r>
                <a:rPr lang="de-DE" sz="2200" dirty="0"/>
                <a:t> </a:t>
              </a:r>
              <a:r>
                <a:rPr lang="de-DE" sz="2200" dirty="0">
                  <a:sym typeface="Wingdings" panose="05000000000000000000" pitchFamily="2" charset="2"/>
                </a:rPr>
                <a:t> </a:t>
              </a:r>
              <a:r>
                <a:rPr lang="de-DE" sz="2200" b="1" dirty="0"/>
                <a:t>Macht Vorschläge!</a:t>
              </a:r>
            </a:p>
          </p:txBody>
        </p:sp>
      </p:grpSp>
      <p:grpSp>
        <p:nvGrpSpPr>
          <p:cNvPr id="32" name="Gruppieren 31">
            <a:extLst>
              <a:ext uri="{FF2B5EF4-FFF2-40B4-BE49-F238E27FC236}">
                <a16:creationId xmlns:a16="http://schemas.microsoft.com/office/drawing/2014/main" id="{2846B533-1846-4C63-D01F-626201D21B83}"/>
              </a:ext>
            </a:extLst>
          </p:cNvPr>
          <p:cNvGrpSpPr/>
          <p:nvPr/>
        </p:nvGrpSpPr>
        <p:grpSpPr>
          <a:xfrm>
            <a:off x="166700" y="2719053"/>
            <a:ext cx="4580916" cy="1574043"/>
            <a:chOff x="362956" y="2375925"/>
            <a:chExt cx="4580916" cy="1101749"/>
          </a:xfrm>
          <a:solidFill>
            <a:schemeClr val="bg1">
              <a:lumMod val="95000"/>
            </a:schemeClr>
          </a:solidFill>
        </p:grpSpPr>
        <p:sp>
          <p:nvSpPr>
            <p:cNvPr id="14" name="Abgerundetes Rechteck 13">
              <a:extLst>
                <a:ext uri="{FF2B5EF4-FFF2-40B4-BE49-F238E27FC236}">
                  <a16:creationId xmlns:a16="http://schemas.microsoft.com/office/drawing/2014/main" id="{4F100875-67DD-1DB8-9CE2-856154EACF45}"/>
                </a:ext>
              </a:extLst>
            </p:cNvPr>
            <p:cNvSpPr/>
            <p:nvPr/>
          </p:nvSpPr>
          <p:spPr>
            <a:xfrm>
              <a:off x="362956" y="2375925"/>
              <a:ext cx="4557490" cy="1101749"/>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E140D293-CBB0-ADF0-08F8-6531D72D69A4}"/>
                </a:ext>
              </a:extLst>
            </p:cNvPr>
            <p:cNvSpPr txBox="1"/>
            <p:nvPr/>
          </p:nvSpPr>
          <p:spPr>
            <a:xfrm>
              <a:off x="493199" y="2469636"/>
              <a:ext cx="4450673" cy="849448"/>
            </a:xfrm>
            <a:prstGeom prst="rect">
              <a:avLst/>
            </a:prstGeom>
            <a:noFill/>
            <a:ln>
              <a:noFill/>
            </a:ln>
          </p:spPr>
          <p:txBody>
            <a:bodyPr wrap="square">
              <a:spAutoFit/>
            </a:bodyPr>
            <a:lstStyle/>
            <a:p>
              <a:pPr>
                <a:buBlip>
                  <a:blip r:embed="rId4"/>
                </a:buBlip>
              </a:pPr>
              <a:r>
                <a:rPr lang="de-DE" sz="2200" dirty="0"/>
                <a:t> Wir wählen eine Suchmaschine.  </a:t>
              </a:r>
              <a:br>
                <a:rPr lang="de-DE" sz="2200" dirty="0"/>
              </a:br>
              <a:r>
                <a:rPr lang="de-DE" sz="2200" dirty="0"/>
                <a:t>    Am einfachsten Google.</a:t>
              </a:r>
              <a:endParaRPr lang="de-DE" sz="2200" b="1" dirty="0"/>
            </a:p>
          </p:txBody>
        </p:sp>
      </p:grpSp>
      <p:sp>
        <p:nvSpPr>
          <p:cNvPr id="3" name="Foliennummernplatzhalter 2">
            <a:extLst>
              <a:ext uri="{FF2B5EF4-FFF2-40B4-BE49-F238E27FC236}">
                <a16:creationId xmlns:a16="http://schemas.microsoft.com/office/drawing/2014/main" id="{35A38994-86E1-4FE5-BCCA-75B1AE2D63CA}"/>
              </a:ext>
            </a:extLst>
          </p:cNvPr>
          <p:cNvSpPr>
            <a:spLocks noGrp="1"/>
          </p:cNvSpPr>
          <p:nvPr>
            <p:ph type="sldNum" sz="quarter" idx="12"/>
          </p:nvPr>
        </p:nvSpPr>
        <p:spPr>
          <a:xfrm>
            <a:off x="226864" y="6339627"/>
            <a:ext cx="2844800" cy="365125"/>
          </a:xfrm>
        </p:spPr>
        <p:txBody>
          <a:bodyPr/>
          <a:lstStyle/>
          <a:p>
            <a:fld id="{995B83AF-091C-4368-ABDB-DF7FEF1A6B80}" type="slidenum">
              <a:rPr lang="de-DE" smtClean="0"/>
              <a:pPr/>
              <a:t>12</a:t>
            </a:fld>
            <a:r>
              <a:rPr lang="de-DE" dirty="0"/>
              <a:t>	</a:t>
            </a:r>
          </a:p>
        </p:txBody>
      </p:sp>
      <p:grpSp>
        <p:nvGrpSpPr>
          <p:cNvPr id="50" name="Gruppieren 49">
            <a:extLst>
              <a:ext uri="{FF2B5EF4-FFF2-40B4-BE49-F238E27FC236}">
                <a16:creationId xmlns:a16="http://schemas.microsoft.com/office/drawing/2014/main" id="{6AF32C24-2738-438F-4688-0CB308794047}"/>
              </a:ext>
            </a:extLst>
          </p:cNvPr>
          <p:cNvGrpSpPr/>
          <p:nvPr/>
        </p:nvGrpSpPr>
        <p:grpSpPr>
          <a:xfrm>
            <a:off x="281629" y="836712"/>
            <a:ext cx="7398547" cy="1436099"/>
            <a:chOff x="191344" y="764704"/>
            <a:chExt cx="7398547" cy="1632655"/>
          </a:xfrm>
        </p:grpSpPr>
        <p:sp>
          <p:nvSpPr>
            <p:cNvPr id="45" name="Rechteck: abgerundete Ecken 44">
              <a:extLst>
                <a:ext uri="{FF2B5EF4-FFF2-40B4-BE49-F238E27FC236}">
                  <a16:creationId xmlns:a16="http://schemas.microsoft.com/office/drawing/2014/main" id="{2507B380-B664-64C2-162C-C8239661FC37}"/>
                </a:ext>
              </a:extLst>
            </p:cNvPr>
            <p:cNvSpPr/>
            <p:nvPr/>
          </p:nvSpPr>
          <p:spPr>
            <a:xfrm>
              <a:off x="191344" y="764704"/>
              <a:ext cx="7398547" cy="1632655"/>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lvl="1" indent="-342900">
                <a:buAutoNum type="arabicPeriod"/>
              </a:pPr>
              <a:endParaRPr lang="de-DE" sz="2400" dirty="0">
                <a:solidFill>
                  <a:schemeClr val="tx1"/>
                </a:solidFill>
              </a:endParaRPr>
            </a:p>
          </p:txBody>
        </p:sp>
        <p:sp>
          <p:nvSpPr>
            <p:cNvPr id="8" name="Textfeld 7">
              <a:extLst>
                <a:ext uri="{FF2B5EF4-FFF2-40B4-BE49-F238E27FC236}">
                  <a16:creationId xmlns:a16="http://schemas.microsoft.com/office/drawing/2014/main" id="{373AC03C-36F2-09C2-0261-B4595E26D9E7}"/>
                </a:ext>
              </a:extLst>
            </p:cNvPr>
            <p:cNvSpPr txBox="1"/>
            <p:nvPr/>
          </p:nvSpPr>
          <p:spPr>
            <a:xfrm>
              <a:off x="321709" y="836712"/>
              <a:ext cx="6532307" cy="1455270"/>
            </a:xfrm>
            <a:prstGeom prst="rect">
              <a:avLst/>
            </a:prstGeom>
            <a:noFill/>
            <a:ln>
              <a:noFill/>
            </a:ln>
          </p:spPr>
          <p:txBody>
            <a:bodyPr wrap="square" rtlCol="0">
              <a:spAutoFit/>
            </a:bodyPr>
            <a:lstStyle/>
            <a:p>
              <a:pPr>
                <a:lnSpc>
                  <a:spcPct val="130000"/>
                </a:lnSpc>
              </a:pPr>
              <a:r>
                <a:rPr lang="de-DE" sz="2800" b="1" dirty="0">
                  <a:solidFill>
                    <a:schemeClr val="bg1"/>
                  </a:solidFill>
                  <a:latin typeface="Arial" panose="020B0604020202020204" pitchFamily="34" charset="0"/>
                  <a:cs typeface="Arial" panose="020B0604020202020204" pitchFamily="34" charset="0"/>
                </a:rPr>
                <a:t>4. Zuverlässige Quellen finden</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2400" dirty="0">
                  <a:solidFill>
                    <a:schemeClr val="bg1"/>
                  </a:solidFill>
                  <a:latin typeface="Arial" panose="020B0604020202020204" pitchFamily="34" charset="0"/>
                  <a:cs typeface="Arial" panose="020B0604020202020204" pitchFamily="34" charset="0"/>
                </a:rPr>
                <a:t>Haben </a:t>
              </a:r>
              <a:r>
                <a:rPr lang="de-DE" sz="2400" b="1" dirty="0">
                  <a:solidFill>
                    <a:schemeClr val="bg1"/>
                  </a:solidFill>
                  <a:latin typeface="Arial" panose="020B0604020202020204" pitchFamily="34" charset="0"/>
                  <a:cs typeface="Arial" panose="020B0604020202020204" pitchFamily="34" charset="0"/>
                </a:rPr>
                <a:t>seriöse Medien</a:t>
              </a:r>
              <a:r>
                <a:rPr lang="de-DE" sz="2400" dirty="0">
                  <a:solidFill>
                    <a:schemeClr val="bg1"/>
                  </a:solidFill>
                  <a:latin typeface="Arial" panose="020B0604020202020204" pitchFamily="34" charset="0"/>
                  <a:cs typeface="Arial" panose="020B0604020202020204" pitchFamily="34" charset="0"/>
                </a:rPr>
                <a:t> dazu berichtet? </a:t>
              </a:r>
              <a:br>
                <a:rPr lang="de-DE" sz="2400" dirty="0">
                  <a:solidFill>
                    <a:schemeClr val="bg1"/>
                  </a:solidFill>
                  <a:latin typeface="Arial" panose="020B0604020202020204" pitchFamily="34" charset="0"/>
                  <a:cs typeface="Arial" panose="020B0604020202020204" pitchFamily="34" charset="0"/>
                </a:rPr>
              </a:br>
              <a:endParaRPr lang="de-DE" dirty="0">
                <a:solidFill>
                  <a:schemeClr val="bg1"/>
                </a:solidFill>
              </a:endParaRPr>
            </a:p>
          </p:txBody>
        </p:sp>
        <p:grpSp>
          <p:nvGrpSpPr>
            <p:cNvPr id="49" name="Gruppieren 48">
              <a:extLst>
                <a:ext uri="{FF2B5EF4-FFF2-40B4-BE49-F238E27FC236}">
                  <a16:creationId xmlns:a16="http://schemas.microsoft.com/office/drawing/2014/main" id="{E8C78D0B-CE89-B28D-DB74-F4B4727D89B9}"/>
                </a:ext>
              </a:extLst>
            </p:cNvPr>
            <p:cNvGrpSpPr/>
            <p:nvPr/>
          </p:nvGrpSpPr>
          <p:grpSpPr>
            <a:xfrm rot="975799">
              <a:off x="6600621" y="1016904"/>
              <a:ext cx="914400" cy="914400"/>
              <a:chOff x="7221274" y="-1576611"/>
              <a:chExt cx="914400" cy="914400"/>
            </a:xfrm>
          </p:grpSpPr>
          <p:pic>
            <p:nvPicPr>
              <p:cNvPr id="43" name="Grafik 42" descr="E-Commerce mit einfarbiger Füllung">
                <a:extLst>
                  <a:ext uri="{FF2B5EF4-FFF2-40B4-BE49-F238E27FC236}">
                    <a16:creationId xmlns:a16="http://schemas.microsoft.com/office/drawing/2014/main" id="{F1BB1DB2-1664-7DEC-A0D3-ECFC028D37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21274" y="-1576611"/>
                <a:ext cx="914400" cy="914400"/>
              </a:xfrm>
              <a:prstGeom prst="rect">
                <a:avLst/>
              </a:prstGeom>
            </p:spPr>
          </p:pic>
          <p:sp>
            <p:nvSpPr>
              <p:cNvPr id="44" name="Rechteck 43">
                <a:extLst>
                  <a:ext uri="{FF2B5EF4-FFF2-40B4-BE49-F238E27FC236}">
                    <a16:creationId xmlns:a16="http://schemas.microsoft.com/office/drawing/2014/main" id="{D4B9BD9D-9DA4-A880-AE6A-DE79DED79224}"/>
                  </a:ext>
                </a:extLst>
              </p:cNvPr>
              <p:cNvSpPr/>
              <p:nvPr/>
            </p:nvSpPr>
            <p:spPr>
              <a:xfrm>
                <a:off x="7486359" y="-1457606"/>
                <a:ext cx="387660" cy="646877"/>
              </a:xfrm>
              <a:prstGeom prst="rect">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6" name="Grafik 45" descr="Fragezeichen mit einfarbiger Füllung">
                <a:extLst>
                  <a:ext uri="{FF2B5EF4-FFF2-40B4-BE49-F238E27FC236}">
                    <a16:creationId xmlns:a16="http://schemas.microsoft.com/office/drawing/2014/main" id="{6BDCA748-CACB-E61B-364F-E1204C17A5E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94446" y="-1361327"/>
                <a:ext cx="501165" cy="501165"/>
              </a:xfrm>
              <a:prstGeom prst="rect">
                <a:avLst/>
              </a:prstGeom>
            </p:spPr>
          </p:pic>
        </p:grpSp>
      </p:grpSp>
      <p:grpSp>
        <p:nvGrpSpPr>
          <p:cNvPr id="39" name="Gruppieren 38">
            <a:extLst>
              <a:ext uri="{FF2B5EF4-FFF2-40B4-BE49-F238E27FC236}">
                <a16:creationId xmlns:a16="http://schemas.microsoft.com/office/drawing/2014/main" id="{BA7E9E5F-4CC7-6894-A186-48FA86CCE851}"/>
              </a:ext>
            </a:extLst>
          </p:cNvPr>
          <p:cNvGrpSpPr/>
          <p:nvPr/>
        </p:nvGrpSpPr>
        <p:grpSpPr>
          <a:xfrm>
            <a:off x="7334019" y="6165304"/>
            <a:ext cx="4857981" cy="648060"/>
            <a:chOff x="9037339" y="6165304"/>
            <a:chExt cx="3154661" cy="648060"/>
          </a:xfrm>
        </p:grpSpPr>
        <p:grpSp>
          <p:nvGrpSpPr>
            <p:cNvPr id="5" name="Gruppieren 4">
              <a:extLst>
                <a:ext uri="{FF2B5EF4-FFF2-40B4-BE49-F238E27FC236}">
                  <a16:creationId xmlns:a16="http://schemas.microsoft.com/office/drawing/2014/main" id="{3258BCDC-BFB6-4250-252F-EAB65A2DAFBE}"/>
                </a:ext>
              </a:extLst>
            </p:cNvPr>
            <p:cNvGrpSpPr/>
            <p:nvPr/>
          </p:nvGrpSpPr>
          <p:grpSpPr>
            <a:xfrm>
              <a:off x="9037339" y="6190279"/>
              <a:ext cx="3107333" cy="623085"/>
              <a:chOff x="7596747" y="6352859"/>
              <a:chExt cx="4595253" cy="623085"/>
            </a:xfrm>
          </p:grpSpPr>
          <p:grpSp>
            <p:nvGrpSpPr>
              <p:cNvPr id="7" name="Gruppieren 6">
                <a:extLst>
                  <a:ext uri="{FF2B5EF4-FFF2-40B4-BE49-F238E27FC236}">
                    <a16:creationId xmlns:a16="http://schemas.microsoft.com/office/drawing/2014/main" id="{7EFDF02D-62F4-7D76-19CB-40210D9EF005}"/>
                  </a:ext>
                </a:extLst>
              </p:cNvPr>
              <p:cNvGrpSpPr/>
              <p:nvPr/>
            </p:nvGrpSpPr>
            <p:grpSpPr>
              <a:xfrm>
                <a:off x="7596747" y="6352859"/>
                <a:ext cx="4595253" cy="623085"/>
                <a:chOff x="7211902" y="5946925"/>
                <a:chExt cx="4980098" cy="550622"/>
              </a:xfrm>
            </p:grpSpPr>
            <p:sp>
              <p:nvSpPr>
                <p:cNvPr id="15" name="Rechteck 14">
                  <a:extLst>
                    <a:ext uri="{FF2B5EF4-FFF2-40B4-BE49-F238E27FC236}">
                      <a16:creationId xmlns:a16="http://schemas.microsoft.com/office/drawing/2014/main" id="{C612492A-0BC8-2341-601E-D38E8BE5CF6D}"/>
                    </a:ext>
                  </a:extLst>
                </p:cNvPr>
                <p:cNvSpPr/>
                <p:nvPr/>
              </p:nvSpPr>
              <p:spPr>
                <a:xfrm>
                  <a:off x="7211902" y="5946925"/>
                  <a:ext cx="4980098" cy="5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E0FF5FF5-E6FB-A940-2A79-A4957ABAB061}"/>
                    </a:ext>
                  </a:extLst>
                </p:cNvPr>
                <p:cNvSpPr txBox="1"/>
                <p:nvPr/>
              </p:nvSpPr>
              <p:spPr>
                <a:xfrm>
                  <a:off x="7313566" y="6028546"/>
                  <a:ext cx="3821283" cy="380776"/>
                </a:xfrm>
                <a:prstGeom prst="rect">
                  <a:avLst/>
                </a:prstGeom>
                <a:noFill/>
              </p:spPr>
              <p:txBody>
                <a:bodyPr wrap="square" rtlCol="0">
                  <a:spAutoFit/>
                </a:bodyPr>
                <a:lstStyle/>
                <a:p>
                  <a:pPr marL="481013" lvl="3">
                    <a:buSzPct val="100000"/>
                  </a:pPr>
                  <a:r>
                    <a:rPr lang="de-DE" sz="2200" b="1" dirty="0">
                      <a:ea typeface="Roboto" panose="02000000000000000000" pitchFamily="2" charset="0"/>
                    </a:rPr>
                    <a:t>Die Quellenrecherche</a:t>
                  </a:r>
                </a:p>
              </p:txBody>
            </p:sp>
          </p:grpSp>
          <p:pic>
            <p:nvPicPr>
              <p:cNvPr id="9" name="Graphic 2">
                <a:extLst>
                  <a:ext uri="{FF2B5EF4-FFF2-40B4-BE49-F238E27FC236}">
                    <a16:creationId xmlns:a16="http://schemas.microsoft.com/office/drawing/2014/main" id="{3D3BFCAE-529E-566B-B96F-5C5520F15B0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94180" y="6475460"/>
                <a:ext cx="369628" cy="432000"/>
              </a:xfrm>
              <a:prstGeom prst="rect">
                <a:avLst/>
              </a:prstGeom>
            </p:spPr>
          </p:pic>
        </p:grpSp>
        <p:cxnSp>
          <p:nvCxnSpPr>
            <p:cNvPr id="33" name="Gerader Verbinder 22">
              <a:extLst>
                <a:ext uri="{FF2B5EF4-FFF2-40B4-BE49-F238E27FC236}">
                  <a16:creationId xmlns:a16="http://schemas.microsoft.com/office/drawing/2014/main" id="{E7598982-7C59-FC67-807E-A080E2D6A979}"/>
                </a:ext>
              </a:extLst>
            </p:cNvPr>
            <p:cNvCxnSpPr>
              <a:cxnSpLocks/>
            </p:cNvCxnSpPr>
            <p:nvPr/>
          </p:nvCxnSpPr>
          <p:spPr>
            <a:xfrm flipH="1">
              <a:off x="9037339" y="6165304"/>
              <a:ext cx="3154661" cy="24986"/>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30" name="Grafik 29">
            <a:extLst>
              <a:ext uri="{FF2B5EF4-FFF2-40B4-BE49-F238E27FC236}">
                <a16:creationId xmlns:a16="http://schemas.microsoft.com/office/drawing/2014/main" id="{77BB3436-BCE4-4BE3-929C-9ADF8D9BF2E3}"/>
              </a:ext>
            </a:extLst>
          </p:cNvPr>
          <p:cNvPicPr/>
          <p:nvPr/>
        </p:nvPicPr>
        <p:blipFill rotWithShape="1">
          <a:blip r:embed="rId8"/>
          <a:srcRect l="8751" t="50995" r="46249"/>
          <a:stretch/>
        </p:blipFill>
        <p:spPr>
          <a:xfrm>
            <a:off x="9048328" y="1439748"/>
            <a:ext cx="2524602" cy="1720794"/>
          </a:xfrm>
          <a:prstGeom prst="rect">
            <a:avLst/>
          </a:prstGeom>
        </p:spPr>
      </p:pic>
      <p:grpSp>
        <p:nvGrpSpPr>
          <p:cNvPr id="57" name="Gruppieren 56">
            <a:extLst>
              <a:ext uri="{FF2B5EF4-FFF2-40B4-BE49-F238E27FC236}">
                <a16:creationId xmlns:a16="http://schemas.microsoft.com/office/drawing/2014/main" id="{FDB42A7A-61D2-6DA5-08EB-F8DCD7D365DF}"/>
              </a:ext>
            </a:extLst>
          </p:cNvPr>
          <p:cNvGrpSpPr/>
          <p:nvPr/>
        </p:nvGrpSpPr>
        <p:grpSpPr>
          <a:xfrm>
            <a:off x="5277168" y="2791718"/>
            <a:ext cx="6623264" cy="2626534"/>
            <a:chOff x="3452942" y="-3026019"/>
            <a:chExt cx="6360964" cy="2352748"/>
          </a:xfrm>
        </p:grpSpPr>
        <p:sp>
          <p:nvSpPr>
            <p:cNvPr id="28" name="Rechteck: abgerundete Ecken 27">
              <a:extLst>
                <a:ext uri="{FF2B5EF4-FFF2-40B4-BE49-F238E27FC236}">
                  <a16:creationId xmlns:a16="http://schemas.microsoft.com/office/drawing/2014/main" id="{CBEA7E10-99DA-49A7-859E-28E31EF703CA}"/>
                </a:ext>
              </a:extLst>
            </p:cNvPr>
            <p:cNvSpPr/>
            <p:nvPr/>
          </p:nvSpPr>
          <p:spPr>
            <a:xfrm>
              <a:off x="3452942" y="-3026019"/>
              <a:ext cx="6360964" cy="2352748"/>
            </a:xfrm>
            <a:prstGeom prst="roundRect">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2C9DCCD7-7491-4ABF-9A05-45796317F993}"/>
                </a:ext>
              </a:extLst>
            </p:cNvPr>
            <p:cNvSpPr txBox="1"/>
            <p:nvPr/>
          </p:nvSpPr>
          <p:spPr>
            <a:xfrm>
              <a:off x="5234435" y="-2695641"/>
              <a:ext cx="4579471" cy="1685846"/>
            </a:xfrm>
            <a:prstGeom prst="rect">
              <a:avLst/>
            </a:prstGeom>
            <a:noFill/>
          </p:spPr>
          <p:txBody>
            <a:bodyPr wrap="square" rtlCol="0">
              <a:spAutoFit/>
            </a:bodyPr>
            <a:lstStyle/>
            <a:p>
              <a:pPr>
                <a:lnSpc>
                  <a:spcPct val="150000"/>
                </a:lnSpc>
              </a:pPr>
              <a:r>
                <a:rPr lang="de-DE" sz="2400" b="1" dirty="0"/>
                <a:t>Nehmt jetzt die </a:t>
              </a:r>
              <a:r>
                <a:rPr lang="de-DE" sz="2400" b="1" dirty="0" err="1"/>
                <a:t>IPads</a:t>
              </a:r>
              <a:endParaRPr lang="de-DE" sz="2400" b="1" dirty="0"/>
            </a:p>
            <a:p>
              <a:pPr>
                <a:lnSpc>
                  <a:spcPct val="150000"/>
                </a:lnSpc>
              </a:pPr>
              <a:r>
                <a:rPr lang="de-DE" sz="2400" b="1" dirty="0"/>
                <a:t>und recherchiert in euren Arbeitsgruppen.</a:t>
              </a:r>
            </a:p>
          </p:txBody>
        </p:sp>
        <p:pic>
          <p:nvPicPr>
            <p:cNvPr id="56" name="Grafik 55" descr="Ein Bild, das Text, Gerät, Elektronisches Gerät, Multimedia enthält.&#10;&#10;KI-generierte Inhalte können fehlerhaft sein.">
              <a:extLst>
                <a:ext uri="{FF2B5EF4-FFF2-40B4-BE49-F238E27FC236}">
                  <a16:creationId xmlns:a16="http://schemas.microsoft.com/office/drawing/2014/main" id="{17ED400C-AA76-F1F2-DF3B-38A593B4F356}"/>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1772" t="6725" r="20798" b="6550"/>
            <a:stretch>
              <a:fillRect/>
            </a:stretch>
          </p:blipFill>
          <p:spPr>
            <a:xfrm>
              <a:off x="3905486" y="-2804690"/>
              <a:ext cx="1283951" cy="1938911"/>
            </a:xfrm>
            <a:prstGeom prst="roundRect">
              <a:avLst>
                <a:gd name="adj" fmla="val 5058"/>
              </a:avLst>
            </a:prstGeom>
          </p:spPr>
        </p:pic>
      </p:grpSp>
      <p:pic>
        <p:nvPicPr>
          <p:cNvPr id="2" name="Grafik 1">
            <a:extLst>
              <a:ext uri="{FF2B5EF4-FFF2-40B4-BE49-F238E27FC236}">
                <a16:creationId xmlns:a16="http://schemas.microsoft.com/office/drawing/2014/main" id="{78560C1D-0CB9-43AF-97A3-A10E7756FF12}"/>
              </a:ext>
            </a:extLst>
          </p:cNvPr>
          <p:cNvPicPr>
            <a:picLocks noChangeAspect="1"/>
          </p:cNvPicPr>
          <p:nvPr/>
        </p:nvPicPr>
        <p:blipFill>
          <a:blip r:embed="rId11"/>
          <a:stretch>
            <a:fillRect/>
          </a:stretch>
        </p:blipFill>
        <p:spPr>
          <a:xfrm>
            <a:off x="170357" y="3679454"/>
            <a:ext cx="4536000" cy="464418"/>
          </a:xfrm>
          <a:prstGeom prst="rect">
            <a:avLst/>
          </a:prstGeom>
        </p:spPr>
      </p:pic>
    </p:spTree>
    <p:extLst>
      <p:ext uri="{BB962C8B-B14F-4D97-AF65-F5344CB8AC3E}">
        <p14:creationId xmlns:p14="http://schemas.microsoft.com/office/powerpoint/2010/main" val="3745454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50"/>
                                        </p:tgtEl>
                                      </p:cBhvr>
                                    </p:animEffect>
                                    <p:animScale>
                                      <p:cBhvr>
                                        <p:cTn id="7" dur="500" autoRev="1" fill="hold"/>
                                        <p:tgtEl>
                                          <p:spTgt spid="5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25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6359337C-0DF9-E4DB-BB8D-6146FC90564B}"/>
              </a:ext>
            </a:extLst>
          </p:cNvPr>
          <p:cNvPicPr>
            <a:picLocks noChangeAspect="1"/>
          </p:cNvPicPr>
          <p:nvPr/>
        </p:nvPicPr>
        <p:blipFill>
          <a:blip r:embed="rId3">
            <a:extLst>
              <a:ext uri="{28A0092B-C50C-407E-A947-70E740481C1C}">
                <a14:useLocalDpi xmlns:a14="http://schemas.microsoft.com/office/drawing/2010/main" val="0"/>
              </a:ext>
            </a:extLst>
          </a:blip>
          <a:srcRect t="609" r="23468" b="50010"/>
          <a:stretch>
            <a:fillRect/>
          </a:stretch>
        </p:blipFill>
        <p:spPr>
          <a:xfrm>
            <a:off x="7774229" y="3573016"/>
            <a:ext cx="4404519" cy="3284984"/>
          </a:xfrm>
          <a:prstGeom prst="rect">
            <a:avLst/>
          </a:prstGeom>
          <a:effectLst>
            <a:outerShdw blurRad="50800" dist="38100" dir="8100000" algn="tr" rotWithShape="0">
              <a:prstClr val="black">
                <a:alpha val="40000"/>
              </a:prstClr>
            </a:outerShdw>
          </a:effectLst>
        </p:spPr>
      </p:pic>
      <p:pic>
        <p:nvPicPr>
          <p:cNvPr id="23" name="Grafik 22">
            <a:extLst>
              <a:ext uri="{FF2B5EF4-FFF2-40B4-BE49-F238E27FC236}">
                <a16:creationId xmlns:a16="http://schemas.microsoft.com/office/drawing/2014/main" id="{257AED37-0AE1-FA3D-A6DA-E8BF386C473F}"/>
              </a:ext>
            </a:extLst>
          </p:cNvPr>
          <p:cNvPicPr>
            <a:picLocks noChangeAspect="1"/>
          </p:cNvPicPr>
          <p:nvPr/>
        </p:nvPicPr>
        <p:blipFill>
          <a:blip r:embed="rId4"/>
          <a:srcRect r="37580"/>
          <a:stretch>
            <a:fillRect/>
          </a:stretch>
        </p:blipFill>
        <p:spPr>
          <a:xfrm>
            <a:off x="7780077" y="562512"/>
            <a:ext cx="4425176" cy="3987798"/>
          </a:xfrm>
          <a:prstGeom prst="rect">
            <a:avLst/>
          </a:prstGeom>
          <a:effectLst>
            <a:outerShdw blurRad="50800" dist="25400" dir="10800000" algn="r" rotWithShape="0">
              <a:prstClr val="black">
                <a:alpha val="40000"/>
              </a:prstClr>
            </a:outerShdw>
          </a:effectLst>
        </p:spPr>
      </p:pic>
      <p:grpSp>
        <p:nvGrpSpPr>
          <p:cNvPr id="51" name="Gruppieren 50">
            <a:extLst>
              <a:ext uri="{FF2B5EF4-FFF2-40B4-BE49-F238E27FC236}">
                <a16:creationId xmlns:a16="http://schemas.microsoft.com/office/drawing/2014/main" id="{8B683843-4415-083F-E5B1-59A0E654181D}"/>
              </a:ext>
            </a:extLst>
          </p:cNvPr>
          <p:cNvGrpSpPr/>
          <p:nvPr/>
        </p:nvGrpSpPr>
        <p:grpSpPr>
          <a:xfrm>
            <a:off x="4748173" y="3663052"/>
            <a:ext cx="2974706" cy="1200011"/>
            <a:chOff x="5230572" y="3299738"/>
            <a:chExt cx="2706748" cy="551037"/>
          </a:xfrm>
          <a:solidFill>
            <a:srgbClr val="77933C"/>
          </a:solidFill>
        </p:grpSpPr>
        <p:grpSp>
          <p:nvGrpSpPr>
            <p:cNvPr id="38" name="Gruppieren 37">
              <a:extLst>
                <a:ext uri="{FF2B5EF4-FFF2-40B4-BE49-F238E27FC236}">
                  <a16:creationId xmlns:a16="http://schemas.microsoft.com/office/drawing/2014/main" id="{B5B02BF6-8E10-4798-8DD2-9EAEE6252AAC}"/>
                </a:ext>
              </a:extLst>
            </p:cNvPr>
            <p:cNvGrpSpPr/>
            <p:nvPr/>
          </p:nvGrpSpPr>
          <p:grpSpPr>
            <a:xfrm>
              <a:off x="5230572" y="3299738"/>
              <a:ext cx="2536712" cy="551037"/>
              <a:chOff x="5212680" y="3371746"/>
              <a:chExt cx="2536712" cy="551037"/>
            </a:xfrm>
            <a:grpFill/>
          </p:grpSpPr>
          <p:sp>
            <p:nvSpPr>
              <p:cNvPr id="26" name="Abgerundetes Rechteck 25">
                <a:extLst>
                  <a:ext uri="{FF2B5EF4-FFF2-40B4-BE49-F238E27FC236}">
                    <a16:creationId xmlns:a16="http://schemas.microsoft.com/office/drawing/2014/main" id="{EF70848B-8B05-7B5B-936C-8FF0D487D148}"/>
                  </a:ext>
                </a:extLst>
              </p:cNvPr>
              <p:cNvSpPr/>
              <p:nvPr/>
            </p:nvSpPr>
            <p:spPr>
              <a:xfrm>
                <a:off x="5235557" y="3371746"/>
                <a:ext cx="2513835" cy="551037"/>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7EA03EAB-24BE-4D79-BDA0-796204870E75}"/>
                  </a:ext>
                </a:extLst>
              </p:cNvPr>
              <p:cNvSpPr txBox="1"/>
              <p:nvPr/>
            </p:nvSpPr>
            <p:spPr>
              <a:xfrm>
                <a:off x="5212680" y="3415867"/>
                <a:ext cx="2531854" cy="453336"/>
              </a:xfrm>
              <a:prstGeom prst="rect">
                <a:avLst/>
              </a:prstGeom>
              <a:noFill/>
              <a:ln>
                <a:noFill/>
              </a:ln>
            </p:spPr>
            <p:txBody>
              <a:bodyPr wrap="square" rtlCol="0">
                <a:spAutoFit/>
              </a:bodyPr>
              <a:lstStyle/>
              <a:p>
                <a:pPr algn="r"/>
                <a:r>
                  <a:rPr lang="de-DE" sz="2000" dirty="0"/>
                  <a:t>Die „Übersicht mit KI“ nennt keine Quellen.</a:t>
                </a:r>
              </a:p>
              <a:p>
                <a:pPr algn="r"/>
                <a:r>
                  <a:rPr lang="de-DE" sz="2000" dirty="0"/>
                  <a:t>Wir vertrauen ihr nicht!</a:t>
                </a:r>
              </a:p>
            </p:txBody>
          </p:sp>
        </p:grpSp>
        <p:cxnSp>
          <p:nvCxnSpPr>
            <p:cNvPr id="18" name="Gerade Verbindung mit Pfeil 17">
              <a:extLst>
                <a:ext uri="{FF2B5EF4-FFF2-40B4-BE49-F238E27FC236}">
                  <a16:creationId xmlns:a16="http://schemas.microsoft.com/office/drawing/2014/main" id="{ECB199AC-1A3E-6AA2-FEEC-304F5088C669}"/>
                </a:ext>
              </a:extLst>
            </p:cNvPr>
            <p:cNvCxnSpPr>
              <a:cxnSpLocks/>
              <a:stCxn id="12" idx="3"/>
            </p:cNvCxnSpPr>
            <p:nvPr/>
          </p:nvCxnSpPr>
          <p:spPr>
            <a:xfrm flipV="1">
              <a:off x="7762426" y="3324742"/>
              <a:ext cx="174894" cy="219448"/>
            </a:xfrm>
            <a:prstGeom prst="straightConnector1">
              <a:avLst/>
            </a:prstGeom>
            <a:grpFill/>
            <a:ln w="38100">
              <a:solidFill>
                <a:srgbClr val="ED618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ieren 23">
            <a:extLst>
              <a:ext uri="{FF2B5EF4-FFF2-40B4-BE49-F238E27FC236}">
                <a16:creationId xmlns:a16="http://schemas.microsoft.com/office/drawing/2014/main" id="{B88DD253-088C-6FCD-A9D9-475A0E246137}"/>
              </a:ext>
            </a:extLst>
          </p:cNvPr>
          <p:cNvGrpSpPr/>
          <p:nvPr/>
        </p:nvGrpSpPr>
        <p:grpSpPr>
          <a:xfrm>
            <a:off x="234277" y="4221088"/>
            <a:ext cx="3667136" cy="1084918"/>
            <a:chOff x="5565590" y="1661381"/>
            <a:chExt cx="2326262" cy="1221769"/>
          </a:xfrm>
          <a:solidFill>
            <a:schemeClr val="bg1">
              <a:lumMod val="85000"/>
            </a:schemeClr>
          </a:solidFill>
        </p:grpSpPr>
        <p:sp>
          <p:nvSpPr>
            <p:cNvPr id="22" name="Abgerundetes Rechteck 21">
              <a:extLst>
                <a:ext uri="{FF2B5EF4-FFF2-40B4-BE49-F238E27FC236}">
                  <a16:creationId xmlns:a16="http://schemas.microsoft.com/office/drawing/2014/main" id="{94600CCA-E65F-D57A-1ED5-EC9F64CBCAA7}"/>
                </a:ext>
              </a:extLst>
            </p:cNvPr>
            <p:cNvSpPr/>
            <p:nvPr/>
          </p:nvSpPr>
          <p:spPr>
            <a:xfrm>
              <a:off x="5565590" y="1661381"/>
              <a:ext cx="2326262" cy="122176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C952C144-E2C5-4256-8AC5-4448FAC91DC6}"/>
                </a:ext>
              </a:extLst>
            </p:cNvPr>
            <p:cNvSpPr txBox="1"/>
            <p:nvPr/>
          </p:nvSpPr>
          <p:spPr>
            <a:xfrm>
              <a:off x="5571904" y="1837292"/>
              <a:ext cx="2311541" cy="797178"/>
            </a:xfrm>
            <a:prstGeom prst="rect">
              <a:avLst/>
            </a:prstGeom>
            <a:solidFill>
              <a:schemeClr val="bg1">
                <a:lumMod val="95000"/>
              </a:schemeClr>
            </a:solidFill>
          </p:spPr>
          <p:txBody>
            <a:bodyPr wrap="square" rtlCol="0">
              <a:spAutoFit/>
            </a:bodyPr>
            <a:lstStyle/>
            <a:p>
              <a:pPr algn="ctr"/>
              <a:r>
                <a:rPr lang="de-DE" sz="2000" dirty="0"/>
                <a:t>Diese Suchworte haben wir </a:t>
              </a:r>
              <a:r>
                <a:rPr lang="de-DE" sz="2000" b="1" dirty="0"/>
                <a:t>als Test </a:t>
              </a:r>
              <a:r>
                <a:rPr lang="de-DE" sz="2000" dirty="0"/>
                <a:t>benutzt. </a:t>
              </a:r>
              <a:endParaRPr lang="de-DE" sz="2000" b="1" dirty="0"/>
            </a:p>
          </p:txBody>
        </p:sp>
      </p:grpSp>
      <p:grpSp>
        <p:nvGrpSpPr>
          <p:cNvPr id="30" name="Gruppieren 29">
            <a:extLst>
              <a:ext uri="{FF2B5EF4-FFF2-40B4-BE49-F238E27FC236}">
                <a16:creationId xmlns:a16="http://schemas.microsoft.com/office/drawing/2014/main" id="{349129DC-ADDB-EE8C-D770-CD86C3BF99FD}"/>
              </a:ext>
            </a:extLst>
          </p:cNvPr>
          <p:cNvGrpSpPr/>
          <p:nvPr/>
        </p:nvGrpSpPr>
        <p:grpSpPr>
          <a:xfrm>
            <a:off x="202343" y="2636912"/>
            <a:ext cx="3725574" cy="1234555"/>
            <a:chOff x="391882" y="5345798"/>
            <a:chExt cx="4557490" cy="1234555"/>
          </a:xfrm>
          <a:solidFill>
            <a:schemeClr val="bg1">
              <a:lumMod val="95000"/>
            </a:schemeClr>
          </a:solidFill>
        </p:grpSpPr>
        <p:sp>
          <p:nvSpPr>
            <p:cNvPr id="20" name="Abgerundetes Rechteck 19">
              <a:extLst>
                <a:ext uri="{FF2B5EF4-FFF2-40B4-BE49-F238E27FC236}">
                  <a16:creationId xmlns:a16="http://schemas.microsoft.com/office/drawing/2014/main" id="{947504D3-0DDE-FC37-3BCA-D9A94A0A5F3B}"/>
                </a:ext>
              </a:extLst>
            </p:cNvPr>
            <p:cNvSpPr/>
            <p:nvPr/>
          </p:nvSpPr>
          <p:spPr>
            <a:xfrm>
              <a:off x="391882" y="5345798"/>
              <a:ext cx="4557490" cy="1234555"/>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F3538010-4975-41E2-FA12-AA9A1E46AC5D}"/>
                </a:ext>
              </a:extLst>
            </p:cNvPr>
            <p:cNvSpPr txBox="1"/>
            <p:nvPr/>
          </p:nvSpPr>
          <p:spPr>
            <a:xfrm>
              <a:off x="429078" y="5445224"/>
              <a:ext cx="4514566" cy="1015663"/>
            </a:xfrm>
            <a:prstGeom prst="rect">
              <a:avLst/>
            </a:prstGeom>
            <a:noFill/>
          </p:spPr>
          <p:txBody>
            <a:bodyPr wrap="square">
              <a:spAutoFit/>
            </a:bodyPr>
            <a:lstStyle/>
            <a:p>
              <a:pPr algn="ctr">
                <a:spcAft>
                  <a:spcPts val="600"/>
                </a:spcAft>
                <a:buBlip>
                  <a:blip r:embed="rId5"/>
                </a:buBlip>
              </a:pPr>
              <a:r>
                <a:rPr lang="de-DE" sz="2000" dirty="0"/>
                <a:t>  Diese Suchworte eignen sich: </a:t>
              </a:r>
              <a:r>
                <a:rPr lang="de-DE" sz="2000" b="1" dirty="0">
                  <a:solidFill>
                    <a:srgbClr val="EB6183"/>
                  </a:solidFill>
                </a:rPr>
                <a:t>Himbeeren gegen Kopfschmerzen</a:t>
              </a:r>
            </a:p>
          </p:txBody>
        </p:sp>
      </p:grpSp>
      <p:sp>
        <p:nvSpPr>
          <p:cNvPr id="3" name="Foliennummernplatzhalter 2">
            <a:extLst>
              <a:ext uri="{FF2B5EF4-FFF2-40B4-BE49-F238E27FC236}">
                <a16:creationId xmlns:a16="http://schemas.microsoft.com/office/drawing/2014/main" id="{35A38994-86E1-4FE5-BCCA-75B1AE2D63CA}"/>
              </a:ext>
            </a:extLst>
          </p:cNvPr>
          <p:cNvSpPr>
            <a:spLocks noGrp="1"/>
          </p:cNvSpPr>
          <p:nvPr>
            <p:ph type="sldNum" sz="quarter" idx="12"/>
          </p:nvPr>
        </p:nvSpPr>
        <p:spPr/>
        <p:txBody>
          <a:bodyPr/>
          <a:lstStyle/>
          <a:p>
            <a:fld id="{995B83AF-091C-4368-ABDB-DF7FEF1A6B80}" type="slidenum">
              <a:rPr lang="de-DE" smtClean="0"/>
              <a:pPr/>
              <a:t>13</a:t>
            </a:fld>
            <a:r>
              <a:rPr lang="de-DE" dirty="0"/>
              <a:t>	</a:t>
            </a:r>
          </a:p>
        </p:txBody>
      </p:sp>
      <p:grpSp>
        <p:nvGrpSpPr>
          <p:cNvPr id="37" name="Gruppieren 36">
            <a:extLst>
              <a:ext uri="{FF2B5EF4-FFF2-40B4-BE49-F238E27FC236}">
                <a16:creationId xmlns:a16="http://schemas.microsoft.com/office/drawing/2014/main" id="{053536C7-5DBA-469B-DEA5-58D8C5C2F6F0}"/>
              </a:ext>
            </a:extLst>
          </p:cNvPr>
          <p:cNvGrpSpPr/>
          <p:nvPr/>
        </p:nvGrpSpPr>
        <p:grpSpPr>
          <a:xfrm>
            <a:off x="4698656" y="3861048"/>
            <a:ext cx="2881531" cy="1071241"/>
            <a:chOff x="5104768" y="4362446"/>
            <a:chExt cx="2664248" cy="1113641"/>
          </a:xfrm>
          <a:solidFill>
            <a:schemeClr val="bg1">
              <a:lumMod val="95000"/>
            </a:schemeClr>
          </a:solidFill>
        </p:grpSpPr>
        <p:sp>
          <p:nvSpPr>
            <p:cNvPr id="27" name="Abgerundetes Rechteck 26">
              <a:extLst>
                <a:ext uri="{FF2B5EF4-FFF2-40B4-BE49-F238E27FC236}">
                  <a16:creationId xmlns:a16="http://schemas.microsoft.com/office/drawing/2014/main" id="{AE020CE3-73C8-D10C-7F3E-C775520028F4}"/>
                </a:ext>
              </a:extLst>
            </p:cNvPr>
            <p:cNvSpPr/>
            <p:nvPr/>
          </p:nvSpPr>
          <p:spPr>
            <a:xfrm>
              <a:off x="5196333" y="4362446"/>
              <a:ext cx="2572683" cy="111364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4EAC57D6-3B9E-42B6-B2A8-BD9FCB5AABB7}"/>
                </a:ext>
              </a:extLst>
            </p:cNvPr>
            <p:cNvSpPr txBox="1"/>
            <p:nvPr/>
          </p:nvSpPr>
          <p:spPr>
            <a:xfrm>
              <a:off x="5104768" y="4420224"/>
              <a:ext cx="2589032" cy="1055863"/>
            </a:xfrm>
            <a:prstGeom prst="rect">
              <a:avLst/>
            </a:prstGeom>
            <a:noFill/>
          </p:spPr>
          <p:txBody>
            <a:bodyPr wrap="square" rtlCol="0">
              <a:spAutoFit/>
            </a:bodyPr>
            <a:lstStyle/>
            <a:p>
              <a:pPr algn="r"/>
              <a:r>
                <a:rPr lang="de-DE" dirty="0"/>
                <a:t> </a:t>
              </a:r>
              <a:r>
                <a:rPr lang="de-DE" sz="2000" dirty="0"/>
                <a:t>Die</a:t>
              </a:r>
              <a:r>
                <a:rPr lang="de-DE" sz="2000" b="1" dirty="0"/>
                <a:t> Liste darunter</a:t>
              </a:r>
              <a:r>
                <a:rPr lang="de-DE" sz="2000" dirty="0"/>
                <a:t> zeigt Berichte seriöser Medien mit Quellen!</a:t>
              </a:r>
              <a:endParaRPr lang="de-DE" dirty="0"/>
            </a:p>
          </p:txBody>
        </p:sp>
      </p:grpSp>
      <p:sp>
        <p:nvSpPr>
          <p:cNvPr id="2" name="Textfeld 1">
            <a:extLst>
              <a:ext uri="{FF2B5EF4-FFF2-40B4-BE49-F238E27FC236}">
                <a16:creationId xmlns:a16="http://schemas.microsoft.com/office/drawing/2014/main" id="{16EBFDB6-0D25-4907-A4D5-43759C862F03}"/>
              </a:ext>
            </a:extLst>
          </p:cNvPr>
          <p:cNvSpPr txBox="1"/>
          <p:nvPr/>
        </p:nvSpPr>
        <p:spPr>
          <a:xfrm>
            <a:off x="6369992" y="6351711"/>
            <a:ext cx="1354698" cy="461665"/>
          </a:xfrm>
          <a:prstGeom prst="rect">
            <a:avLst/>
          </a:prstGeom>
          <a:noFill/>
        </p:spPr>
        <p:txBody>
          <a:bodyPr wrap="square" rtlCol="0">
            <a:spAutoFit/>
          </a:bodyPr>
          <a:lstStyle/>
          <a:p>
            <a:pPr algn="r"/>
            <a:r>
              <a:rPr lang="de-DE" sz="1200" dirty="0"/>
              <a:t>*Trefferliste vom Januar 2026</a:t>
            </a:r>
          </a:p>
        </p:txBody>
      </p:sp>
      <p:sp>
        <p:nvSpPr>
          <p:cNvPr id="6" name="Gleichschenkliges Dreieck 5">
            <a:extLst>
              <a:ext uri="{FF2B5EF4-FFF2-40B4-BE49-F238E27FC236}">
                <a16:creationId xmlns:a16="http://schemas.microsoft.com/office/drawing/2014/main" id="{8F27AB69-1657-8282-AFCB-4439BE88FC27}"/>
              </a:ext>
            </a:extLst>
          </p:cNvPr>
          <p:cNvSpPr/>
          <p:nvPr/>
        </p:nvSpPr>
        <p:spPr>
          <a:xfrm rot="10800000">
            <a:off x="11018112" y="4628394"/>
            <a:ext cx="429573" cy="125492"/>
          </a:xfrm>
          <a:prstGeom prst="triangle">
            <a:avLst/>
          </a:prstGeom>
          <a:solidFill>
            <a:srgbClr val="ED6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Abgerundetes Rechteck 46">
            <a:extLst>
              <a:ext uri="{FF2B5EF4-FFF2-40B4-BE49-F238E27FC236}">
                <a16:creationId xmlns:a16="http://schemas.microsoft.com/office/drawing/2014/main" id="{2102377F-7B17-44A5-9E01-75563C8E3B87}"/>
              </a:ext>
            </a:extLst>
          </p:cNvPr>
          <p:cNvSpPr/>
          <p:nvPr/>
        </p:nvSpPr>
        <p:spPr>
          <a:xfrm>
            <a:off x="7844078" y="2195443"/>
            <a:ext cx="3954205" cy="2196993"/>
          </a:xfrm>
          <a:prstGeom prst="roundRect">
            <a:avLst>
              <a:gd name="adj" fmla="val 4840"/>
            </a:avLst>
          </a:prstGeom>
          <a:noFill/>
          <a:ln w="38100">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a:extLst>
              <a:ext uri="{FF2B5EF4-FFF2-40B4-BE49-F238E27FC236}">
                <a16:creationId xmlns:a16="http://schemas.microsoft.com/office/drawing/2014/main" id="{5106394F-3AEA-1372-ED11-AB77E73953D6}"/>
              </a:ext>
            </a:extLst>
          </p:cNvPr>
          <p:cNvPicPr>
            <a:picLocks noChangeAspect="1"/>
          </p:cNvPicPr>
          <p:nvPr/>
        </p:nvPicPr>
        <p:blipFill>
          <a:blip r:embed="rId3">
            <a:extLst>
              <a:ext uri="{28A0092B-C50C-407E-A947-70E740481C1C}">
                <a14:useLocalDpi xmlns:a14="http://schemas.microsoft.com/office/drawing/2010/main" val="0"/>
              </a:ext>
            </a:extLst>
          </a:blip>
          <a:srcRect t="608" r="22854" b="7920"/>
          <a:stretch>
            <a:fillRect/>
          </a:stretch>
        </p:blipFill>
        <p:spPr>
          <a:xfrm>
            <a:off x="7764975" y="720112"/>
            <a:ext cx="4439816" cy="6084880"/>
          </a:xfrm>
          <a:prstGeom prst="rect">
            <a:avLst/>
          </a:prstGeom>
          <a:effectLst>
            <a:outerShdw blurRad="50800" dist="38100" dir="8100000" algn="tr" rotWithShape="0">
              <a:prstClr val="black">
                <a:alpha val="40000"/>
              </a:prstClr>
            </a:outerShdw>
          </a:effectLst>
        </p:spPr>
      </p:pic>
      <p:sp>
        <p:nvSpPr>
          <p:cNvPr id="47" name="Abgerundetes Rechteck 46">
            <a:extLst>
              <a:ext uri="{FF2B5EF4-FFF2-40B4-BE49-F238E27FC236}">
                <a16:creationId xmlns:a16="http://schemas.microsoft.com/office/drawing/2014/main" id="{1E098094-8E3C-F2A2-8DC2-398E0D47B810}"/>
              </a:ext>
            </a:extLst>
          </p:cNvPr>
          <p:cNvSpPr/>
          <p:nvPr/>
        </p:nvSpPr>
        <p:spPr>
          <a:xfrm>
            <a:off x="7798719" y="1711942"/>
            <a:ext cx="4356000" cy="2301749"/>
          </a:xfrm>
          <a:prstGeom prst="roundRect">
            <a:avLst>
              <a:gd name="adj" fmla="val 4840"/>
            </a:avLst>
          </a:prstGeom>
          <a:noFill/>
          <a:ln w="38100">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Abgerundete rechteckige Legende 58">
            <a:extLst>
              <a:ext uri="{FF2B5EF4-FFF2-40B4-BE49-F238E27FC236}">
                <a16:creationId xmlns:a16="http://schemas.microsoft.com/office/drawing/2014/main" id="{7E069114-E80F-94AB-6A4A-607EB90B7DF0}"/>
              </a:ext>
            </a:extLst>
          </p:cNvPr>
          <p:cNvSpPr/>
          <p:nvPr/>
        </p:nvSpPr>
        <p:spPr>
          <a:xfrm>
            <a:off x="9260814" y="3322149"/>
            <a:ext cx="2883858" cy="1405180"/>
          </a:xfrm>
          <a:prstGeom prst="wedgeRoundRectCallout">
            <a:avLst>
              <a:gd name="adj1" fmla="val -24464"/>
              <a:gd name="adj2" fmla="val -94855"/>
              <a:gd name="adj3" fmla="val 16667"/>
            </a:avLst>
          </a:prstGeom>
          <a:solidFill>
            <a:srgbClr val="EB6183"/>
          </a:solidFill>
          <a:ln>
            <a:solidFill>
              <a:srgbClr val="ED61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Jetzt prüfen wir,</a:t>
            </a:r>
            <a:br>
              <a:rPr lang="de-DE" sz="2400" dirty="0">
                <a:solidFill>
                  <a:schemeClr val="bg1"/>
                </a:solidFill>
              </a:rPr>
            </a:br>
            <a:r>
              <a:rPr lang="de-DE" sz="2400" dirty="0">
                <a:solidFill>
                  <a:schemeClr val="bg1"/>
                </a:solidFill>
              </a:rPr>
              <a:t> was </a:t>
            </a:r>
            <a:r>
              <a:rPr lang="de-DE" sz="2400" b="1" i="1" dirty="0" err="1">
                <a:solidFill>
                  <a:schemeClr val="bg1"/>
                </a:solidFill>
              </a:rPr>
              <a:t>t-online</a:t>
            </a:r>
            <a:r>
              <a:rPr lang="de-DE" sz="2400" dirty="0">
                <a:solidFill>
                  <a:schemeClr val="bg1"/>
                </a:solidFill>
              </a:rPr>
              <a:t> dazu </a:t>
            </a:r>
            <a:br>
              <a:rPr lang="de-DE" sz="2400" dirty="0">
                <a:solidFill>
                  <a:schemeClr val="bg1"/>
                </a:solidFill>
              </a:rPr>
            </a:br>
            <a:r>
              <a:rPr lang="de-DE" sz="2400" dirty="0">
                <a:solidFill>
                  <a:schemeClr val="bg1"/>
                </a:solidFill>
              </a:rPr>
              <a:t>berichtet hat!</a:t>
            </a:r>
          </a:p>
        </p:txBody>
      </p:sp>
      <p:grpSp>
        <p:nvGrpSpPr>
          <p:cNvPr id="50" name="Gruppieren 49">
            <a:extLst>
              <a:ext uri="{FF2B5EF4-FFF2-40B4-BE49-F238E27FC236}">
                <a16:creationId xmlns:a16="http://schemas.microsoft.com/office/drawing/2014/main" id="{6AF32C24-2738-438F-4688-0CB308794047}"/>
              </a:ext>
            </a:extLst>
          </p:cNvPr>
          <p:cNvGrpSpPr/>
          <p:nvPr/>
        </p:nvGrpSpPr>
        <p:grpSpPr>
          <a:xfrm>
            <a:off x="209621" y="836712"/>
            <a:ext cx="7398547" cy="1515476"/>
            <a:chOff x="191344" y="764704"/>
            <a:chExt cx="7398547" cy="1812547"/>
          </a:xfrm>
        </p:grpSpPr>
        <p:sp>
          <p:nvSpPr>
            <p:cNvPr id="45" name="Rechteck: abgerundete Ecken 44">
              <a:extLst>
                <a:ext uri="{FF2B5EF4-FFF2-40B4-BE49-F238E27FC236}">
                  <a16:creationId xmlns:a16="http://schemas.microsoft.com/office/drawing/2014/main" id="{2507B380-B664-64C2-162C-C8239661FC37}"/>
                </a:ext>
              </a:extLst>
            </p:cNvPr>
            <p:cNvSpPr/>
            <p:nvPr/>
          </p:nvSpPr>
          <p:spPr>
            <a:xfrm>
              <a:off x="191344" y="764704"/>
              <a:ext cx="7398547" cy="1632655"/>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lvl="1" indent="-342900">
                <a:buAutoNum type="arabicPeriod"/>
              </a:pPr>
              <a:endParaRPr lang="de-DE" sz="2400" dirty="0">
                <a:solidFill>
                  <a:schemeClr val="tx1"/>
                </a:solidFill>
              </a:endParaRPr>
            </a:p>
          </p:txBody>
        </p:sp>
        <p:sp>
          <p:nvSpPr>
            <p:cNvPr id="8" name="Textfeld 7">
              <a:extLst>
                <a:ext uri="{FF2B5EF4-FFF2-40B4-BE49-F238E27FC236}">
                  <a16:creationId xmlns:a16="http://schemas.microsoft.com/office/drawing/2014/main" id="{373AC03C-36F2-09C2-0261-B4595E26D9E7}"/>
                </a:ext>
              </a:extLst>
            </p:cNvPr>
            <p:cNvSpPr txBox="1"/>
            <p:nvPr/>
          </p:nvSpPr>
          <p:spPr>
            <a:xfrm>
              <a:off x="321709" y="836712"/>
              <a:ext cx="6532307" cy="1740539"/>
            </a:xfrm>
            <a:prstGeom prst="rect">
              <a:avLst/>
            </a:prstGeom>
            <a:noFill/>
            <a:ln>
              <a:noFill/>
            </a:ln>
          </p:spPr>
          <p:txBody>
            <a:bodyPr wrap="square" rtlCol="0">
              <a:spAutoFit/>
            </a:bodyPr>
            <a:lstStyle/>
            <a:p>
              <a:pPr>
                <a:lnSpc>
                  <a:spcPct val="130000"/>
                </a:lnSpc>
              </a:pPr>
              <a:r>
                <a:rPr lang="de-DE" sz="2800" b="1" dirty="0">
                  <a:solidFill>
                    <a:schemeClr val="bg1"/>
                  </a:solidFill>
                  <a:latin typeface="Arial" panose="020B0604020202020204" pitchFamily="34" charset="0"/>
                  <a:cs typeface="Arial" panose="020B0604020202020204" pitchFamily="34" charset="0"/>
                </a:rPr>
                <a:t>4. Forts. Zuverlässige Quellen finden</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2400" dirty="0">
                  <a:solidFill>
                    <a:schemeClr val="bg1"/>
                  </a:solidFill>
                  <a:latin typeface="Arial" panose="020B0604020202020204" pitchFamily="34" charset="0"/>
                  <a:cs typeface="Arial" panose="020B0604020202020204" pitchFamily="34" charset="0"/>
                </a:rPr>
                <a:t>Welche </a:t>
              </a:r>
              <a:r>
                <a:rPr lang="de-DE" sz="2400" b="1" dirty="0">
                  <a:solidFill>
                    <a:schemeClr val="bg1"/>
                  </a:solidFill>
                  <a:latin typeface="Arial" panose="020B0604020202020204" pitchFamily="34" charset="0"/>
                  <a:cs typeface="Arial" panose="020B0604020202020204" pitchFamily="34" charset="0"/>
                </a:rPr>
                <a:t>Quellen</a:t>
              </a:r>
              <a:r>
                <a:rPr lang="de-DE" sz="2400" dirty="0">
                  <a:solidFill>
                    <a:schemeClr val="bg1"/>
                  </a:solidFill>
                  <a:latin typeface="Arial" panose="020B0604020202020204" pitchFamily="34" charset="0"/>
                  <a:cs typeface="Arial" panose="020B0604020202020204" pitchFamily="34" charset="0"/>
                </a:rPr>
                <a:t> nennen </a:t>
              </a:r>
              <a:r>
                <a:rPr lang="de-DE" sz="2400" b="1" dirty="0">
                  <a:solidFill>
                    <a:schemeClr val="bg1"/>
                  </a:solidFill>
                  <a:latin typeface="Arial" panose="020B0604020202020204" pitchFamily="34" charset="0"/>
                  <a:cs typeface="Arial" panose="020B0604020202020204" pitchFamily="34" charset="0"/>
                </a:rPr>
                <a:t>seriöse Medien</a:t>
              </a:r>
              <a:r>
                <a:rPr lang="de-DE" sz="2400" dirty="0">
                  <a:solidFill>
                    <a:schemeClr val="bg1"/>
                  </a:solidFill>
                  <a:latin typeface="Arial" panose="020B0604020202020204" pitchFamily="34" charset="0"/>
                  <a:cs typeface="Arial" panose="020B0604020202020204" pitchFamily="34" charset="0"/>
                </a:rPr>
                <a:t>? </a:t>
              </a:r>
              <a:br>
                <a:rPr lang="de-DE" sz="2400" dirty="0">
                  <a:solidFill>
                    <a:schemeClr val="bg1"/>
                  </a:solidFill>
                  <a:latin typeface="Arial" panose="020B0604020202020204" pitchFamily="34" charset="0"/>
                  <a:cs typeface="Arial" panose="020B0604020202020204" pitchFamily="34" charset="0"/>
                </a:rPr>
              </a:br>
              <a:endParaRPr lang="de-DE" dirty="0">
                <a:solidFill>
                  <a:schemeClr val="bg1"/>
                </a:solidFill>
              </a:endParaRPr>
            </a:p>
          </p:txBody>
        </p:sp>
        <p:grpSp>
          <p:nvGrpSpPr>
            <p:cNvPr id="49" name="Gruppieren 48">
              <a:extLst>
                <a:ext uri="{FF2B5EF4-FFF2-40B4-BE49-F238E27FC236}">
                  <a16:creationId xmlns:a16="http://schemas.microsoft.com/office/drawing/2014/main" id="{E8C78D0B-CE89-B28D-DB74-F4B4727D89B9}"/>
                </a:ext>
              </a:extLst>
            </p:cNvPr>
            <p:cNvGrpSpPr/>
            <p:nvPr/>
          </p:nvGrpSpPr>
          <p:grpSpPr>
            <a:xfrm rot="975799">
              <a:off x="6600621" y="1016904"/>
              <a:ext cx="914400" cy="914400"/>
              <a:chOff x="7221274" y="-1576611"/>
              <a:chExt cx="914400" cy="914400"/>
            </a:xfrm>
          </p:grpSpPr>
          <p:pic>
            <p:nvPicPr>
              <p:cNvPr id="43" name="Grafik 42" descr="E-Commerce mit einfarbiger Füllung">
                <a:extLst>
                  <a:ext uri="{FF2B5EF4-FFF2-40B4-BE49-F238E27FC236}">
                    <a16:creationId xmlns:a16="http://schemas.microsoft.com/office/drawing/2014/main" id="{F1BB1DB2-1664-7DEC-A0D3-ECFC028D372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221274" y="-1576611"/>
                <a:ext cx="914400" cy="914400"/>
              </a:xfrm>
              <a:prstGeom prst="rect">
                <a:avLst/>
              </a:prstGeom>
            </p:spPr>
          </p:pic>
          <p:sp>
            <p:nvSpPr>
              <p:cNvPr id="44" name="Rechteck 43">
                <a:extLst>
                  <a:ext uri="{FF2B5EF4-FFF2-40B4-BE49-F238E27FC236}">
                    <a16:creationId xmlns:a16="http://schemas.microsoft.com/office/drawing/2014/main" id="{D4B9BD9D-9DA4-A880-AE6A-DE79DED79224}"/>
                  </a:ext>
                </a:extLst>
              </p:cNvPr>
              <p:cNvSpPr/>
              <p:nvPr/>
            </p:nvSpPr>
            <p:spPr>
              <a:xfrm>
                <a:off x="7486359" y="-1457606"/>
                <a:ext cx="387660" cy="646877"/>
              </a:xfrm>
              <a:prstGeom prst="rect">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6" name="Grafik 45" descr="Fragezeichen mit einfarbiger Füllung">
                <a:extLst>
                  <a:ext uri="{FF2B5EF4-FFF2-40B4-BE49-F238E27FC236}">
                    <a16:creationId xmlns:a16="http://schemas.microsoft.com/office/drawing/2014/main" id="{6BDCA748-CACB-E61B-364F-E1204C17A5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94446" y="-1361327"/>
                <a:ext cx="501165" cy="501165"/>
              </a:xfrm>
              <a:prstGeom prst="rect">
                <a:avLst/>
              </a:prstGeom>
            </p:spPr>
          </p:pic>
        </p:grpSp>
      </p:grpSp>
      <p:grpSp>
        <p:nvGrpSpPr>
          <p:cNvPr id="39" name="Gruppieren 38">
            <a:extLst>
              <a:ext uri="{FF2B5EF4-FFF2-40B4-BE49-F238E27FC236}">
                <a16:creationId xmlns:a16="http://schemas.microsoft.com/office/drawing/2014/main" id="{BA7E9E5F-4CC7-6894-A186-48FA86CCE851}"/>
              </a:ext>
            </a:extLst>
          </p:cNvPr>
          <p:cNvGrpSpPr/>
          <p:nvPr/>
        </p:nvGrpSpPr>
        <p:grpSpPr>
          <a:xfrm>
            <a:off x="7476615" y="6157832"/>
            <a:ext cx="4740066" cy="655544"/>
            <a:chOff x="8806049" y="6157832"/>
            <a:chExt cx="3403676" cy="655544"/>
          </a:xfrm>
        </p:grpSpPr>
        <p:grpSp>
          <p:nvGrpSpPr>
            <p:cNvPr id="5" name="Gruppieren 4">
              <a:extLst>
                <a:ext uri="{FF2B5EF4-FFF2-40B4-BE49-F238E27FC236}">
                  <a16:creationId xmlns:a16="http://schemas.microsoft.com/office/drawing/2014/main" id="{3258BCDC-BFB6-4250-252F-EAB65A2DAFBE}"/>
                </a:ext>
              </a:extLst>
            </p:cNvPr>
            <p:cNvGrpSpPr/>
            <p:nvPr/>
          </p:nvGrpSpPr>
          <p:grpSpPr>
            <a:xfrm>
              <a:off x="8806049" y="6190290"/>
              <a:ext cx="3338617" cy="623086"/>
              <a:chOff x="7254709" y="6352870"/>
              <a:chExt cx="4937288" cy="623086"/>
            </a:xfrm>
          </p:grpSpPr>
          <p:grpSp>
            <p:nvGrpSpPr>
              <p:cNvPr id="7" name="Gruppieren 6">
                <a:extLst>
                  <a:ext uri="{FF2B5EF4-FFF2-40B4-BE49-F238E27FC236}">
                    <a16:creationId xmlns:a16="http://schemas.microsoft.com/office/drawing/2014/main" id="{7EFDF02D-62F4-7D76-19CB-40210D9EF005}"/>
                  </a:ext>
                </a:extLst>
              </p:cNvPr>
              <p:cNvGrpSpPr/>
              <p:nvPr/>
            </p:nvGrpSpPr>
            <p:grpSpPr>
              <a:xfrm>
                <a:off x="7254709" y="6352870"/>
                <a:ext cx="4937288" cy="623086"/>
                <a:chOff x="6841221" y="5946925"/>
                <a:chExt cx="5350779" cy="550622"/>
              </a:xfrm>
            </p:grpSpPr>
            <p:sp>
              <p:nvSpPr>
                <p:cNvPr id="15" name="Rechteck 14">
                  <a:extLst>
                    <a:ext uri="{FF2B5EF4-FFF2-40B4-BE49-F238E27FC236}">
                      <a16:creationId xmlns:a16="http://schemas.microsoft.com/office/drawing/2014/main" id="{C612492A-0BC8-2341-601E-D38E8BE5CF6D}"/>
                    </a:ext>
                  </a:extLst>
                </p:cNvPr>
                <p:cNvSpPr/>
                <p:nvPr/>
              </p:nvSpPr>
              <p:spPr>
                <a:xfrm>
                  <a:off x="7211902" y="5946925"/>
                  <a:ext cx="4980098" cy="5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E0FF5FF5-E6FB-A940-2A79-A4957ABAB061}"/>
                    </a:ext>
                  </a:extLst>
                </p:cNvPr>
                <p:cNvSpPr txBox="1"/>
                <p:nvPr/>
              </p:nvSpPr>
              <p:spPr>
                <a:xfrm>
                  <a:off x="6841221" y="6028546"/>
                  <a:ext cx="5040700" cy="380776"/>
                </a:xfrm>
                <a:prstGeom prst="rect">
                  <a:avLst/>
                </a:prstGeom>
                <a:noFill/>
              </p:spPr>
              <p:txBody>
                <a:bodyPr wrap="square" rtlCol="0">
                  <a:spAutoFit/>
                </a:bodyPr>
                <a:lstStyle/>
                <a:p>
                  <a:pPr marL="481013" lvl="3">
                    <a:buSzPct val="100000"/>
                  </a:pPr>
                  <a:r>
                    <a:rPr lang="de-DE" sz="2200" b="1" dirty="0">
                      <a:ea typeface="Roboto" panose="02000000000000000000" pitchFamily="2" charset="0"/>
                    </a:rPr>
                    <a:t>Das ist die Hauptquelle</a:t>
                  </a:r>
                </a:p>
              </p:txBody>
            </p:sp>
          </p:grpSp>
          <p:pic>
            <p:nvPicPr>
              <p:cNvPr id="9" name="Graphic 2">
                <a:extLst>
                  <a:ext uri="{FF2B5EF4-FFF2-40B4-BE49-F238E27FC236}">
                    <a16:creationId xmlns:a16="http://schemas.microsoft.com/office/drawing/2014/main" id="{3D3BFCAE-529E-566B-B96F-5C5520F15B0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08920" y="6475461"/>
                <a:ext cx="433521" cy="387233"/>
              </a:xfrm>
              <a:prstGeom prst="rect">
                <a:avLst/>
              </a:prstGeom>
            </p:spPr>
          </p:pic>
        </p:grpSp>
        <p:cxnSp>
          <p:nvCxnSpPr>
            <p:cNvPr id="33" name="Gerader Verbinder 22">
              <a:extLst>
                <a:ext uri="{FF2B5EF4-FFF2-40B4-BE49-F238E27FC236}">
                  <a16:creationId xmlns:a16="http://schemas.microsoft.com/office/drawing/2014/main" id="{E7598982-7C59-FC67-807E-A080E2D6A979}"/>
                </a:ext>
              </a:extLst>
            </p:cNvPr>
            <p:cNvCxnSpPr>
              <a:cxnSpLocks/>
            </p:cNvCxnSpPr>
            <p:nvPr/>
          </p:nvCxnSpPr>
          <p:spPr>
            <a:xfrm flipH="1">
              <a:off x="9019755" y="6157832"/>
              <a:ext cx="3189970" cy="2685"/>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4" name="Pfeil: nach links 3">
            <a:extLst>
              <a:ext uri="{FF2B5EF4-FFF2-40B4-BE49-F238E27FC236}">
                <a16:creationId xmlns:a16="http://schemas.microsoft.com/office/drawing/2014/main" id="{94B48E3F-74B7-49E5-821A-00CCFFBD1980}"/>
              </a:ext>
            </a:extLst>
          </p:cNvPr>
          <p:cNvSpPr/>
          <p:nvPr/>
        </p:nvSpPr>
        <p:spPr>
          <a:xfrm>
            <a:off x="10660764" y="836712"/>
            <a:ext cx="372572" cy="287234"/>
          </a:xfrm>
          <a:prstGeom prst="leftArrow">
            <a:avLst/>
          </a:prstGeom>
          <a:solidFill>
            <a:srgbClr val="EB61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3" name="Gruppieren 52">
            <a:extLst>
              <a:ext uri="{FF2B5EF4-FFF2-40B4-BE49-F238E27FC236}">
                <a16:creationId xmlns:a16="http://schemas.microsoft.com/office/drawing/2014/main" id="{5721BEA3-8BEF-4AE6-A973-57B2967E5AB9}"/>
              </a:ext>
            </a:extLst>
          </p:cNvPr>
          <p:cNvGrpSpPr/>
          <p:nvPr/>
        </p:nvGrpSpPr>
        <p:grpSpPr>
          <a:xfrm>
            <a:off x="4749931" y="2719036"/>
            <a:ext cx="2762696" cy="853980"/>
            <a:chOff x="5235557" y="3371746"/>
            <a:chExt cx="2513835" cy="551037"/>
          </a:xfrm>
          <a:solidFill>
            <a:srgbClr val="77933C"/>
          </a:solidFill>
        </p:grpSpPr>
        <p:sp>
          <p:nvSpPr>
            <p:cNvPr id="58" name="Abgerundetes Rechteck 25">
              <a:extLst>
                <a:ext uri="{FF2B5EF4-FFF2-40B4-BE49-F238E27FC236}">
                  <a16:creationId xmlns:a16="http://schemas.microsoft.com/office/drawing/2014/main" id="{4F8BEF51-88C9-49EB-B6F3-B4174A2309E9}"/>
                </a:ext>
              </a:extLst>
            </p:cNvPr>
            <p:cNvSpPr/>
            <p:nvPr/>
          </p:nvSpPr>
          <p:spPr>
            <a:xfrm>
              <a:off x="5235557" y="3371746"/>
              <a:ext cx="2513835" cy="551037"/>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extLst>
                <a:ext uri="{FF2B5EF4-FFF2-40B4-BE49-F238E27FC236}">
                  <a16:creationId xmlns:a16="http://schemas.microsoft.com/office/drawing/2014/main" id="{E7CF95FC-13A4-4DC8-A8F5-E818B294AE67}"/>
                </a:ext>
              </a:extLst>
            </p:cNvPr>
            <p:cNvSpPr txBox="1"/>
            <p:nvPr/>
          </p:nvSpPr>
          <p:spPr>
            <a:xfrm>
              <a:off x="5524541" y="3427969"/>
              <a:ext cx="1929914" cy="456769"/>
            </a:xfrm>
            <a:prstGeom prst="rect">
              <a:avLst/>
            </a:prstGeom>
            <a:noFill/>
            <a:ln>
              <a:noFill/>
            </a:ln>
          </p:spPr>
          <p:txBody>
            <a:bodyPr wrap="square" rtlCol="0">
              <a:spAutoFit/>
            </a:bodyPr>
            <a:lstStyle/>
            <a:p>
              <a:pPr algn="r"/>
              <a:r>
                <a:rPr lang="de-DE" sz="2000" b="1" dirty="0"/>
                <a:t>Und hier die</a:t>
              </a:r>
            </a:p>
            <a:p>
              <a:pPr algn="r"/>
              <a:r>
                <a:rPr lang="de-DE" sz="2000" b="1" dirty="0"/>
                <a:t>Trefferliste*:</a:t>
              </a:r>
            </a:p>
          </p:txBody>
        </p:sp>
      </p:grpSp>
    </p:spTree>
    <p:extLst>
      <p:ext uri="{BB962C8B-B14F-4D97-AF65-F5344CB8AC3E}">
        <p14:creationId xmlns:p14="http://schemas.microsoft.com/office/powerpoint/2010/main" val="17931826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0-#ppt_w/2"/>
                                          </p:val>
                                        </p:tav>
                                        <p:tav tm="100000">
                                          <p:val>
                                            <p:strVal val="#ppt_x"/>
                                          </p:val>
                                        </p:tav>
                                      </p:tavLst>
                                    </p:anim>
                                    <p:anim calcmode="lin" valueType="num">
                                      <p:cBhvr additive="base">
                                        <p:cTn id="19" dur="500" fill="hold"/>
                                        <p:tgtEl>
                                          <p:spTgt spid="5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par>
                          <p:cTn id="28" fill="hold">
                            <p:stCondLst>
                              <p:cond delay="500"/>
                            </p:stCondLst>
                            <p:childTnLst>
                              <p:par>
                                <p:cTn id="29" presetID="31" presetClass="entr" presetSubtype="0" fill="hold" grpId="0" nodeType="afterEffect">
                                  <p:stCondLst>
                                    <p:cond delay="25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childTnLst>
                          </p:cTn>
                        </p:par>
                        <p:par>
                          <p:cTn id="49" fill="hold">
                            <p:stCondLst>
                              <p:cond delay="500"/>
                            </p:stCondLst>
                            <p:childTnLst>
                              <p:par>
                                <p:cTn id="50" presetID="42" presetClass="entr" presetSubtype="0" fill="hold" nodeType="afterEffect">
                                  <p:stCondLst>
                                    <p:cond delay="25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ppt_x"/>
                                          </p:val>
                                        </p:tav>
                                        <p:tav tm="100000">
                                          <p:val>
                                            <p:strVal val="#ppt_x"/>
                                          </p:val>
                                        </p:tav>
                                      </p:tavLst>
                                    </p:anim>
                                    <p:anim calcmode="lin" valueType="num">
                                      <p:cBhvr additive="base">
                                        <p:cTn id="7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8" grpId="0" animBg="1"/>
      <p:bldP spid="47" grpId="0" animBg="1"/>
      <p:bldP spid="59"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
            <a:extLst>
              <a:ext uri="{FF2B5EF4-FFF2-40B4-BE49-F238E27FC236}">
                <a16:creationId xmlns:a16="http://schemas.microsoft.com/office/drawing/2014/main" id="{7834D6F2-921D-9EB2-B7AD-731C7F1F26B4}"/>
              </a:ext>
            </a:extLst>
          </p:cNvPr>
          <p:cNvSpPr>
            <a:spLocks noGrp="1"/>
          </p:cNvSpPr>
          <p:nvPr>
            <p:ph idx="1"/>
          </p:nvPr>
        </p:nvSpPr>
        <p:spPr>
          <a:xfrm>
            <a:off x="6567346" y="2920854"/>
            <a:ext cx="5432299" cy="94019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a:lstStyle/>
          <a:p>
            <a:pPr marL="457200" indent="-457200">
              <a:buFont typeface="+mj-lt"/>
              <a:buAutoNum type="arabicPeriod"/>
            </a:pPr>
            <a:r>
              <a:rPr lang="de-DE" sz="2200" dirty="0"/>
              <a:t>Der Wirkstoff in der Himbeere und Aspirin wirken schmerzstillend.</a:t>
            </a:r>
          </a:p>
        </p:txBody>
      </p:sp>
      <p:sp>
        <p:nvSpPr>
          <p:cNvPr id="24" name="Foliennummernplatzhalter 2">
            <a:extLst>
              <a:ext uri="{FF2B5EF4-FFF2-40B4-BE49-F238E27FC236}">
                <a16:creationId xmlns:a16="http://schemas.microsoft.com/office/drawing/2014/main" id="{46034133-8408-ED17-D152-5824B41767CE}"/>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14</a:t>
            </a:fld>
            <a:r>
              <a:rPr lang="de-DE" dirty="0"/>
              <a:t>	</a:t>
            </a:r>
          </a:p>
        </p:txBody>
      </p:sp>
      <p:sp>
        <p:nvSpPr>
          <p:cNvPr id="8" name="Textfeld 7">
            <a:extLst>
              <a:ext uri="{FF2B5EF4-FFF2-40B4-BE49-F238E27FC236}">
                <a16:creationId xmlns:a16="http://schemas.microsoft.com/office/drawing/2014/main" id="{42D5D2D4-4C09-AE64-6A0B-E8BE6BBA0E3F}"/>
              </a:ext>
            </a:extLst>
          </p:cNvPr>
          <p:cNvSpPr txBox="1"/>
          <p:nvPr/>
        </p:nvSpPr>
        <p:spPr>
          <a:xfrm>
            <a:off x="6600056" y="4149080"/>
            <a:ext cx="5432298" cy="1225868"/>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457200" indent="-457200">
              <a:buFont typeface="+mj-lt"/>
              <a:buAutoNum type="arabicPeriod" startAt="2"/>
            </a:pPr>
            <a:r>
              <a:rPr lang="de-DE" sz="2200" dirty="0"/>
              <a:t>Aber wir müssten viele Kilo Himbeeren essen, ehe eine schmerzstillende Wirkung einsetzt!</a:t>
            </a:r>
          </a:p>
        </p:txBody>
      </p:sp>
      <p:pic>
        <p:nvPicPr>
          <p:cNvPr id="28" name="Grafik 27" descr="Ein Bild, das Website enthält.&#10;&#10;Automatisch generierte Beschreibung">
            <a:extLst>
              <a:ext uri="{FF2B5EF4-FFF2-40B4-BE49-F238E27FC236}">
                <a16:creationId xmlns:a16="http://schemas.microsoft.com/office/drawing/2014/main" id="{01BD12A6-F530-D726-4619-1D3EA46698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41" t="7084" r="43227" b="21609"/>
          <a:stretch/>
        </p:blipFill>
        <p:spPr>
          <a:xfrm>
            <a:off x="1180439" y="2748880"/>
            <a:ext cx="3358575" cy="4142611"/>
          </a:xfrm>
          <a:prstGeom prst="rect">
            <a:avLst/>
          </a:prstGeom>
        </p:spPr>
      </p:pic>
      <p:pic>
        <p:nvPicPr>
          <p:cNvPr id="4" name="Grafik 3" descr="Ein Bild, das Website enthält.&#10;&#10;Automatisch generierte Beschreibung">
            <a:extLst>
              <a:ext uri="{FF2B5EF4-FFF2-40B4-BE49-F238E27FC236}">
                <a16:creationId xmlns:a16="http://schemas.microsoft.com/office/drawing/2014/main" id="{8CA26C4C-CBB2-43E8-53A0-559C1A3705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59" t="14363" r="43551" b="21790"/>
          <a:stretch/>
        </p:blipFill>
        <p:spPr>
          <a:xfrm>
            <a:off x="1190686" y="3114579"/>
            <a:ext cx="3348328" cy="3722897"/>
          </a:xfrm>
          <a:prstGeom prst="rect">
            <a:avLst/>
          </a:prstGeom>
        </p:spPr>
      </p:pic>
      <p:pic>
        <p:nvPicPr>
          <p:cNvPr id="21" name="Grafik 20">
            <a:extLst>
              <a:ext uri="{FF2B5EF4-FFF2-40B4-BE49-F238E27FC236}">
                <a16:creationId xmlns:a16="http://schemas.microsoft.com/office/drawing/2014/main" id="{BF08F2E5-0026-D1C2-AF48-0ACF49C5B7A1}"/>
              </a:ext>
            </a:extLst>
          </p:cNvPr>
          <p:cNvPicPr>
            <a:picLocks noChangeAspect="1"/>
          </p:cNvPicPr>
          <p:nvPr/>
        </p:nvPicPr>
        <p:blipFill rotWithShape="1">
          <a:blip r:embed="rId6"/>
          <a:srcRect b="30101"/>
          <a:stretch/>
        </p:blipFill>
        <p:spPr>
          <a:xfrm>
            <a:off x="911423" y="2087011"/>
            <a:ext cx="3896606" cy="4750465"/>
          </a:xfrm>
          <a:prstGeom prst="rect">
            <a:avLst/>
          </a:prstGeom>
          <a:effectLst>
            <a:outerShdw blurRad="50800" dist="38100" dir="2700000" algn="tl" rotWithShape="0">
              <a:prstClr val="black">
                <a:alpha val="40000"/>
              </a:prstClr>
            </a:outerShdw>
          </a:effectLst>
        </p:spPr>
      </p:pic>
      <p:grpSp>
        <p:nvGrpSpPr>
          <p:cNvPr id="34" name="Gruppieren 33">
            <a:extLst>
              <a:ext uri="{FF2B5EF4-FFF2-40B4-BE49-F238E27FC236}">
                <a16:creationId xmlns:a16="http://schemas.microsoft.com/office/drawing/2014/main" id="{44B4F5E3-0184-8591-ECAF-FEA25B4E9A30}"/>
              </a:ext>
            </a:extLst>
          </p:cNvPr>
          <p:cNvGrpSpPr/>
          <p:nvPr/>
        </p:nvGrpSpPr>
        <p:grpSpPr>
          <a:xfrm>
            <a:off x="3397757" y="2216477"/>
            <a:ext cx="8530891" cy="4657003"/>
            <a:chOff x="3397757" y="2216477"/>
            <a:chExt cx="8530891" cy="4657003"/>
          </a:xfrm>
        </p:grpSpPr>
        <p:sp>
          <p:nvSpPr>
            <p:cNvPr id="15" name="Textfeld 14">
              <a:extLst>
                <a:ext uri="{FF2B5EF4-FFF2-40B4-BE49-F238E27FC236}">
                  <a16:creationId xmlns:a16="http://schemas.microsoft.com/office/drawing/2014/main" id="{527376E6-D97B-ED69-F95C-33759542707F}"/>
                </a:ext>
              </a:extLst>
            </p:cNvPr>
            <p:cNvSpPr txBox="1"/>
            <p:nvPr/>
          </p:nvSpPr>
          <p:spPr>
            <a:xfrm>
              <a:off x="6120680" y="2216477"/>
              <a:ext cx="5807968" cy="492443"/>
            </a:xfrm>
            <a:prstGeom prst="rect">
              <a:avLst/>
            </a:prstGeom>
            <a:noFill/>
          </p:spPr>
          <p:txBody>
            <a:bodyPr wrap="square" rtlCol="0">
              <a:spAutoFit/>
            </a:bodyPr>
            <a:lstStyle/>
            <a:p>
              <a:r>
                <a:rPr lang="de-DE" sz="2600" b="1" dirty="0"/>
                <a:t>Die Auswertung der Quellen zeigt: </a:t>
              </a:r>
            </a:p>
          </p:txBody>
        </p:sp>
        <p:pic>
          <p:nvPicPr>
            <p:cNvPr id="31" name="Picture 2">
              <a:extLst>
                <a:ext uri="{FF2B5EF4-FFF2-40B4-BE49-F238E27FC236}">
                  <a16:creationId xmlns:a16="http://schemas.microsoft.com/office/drawing/2014/main" id="{2503C697-31FA-51C8-61CF-5DBD35B4FF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8186"/>
            <a:stretch/>
          </p:blipFill>
          <p:spPr bwMode="auto">
            <a:xfrm>
              <a:off x="3397757" y="3623286"/>
              <a:ext cx="3358576" cy="3250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uppieren 18">
            <a:extLst>
              <a:ext uri="{FF2B5EF4-FFF2-40B4-BE49-F238E27FC236}">
                <a16:creationId xmlns:a16="http://schemas.microsoft.com/office/drawing/2014/main" id="{A46E0913-636C-E1B6-95FE-A70450F48048}"/>
              </a:ext>
            </a:extLst>
          </p:cNvPr>
          <p:cNvGrpSpPr/>
          <p:nvPr/>
        </p:nvGrpSpPr>
        <p:grpSpPr>
          <a:xfrm>
            <a:off x="1968758" y="4446957"/>
            <a:ext cx="792000" cy="540000"/>
            <a:chOff x="2267238" y="4661893"/>
            <a:chExt cx="432048" cy="314134"/>
          </a:xfrm>
        </p:grpSpPr>
        <p:sp>
          <p:nvSpPr>
            <p:cNvPr id="11" name="Rechteck 10">
              <a:extLst>
                <a:ext uri="{FF2B5EF4-FFF2-40B4-BE49-F238E27FC236}">
                  <a16:creationId xmlns:a16="http://schemas.microsoft.com/office/drawing/2014/main" id="{8C101CEE-91FA-9B4F-B6FA-FFE5655558B3}"/>
                </a:ext>
              </a:extLst>
            </p:cNvPr>
            <p:cNvSpPr/>
            <p:nvPr/>
          </p:nvSpPr>
          <p:spPr>
            <a:xfrm>
              <a:off x="2267238" y="4820185"/>
              <a:ext cx="432048" cy="155842"/>
            </a:xfrm>
            <a:prstGeom prst="rect">
              <a:avLst/>
            </a:prstGeom>
            <a:no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B8756EEB-90B0-7C04-1D83-1602BF7D031D}"/>
                </a:ext>
              </a:extLst>
            </p:cNvPr>
            <p:cNvSpPr/>
            <p:nvPr/>
          </p:nvSpPr>
          <p:spPr>
            <a:xfrm>
              <a:off x="2267238" y="4661893"/>
              <a:ext cx="432048" cy="155842"/>
            </a:xfrm>
            <a:prstGeom prst="rect">
              <a:avLst/>
            </a:prstGeom>
            <a:solidFill>
              <a:srgbClr val="ED6182"/>
            </a:solid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7898366C-CD1A-4EFC-BBA2-1B159A53F70D}"/>
                </a:ext>
              </a:extLst>
            </p:cNvPr>
            <p:cNvSpPr txBox="1"/>
            <p:nvPr/>
          </p:nvSpPr>
          <p:spPr>
            <a:xfrm>
              <a:off x="2365888" y="4661893"/>
              <a:ext cx="253532" cy="201016"/>
            </a:xfrm>
            <a:prstGeom prst="rect">
              <a:avLst/>
            </a:prstGeom>
            <a:noFill/>
          </p:spPr>
          <p:txBody>
            <a:bodyPr wrap="square" rtlCol="0">
              <a:spAutoFit/>
            </a:bodyPr>
            <a:lstStyle/>
            <a:p>
              <a:r>
                <a:rPr lang="de-DE" sz="1600" dirty="0">
                  <a:solidFill>
                    <a:schemeClr val="bg1"/>
                  </a:solidFill>
                </a:rPr>
                <a:t>1</a:t>
              </a:r>
            </a:p>
          </p:txBody>
        </p:sp>
      </p:grpSp>
      <p:grpSp>
        <p:nvGrpSpPr>
          <p:cNvPr id="20" name="Gruppieren 19">
            <a:extLst>
              <a:ext uri="{FF2B5EF4-FFF2-40B4-BE49-F238E27FC236}">
                <a16:creationId xmlns:a16="http://schemas.microsoft.com/office/drawing/2014/main" id="{8955AF09-5948-1383-5144-055EEB0FF321}"/>
              </a:ext>
            </a:extLst>
          </p:cNvPr>
          <p:cNvGrpSpPr/>
          <p:nvPr/>
        </p:nvGrpSpPr>
        <p:grpSpPr>
          <a:xfrm>
            <a:off x="1763842" y="6019601"/>
            <a:ext cx="828000" cy="684000"/>
            <a:chOff x="1929353" y="6272596"/>
            <a:chExt cx="381594" cy="309183"/>
          </a:xfrm>
        </p:grpSpPr>
        <p:sp>
          <p:nvSpPr>
            <p:cNvPr id="12" name="Rechteck 11">
              <a:extLst>
                <a:ext uri="{FF2B5EF4-FFF2-40B4-BE49-F238E27FC236}">
                  <a16:creationId xmlns:a16="http://schemas.microsoft.com/office/drawing/2014/main" id="{A317395E-5F45-319B-272F-56CFC72447AB}"/>
                </a:ext>
              </a:extLst>
            </p:cNvPr>
            <p:cNvSpPr/>
            <p:nvPr/>
          </p:nvSpPr>
          <p:spPr>
            <a:xfrm>
              <a:off x="1929353" y="6425937"/>
              <a:ext cx="381594" cy="155842"/>
            </a:xfrm>
            <a:prstGeom prst="rect">
              <a:avLst/>
            </a:prstGeom>
            <a:no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4B4CB462-9676-D895-39ED-48A982EFB954}"/>
                </a:ext>
              </a:extLst>
            </p:cNvPr>
            <p:cNvSpPr/>
            <p:nvPr/>
          </p:nvSpPr>
          <p:spPr>
            <a:xfrm>
              <a:off x="1929353" y="6272596"/>
              <a:ext cx="381594" cy="155842"/>
            </a:xfrm>
            <a:prstGeom prst="rect">
              <a:avLst/>
            </a:prstGeom>
            <a:solidFill>
              <a:srgbClr val="ED6182"/>
            </a:solid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F3D852F8-F218-C446-83A4-B6E523F61A0E}"/>
                </a:ext>
              </a:extLst>
            </p:cNvPr>
            <p:cNvSpPr txBox="1"/>
            <p:nvPr/>
          </p:nvSpPr>
          <p:spPr>
            <a:xfrm>
              <a:off x="2027047" y="6272596"/>
              <a:ext cx="240191" cy="157438"/>
            </a:xfrm>
            <a:prstGeom prst="rect">
              <a:avLst/>
            </a:prstGeom>
            <a:noFill/>
          </p:spPr>
          <p:txBody>
            <a:bodyPr wrap="square" rtlCol="0">
              <a:spAutoFit/>
            </a:bodyPr>
            <a:lstStyle/>
            <a:p>
              <a:r>
                <a:rPr lang="de-DE" sz="1600" dirty="0">
                  <a:solidFill>
                    <a:schemeClr val="bg1"/>
                  </a:solidFill>
                </a:rPr>
                <a:t>2</a:t>
              </a:r>
            </a:p>
          </p:txBody>
        </p:sp>
      </p:grpSp>
      <p:grpSp>
        <p:nvGrpSpPr>
          <p:cNvPr id="5" name="Gruppieren 4">
            <a:extLst>
              <a:ext uri="{FF2B5EF4-FFF2-40B4-BE49-F238E27FC236}">
                <a16:creationId xmlns:a16="http://schemas.microsoft.com/office/drawing/2014/main" id="{9F0721A8-905C-4DC2-7DEC-840D3766CDF4}"/>
              </a:ext>
            </a:extLst>
          </p:cNvPr>
          <p:cNvGrpSpPr/>
          <p:nvPr/>
        </p:nvGrpSpPr>
        <p:grpSpPr>
          <a:xfrm>
            <a:off x="9481777" y="6249484"/>
            <a:ext cx="2710223" cy="635900"/>
            <a:chOff x="8075444" y="6340053"/>
            <a:chExt cx="4253978" cy="635900"/>
          </a:xfrm>
        </p:grpSpPr>
        <p:grpSp>
          <p:nvGrpSpPr>
            <p:cNvPr id="6" name="Gruppieren 5">
              <a:extLst>
                <a:ext uri="{FF2B5EF4-FFF2-40B4-BE49-F238E27FC236}">
                  <a16:creationId xmlns:a16="http://schemas.microsoft.com/office/drawing/2014/main" id="{7247D94F-C784-44B0-15C7-7C157B2424C3}"/>
                </a:ext>
              </a:extLst>
            </p:cNvPr>
            <p:cNvGrpSpPr/>
            <p:nvPr/>
          </p:nvGrpSpPr>
          <p:grpSpPr>
            <a:xfrm>
              <a:off x="8075444" y="6340053"/>
              <a:ext cx="4253978" cy="635900"/>
              <a:chOff x="7730689" y="5935601"/>
              <a:chExt cx="4610242" cy="561946"/>
            </a:xfrm>
          </p:grpSpPr>
          <p:sp>
            <p:nvSpPr>
              <p:cNvPr id="10" name="Rechteck 9">
                <a:extLst>
                  <a:ext uri="{FF2B5EF4-FFF2-40B4-BE49-F238E27FC236}">
                    <a16:creationId xmlns:a16="http://schemas.microsoft.com/office/drawing/2014/main" id="{8FEA6860-87A1-A4BC-8CBB-D07447292036}"/>
                  </a:ext>
                </a:extLst>
              </p:cNvPr>
              <p:cNvSpPr/>
              <p:nvPr/>
            </p:nvSpPr>
            <p:spPr>
              <a:xfrm>
                <a:off x="7764371" y="5946925"/>
                <a:ext cx="4427629" cy="5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a:extLst>
                  <a:ext uri="{FF2B5EF4-FFF2-40B4-BE49-F238E27FC236}">
                    <a16:creationId xmlns:a16="http://schemas.microsoft.com/office/drawing/2014/main" id="{DE0B47B9-1D9C-1355-AD5F-560E9D1D00A8}"/>
                  </a:ext>
                </a:extLst>
              </p:cNvPr>
              <p:cNvSpPr txBox="1"/>
              <p:nvPr/>
            </p:nvSpPr>
            <p:spPr>
              <a:xfrm>
                <a:off x="8585733" y="6031847"/>
                <a:ext cx="2939752" cy="380776"/>
              </a:xfrm>
              <a:prstGeom prst="rect">
                <a:avLst/>
              </a:prstGeom>
              <a:noFill/>
            </p:spPr>
            <p:txBody>
              <a:bodyPr wrap="square" rtlCol="0">
                <a:spAutoFit/>
              </a:bodyPr>
              <a:lstStyle/>
              <a:p>
                <a:pPr marL="0" lvl="3">
                  <a:buSzPct val="100000"/>
                </a:pPr>
                <a:r>
                  <a:rPr lang="de-DE" sz="2200" b="1" dirty="0">
                    <a:ea typeface="Roboto" panose="02000000000000000000" pitchFamily="2" charset="0"/>
                  </a:rPr>
                  <a:t>Ergebnis</a:t>
                </a:r>
              </a:p>
            </p:txBody>
          </p:sp>
          <p:cxnSp>
            <p:nvCxnSpPr>
              <p:cNvPr id="23" name="Gerader Verbinder 22">
                <a:extLst>
                  <a:ext uri="{FF2B5EF4-FFF2-40B4-BE49-F238E27FC236}">
                    <a16:creationId xmlns:a16="http://schemas.microsoft.com/office/drawing/2014/main" id="{BEDA27BA-8806-76E3-9036-55031F5488A5}"/>
                  </a:ext>
                </a:extLst>
              </p:cNvPr>
              <p:cNvCxnSpPr>
                <a:cxnSpLocks/>
              </p:cNvCxnSpPr>
              <p:nvPr/>
            </p:nvCxnSpPr>
            <p:spPr>
              <a:xfrm flipH="1">
                <a:off x="7730689" y="5935601"/>
                <a:ext cx="4610242"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9" name="Graphic 2">
              <a:extLst>
                <a:ext uri="{FF2B5EF4-FFF2-40B4-BE49-F238E27FC236}">
                  <a16:creationId xmlns:a16="http://schemas.microsoft.com/office/drawing/2014/main" id="{2FCA1F79-C27F-384F-9192-4F06A85B2F4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31700" y="6475460"/>
              <a:ext cx="621689" cy="419822"/>
            </a:xfrm>
            <a:prstGeom prst="rect">
              <a:avLst/>
            </a:prstGeom>
          </p:spPr>
        </p:pic>
      </p:grpSp>
      <p:sp>
        <p:nvSpPr>
          <p:cNvPr id="25" name="Abgerundetes Rechteck 13">
            <a:extLst>
              <a:ext uri="{FF2B5EF4-FFF2-40B4-BE49-F238E27FC236}">
                <a16:creationId xmlns:a16="http://schemas.microsoft.com/office/drawing/2014/main" id="{D121C8AA-B60D-FB91-6033-A723683F6B76}"/>
              </a:ext>
            </a:extLst>
          </p:cNvPr>
          <p:cNvSpPr/>
          <p:nvPr/>
        </p:nvSpPr>
        <p:spPr>
          <a:xfrm>
            <a:off x="195448" y="840901"/>
            <a:ext cx="11157136" cy="756000"/>
          </a:xfrm>
          <a:prstGeom prst="roundRect">
            <a:avLst/>
          </a:prstGeom>
          <a:solidFill>
            <a:srgbClr val="EB6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    5</a:t>
            </a:r>
            <a:r>
              <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rPr>
              <a:t>. Infos der </a:t>
            </a:r>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Hauptquelle(n)</a:t>
            </a:r>
            <a:r>
              <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rPr>
              <a:t> mit der </a:t>
            </a:r>
            <a:r>
              <a:rPr lang="de-DE" sz="2800" u="sng" dirty="0">
                <a:solidFill>
                  <a:schemeClr val="bg1"/>
                </a:solidFill>
                <a:latin typeface="Arial" panose="020B0604020202020204" pitchFamily="34" charset="0"/>
                <a:cs typeface="Arial" panose="020B0604020202020204" pitchFamily="34" charset="0"/>
                <a:sym typeface="Wingdings" panose="05000000000000000000" pitchFamily="2" charset="2"/>
              </a:rPr>
              <a:t>Behauptung</a:t>
            </a:r>
            <a:r>
              <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vergleichen!</a:t>
            </a:r>
            <a:endParaRPr lang="de-DE" sz="2400" dirty="0">
              <a:solidFill>
                <a:schemeClr val="bg1"/>
              </a:solidFill>
            </a:endParaRPr>
          </a:p>
        </p:txBody>
      </p:sp>
      <p:pic>
        <p:nvPicPr>
          <p:cNvPr id="27" name="Grafik 26" descr="Zeitung mit einfarbiger Füllung">
            <a:extLst>
              <a:ext uri="{FF2B5EF4-FFF2-40B4-BE49-F238E27FC236}">
                <a16:creationId xmlns:a16="http://schemas.microsoft.com/office/drawing/2014/main" id="{AB149B0B-C014-4F7A-B855-1724E3C0DD3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483819" y="728784"/>
            <a:ext cx="756000" cy="756000"/>
          </a:xfrm>
          <a:prstGeom prst="rect">
            <a:avLst/>
          </a:prstGeom>
        </p:spPr>
      </p:pic>
    </p:spTree>
    <p:extLst>
      <p:ext uri="{BB962C8B-B14F-4D97-AF65-F5344CB8AC3E}">
        <p14:creationId xmlns:p14="http://schemas.microsoft.com/office/powerpoint/2010/main" val="2051957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bg/>
                                          </p:spTgt>
                                        </p:tgtEl>
                                        <p:attrNameLst>
                                          <p:attrName>style.visibility</p:attrName>
                                        </p:attrNameLst>
                                      </p:cBhvr>
                                      <p:to>
                                        <p:strVal val="visible"/>
                                      </p:to>
                                    </p:set>
                                    <p:anim calcmode="lin" valueType="num">
                                      <p:cBhvr additive="base">
                                        <p:cTn id="26"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27" dur="500" fill="hold"/>
                                        <p:tgtEl>
                                          <p:spTgt spid="13">
                                            <p:bg/>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 calcmode="lin" valueType="num">
                                      <p:cBhvr additive="base">
                                        <p:cTn id="30"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8" grpId="0" animBg="1"/>
      <p:bldP spid="25" grpId="0" animBg="1"/>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0B5FF6AE-637D-863A-9107-259705081930}"/>
              </a:ext>
            </a:extLst>
          </p:cNvPr>
          <p:cNvGrpSpPr/>
          <p:nvPr/>
        </p:nvGrpSpPr>
        <p:grpSpPr>
          <a:xfrm>
            <a:off x="407368" y="1740035"/>
            <a:ext cx="5256584" cy="4329574"/>
            <a:chOff x="407368" y="1740035"/>
            <a:chExt cx="5256584" cy="4329574"/>
          </a:xfrm>
        </p:grpSpPr>
        <p:pic>
          <p:nvPicPr>
            <p:cNvPr id="5" name="Grafik 4">
              <a:extLst>
                <a:ext uri="{FF2B5EF4-FFF2-40B4-BE49-F238E27FC236}">
                  <a16:creationId xmlns:a16="http://schemas.microsoft.com/office/drawing/2014/main" id="{B333B42F-4DD5-F97C-4B44-914B9A376FC7}"/>
                </a:ext>
              </a:extLst>
            </p:cNvPr>
            <p:cNvPicPr>
              <a:picLocks noChangeAspect="1"/>
            </p:cNvPicPr>
            <p:nvPr/>
          </p:nvPicPr>
          <p:blipFill>
            <a:blip r:embed="rId3"/>
            <a:srcRect t="32545" b="25521"/>
            <a:stretch>
              <a:fillRect/>
            </a:stretch>
          </p:blipFill>
          <p:spPr>
            <a:xfrm>
              <a:off x="1127448" y="1844297"/>
              <a:ext cx="2562042" cy="651662"/>
            </a:xfrm>
            <a:prstGeom prst="rect">
              <a:avLst/>
            </a:prstGeom>
          </p:spPr>
        </p:pic>
        <p:sp>
          <p:nvSpPr>
            <p:cNvPr id="12" name="Rechteck: abgerundete Ecken 11">
              <a:extLst>
                <a:ext uri="{FF2B5EF4-FFF2-40B4-BE49-F238E27FC236}">
                  <a16:creationId xmlns:a16="http://schemas.microsoft.com/office/drawing/2014/main" id="{805B6CED-8949-482D-0CC6-575D718112EC}"/>
                </a:ext>
              </a:extLst>
            </p:cNvPr>
            <p:cNvSpPr/>
            <p:nvPr/>
          </p:nvSpPr>
          <p:spPr>
            <a:xfrm>
              <a:off x="407368" y="2381878"/>
              <a:ext cx="5256584" cy="3687731"/>
            </a:xfrm>
            <a:prstGeom prst="roundRect">
              <a:avLst>
                <a:gd name="adj" fmla="val 6605"/>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de-DE" sz="2000" b="1" dirty="0">
                <a:solidFill>
                  <a:schemeClr val="tx1"/>
                </a:solidFill>
                <a:latin typeface="Arial" panose="020B0604020202020204" pitchFamily="34" charset="0"/>
                <a:cs typeface="Arial" panose="020B0604020202020204" pitchFamily="34" charset="0"/>
                <a:sym typeface="Wingdings" panose="05000000000000000000" pitchFamily="2" charset="2"/>
              </a:endParaRPr>
            </a:p>
            <a:p>
              <a:pPr algn="ct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Behauptung im Ausgangsbericht </a:t>
              </a:r>
            </a:p>
            <a:p>
              <a:pPr algn="ct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(Post auf Instagram):</a:t>
              </a:r>
              <a:endParaRPr lang="de-DE" sz="2400" b="1" dirty="0">
                <a:solidFill>
                  <a:schemeClr val="tx1"/>
                </a:solidFill>
              </a:endParaRPr>
            </a:p>
          </p:txBody>
        </p:sp>
        <p:pic>
          <p:nvPicPr>
            <p:cNvPr id="4" name="Grafik 3" descr="Ein Bild, das Grafiken, Farbigkeit, Kreis, Screenshot enthält.&#10;&#10;KI-generierte Inhalte können fehlerhaft sein.">
              <a:extLst>
                <a:ext uri="{FF2B5EF4-FFF2-40B4-BE49-F238E27FC236}">
                  <a16:creationId xmlns:a16="http://schemas.microsoft.com/office/drawing/2014/main" id="{E1CCA3E3-6D0F-61C9-97AD-F637BE0C0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65" y="1740035"/>
              <a:ext cx="860187" cy="860187"/>
            </a:xfrm>
            <a:prstGeom prst="rect">
              <a:avLst/>
            </a:prstGeom>
          </p:spPr>
        </p:pic>
      </p:grpSp>
      <p:sp>
        <p:nvSpPr>
          <p:cNvPr id="3" name="Foliennummernplatzhalter 2">
            <a:extLst>
              <a:ext uri="{FF2B5EF4-FFF2-40B4-BE49-F238E27FC236}">
                <a16:creationId xmlns:a16="http://schemas.microsoft.com/office/drawing/2014/main" id="{5664486E-A727-C93F-F052-1640B052E760}"/>
              </a:ext>
            </a:extLst>
          </p:cNvPr>
          <p:cNvSpPr>
            <a:spLocks noGrp="1"/>
          </p:cNvSpPr>
          <p:nvPr>
            <p:ph type="sldNum" sz="quarter" idx="12"/>
          </p:nvPr>
        </p:nvSpPr>
        <p:spPr/>
        <p:txBody>
          <a:bodyPr/>
          <a:lstStyle/>
          <a:p>
            <a:fld id="{995B83AF-091C-4368-ABDB-DF7FEF1A6B80}" type="slidenum">
              <a:rPr lang="de-DE" smtClean="0"/>
              <a:pPr/>
              <a:t>15</a:t>
            </a:fld>
            <a:endParaRPr lang="de-DE" dirty="0"/>
          </a:p>
        </p:txBody>
      </p:sp>
      <p:sp>
        <p:nvSpPr>
          <p:cNvPr id="11" name="Rechteck 10" hidden="1">
            <a:extLst>
              <a:ext uri="{FF2B5EF4-FFF2-40B4-BE49-F238E27FC236}">
                <a16:creationId xmlns:a16="http://schemas.microsoft.com/office/drawing/2014/main" id="{9457586F-D62C-3054-42E1-BC4AD02F22F5}"/>
              </a:ext>
            </a:extLst>
          </p:cNvPr>
          <p:cNvSpPr/>
          <p:nvPr/>
        </p:nvSpPr>
        <p:spPr>
          <a:xfrm>
            <a:off x="16597" y="1095234"/>
            <a:ext cx="7416824" cy="1512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5" name="Gruppieren 14">
            <a:extLst>
              <a:ext uri="{FF2B5EF4-FFF2-40B4-BE49-F238E27FC236}">
                <a16:creationId xmlns:a16="http://schemas.microsoft.com/office/drawing/2014/main" id="{11E2EBB2-E621-C0C1-71B0-1AB2A0D5F3C3}"/>
              </a:ext>
            </a:extLst>
          </p:cNvPr>
          <p:cNvGrpSpPr/>
          <p:nvPr/>
        </p:nvGrpSpPr>
        <p:grpSpPr>
          <a:xfrm>
            <a:off x="6802710" y="1429793"/>
            <a:ext cx="5256584" cy="4639815"/>
            <a:chOff x="6802710" y="1429793"/>
            <a:chExt cx="5256584" cy="4639815"/>
          </a:xfrm>
        </p:grpSpPr>
        <p:pic>
          <p:nvPicPr>
            <p:cNvPr id="6" name="Grafik 5" descr="t-online verstärkt Team Report und Recherche | STRÖER">
              <a:extLst>
                <a:ext uri="{FF2B5EF4-FFF2-40B4-BE49-F238E27FC236}">
                  <a16:creationId xmlns:a16="http://schemas.microsoft.com/office/drawing/2014/main" id="{98D0A706-E97C-2006-89E8-32F64A6F5867}"/>
                </a:ext>
              </a:extLst>
            </p:cNvPr>
            <p:cNvPicPr>
              <a:picLocks noChangeAspect="1"/>
            </p:cNvPicPr>
            <p:nvPr/>
          </p:nvPicPr>
          <p:blipFill>
            <a:blip r:embed="rId5"/>
            <a:stretch>
              <a:fillRect/>
            </a:stretch>
          </p:blipFill>
          <p:spPr>
            <a:xfrm>
              <a:off x="6922211" y="1429793"/>
              <a:ext cx="1728190" cy="1296143"/>
            </a:xfrm>
            <a:prstGeom prst="roundRect">
              <a:avLst/>
            </a:prstGeom>
          </p:spPr>
        </p:pic>
        <p:sp>
          <p:nvSpPr>
            <p:cNvPr id="16" name="Rechteck: abgerundete Ecken 15">
              <a:extLst>
                <a:ext uri="{FF2B5EF4-FFF2-40B4-BE49-F238E27FC236}">
                  <a16:creationId xmlns:a16="http://schemas.microsoft.com/office/drawing/2014/main" id="{CEE41A15-627B-1F85-118F-5EBC63D7ADB4}"/>
                </a:ext>
              </a:extLst>
            </p:cNvPr>
            <p:cNvSpPr/>
            <p:nvPr/>
          </p:nvSpPr>
          <p:spPr>
            <a:xfrm>
              <a:off x="6802710" y="2381873"/>
              <a:ext cx="5256584" cy="3687735"/>
            </a:xfrm>
            <a:prstGeom prst="roundRect">
              <a:avLst>
                <a:gd name="adj" fmla="val 5168"/>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de-DE" sz="2000" b="1" dirty="0">
                <a:solidFill>
                  <a:schemeClr val="tx1"/>
                </a:solidFill>
                <a:latin typeface="Arial" panose="020B0604020202020204" pitchFamily="34" charset="0"/>
                <a:cs typeface="Arial" panose="020B0604020202020204" pitchFamily="34" charset="0"/>
                <a:sym typeface="Wingdings" panose="05000000000000000000" pitchFamily="2" charset="2"/>
              </a:endParaRPr>
            </a:p>
            <a:p>
              <a:pPr algn="ct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Aussagen der Fachleute</a:t>
              </a:r>
            </a:p>
            <a:p>
              <a:pPr algn="ct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(=Quellen) im </a:t>
              </a:r>
              <a:r>
                <a:rPr lang="de-DE" sz="2400" b="1" i="1" dirty="0" err="1">
                  <a:solidFill>
                    <a:schemeClr val="tx1"/>
                  </a:solidFill>
                  <a:latin typeface="Arial" panose="020B0604020202020204" pitchFamily="34" charset="0"/>
                  <a:cs typeface="Arial" panose="020B0604020202020204" pitchFamily="34" charset="0"/>
                  <a:sym typeface="Wingdings" panose="05000000000000000000" pitchFamily="2" charset="2"/>
                </a:rPr>
                <a:t>t-online</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 Artikel</a:t>
              </a:r>
              <a:endParaRPr lang="de-DE" sz="2400" b="1" dirty="0">
                <a:solidFill>
                  <a:schemeClr val="tx1"/>
                </a:solidFill>
              </a:endParaRPr>
            </a:p>
          </p:txBody>
        </p:sp>
      </p:grpSp>
      <p:sp>
        <p:nvSpPr>
          <p:cNvPr id="2" name="Abgerundetes Rechteck 13">
            <a:extLst>
              <a:ext uri="{FF2B5EF4-FFF2-40B4-BE49-F238E27FC236}">
                <a16:creationId xmlns:a16="http://schemas.microsoft.com/office/drawing/2014/main" id="{5CBF18E4-C151-F064-A3D7-5EF666F28B75}"/>
              </a:ext>
            </a:extLst>
          </p:cNvPr>
          <p:cNvSpPr/>
          <p:nvPr/>
        </p:nvSpPr>
        <p:spPr>
          <a:xfrm>
            <a:off x="267456" y="839135"/>
            <a:ext cx="3740312" cy="656230"/>
          </a:xfrm>
          <a:prstGeom prst="roundRect">
            <a:avLst/>
          </a:prstGeom>
          <a:solidFill>
            <a:srgbClr val="EB6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 das Ergebnis:</a:t>
            </a:r>
            <a:endParaRPr lang="de-DE" sz="2400" dirty="0">
              <a:solidFill>
                <a:schemeClr val="bg1"/>
              </a:solidFill>
            </a:endParaRPr>
          </a:p>
        </p:txBody>
      </p:sp>
      <p:sp>
        <p:nvSpPr>
          <p:cNvPr id="7" name="Abgerundetes Rechteck 13">
            <a:extLst>
              <a:ext uri="{FF2B5EF4-FFF2-40B4-BE49-F238E27FC236}">
                <a16:creationId xmlns:a16="http://schemas.microsoft.com/office/drawing/2014/main" id="{1A991865-2394-B57F-2C69-C1B460C2E820}"/>
              </a:ext>
            </a:extLst>
          </p:cNvPr>
          <p:cNvSpPr/>
          <p:nvPr/>
        </p:nvSpPr>
        <p:spPr>
          <a:xfrm>
            <a:off x="1048416" y="4011150"/>
            <a:ext cx="3974488" cy="144065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rPr>
              <a:t>Himbeeren helfen gegen Kopfschmerzen viel besser als Aspirin.</a:t>
            </a:r>
          </a:p>
        </p:txBody>
      </p:sp>
      <p:sp>
        <p:nvSpPr>
          <p:cNvPr id="13" name="Abgerundetes Rechteck 13">
            <a:extLst>
              <a:ext uri="{FF2B5EF4-FFF2-40B4-BE49-F238E27FC236}">
                <a16:creationId xmlns:a16="http://schemas.microsoft.com/office/drawing/2014/main" id="{C28B5785-0448-BBFB-3A4D-3D3ECC533D19}"/>
              </a:ext>
            </a:extLst>
          </p:cNvPr>
          <p:cNvSpPr/>
          <p:nvPr/>
        </p:nvSpPr>
        <p:spPr>
          <a:xfrm>
            <a:off x="7307103" y="4011150"/>
            <a:ext cx="4342478" cy="1512653"/>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rPr>
              <a:t>Es müssten </a:t>
            </a:r>
            <a:r>
              <a:rPr lang="de-DE" sz="2200" b="1" dirty="0">
                <a:solidFill>
                  <a:schemeClr val="tx1"/>
                </a:solidFill>
              </a:rPr>
              <a:t>riesige Mengen </a:t>
            </a:r>
            <a:r>
              <a:rPr lang="de-DE" sz="2200" dirty="0">
                <a:solidFill>
                  <a:schemeClr val="tx1"/>
                </a:solidFill>
              </a:rPr>
              <a:t>konsumiert werden </a:t>
            </a:r>
            <a:br>
              <a:rPr lang="de-DE" sz="2200" dirty="0">
                <a:solidFill>
                  <a:schemeClr val="tx1"/>
                </a:solidFill>
              </a:rPr>
            </a:br>
            <a:r>
              <a:rPr lang="de-DE" sz="2200" dirty="0">
                <a:solidFill>
                  <a:schemeClr val="tx1"/>
                </a:solidFill>
              </a:rPr>
              <a:t>(macht Bauchschmerzen </a:t>
            </a:r>
            <a:br>
              <a:rPr lang="de-DE" sz="2200" dirty="0">
                <a:solidFill>
                  <a:schemeClr val="tx1"/>
                </a:solidFill>
              </a:rPr>
            </a:br>
            <a:r>
              <a:rPr lang="de-DE" sz="2200" dirty="0">
                <a:solidFill>
                  <a:schemeClr val="tx1"/>
                </a:solidFill>
              </a:rPr>
              <a:t>und ist sehr teuer!)</a:t>
            </a:r>
          </a:p>
        </p:txBody>
      </p:sp>
      <p:sp>
        <p:nvSpPr>
          <p:cNvPr id="8" name="Pfeil: nach links 7">
            <a:extLst>
              <a:ext uri="{FF2B5EF4-FFF2-40B4-BE49-F238E27FC236}">
                <a16:creationId xmlns:a16="http://schemas.microsoft.com/office/drawing/2014/main" id="{02512D7D-026D-4E34-AB84-5DB473C84BE5}"/>
              </a:ext>
            </a:extLst>
          </p:cNvPr>
          <p:cNvSpPr/>
          <p:nvPr/>
        </p:nvSpPr>
        <p:spPr>
          <a:xfrm>
            <a:off x="4884897" y="4225740"/>
            <a:ext cx="2422205" cy="864096"/>
          </a:xfrm>
          <a:prstGeom prst="leftArrow">
            <a:avLst/>
          </a:prstGeom>
          <a:solidFill>
            <a:srgbClr val="EB6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b="1" dirty="0"/>
              <a:t>irreführend</a:t>
            </a:r>
          </a:p>
        </p:txBody>
      </p:sp>
    </p:spTree>
    <p:extLst>
      <p:ext uri="{BB962C8B-B14F-4D97-AF65-F5344CB8AC3E}">
        <p14:creationId xmlns:p14="http://schemas.microsoft.com/office/powerpoint/2010/main" val="903614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1"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53" presetClass="entr" presetSubtype="16" fill="hold" grpId="1"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1500"/>
                            </p:stCondLst>
                            <p:childTnLst>
                              <p:par>
                                <p:cTn id="30" presetID="10" presetClass="entr" presetSubtype="0" fill="hold" grpId="0"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3"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816B3A86-D8D7-4C51-BF1B-971F674D255A}"/>
              </a:ext>
            </a:extLst>
          </p:cNvPr>
          <p:cNvPicPr>
            <a:picLocks noChangeAspect="1"/>
          </p:cNvPicPr>
          <p:nvPr/>
        </p:nvPicPr>
        <p:blipFill rotWithShape="1">
          <a:blip r:embed="rId3"/>
          <a:srcRect l="7523" t="3702" r="62587" b="46949"/>
          <a:stretch/>
        </p:blipFill>
        <p:spPr>
          <a:xfrm>
            <a:off x="10308680" y="2060848"/>
            <a:ext cx="1908000" cy="4725175"/>
          </a:xfrm>
          <a:prstGeom prst="rect">
            <a:avLst/>
          </a:prstGeom>
        </p:spPr>
      </p:pic>
      <p:sp>
        <p:nvSpPr>
          <p:cNvPr id="26" name="Abgerundete rechteckige Legende 6">
            <a:extLst>
              <a:ext uri="{FF2B5EF4-FFF2-40B4-BE49-F238E27FC236}">
                <a16:creationId xmlns:a16="http://schemas.microsoft.com/office/drawing/2014/main" id="{AA884261-DF1F-8ED0-7964-D0F8295A51CC}"/>
              </a:ext>
            </a:extLst>
          </p:cNvPr>
          <p:cNvSpPr/>
          <p:nvPr/>
        </p:nvSpPr>
        <p:spPr>
          <a:xfrm>
            <a:off x="3647728" y="2871366"/>
            <a:ext cx="6192688" cy="1754570"/>
          </a:xfrm>
          <a:prstGeom prst="wedgeRoundRectCallout">
            <a:avLst>
              <a:gd name="adj1" fmla="val 61197"/>
              <a:gd name="adj2" fmla="val -53556"/>
              <a:gd name="adj3" fmla="val 1666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mj-lt"/>
              </a:rPr>
              <a:t>Mehr als </a:t>
            </a:r>
            <a:r>
              <a:rPr lang="de-DE" sz="2400" b="1" dirty="0">
                <a:solidFill>
                  <a:schemeClr val="bg1"/>
                </a:solidFill>
                <a:latin typeface="+mj-lt"/>
              </a:rPr>
              <a:t>200 000 Menschen </a:t>
            </a:r>
            <a:r>
              <a:rPr lang="de-DE" sz="2400" dirty="0">
                <a:solidFill>
                  <a:schemeClr val="bg1"/>
                </a:solidFill>
                <a:latin typeface="+mj-lt"/>
              </a:rPr>
              <a:t>haben das geliked. Wenn die alle auf falsche Versprechungen reinfallen: Das ist bitter!</a:t>
            </a:r>
          </a:p>
        </p:txBody>
      </p:sp>
      <p:grpSp>
        <p:nvGrpSpPr>
          <p:cNvPr id="32" name="Gruppieren 31" hidden="1">
            <a:extLst>
              <a:ext uri="{FF2B5EF4-FFF2-40B4-BE49-F238E27FC236}">
                <a16:creationId xmlns:a16="http://schemas.microsoft.com/office/drawing/2014/main" id="{9028B036-79E5-3953-4F82-0C8BB8465E5E}"/>
              </a:ext>
            </a:extLst>
          </p:cNvPr>
          <p:cNvGrpSpPr/>
          <p:nvPr/>
        </p:nvGrpSpPr>
        <p:grpSpPr>
          <a:xfrm>
            <a:off x="9034448" y="1916832"/>
            <a:ext cx="3157552" cy="4941169"/>
            <a:chOff x="9034448" y="1916832"/>
            <a:chExt cx="3157552" cy="4941169"/>
          </a:xfrm>
        </p:grpSpPr>
        <p:sp>
          <p:nvSpPr>
            <p:cNvPr id="31" name="Rechteck 30">
              <a:extLst>
                <a:ext uri="{FF2B5EF4-FFF2-40B4-BE49-F238E27FC236}">
                  <a16:creationId xmlns:a16="http://schemas.microsoft.com/office/drawing/2014/main" id="{ABB9C483-2095-0BB2-987D-DFBCFBA10893}"/>
                </a:ext>
              </a:extLst>
            </p:cNvPr>
            <p:cNvSpPr/>
            <p:nvPr/>
          </p:nvSpPr>
          <p:spPr>
            <a:xfrm>
              <a:off x="9984432" y="1916832"/>
              <a:ext cx="2207568" cy="4941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descr="Ein Bild, das Kleidung, Hose, stehend, Cartoon enthält.&#10;&#10;KI-generierte Inhalte können fehlerhaft sein.">
              <a:extLst>
                <a:ext uri="{FF2B5EF4-FFF2-40B4-BE49-F238E27FC236}">
                  <a16:creationId xmlns:a16="http://schemas.microsoft.com/office/drawing/2014/main" id="{510A27B3-DA4D-3E8F-ACF8-2B7CF5EE02A9}"/>
                </a:ext>
              </a:extLst>
            </p:cNvPr>
            <p:cNvPicPr>
              <a:picLocks noChangeAspect="1"/>
            </p:cNvPicPr>
            <p:nvPr/>
          </p:nvPicPr>
          <p:blipFill>
            <a:blip r:embed="rId4">
              <a:extLst>
                <a:ext uri="{28A0092B-C50C-407E-A947-70E740481C1C}">
                  <a14:useLocalDpi xmlns:a14="http://schemas.microsoft.com/office/drawing/2010/main" val="0"/>
                </a:ext>
              </a:extLst>
            </a:blip>
            <a:srcRect b="40107"/>
            <a:stretch/>
          </p:blipFill>
          <p:spPr>
            <a:xfrm>
              <a:off x="9034448" y="2204865"/>
              <a:ext cx="3150472" cy="4653136"/>
            </a:xfrm>
            <a:prstGeom prst="rect">
              <a:avLst/>
            </a:prstGeom>
          </p:spPr>
        </p:pic>
      </p:grpSp>
      <p:grpSp>
        <p:nvGrpSpPr>
          <p:cNvPr id="6" name="Gruppieren 5">
            <a:extLst>
              <a:ext uri="{FF2B5EF4-FFF2-40B4-BE49-F238E27FC236}">
                <a16:creationId xmlns:a16="http://schemas.microsoft.com/office/drawing/2014/main" id="{32120AED-FC84-F150-8747-6A24CEDC45FF}"/>
              </a:ext>
            </a:extLst>
          </p:cNvPr>
          <p:cNvGrpSpPr/>
          <p:nvPr/>
        </p:nvGrpSpPr>
        <p:grpSpPr>
          <a:xfrm>
            <a:off x="5951984" y="6237312"/>
            <a:ext cx="6231441" cy="621417"/>
            <a:chOff x="5525905" y="6340057"/>
            <a:chExt cx="6653409" cy="673103"/>
          </a:xfrm>
        </p:grpSpPr>
        <p:grpSp>
          <p:nvGrpSpPr>
            <p:cNvPr id="7" name="Gruppieren 6">
              <a:extLst>
                <a:ext uri="{FF2B5EF4-FFF2-40B4-BE49-F238E27FC236}">
                  <a16:creationId xmlns:a16="http://schemas.microsoft.com/office/drawing/2014/main" id="{F1918FE3-8220-2153-81B8-9E3D3E024449}"/>
                </a:ext>
              </a:extLst>
            </p:cNvPr>
            <p:cNvGrpSpPr/>
            <p:nvPr/>
          </p:nvGrpSpPr>
          <p:grpSpPr>
            <a:xfrm>
              <a:off x="5525905" y="6340057"/>
              <a:ext cx="6653409" cy="673103"/>
              <a:chOff x="4967631" y="5935601"/>
              <a:chExt cx="7210623" cy="594822"/>
            </a:xfrm>
          </p:grpSpPr>
          <p:sp>
            <p:nvSpPr>
              <p:cNvPr id="9" name="Rechteck 8">
                <a:extLst>
                  <a:ext uri="{FF2B5EF4-FFF2-40B4-BE49-F238E27FC236}">
                    <a16:creationId xmlns:a16="http://schemas.microsoft.com/office/drawing/2014/main" id="{0C171357-7B1F-6291-ED98-5E6A2CF6390E}"/>
                  </a:ext>
                </a:extLst>
              </p:cNvPr>
              <p:cNvSpPr/>
              <p:nvPr/>
            </p:nvSpPr>
            <p:spPr>
              <a:xfrm>
                <a:off x="7198156" y="5935601"/>
                <a:ext cx="4980098" cy="594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a:extLst>
                  <a:ext uri="{FF2B5EF4-FFF2-40B4-BE49-F238E27FC236}">
                    <a16:creationId xmlns:a16="http://schemas.microsoft.com/office/drawing/2014/main" id="{D607EC7D-F87D-59B0-B4F3-0214872A4E4C}"/>
                  </a:ext>
                </a:extLst>
              </p:cNvPr>
              <p:cNvCxnSpPr>
                <a:cxnSpLocks/>
              </p:cNvCxnSpPr>
              <p:nvPr/>
            </p:nvCxnSpPr>
            <p:spPr>
              <a:xfrm flipH="1">
                <a:off x="4967631" y="5935601"/>
                <a:ext cx="7190685"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8" name="Graphic 2">
              <a:extLst>
                <a:ext uri="{FF2B5EF4-FFF2-40B4-BE49-F238E27FC236}">
                  <a16:creationId xmlns:a16="http://schemas.microsoft.com/office/drawing/2014/main" id="{5B9B4417-74B3-CFA6-70E5-F557316C599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45980" y="6475460"/>
              <a:ext cx="454904" cy="466726"/>
            </a:xfrm>
            <a:prstGeom prst="rect">
              <a:avLst/>
            </a:prstGeom>
          </p:spPr>
        </p:pic>
      </p:grpSp>
      <p:sp>
        <p:nvSpPr>
          <p:cNvPr id="17" name="Textfeld 16">
            <a:extLst>
              <a:ext uri="{FF2B5EF4-FFF2-40B4-BE49-F238E27FC236}">
                <a16:creationId xmlns:a16="http://schemas.microsoft.com/office/drawing/2014/main" id="{38DF5A1D-57C7-4365-B612-D3E0561DCA01}"/>
              </a:ext>
            </a:extLst>
          </p:cNvPr>
          <p:cNvSpPr txBox="1"/>
          <p:nvPr/>
        </p:nvSpPr>
        <p:spPr>
          <a:xfrm>
            <a:off x="5498413" y="6310481"/>
            <a:ext cx="6070195" cy="430887"/>
          </a:xfrm>
          <a:prstGeom prst="rect">
            <a:avLst/>
          </a:prstGeom>
          <a:noFill/>
        </p:spPr>
        <p:txBody>
          <a:bodyPr wrap="square" rtlCol="0">
            <a:spAutoFit/>
          </a:bodyPr>
          <a:lstStyle/>
          <a:p>
            <a:pPr marL="481013" lvl="3">
              <a:buSzPct val="100000"/>
            </a:pPr>
            <a:r>
              <a:rPr lang="de-DE" sz="2200" b="1" dirty="0">
                <a:ea typeface="Roboto" panose="02000000000000000000" pitchFamily="2" charset="0"/>
              </a:rPr>
              <a:t>Können wir alle Behauptungen prüfen?</a:t>
            </a:r>
          </a:p>
        </p:txBody>
      </p:sp>
      <p:sp>
        <p:nvSpPr>
          <p:cNvPr id="5" name="Sprechblase: rechteckig mit abgerundeten Ecken 4">
            <a:extLst>
              <a:ext uri="{FF2B5EF4-FFF2-40B4-BE49-F238E27FC236}">
                <a16:creationId xmlns:a16="http://schemas.microsoft.com/office/drawing/2014/main" id="{1218A87B-E057-50B8-A6CB-E22782C1C430}"/>
              </a:ext>
            </a:extLst>
          </p:cNvPr>
          <p:cNvSpPr/>
          <p:nvPr/>
        </p:nvSpPr>
        <p:spPr>
          <a:xfrm>
            <a:off x="2841760" y="4811197"/>
            <a:ext cx="6192688" cy="1194460"/>
          </a:xfrm>
          <a:prstGeom prst="wedgeRoundRectCallout">
            <a:avLst>
              <a:gd name="adj1" fmla="val -61852"/>
              <a:gd name="adj2" fmla="val -61062"/>
              <a:gd name="adj3" fmla="val 16667"/>
            </a:avLst>
          </a:prstGeom>
          <a:solidFill>
            <a:srgbClr val="ED6182"/>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dirty="0">
                <a:solidFill>
                  <a:schemeClr val="bg1"/>
                </a:solidFill>
                <a:latin typeface="+mj-lt"/>
              </a:rPr>
              <a:t>Stimmt. Also besser die Fakten checken und dann erst teilen oder liken!</a:t>
            </a:r>
          </a:p>
        </p:txBody>
      </p:sp>
      <p:pic>
        <p:nvPicPr>
          <p:cNvPr id="13" name="Grafik 12">
            <a:extLst>
              <a:ext uri="{FF2B5EF4-FFF2-40B4-BE49-F238E27FC236}">
                <a16:creationId xmlns:a16="http://schemas.microsoft.com/office/drawing/2014/main" id="{C46C58F6-98C0-4E68-A5AF-FA9AA795B059}"/>
              </a:ext>
            </a:extLst>
          </p:cNvPr>
          <p:cNvPicPr>
            <a:picLocks noChangeAspect="1"/>
          </p:cNvPicPr>
          <p:nvPr/>
        </p:nvPicPr>
        <p:blipFill rotWithShape="1">
          <a:blip r:embed="rId6">
            <a:extLst>
              <a:ext uri="{28A0092B-C50C-407E-A947-70E740481C1C}">
                <a14:useLocalDpi xmlns:a14="http://schemas.microsoft.com/office/drawing/2010/main" val="0"/>
              </a:ext>
            </a:extLst>
          </a:blip>
          <a:srcRect l="24321" t="1701" r="24243" b="7227"/>
          <a:stretch/>
        </p:blipFill>
        <p:spPr>
          <a:xfrm flipH="1">
            <a:off x="119335" y="1998217"/>
            <a:ext cx="2472006" cy="4860000"/>
          </a:xfrm>
          <a:prstGeom prst="rect">
            <a:avLst/>
          </a:prstGeom>
        </p:spPr>
      </p:pic>
      <p:pic>
        <p:nvPicPr>
          <p:cNvPr id="10" name="Grafik 9">
            <a:extLst>
              <a:ext uri="{FF2B5EF4-FFF2-40B4-BE49-F238E27FC236}">
                <a16:creationId xmlns:a16="http://schemas.microsoft.com/office/drawing/2014/main" id="{D3D2D100-9B5B-43C0-BCAC-434A7150395D}"/>
              </a:ext>
            </a:extLst>
          </p:cNvPr>
          <p:cNvPicPr>
            <a:picLocks noChangeAspect="1"/>
          </p:cNvPicPr>
          <p:nvPr/>
        </p:nvPicPr>
        <p:blipFill rotWithShape="1">
          <a:blip r:embed="rId7">
            <a:extLst>
              <a:ext uri="{28A0092B-C50C-407E-A947-70E740481C1C}">
                <a14:useLocalDpi xmlns:a14="http://schemas.microsoft.com/office/drawing/2010/main" val="0"/>
              </a:ext>
            </a:extLst>
          </a:blip>
          <a:srcRect l="70339" r="2953" b="7227"/>
          <a:stretch/>
        </p:blipFill>
        <p:spPr>
          <a:xfrm flipH="1">
            <a:off x="409668" y="1916832"/>
            <a:ext cx="1653884" cy="4941168"/>
          </a:xfrm>
          <a:prstGeom prst="rect">
            <a:avLst/>
          </a:prstGeom>
        </p:spPr>
      </p:pic>
      <p:sp>
        <p:nvSpPr>
          <p:cNvPr id="19" name="Sprechblase: rechteckig mit abgerundeten Ecken 18">
            <a:extLst>
              <a:ext uri="{FF2B5EF4-FFF2-40B4-BE49-F238E27FC236}">
                <a16:creationId xmlns:a16="http://schemas.microsoft.com/office/drawing/2014/main" id="{B1E5FD71-1E33-F304-0C1B-BF7F0C1E391B}"/>
              </a:ext>
            </a:extLst>
          </p:cNvPr>
          <p:cNvSpPr/>
          <p:nvPr/>
        </p:nvSpPr>
        <p:spPr>
          <a:xfrm>
            <a:off x="2351584" y="901376"/>
            <a:ext cx="6192688" cy="1754570"/>
          </a:xfrm>
          <a:prstGeom prst="wedgeRoundRectCallout">
            <a:avLst>
              <a:gd name="adj1" fmla="val -58385"/>
              <a:gd name="adj2" fmla="val 56719"/>
              <a:gd name="adj3" fmla="val 16667"/>
            </a:avLst>
          </a:prstGeom>
          <a:solidFill>
            <a:srgbClr val="ED6182"/>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dirty="0">
                <a:solidFill>
                  <a:schemeClr val="bg1"/>
                </a:solidFill>
                <a:latin typeface="+mj-lt"/>
              </a:rPr>
              <a:t>Ok, das mit den Himbeeren stimmt so nicht. Es geht ja nur um Kopfschmerzen, </a:t>
            </a:r>
            <a:br>
              <a:rPr lang="de-DE" sz="2400" dirty="0">
                <a:solidFill>
                  <a:schemeClr val="bg1"/>
                </a:solidFill>
                <a:latin typeface="+mj-lt"/>
              </a:rPr>
            </a:br>
            <a:r>
              <a:rPr lang="de-DE" sz="2400" dirty="0">
                <a:solidFill>
                  <a:schemeClr val="bg1"/>
                </a:solidFill>
                <a:latin typeface="+mj-lt"/>
              </a:rPr>
              <a:t>so schlimm ist das nicht.</a:t>
            </a:r>
          </a:p>
        </p:txBody>
      </p:sp>
      <p:sp>
        <p:nvSpPr>
          <p:cNvPr id="3" name="Foliennummernplatzhalter 2">
            <a:extLst>
              <a:ext uri="{FF2B5EF4-FFF2-40B4-BE49-F238E27FC236}">
                <a16:creationId xmlns:a16="http://schemas.microsoft.com/office/drawing/2014/main" id="{2720F400-9D00-ACD3-B9C8-7BF24C21AFCA}"/>
              </a:ext>
            </a:extLst>
          </p:cNvPr>
          <p:cNvSpPr>
            <a:spLocks noGrp="1"/>
          </p:cNvSpPr>
          <p:nvPr>
            <p:ph type="sldNum" sz="quarter" idx="12"/>
          </p:nvPr>
        </p:nvSpPr>
        <p:spPr>
          <a:xfrm>
            <a:off x="218084" y="6286462"/>
            <a:ext cx="2844800" cy="365125"/>
          </a:xfrm>
        </p:spPr>
        <p:txBody>
          <a:bodyPr/>
          <a:lstStyle/>
          <a:p>
            <a:fld id="{995B83AF-091C-4368-ABDB-DF7FEF1A6B80}" type="slidenum">
              <a:rPr lang="de-DE" smtClean="0"/>
              <a:pPr/>
              <a:t>16</a:t>
            </a:fld>
            <a:endParaRPr lang="de-DE" dirty="0"/>
          </a:p>
        </p:txBody>
      </p:sp>
    </p:spTree>
    <p:extLst>
      <p:ext uri="{BB962C8B-B14F-4D97-AF65-F5344CB8AC3E}">
        <p14:creationId xmlns:p14="http://schemas.microsoft.com/office/powerpoint/2010/main" val="522045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750"/>
                            </p:stCondLst>
                            <p:childTnLst>
                              <p:par>
                                <p:cTn id="13" presetID="10" presetClass="entr" presetSubtype="0" fill="hold" grpId="0" nodeType="afterEffect">
                                  <p:stCondLst>
                                    <p:cond delay="1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2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750"/>
                                        <p:tgtEl>
                                          <p:spTgt spid="10"/>
                                        </p:tgtEl>
                                      </p:cBhvr>
                                    </p:animEffect>
                                  </p:childTnLst>
                                </p:cTn>
                              </p:par>
                              <p:par>
                                <p:cTn id="29" presetID="10" presetClass="exit" presetSubtype="0" fill="hold" nodeType="withEffect">
                                  <p:stCondLst>
                                    <p:cond delay="0"/>
                                  </p:stCondLst>
                                  <p:childTnLst>
                                    <p:animEffect transition="out" filter="fade">
                                      <p:cBhvr>
                                        <p:cTn id="30" dur="250"/>
                                        <p:tgtEl>
                                          <p:spTgt spid="13"/>
                                        </p:tgtEl>
                                      </p:cBhvr>
                                    </p:animEffect>
                                    <p:set>
                                      <p:cBhvr>
                                        <p:cTn id="31" dur="1" fill="hold">
                                          <p:stCondLst>
                                            <p:cond delay="249"/>
                                          </p:stCondLst>
                                        </p:cTn>
                                        <p:tgtEl>
                                          <p:spTgt spid="13"/>
                                        </p:tgtEl>
                                        <p:attrNameLst>
                                          <p:attrName>style.visibility</p:attrName>
                                        </p:attrNameLst>
                                      </p:cBhvr>
                                      <p:to>
                                        <p:strVal val="hidden"/>
                                      </p:to>
                                    </p:se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E138C-6CE1-B4C7-7C48-39CC40262E4B}"/>
            </a:ext>
          </a:extLst>
        </p:cNvPr>
        <p:cNvGrpSpPr/>
        <p:nvPr/>
      </p:nvGrpSpPr>
      <p:grpSpPr>
        <a:xfrm>
          <a:off x="0" y="0"/>
          <a:ext cx="0" cy="0"/>
          <a:chOff x="0" y="0"/>
          <a:chExt cx="0" cy="0"/>
        </a:xfrm>
      </p:grpSpPr>
      <p:pic>
        <p:nvPicPr>
          <p:cNvPr id="19" name="Grafik 18">
            <a:extLst>
              <a:ext uri="{FF2B5EF4-FFF2-40B4-BE49-F238E27FC236}">
                <a16:creationId xmlns:a16="http://schemas.microsoft.com/office/drawing/2014/main" id="{C913069B-66C8-457F-A952-4B366628EA20}"/>
              </a:ext>
            </a:extLst>
          </p:cNvPr>
          <p:cNvPicPr>
            <a:picLocks noChangeAspect="1"/>
          </p:cNvPicPr>
          <p:nvPr/>
        </p:nvPicPr>
        <p:blipFill rotWithShape="1">
          <a:blip r:embed="rId3"/>
          <a:srcRect l="33813" r="36214" b="7558"/>
          <a:stretch/>
        </p:blipFill>
        <p:spPr>
          <a:xfrm flipH="1">
            <a:off x="-96688" y="2386143"/>
            <a:ext cx="1788274" cy="4471857"/>
          </a:xfrm>
          <a:prstGeom prst="rect">
            <a:avLst/>
          </a:prstGeom>
        </p:spPr>
      </p:pic>
      <p:sp>
        <p:nvSpPr>
          <p:cNvPr id="36" name="Sprechblase: rechteckig mit abgerundeten Ecken 35">
            <a:extLst>
              <a:ext uri="{FF2B5EF4-FFF2-40B4-BE49-F238E27FC236}">
                <a16:creationId xmlns:a16="http://schemas.microsoft.com/office/drawing/2014/main" id="{2A8D4679-8CDC-D678-60BE-9547B7248222}"/>
              </a:ext>
            </a:extLst>
          </p:cNvPr>
          <p:cNvSpPr/>
          <p:nvPr/>
        </p:nvSpPr>
        <p:spPr>
          <a:xfrm>
            <a:off x="494115" y="959473"/>
            <a:ext cx="5383057" cy="1368152"/>
          </a:xfrm>
          <a:prstGeom prst="wedgeRoundRectCallout">
            <a:avLst>
              <a:gd name="adj1" fmla="val -33371"/>
              <a:gd name="adj2" fmla="val 90078"/>
              <a:gd name="adj3" fmla="val 16667"/>
            </a:avLst>
          </a:prstGeom>
          <a:solidFill>
            <a:srgbClr val="ED6182"/>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200" b="1" dirty="0">
                <a:solidFill>
                  <a:schemeClr val="bg1"/>
                </a:solidFill>
                <a:latin typeface="+mj-lt"/>
              </a:rPr>
              <a:t>Frage: </a:t>
            </a:r>
            <a:r>
              <a:rPr lang="de-DE" sz="2200" dirty="0">
                <a:solidFill>
                  <a:schemeClr val="bg1"/>
                </a:solidFill>
                <a:latin typeface="+mj-lt"/>
              </a:rPr>
              <a:t>Kann man alle Behauptungen überprüfen?  Zum Beispiel, ob es hier wirklich den besten Burger gibt?</a:t>
            </a:r>
          </a:p>
        </p:txBody>
      </p:sp>
      <p:pic>
        <p:nvPicPr>
          <p:cNvPr id="9" name="Grafik 8" descr="Ein Bild, das Text, Fastfood, Screenshot, Person enthält.&#10;&#10;KI-generierte Inhalte können fehlerhaft sein.">
            <a:extLst>
              <a:ext uri="{FF2B5EF4-FFF2-40B4-BE49-F238E27FC236}">
                <a16:creationId xmlns:a16="http://schemas.microsoft.com/office/drawing/2014/main" id="{F295EE6E-0776-0912-E194-F2B822060E55}"/>
              </a:ext>
            </a:extLst>
          </p:cNvPr>
          <p:cNvPicPr>
            <a:picLocks noChangeAspect="1"/>
          </p:cNvPicPr>
          <p:nvPr/>
        </p:nvPicPr>
        <p:blipFill>
          <a:blip r:embed="rId4">
            <a:extLst>
              <a:ext uri="{28A0092B-C50C-407E-A947-70E740481C1C}">
                <a14:useLocalDpi xmlns:a14="http://schemas.microsoft.com/office/drawing/2010/main" val="0"/>
              </a:ext>
            </a:extLst>
          </a:blip>
          <a:srcRect t="35887" b="11254"/>
          <a:stretch>
            <a:fillRect/>
          </a:stretch>
        </p:blipFill>
        <p:spPr>
          <a:xfrm>
            <a:off x="2802834" y="2963630"/>
            <a:ext cx="2995033" cy="3894370"/>
          </a:xfrm>
          <a:prstGeom prst="rect">
            <a:avLst/>
          </a:prstGeom>
        </p:spPr>
      </p:pic>
      <p:pic>
        <p:nvPicPr>
          <p:cNvPr id="20" name="Grafik 19">
            <a:extLst>
              <a:ext uri="{FF2B5EF4-FFF2-40B4-BE49-F238E27FC236}">
                <a16:creationId xmlns:a16="http://schemas.microsoft.com/office/drawing/2014/main" id="{0206AFA5-9C45-4BA7-BA25-870ECBD38A13}"/>
              </a:ext>
            </a:extLst>
          </p:cNvPr>
          <p:cNvPicPr>
            <a:picLocks noChangeAspect="1"/>
          </p:cNvPicPr>
          <p:nvPr/>
        </p:nvPicPr>
        <p:blipFill rotWithShape="1">
          <a:blip r:embed="rId5">
            <a:extLst>
              <a:ext uri="{28A0092B-C50C-407E-A947-70E740481C1C}">
                <a14:useLocalDpi xmlns:a14="http://schemas.microsoft.com/office/drawing/2010/main" val="0"/>
              </a:ext>
            </a:extLst>
          </a:blip>
          <a:srcRect l="66622" b="49849"/>
          <a:stretch/>
        </p:blipFill>
        <p:spPr>
          <a:xfrm>
            <a:off x="10812000" y="2619999"/>
            <a:ext cx="1780042" cy="4238001"/>
          </a:xfrm>
          <a:prstGeom prst="rect">
            <a:avLst/>
          </a:prstGeom>
        </p:spPr>
      </p:pic>
      <p:pic>
        <p:nvPicPr>
          <p:cNvPr id="10" name="Grafik 9">
            <a:extLst>
              <a:ext uri="{FF2B5EF4-FFF2-40B4-BE49-F238E27FC236}">
                <a16:creationId xmlns:a16="http://schemas.microsoft.com/office/drawing/2014/main" id="{479132A1-D45B-8459-B4DA-37C2A0963C4C}"/>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67000"/>
                    </a14:imgEffect>
                  </a14:imgLayer>
                </a14:imgProps>
              </a:ext>
            </a:extLst>
          </a:blip>
          <a:srcRect b="15718"/>
          <a:stretch>
            <a:fillRect/>
          </a:stretch>
        </p:blipFill>
        <p:spPr>
          <a:xfrm>
            <a:off x="2567608" y="2507011"/>
            <a:ext cx="3465483" cy="4382620"/>
          </a:xfrm>
          <a:prstGeom prst="rect">
            <a:avLst/>
          </a:prstGeom>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F8CDA980-62A3-BEAA-CE64-024C82D5FFFF}"/>
              </a:ext>
            </a:extLst>
          </p:cNvPr>
          <p:cNvSpPr txBox="1"/>
          <p:nvPr/>
        </p:nvSpPr>
        <p:spPr>
          <a:xfrm>
            <a:off x="6023992" y="6305545"/>
            <a:ext cx="1368152" cy="507831"/>
          </a:xfrm>
          <a:prstGeom prst="rect">
            <a:avLst/>
          </a:prstGeom>
          <a:noFill/>
        </p:spPr>
        <p:txBody>
          <a:bodyPr wrap="square" rtlCol="0">
            <a:spAutoFit/>
          </a:bodyPr>
          <a:lstStyle/>
          <a:p>
            <a:r>
              <a:rPr lang="de-DE" sz="900" dirty="0"/>
              <a:t>Quelle: Instagram; Kanal: </a:t>
            </a:r>
            <a:r>
              <a:rPr lang="de-DE" sz="900" dirty="0" err="1"/>
              <a:t>unterwegsmitjasmin</a:t>
            </a:r>
            <a:endParaRPr lang="de-DE" sz="900" dirty="0"/>
          </a:p>
        </p:txBody>
      </p:sp>
      <p:grpSp>
        <p:nvGrpSpPr>
          <p:cNvPr id="4" name="Gruppieren 3">
            <a:extLst>
              <a:ext uri="{FF2B5EF4-FFF2-40B4-BE49-F238E27FC236}">
                <a16:creationId xmlns:a16="http://schemas.microsoft.com/office/drawing/2014/main" id="{6FB4AAA5-B4D0-7034-7935-48842E7590E5}"/>
              </a:ext>
            </a:extLst>
          </p:cNvPr>
          <p:cNvGrpSpPr/>
          <p:nvPr/>
        </p:nvGrpSpPr>
        <p:grpSpPr>
          <a:xfrm>
            <a:off x="7752184" y="6246942"/>
            <a:ext cx="4716000" cy="642689"/>
            <a:chOff x="7562010" y="6246942"/>
            <a:chExt cx="4716000" cy="642689"/>
          </a:xfrm>
        </p:grpSpPr>
        <p:grpSp>
          <p:nvGrpSpPr>
            <p:cNvPr id="11" name="Gruppieren 10">
              <a:extLst>
                <a:ext uri="{FF2B5EF4-FFF2-40B4-BE49-F238E27FC236}">
                  <a16:creationId xmlns:a16="http://schemas.microsoft.com/office/drawing/2014/main" id="{ED47C8EA-0AB9-14C2-32D3-9617F120A4FF}"/>
                </a:ext>
              </a:extLst>
            </p:cNvPr>
            <p:cNvGrpSpPr/>
            <p:nvPr/>
          </p:nvGrpSpPr>
          <p:grpSpPr>
            <a:xfrm>
              <a:off x="7562010" y="6246942"/>
              <a:ext cx="4716000" cy="642689"/>
              <a:chOff x="2706613" y="5780226"/>
              <a:chExt cx="9661596" cy="567945"/>
            </a:xfrm>
          </p:grpSpPr>
          <p:sp>
            <p:nvSpPr>
              <p:cNvPr id="12" name="Rechteck 11">
                <a:extLst>
                  <a:ext uri="{FF2B5EF4-FFF2-40B4-BE49-F238E27FC236}">
                    <a16:creationId xmlns:a16="http://schemas.microsoft.com/office/drawing/2014/main" id="{D19F7751-CBF3-76C1-3D0D-B7C6103B1F7F}"/>
                  </a:ext>
                </a:extLst>
              </p:cNvPr>
              <p:cNvSpPr/>
              <p:nvPr/>
            </p:nvSpPr>
            <p:spPr>
              <a:xfrm>
                <a:off x="4657729" y="5796888"/>
                <a:ext cx="7432998" cy="551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r Verbinder 12">
                <a:extLst>
                  <a:ext uri="{FF2B5EF4-FFF2-40B4-BE49-F238E27FC236}">
                    <a16:creationId xmlns:a16="http://schemas.microsoft.com/office/drawing/2014/main" id="{196AA579-1701-E20A-A3A1-9C6B3EF15D6D}"/>
                  </a:ext>
                </a:extLst>
              </p:cNvPr>
              <p:cNvCxnSpPr>
                <a:cxnSpLocks/>
              </p:cNvCxnSpPr>
              <p:nvPr/>
            </p:nvCxnSpPr>
            <p:spPr>
              <a:xfrm flipH="1">
                <a:off x="2706613" y="5780226"/>
                <a:ext cx="9661596" cy="0"/>
              </a:xfrm>
              <a:prstGeom prst="line">
                <a:avLst/>
              </a:prstGeom>
              <a:ln w="6350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18" name="Graphic 2">
              <a:extLst>
                <a:ext uri="{FF2B5EF4-FFF2-40B4-BE49-F238E27FC236}">
                  <a16:creationId xmlns:a16="http://schemas.microsoft.com/office/drawing/2014/main" id="{A3613E21-EA71-42FC-BCB0-FEC437DACFD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450442" y="6338303"/>
              <a:ext cx="458511" cy="475073"/>
            </a:xfrm>
            <a:prstGeom prst="rect">
              <a:avLst/>
            </a:prstGeom>
          </p:spPr>
        </p:pic>
      </p:grpSp>
      <p:sp>
        <p:nvSpPr>
          <p:cNvPr id="15" name="Textfeld 14">
            <a:extLst>
              <a:ext uri="{FF2B5EF4-FFF2-40B4-BE49-F238E27FC236}">
                <a16:creationId xmlns:a16="http://schemas.microsoft.com/office/drawing/2014/main" id="{B9D0445B-61AA-451A-A01C-59D95F0608B4}"/>
              </a:ext>
            </a:extLst>
          </p:cNvPr>
          <p:cNvSpPr txBox="1"/>
          <p:nvPr/>
        </p:nvSpPr>
        <p:spPr>
          <a:xfrm>
            <a:off x="7176121" y="6369042"/>
            <a:ext cx="4536503" cy="430887"/>
          </a:xfrm>
          <a:prstGeom prst="rect">
            <a:avLst/>
          </a:prstGeom>
          <a:noFill/>
        </p:spPr>
        <p:txBody>
          <a:bodyPr wrap="square" rtlCol="0">
            <a:spAutoFit/>
          </a:bodyPr>
          <a:lstStyle/>
          <a:p>
            <a:pPr marL="481013" lvl="3">
              <a:buSzPct val="100000"/>
            </a:pPr>
            <a:r>
              <a:rPr lang="de-DE" sz="2200" b="1" dirty="0">
                <a:ea typeface="Roboto" panose="02000000000000000000" pitchFamily="2" charset="0"/>
              </a:rPr>
              <a:t>Was sind eigentlich Fakten?</a:t>
            </a:r>
          </a:p>
        </p:txBody>
      </p:sp>
      <p:sp>
        <p:nvSpPr>
          <p:cNvPr id="5" name="Textfeld 4">
            <a:extLst>
              <a:ext uri="{FF2B5EF4-FFF2-40B4-BE49-F238E27FC236}">
                <a16:creationId xmlns:a16="http://schemas.microsoft.com/office/drawing/2014/main" id="{C2FB9404-494F-4920-A624-79BF0DF50C26}"/>
              </a:ext>
            </a:extLst>
          </p:cNvPr>
          <p:cNvSpPr txBox="1"/>
          <p:nvPr/>
        </p:nvSpPr>
        <p:spPr>
          <a:xfrm>
            <a:off x="6096000" y="2591562"/>
            <a:ext cx="4716000" cy="830997"/>
          </a:xfrm>
          <a:prstGeom prst="rect">
            <a:avLst/>
          </a:prstGeom>
          <a:solidFill>
            <a:schemeClr val="tx2">
              <a:lumMod val="60000"/>
              <a:lumOff val="40000"/>
            </a:schemeClr>
          </a:solidFill>
        </p:spPr>
        <p:txBody>
          <a:bodyPr wrap="square" rtlCol="0">
            <a:spAutoFit/>
          </a:bodyPr>
          <a:lstStyle/>
          <a:p>
            <a:pPr algn="ctr"/>
            <a:r>
              <a:rPr lang="de-DE" sz="2400" b="1" dirty="0">
                <a:solidFill>
                  <a:schemeClr val="bg1"/>
                </a:solidFill>
              </a:rPr>
              <a:t>Was meint Ihr: Kann man diese Behauptung überprüfen?</a:t>
            </a:r>
          </a:p>
        </p:txBody>
      </p:sp>
      <p:sp>
        <p:nvSpPr>
          <p:cNvPr id="3" name="Pfeil: nach links 2">
            <a:extLst>
              <a:ext uri="{FF2B5EF4-FFF2-40B4-BE49-F238E27FC236}">
                <a16:creationId xmlns:a16="http://schemas.microsoft.com/office/drawing/2014/main" id="{D3119427-D779-46C6-AA2B-4AC86A8202F1}"/>
              </a:ext>
            </a:extLst>
          </p:cNvPr>
          <p:cNvSpPr/>
          <p:nvPr/>
        </p:nvSpPr>
        <p:spPr>
          <a:xfrm>
            <a:off x="5735960" y="3526060"/>
            <a:ext cx="684000" cy="360000"/>
          </a:xfrm>
          <a:prstGeom prst="leftArrow">
            <a:avLst/>
          </a:prstGeom>
          <a:solidFill>
            <a:srgbClr val="EB6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 rechteckige Legende 6">
            <a:extLst>
              <a:ext uri="{FF2B5EF4-FFF2-40B4-BE49-F238E27FC236}">
                <a16:creationId xmlns:a16="http://schemas.microsoft.com/office/drawing/2014/main" id="{C2D7DFCD-50C0-E8DD-4A05-D66F96EB08F1}"/>
              </a:ext>
            </a:extLst>
          </p:cNvPr>
          <p:cNvSpPr/>
          <p:nvPr/>
        </p:nvSpPr>
        <p:spPr>
          <a:xfrm>
            <a:off x="6096000" y="1344587"/>
            <a:ext cx="4769051" cy="2286076"/>
          </a:xfrm>
          <a:prstGeom prst="wedgeRoundRectCallout">
            <a:avLst>
              <a:gd name="adj1" fmla="val 48563"/>
              <a:gd name="adj2" fmla="val 61575"/>
              <a:gd name="adj3" fmla="val 16667"/>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de-DE" sz="2200" b="1" dirty="0">
                <a:solidFill>
                  <a:schemeClr val="bg1"/>
                </a:solidFill>
              </a:rPr>
              <a:t>Antwort: </a:t>
            </a:r>
            <a:r>
              <a:rPr lang="de-DE" sz="2200" dirty="0">
                <a:solidFill>
                  <a:schemeClr val="bg1"/>
                </a:solidFill>
              </a:rPr>
              <a:t>Das klappt nur, wenn es um </a:t>
            </a:r>
            <a:r>
              <a:rPr lang="de-DE" sz="2200" b="1" dirty="0">
                <a:solidFill>
                  <a:schemeClr val="bg1"/>
                </a:solidFill>
              </a:rPr>
              <a:t>Tatsachen</a:t>
            </a:r>
            <a:r>
              <a:rPr lang="de-DE" sz="2200" dirty="0">
                <a:solidFill>
                  <a:schemeClr val="bg1"/>
                </a:solidFill>
              </a:rPr>
              <a:t> geht!</a:t>
            </a:r>
          </a:p>
          <a:p>
            <a:pPr algn="ctr">
              <a:spcBef>
                <a:spcPts val="600"/>
              </a:spcBef>
            </a:pPr>
            <a:r>
              <a:rPr lang="de-DE" sz="2200" dirty="0"/>
              <a:t>Meinungen kann man so nicht überprüfen. Und Geschmacksfragen auch nicht!</a:t>
            </a:r>
          </a:p>
        </p:txBody>
      </p:sp>
      <p:sp>
        <p:nvSpPr>
          <p:cNvPr id="6" name="Textfeld 5">
            <a:extLst>
              <a:ext uri="{FF2B5EF4-FFF2-40B4-BE49-F238E27FC236}">
                <a16:creationId xmlns:a16="http://schemas.microsoft.com/office/drawing/2014/main" id="{B9DFBA40-B688-45C0-A64F-85E3831FE8CC}"/>
              </a:ext>
            </a:extLst>
          </p:cNvPr>
          <p:cNvSpPr txBox="1"/>
          <p:nvPr/>
        </p:nvSpPr>
        <p:spPr>
          <a:xfrm>
            <a:off x="315895" y="6237312"/>
            <a:ext cx="523521" cy="369332"/>
          </a:xfrm>
          <a:prstGeom prst="rect">
            <a:avLst/>
          </a:prstGeom>
          <a:noFill/>
        </p:spPr>
        <p:txBody>
          <a:bodyPr wrap="square" rtlCol="0">
            <a:spAutoFit/>
          </a:bodyPr>
          <a:lstStyle/>
          <a:p>
            <a:r>
              <a:rPr lang="de-DE" dirty="0"/>
              <a:t>17</a:t>
            </a:r>
          </a:p>
        </p:txBody>
      </p:sp>
    </p:spTree>
    <p:extLst>
      <p:ext uri="{BB962C8B-B14F-4D97-AF65-F5344CB8AC3E}">
        <p14:creationId xmlns:p14="http://schemas.microsoft.com/office/powerpoint/2010/main" val="15024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grpId="0" nodeType="afterEffect">
                                  <p:stCondLst>
                                    <p:cond delay="25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fltVal val="0"/>
                                          </p:val>
                                        </p:tav>
                                        <p:tav tm="100000">
                                          <p:val>
                                            <p:strVal val="#ppt_w"/>
                                          </p:val>
                                        </p:tav>
                                      </p:tavLst>
                                    </p:anim>
                                    <p:anim calcmode="lin" valueType="num">
                                      <p:cBhvr>
                                        <p:cTn id="13" dur="1000" fill="hold"/>
                                        <p:tgtEl>
                                          <p:spTgt spid="36"/>
                                        </p:tgtEl>
                                        <p:attrNameLst>
                                          <p:attrName>ppt_h</p:attrName>
                                        </p:attrNameLst>
                                      </p:cBhvr>
                                      <p:tavLst>
                                        <p:tav tm="0">
                                          <p:val>
                                            <p:fltVal val="0"/>
                                          </p:val>
                                        </p:tav>
                                        <p:tav tm="100000">
                                          <p:val>
                                            <p:strVal val="#ppt_h"/>
                                          </p:val>
                                        </p:tav>
                                      </p:tavLst>
                                    </p:anim>
                                    <p:animEffect transition="in" filter="fade">
                                      <p:cBhvr>
                                        <p:cTn id="14" dur="1000"/>
                                        <p:tgtEl>
                                          <p:spTgt spid="36"/>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par>
                                <p:cTn id="23" presetID="53" presetClass="entr" presetSubtype="16" fill="hold" grpId="0" nodeType="with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500"/>
                                        <p:tgtEl>
                                          <p:spTgt spid="7"/>
                                        </p:tgtEl>
                                      </p:cBhvr>
                                    </p:animEffect>
                                  </p:childTnLst>
                                </p:cTn>
                              </p:par>
                              <p:par>
                                <p:cTn id="33" presetID="10" presetClass="exit" presetSubtype="0" fill="hold" grpId="1"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2" presetClass="entr" presetSubtype="2"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750" fill="hold"/>
                                        <p:tgtEl>
                                          <p:spTgt spid="20"/>
                                        </p:tgtEl>
                                        <p:attrNameLst>
                                          <p:attrName>ppt_x</p:attrName>
                                        </p:attrNameLst>
                                      </p:cBhvr>
                                      <p:tavLst>
                                        <p:tav tm="0">
                                          <p:val>
                                            <p:strVal val="1+#ppt_w/2"/>
                                          </p:val>
                                        </p:tav>
                                        <p:tav tm="100000">
                                          <p:val>
                                            <p:strVal val="#ppt_x"/>
                                          </p:val>
                                        </p:tav>
                                      </p:tavLst>
                                    </p:anim>
                                    <p:anim calcmode="lin" valueType="num">
                                      <p:cBhvr additive="base">
                                        <p:cTn id="39"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p:bldP spid="15" grpId="0"/>
      <p:bldP spid="5" grpId="0" animBg="1"/>
      <p:bldP spid="3" grpId="0" animBg="1"/>
      <p:bldP spid="3" grpId="1"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BE01583-BE0F-4076-996A-DC1249CB2260}"/>
              </a:ext>
            </a:extLst>
          </p:cNvPr>
          <p:cNvSpPr/>
          <p:nvPr/>
        </p:nvSpPr>
        <p:spPr>
          <a:xfrm>
            <a:off x="239350" y="692696"/>
            <a:ext cx="6663491" cy="658835"/>
          </a:xfrm>
          <a:prstGeom prst="rect">
            <a:avLst/>
          </a:prstGeom>
        </p:spPr>
        <p:txBody>
          <a:bodyPr wrap="none">
            <a:spAutoFit/>
          </a:bodyPr>
          <a:lstStyle/>
          <a:p>
            <a:pPr>
              <a:lnSpc>
                <a:spcPct val="150000"/>
              </a:lnSpc>
            </a:pPr>
            <a:r>
              <a:rPr lang="de-DE" sz="2800" b="1" dirty="0">
                <a:solidFill>
                  <a:srgbClr val="0B5BB3"/>
                </a:solidFill>
                <a:latin typeface="Arial" panose="020B0604020202020204" pitchFamily="34" charset="0"/>
                <a:cs typeface="Arial" panose="020B0604020202020204" pitchFamily="34" charset="0"/>
              </a:rPr>
              <a:t>Generell: Was sind eigentlich Fakten?</a:t>
            </a:r>
          </a:p>
        </p:txBody>
      </p:sp>
      <p:sp>
        <p:nvSpPr>
          <p:cNvPr id="3" name="Foliennummernplatzhalter 2">
            <a:extLst>
              <a:ext uri="{FF2B5EF4-FFF2-40B4-BE49-F238E27FC236}">
                <a16:creationId xmlns:a16="http://schemas.microsoft.com/office/drawing/2014/main" id="{D1CADE35-D07D-434D-933D-2D303CA2EC43}"/>
              </a:ext>
            </a:extLst>
          </p:cNvPr>
          <p:cNvSpPr>
            <a:spLocks noGrp="1"/>
          </p:cNvSpPr>
          <p:nvPr>
            <p:ph type="sldNum" sz="quarter" idx="12"/>
          </p:nvPr>
        </p:nvSpPr>
        <p:spPr/>
        <p:txBody>
          <a:bodyPr/>
          <a:lstStyle/>
          <a:p>
            <a:fld id="{995B83AF-091C-4368-ABDB-DF7FEF1A6B80}" type="slidenum">
              <a:rPr lang="de-DE" smtClean="0"/>
              <a:pPr/>
              <a:t>18</a:t>
            </a:fld>
            <a:endParaRPr lang="de-DE" dirty="0"/>
          </a:p>
        </p:txBody>
      </p:sp>
      <p:grpSp>
        <p:nvGrpSpPr>
          <p:cNvPr id="42" name="Gruppieren 41">
            <a:extLst>
              <a:ext uri="{FF2B5EF4-FFF2-40B4-BE49-F238E27FC236}">
                <a16:creationId xmlns:a16="http://schemas.microsoft.com/office/drawing/2014/main" id="{E608075E-0C10-89F2-213E-8D2845D34B6C}"/>
              </a:ext>
            </a:extLst>
          </p:cNvPr>
          <p:cNvGrpSpPr/>
          <p:nvPr/>
        </p:nvGrpSpPr>
        <p:grpSpPr>
          <a:xfrm>
            <a:off x="9198008" y="2500479"/>
            <a:ext cx="2605259" cy="3688607"/>
            <a:chOff x="9408368" y="3208908"/>
            <a:chExt cx="2621000" cy="3284756"/>
          </a:xfrm>
        </p:grpSpPr>
        <p:grpSp>
          <p:nvGrpSpPr>
            <p:cNvPr id="22" name="Gruppieren 21">
              <a:extLst>
                <a:ext uri="{FF2B5EF4-FFF2-40B4-BE49-F238E27FC236}">
                  <a16:creationId xmlns:a16="http://schemas.microsoft.com/office/drawing/2014/main" id="{4D259040-C507-D802-9F77-2C0B2CFD92D0}"/>
                </a:ext>
              </a:extLst>
            </p:cNvPr>
            <p:cNvGrpSpPr/>
            <p:nvPr/>
          </p:nvGrpSpPr>
          <p:grpSpPr>
            <a:xfrm>
              <a:off x="9502584" y="3231792"/>
              <a:ext cx="2526784" cy="3261872"/>
              <a:chOff x="9502584" y="3231792"/>
              <a:chExt cx="2526784" cy="3261872"/>
            </a:xfrm>
          </p:grpSpPr>
          <p:sp>
            <p:nvSpPr>
              <p:cNvPr id="17" name="Textfeld 16">
                <a:extLst>
                  <a:ext uri="{FF2B5EF4-FFF2-40B4-BE49-F238E27FC236}">
                    <a16:creationId xmlns:a16="http://schemas.microsoft.com/office/drawing/2014/main" id="{6BD2227B-7321-B653-0A5F-D2BB2F39689F}"/>
                  </a:ext>
                </a:extLst>
              </p:cNvPr>
              <p:cNvSpPr txBox="1"/>
              <p:nvPr/>
            </p:nvSpPr>
            <p:spPr>
              <a:xfrm>
                <a:off x="9502584" y="3231792"/>
                <a:ext cx="2208828" cy="2055595"/>
              </a:xfrm>
              <a:prstGeom prst="rect">
                <a:avLst/>
              </a:prstGeom>
              <a:noFill/>
            </p:spPr>
            <p:txBody>
              <a:bodyPr wrap="square">
                <a:spAutoFit/>
              </a:bodyPr>
              <a:lstStyle/>
              <a:p>
                <a:r>
                  <a:rPr lang="de-DE" sz="2400" b="1" dirty="0">
                    <a:solidFill>
                      <a:srgbClr val="0B5BB3"/>
                    </a:solidFill>
                    <a:latin typeface="Arial" panose="020B0604020202020204" pitchFamily="34" charset="0"/>
                    <a:cs typeface="Arial" panose="020B0604020202020204" pitchFamily="34" charset="0"/>
                  </a:rPr>
                  <a:t>Fakten</a:t>
                </a:r>
                <a:r>
                  <a:rPr lang="de-DE" sz="2400" dirty="0">
                    <a:latin typeface="Arial" panose="020B0604020202020204" pitchFamily="34" charset="0"/>
                    <a:cs typeface="Arial" panose="020B0604020202020204" pitchFamily="34" charset="0"/>
                  </a:rPr>
                  <a:t> können im </a:t>
                </a:r>
                <a:r>
                  <a:rPr lang="de-DE" sz="2400" b="1" dirty="0">
                    <a:solidFill>
                      <a:srgbClr val="0B5BB3"/>
                    </a:solidFill>
                    <a:latin typeface="Arial" panose="020B0604020202020204" pitchFamily="34" charset="0"/>
                    <a:cs typeface="Arial" panose="020B0604020202020204" pitchFamily="34" charset="0"/>
                  </a:rPr>
                  <a:t>Text erkannt </a:t>
                </a:r>
                <a:r>
                  <a:rPr lang="de-DE" sz="2400" dirty="0">
                    <a:latin typeface="Arial" panose="020B0604020202020204" pitchFamily="34" charset="0"/>
                    <a:cs typeface="Arial" panose="020B0604020202020204" pitchFamily="34" charset="0"/>
                  </a:rPr>
                  <a:t>und Quelle(n) zugeordnet werden.</a:t>
                </a:r>
                <a:endParaRPr lang="de-DE" sz="2400" dirty="0"/>
              </a:p>
            </p:txBody>
          </p:sp>
          <p:pic>
            <p:nvPicPr>
              <p:cNvPr id="20" name="Grafik 19" descr="Ein Bild, das Text, drinnen, dunkel, Licht enthält.&#10;&#10;Automatisch generierte Beschreibung">
                <a:extLst>
                  <a:ext uri="{FF2B5EF4-FFF2-40B4-BE49-F238E27FC236}">
                    <a16:creationId xmlns:a16="http://schemas.microsoft.com/office/drawing/2014/main" id="{6A82AE9B-01E3-EED3-0B02-43BF2DC2171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940765">
                <a:off x="10112316" y="5427783"/>
                <a:ext cx="1917052" cy="1065881"/>
              </a:xfrm>
              <a:prstGeom prst="rect">
                <a:avLst/>
              </a:prstGeom>
            </p:spPr>
          </p:pic>
        </p:grpSp>
        <p:cxnSp>
          <p:nvCxnSpPr>
            <p:cNvPr id="24" name="Gerade Verbindung 23">
              <a:extLst>
                <a:ext uri="{FF2B5EF4-FFF2-40B4-BE49-F238E27FC236}">
                  <a16:creationId xmlns:a16="http://schemas.microsoft.com/office/drawing/2014/main" id="{6423F200-E4E2-073F-1DEF-27792C42FE3A}"/>
                </a:ext>
              </a:extLst>
            </p:cNvPr>
            <p:cNvCxnSpPr/>
            <p:nvPr/>
          </p:nvCxnSpPr>
          <p:spPr>
            <a:xfrm>
              <a:off x="9408368" y="3208908"/>
              <a:ext cx="0" cy="2308324"/>
            </a:xfrm>
            <a:prstGeom prst="line">
              <a:avLst/>
            </a:prstGeom>
            <a:ln w="53975">
              <a:solidFill>
                <a:srgbClr val="366399"/>
              </a:solidFill>
            </a:ln>
          </p:spPr>
          <p:style>
            <a:lnRef idx="1">
              <a:schemeClr val="accent1"/>
            </a:lnRef>
            <a:fillRef idx="0">
              <a:schemeClr val="accent1"/>
            </a:fillRef>
            <a:effectRef idx="0">
              <a:schemeClr val="accent1"/>
            </a:effectRef>
            <a:fontRef idx="minor">
              <a:schemeClr val="tx1"/>
            </a:fontRef>
          </p:style>
        </p:cxnSp>
      </p:grpSp>
      <p:grpSp>
        <p:nvGrpSpPr>
          <p:cNvPr id="39" name="Gruppieren 38">
            <a:extLst>
              <a:ext uri="{FF2B5EF4-FFF2-40B4-BE49-F238E27FC236}">
                <a16:creationId xmlns:a16="http://schemas.microsoft.com/office/drawing/2014/main" id="{A49FFCE6-EB79-3FF5-52E3-8E155DBD894C}"/>
              </a:ext>
            </a:extLst>
          </p:cNvPr>
          <p:cNvGrpSpPr/>
          <p:nvPr/>
        </p:nvGrpSpPr>
        <p:grpSpPr>
          <a:xfrm>
            <a:off x="465711" y="1695847"/>
            <a:ext cx="4140772" cy="3943318"/>
            <a:chOff x="622013" y="2278244"/>
            <a:chExt cx="4140772" cy="3943318"/>
          </a:xfrm>
        </p:grpSpPr>
        <p:grpSp>
          <p:nvGrpSpPr>
            <p:cNvPr id="18" name="Gruppieren 17">
              <a:extLst>
                <a:ext uri="{FF2B5EF4-FFF2-40B4-BE49-F238E27FC236}">
                  <a16:creationId xmlns:a16="http://schemas.microsoft.com/office/drawing/2014/main" id="{57DEBA77-C449-6A1C-A6C7-82DED9EE61B1}"/>
                </a:ext>
              </a:extLst>
            </p:cNvPr>
            <p:cNvGrpSpPr/>
            <p:nvPr/>
          </p:nvGrpSpPr>
          <p:grpSpPr>
            <a:xfrm>
              <a:off x="622013" y="2278244"/>
              <a:ext cx="4140772" cy="3943318"/>
              <a:chOff x="-240705" y="2153625"/>
              <a:chExt cx="4140772" cy="3943318"/>
            </a:xfrm>
            <a:solidFill>
              <a:srgbClr val="DDE7F3"/>
            </a:solidFill>
            <a:effectLst>
              <a:outerShdw blurRad="50800" dist="38100" dir="2700000" algn="tl" rotWithShape="0">
                <a:prstClr val="black">
                  <a:alpha val="40000"/>
                </a:prstClr>
              </a:outerShdw>
            </a:effectLst>
          </p:grpSpPr>
          <p:sp>
            <p:nvSpPr>
              <p:cNvPr id="7" name="Abgerundetes Rechteck 6">
                <a:extLst>
                  <a:ext uri="{FF2B5EF4-FFF2-40B4-BE49-F238E27FC236}">
                    <a16:creationId xmlns:a16="http://schemas.microsoft.com/office/drawing/2014/main" id="{EC975F45-97B2-EA8B-E860-074462868DF6}"/>
                  </a:ext>
                </a:extLst>
              </p:cNvPr>
              <p:cNvSpPr/>
              <p:nvPr/>
            </p:nvSpPr>
            <p:spPr>
              <a:xfrm>
                <a:off x="-240705" y="2153625"/>
                <a:ext cx="4140772" cy="3943318"/>
              </a:xfrm>
              <a:prstGeom prst="roundRect">
                <a:avLst>
                  <a:gd name="adj" fmla="val 8225"/>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3A699306-C202-3D63-2D0A-65CD2F3347DE}"/>
                  </a:ext>
                </a:extLst>
              </p:cNvPr>
              <p:cNvSpPr txBox="1"/>
              <p:nvPr/>
            </p:nvSpPr>
            <p:spPr>
              <a:xfrm>
                <a:off x="-167318" y="2178325"/>
                <a:ext cx="3960440" cy="3508653"/>
              </a:xfrm>
              <a:prstGeom prst="rect">
                <a:avLst/>
              </a:prstGeom>
              <a:noFill/>
            </p:spPr>
            <p:txBody>
              <a:bodyPr wrap="square">
                <a:spAutoFit/>
              </a:bodyPr>
              <a:lstStyle/>
              <a:p>
                <a:pPr algn="ctr">
                  <a:spcBef>
                    <a:spcPts val="600"/>
                  </a:spcBef>
                  <a:spcAft>
                    <a:spcPts val="600"/>
                  </a:spcAft>
                </a:pPr>
                <a:r>
                  <a:rPr lang="de-DE" sz="2400" b="1" dirty="0">
                    <a:solidFill>
                      <a:srgbClr val="0B5BB3"/>
                    </a:solidFill>
                    <a:latin typeface="Arial" panose="020B0604020202020204" pitchFamily="34" charset="0"/>
                    <a:cs typeface="Arial" panose="020B0604020202020204" pitchFamily="34" charset="0"/>
                  </a:rPr>
                  <a:t>Fakten </a:t>
                </a:r>
                <a:r>
                  <a:rPr lang="de-DE" sz="2400" dirty="0">
                    <a:latin typeface="Arial" panose="020B0604020202020204" pitchFamily="34" charset="0"/>
                    <a:cs typeface="Arial" panose="020B0604020202020204" pitchFamily="34" charset="0"/>
                  </a:rPr>
                  <a:t>sind Aussagen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über </a:t>
                </a:r>
                <a:r>
                  <a:rPr lang="de-DE" sz="2400" b="1" dirty="0">
                    <a:latin typeface="Arial" panose="020B0604020202020204" pitchFamily="34" charset="0"/>
                    <a:cs typeface="Arial" panose="020B0604020202020204" pitchFamily="34" charset="0"/>
                  </a:rPr>
                  <a:t>Tatsachen</a:t>
                </a:r>
                <a:r>
                  <a:rPr lang="de-DE" sz="2400" dirty="0">
                    <a:latin typeface="Arial" panose="020B0604020202020204" pitchFamily="34" charset="0"/>
                    <a:cs typeface="Arial" panose="020B0604020202020204" pitchFamily="34" charset="0"/>
                  </a:rPr>
                  <a:t>. </a:t>
                </a:r>
              </a:p>
              <a:p>
                <a:pPr algn="ctr">
                  <a:spcBef>
                    <a:spcPts val="600"/>
                  </a:spcBef>
                  <a:spcAft>
                    <a:spcPts val="600"/>
                  </a:spcAft>
                </a:pPr>
                <a:r>
                  <a:rPr lang="de-DE" sz="2400" dirty="0">
                    <a:latin typeface="Arial" panose="020B0604020202020204" pitchFamily="34" charset="0"/>
                    <a:cs typeface="Arial" panose="020B0604020202020204" pitchFamily="34" charset="0"/>
                  </a:rPr>
                  <a:t>Beispiele: Dresden liegt östlich von Erfurt.</a:t>
                </a:r>
              </a:p>
              <a:p>
                <a:pPr algn="ctr">
                  <a:spcBef>
                    <a:spcPts val="600"/>
                  </a:spcBef>
                  <a:spcAft>
                    <a:spcPts val="600"/>
                  </a:spcAft>
                </a:pPr>
                <a:r>
                  <a:rPr lang="de-DE" sz="2400" dirty="0">
                    <a:latin typeface="Arial" panose="020B0604020202020204" pitchFamily="34" charset="0"/>
                    <a:cs typeface="Arial" panose="020B0604020202020204" pitchFamily="34" charset="0"/>
                  </a:rPr>
                  <a:t>Oder: Fritz Müller fehlt heute im Unterricht.</a:t>
                </a:r>
              </a:p>
              <a:p>
                <a:pPr algn="ctr">
                  <a:spcBef>
                    <a:spcPts val="600"/>
                  </a:spcBef>
                  <a:spcAft>
                    <a:spcPts val="600"/>
                  </a:spcAft>
                </a:pPr>
                <a:r>
                  <a:rPr lang="de-DE" sz="2400" dirty="0">
                    <a:latin typeface="Arial" panose="020B0604020202020204" pitchFamily="34" charset="0"/>
                    <a:cs typeface="Arial" panose="020B0604020202020204" pitchFamily="34" charset="0"/>
                  </a:rPr>
                  <a:t>Aussagen über </a:t>
                </a:r>
                <a:r>
                  <a:rPr lang="de-DE" sz="2400" b="1" dirty="0">
                    <a:latin typeface="Arial" panose="020B0604020202020204" pitchFamily="34" charset="0"/>
                    <a:cs typeface="Arial" panose="020B0604020202020204" pitchFamily="34" charset="0"/>
                  </a:rPr>
                  <a:t>Fakten</a:t>
                </a:r>
                <a:r>
                  <a:rPr lang="de-DE" sz="2400" dirty="0">
                    <a:latin typeface="Arial" panose="020B0604020202020204" pitchFamily="34" charset="0"/>
                    <a:cs typeface="Arial" panose="020B0604020202020204" pitchFamily="34" charset="0"/>
                  </a:rPr>
                  <a:t> können wir überprüfen.</a:t>
                </a:r>
              </a:p>
            </p:txBody>
          </p:sp>
        </p:grpSp>
        <p:sp>
          <p:nvSpPr>
            <p:cNvPr id="25" name="Rechteck 24">
              <a:extLst>
                <a:ext uri="{FF2B5EF4-FFF2-40B4-BE49-F238E27FC236}">
                  <a16:creationId xmlns:a16="http://schemas.microsoft.com/office/drawing/2014/main" id="{39B442E1-8490-DDA1-4774-467F1A59C6C9}"/>
                </a:ext>
              </a:extLst>
            </p:cNvPr>
            <p:cNvSpPr/>
            <p:nvPr/>
          </p:nvSpPr>
          <p:spPr>
            <a:xfrm>
              <a:off x="4186533" y="5707470"/>
              <a:ext cx="446715" cy="4206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35" name="Grafik 34">
            <a:extLst>
              <a:ext uri="{FF2B5EF4-FFF2-40B4-BE49-F238E27FC236}">
                <a16:creationId xmlns:a16="http://schemas.microsoft.com/office/drawing/2014/main" id="{E8CBA139-DCB9-E76F-D64A-C69D1930E50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71105" y="4928289"/>
            <a:ext cx="749951" cy="691361"/>
          </a:xfrm>
          <a:prstGeom prst="rect">
            <a:avLst/>
          </a:prstGeom>
        </p:spPr>
      </p:pic>
      <p:grpSp>
        <p:nvGrpSpPr>
          <p:cNvPr id="40" name="Gruppieren 39">
            <a:extLst>
              <a:ext uri="{FF2B5EF4-FFF2-40B4-BE49-F238E27FC236}">
                <a16:creationId xmlns:a16="http://schemas.microsoft.com/office/drawing/2014/main" id="{32C3D3CF-EAD0-F264-9B59-4C3B7F4BB263}"/>
              </a:ext>
            </a:extLst>
          </p:cNvPr>
          <p:cNvGrpSpPr/>
          <p:nvPr/>
        </p:nvGrpSpPr>
        <p:grpSpPr>
          <a:xfrm>
            <a:off x="4820930" y="1695847"/>
            <a:ext cx="4212000" cy="3960000"/>
            <a:chOff x="4754910" y="2278244"/>
            <a:chExt cx="4196599" cy="3943318"/>
          </a:xfrm>
        </p:grpSpPr>
        <p:grpSp>
          <p:nvGrpSpPr>
            <p:cNvPr id="30" name="Gruppieren 29">
              <a:extLst>
                <a:ext uri="{FF2B5EF4-FFF2-40B4-BE49-F238E27FC236}">
                  <a16:creationId xmlns:a16="http://schemas.microsoft.com/office/drawing/2014/main" id="{A673BB32-0042-7A2F-08C1-98080BC33BD8}"/>
                </a:ext>
              </a:extLst>
            </p:cNvPr>
            <p:cNvGrpSpPr/>
            <p:nvPr/>
          </p:nvGrpSpPr>
          <p:grpSpPr>
            <a:xfrm>
              <a:off x="4754910" y="2278244"/>
              <a:ext cx="4196599" cy="3943318"/>
              <a:chOff x="1847525" y="3597158"/>
              <a:chExt cx="11657927" cy="3943318"/>
            </a:xfrm>
            <a:solidFill>
              <a:srgbClr val="C9EAEE"/>
            </a:solidFill>
          </p:grpSpPr>
          <p:sp>
            <p:nvSpPr>
              <p:cNvPr id="11" name="Abgerundetes Rechteck 10">
                <a:extLst>
                  <a:ext uri="{FF2B5EF4-FFF2-40B4-BE49-F238E27FC236}">
                    <a16:creationId xmlns:a16="http://schemas.microsoft.com/office/drawing/2014/main" id="{3332104A-E829-E9DC-797A-5783E5C46D3E}"/>
                  </a:ext>
                </a:extLst>
              </p:cNvPr>
              <p:cNvSpPr/>
              <p:nvPr/>
            </p:nvSpPr>
            <p:spPr>
              <a:xfrm>
                <a:off x="1847525" y="3597158"/>
                <a:ext cx="11657927" cy="3943318"/>
              </a:xfrm>
              <a:prstGeom prst="roundRect">
                <a:avLst>
                  <a:gd name="adj" fmla="val 8283"/>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044F27C4-548A-6AF6-1E29-9DEAE7A52421}"/>
                  </a:ext>
                </a:extLst>
              </p:cNvPr>
              <p:cNvSpPr txBox="1"/>
              <p:nvPr/>
            </p:nvSpPr>
            <p:spPr>
              <a:xfrm>
                <a:off x="1923553" y="3670468"/>
                <a:ext cx="11359006" cy="3529628"/>
              </a:xfrm>
              <a:prstGeom prst="rect">
                <a:avLst/>
              </a:prstGeom>
              <a:grpFill/>
            </p:spPr>
            <p:txBody>
              <a:bodyPr wrap="square">
                <a:spAutoFit/>
              </a:bodyPr>
              <a:lstStyle/>
              <a:p>
                <a:pPr algn="ctr"/>
                <a:r>
                  <a:rPr lang="de-DE" sz="2400" b="1" dirty="0">
                    <a:latin typeface="Arial" panose="020B0604020202020204" pitchFamily="34" charset="0"/>
                    <a:cs typeface="Arial" panose="020B0604020202020204" pitchFamily="34" charset="0"/>
                  </a:rPr>
                  <a:t>Anders </a:t>
                </a:r>
                <a:r>
                  <a:rPr lang="de-DE" sz="2400" dirty="0">
                    <a:latin typeface="Arial" panose="020B0604020202020204" pitchFamily="34" charset="0"/>
                    <a:cs typeface="Arial" panose="020B0604020202020204" pitchFamily="34" charset="0"/>
                  </a:rPr>
                  <a:t>ist es mit</a:t>
                </a:r>
              </a:p>
              <a:p>
                <a:pPr algn="ctr">
                  <a:spcAft>
                    <a:spcPts val="1000"/>
                  </a:spcAft>
                </a:pPr>
                <a:r>
                  <a:rPr lang="de-DE" sz="2400" dirty="0">
                    <a:latin typeface="Arial" panose="020B0604020202020204" pitchFamily="34" charset="0"/>
                    <a:cs typeface="Arial" panose="020B0604020202020204" pitchFamily="34" charset="0"/>
                  </a:rPr>
                  <a:t>Aussagen über </a:t>
                </a:r>
                <a:r>
                  <a:rPr lang="de-DE" sz="2400" b="1" dirty="0">
                    <a:solidFill>
                      <a:srgbClr val="0070C0"/>
                    </a:solidFill>
                    <a:latin typeface="Arial" panose="020B0604020202020204" pitchFamily="34" charset="0"/>
                    <a:cs typeface="Arial" panose="020B0604020202020204" pitchFamily="34" charset="0"/>
                  </a:rPr>
                  <a:t>Motive</a:t>
                </a:r>
                <a:r>
                  <a:rPr lang="de-DE" sz="2400" dirty="0">
                    <a:latin typeface="Arial" panose="020B0604020202020204" pitchFamily="34" charset="0"/>
                    <a:cs typeface="Arial" panose="020B0604020202020204" pitchFamily="34" charset="0"/>
                  </a:rPr>
                  <a:t> und </a:t>
                </a:r>
                <a:r>
                  <a:rPr lang="de-DE" sz="2400" b="1" dirty="0">
                    <a:solidFill>
                      <a:srgbClr val="0070C0"/>
                    </a:solidFill>
                    <a:latin typeface="Arial" panose="020B0604020202020204" pitchFamily="34" charset="0"/>
                    <a:cs typeface="Arial" panose="020B0604020202020204" pitchFamily="34" charset="0"/>
                  </a:rPr>
                  <a:t>Beweggründe</a:t>
                </a:r>
                <a:r>
                  <a:rPr lang="de-DE" sz="2400" dirty="0">
                    <a:latin typeface="Arial" panose="020B0604020202020204" pitchFamily="34" charset="0"/>
                    <a:cs typeface="Arial" panose="020B0604020202020204" pitchFamily="34" charset="0"/>
                  </a:rPr>
                  <a:t>. </a:t>
                </a:r>
              </a:p>
              <a:p>
                <a:pPr algn="ctr">
                  <a:spcAft>
                    <a:spcPts val="1800"/>
                  </a:spcAft>
                </a:pPr>
                <a:r>
                  <a:rPr lang="de-DE" sz="2400" dirty="0" err="1">
                    <a:latin typeface="Arial" panose="020B0604020202020204" pitchFamily="34" charset="0"/>
                    <a:cs typeface="Arial" panose="020B0604020202020204" pitchFamily="34" charset="0"/>
                  </a:rPr>
                  <a:t>Bsp</a:t>
                </a:r>
                <a:r>
                  <a:rPr lang="de-DE" sz="2400" dirty="0">
                    <a:latin typeface="Arial" panose="020B0604020202020204" pitchFamily="34" charset="0"/>
                    <a:cs typeface="Arial" panose="020B0604020202020204" pitchFamily="34" charset="0"/>
                  </a:rPr>
                  <a:t>: </a:t>
                </a:r>
                <a:r>
                  <a:rPr lang="de-DE" sz="2400" b="1" u="sng" dirty="0">
                    <a:latin typeface="Arial" panose="020B0604020202020204" pitchFamily="34" charset="0"/>
                    <a:cs typeface="Arial" panose="020B0604020202020204" pitchFamily="34" charset="0"/>
                  </a:rPr>
                  <a:t>Weil</a:t>
                </a:r>
                <a:r>
                  <a:rPr lang="de-DE" sz="2400" dirty="0">
                    <a:latin typeface="Arial" panose="020B0604020202020204" pitchFamily="34" charset="0"/>
                    <a:cs typeface="Arial" panose="020B0604020202020204" pitchFamily="34" charset="0"/>
                  </a:rPr>
                  <a:t> er sich langweilte, schlief er im Unterricht ein.</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Stimmt das?</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Aussagen über </a:t>
                </a:r>
                <a:r>
                  <a:rPr lang="de-DE" sz="2400" b="1" dirty="0">
                    <a:latin typeface="Arial" panose="020B0604020202020204" pitchFamily="34" charset="0"/>
                    <a:cs typeface="Arial" panose="020B0604020202020204" pitchFamily="34" charset="0"/>
                  </a:rPr>
                  <a:t>Gründe</a:t>
                </a:r>
                <a:r>
                  <a:rPr lang="de-DE" sz="2400" dirty="0">
                    <a:latin typeface="Arial" panose="020B0604020202020204" pitchFamily="34" charset="0"/>
                    <a:cs typeface="Arial" panose="020B0604020202020204" pitchFamily="34" charset="0"/>
                  </a:rPr>
                  <a:t> sind oft Deutungen; die kann man meist nicht überprüfen. </a:t>
                </a:r>
              </a:p>
            </p:txBody>
          </p:sp>
        </p:grpSp>
        <p:sp>
          <p:nvSpPr>
            <p:cNvPr id="31" name="Rechteck 30">
              <a:extLst>
                <a:ext uri="{FF2B5EF4-FFF2-40B4-BE49-F238E27FC236}">
                  <a16:creationId xmlns:a16="http://schemas.microsoft.com/office/drawing/2014/main" id="{76BBC57F-EFA7-39D8-B305-73CF2321964D}"/>
                </a:ext>
              </a:extLst>
            </p:cNvPr>
            <p:cNvSpPr/>
            <p:nvPr/>
          </p:nvSpPr>
          <p:spPr>
            <a:xfrm>
              <a:off x="8316132" y="5733278"/>
              <a:ext cx="446715" cy="4206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38" name="Grafik 37">
            <a:extLst>
              <a:ext uri="{FF2B5EF4-FFF2-40B4-BE49-F238E27FC236}">
                <a16:creationId xmlns:a16="http://schemas.microsoft.com/office/drawing/2014/main" id="{330FE3C3-AA79-1F36-F4E3-E12BD704871C}"/>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440326" y="5085312"/>
            <a:ext cx="525287" cy="465781"/>
          </a:xfrm>
          <a:prstGeom prst="rect">
            <a:avLst/>
          </a:prstGeom>
        </p:spPr>
      </p:pic>
      <p:grpSp>
        <p:nvGrpSpPr>
          <p:cNvPr id="4" name="Gruppieren 3">
            <a:extLst>
              <a:ext uri="{FF2B5EF4-FFF2-40B4-BE49-F238E27FC236}">
                <a16:creationId xmlns:a16="http://schemas.microsoft.com/office/drawing/2014/main" id="{EAFA69BF-6BCC-2FB1-A27E-01D4D5DDCEC6}"/>
              </a:ext>
            </a:extLst>
          </p:cNvPr>
          <p:cNvGrpSpPr/>
          <p:nvPr/>
        </p:nvGrpSpPr>
        <p:grpSpPr>
          <a:xfrm>
            <a:off x="4295805" y="6280345"/>
            <a:ext cx="7894519" cy="590855"/>
            <a:chOff x="4612359" y="5796886"/>
            <a:chExt cx="7430891" cy="522139"/>
          </a:xfrm>
        </p:grpSpPr>
        <p:sp>
          <p:nvSpPr>
            <p:cNvPr id="6" name="Rechteck 5">
              <a:extLst>
                <a:ext uri="{FF2B5EF4-FFF2-40B4-BE49-F238E27FC236}">
                  <a16:creationId xmlns:a16="http://schemas.microsoft.com/office/drawing/2014/main" id="{88453064-D0DB-BC1D-4D7D-8B8D11014665}"/>
                </a:ext>
              </a:extLst>
            </p:cNvPr>
            <p:cNvSpPr/>
            <p:nvPr/>
          </p:nvSpPr>
          <p:spPr>
            <a:xfrm>
              <a:off x="4612359" y="5796886"/>
              <a:ext cx="7320136" cy="52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8" name="Gerader Verbinder 7">
              <a:extLst>
                <a:ext uri="{FF2B5EF4-FFF2-40B4-BE49-F238E27FC236}">
                  <a16:creationId xmlns:a16="http://schemas.microsoft.com/office/drawing/2014/main" id="{E200CE71-B35E-9C7F-1252-A151CC2E06EB}"/>
                </a:ext>
              </a:extLst>
            </p:cNvPr>
            <p:cNvCxnSpPr>
              <a:cxnSpLocks/>
            </p:cNvCxnSpPr>
            <p:nvPr/>
          </p:nvCxnSpPr>
          <p:spPr>
            <a:xfrm flipH="1">
              <a:off x="8885798" y="5818556"/>
              <a:ext cx="3157452" cy="0"/>
            </a:xfrm>
            <a:prstGeom prst="line">
              <a:avLst/>
            </a:prstGeom>
            <a:ln w="63500" cmpd="sng">
              <a:solidFill>
                <a:srgbClr val="015BA8"/>
              </a:solidFill>
            </a:ln>
          </p:spPr>
          <p:style>
            <a:lnRef idx="1">
              <a:schemeClr val="accent1"/>
            </a:lnRef>
            <a:fillRef idx="0">
              <a:schemeClr val="accent1"/>
            </a:fillRef>
            <a:effectRef idx="0">
              <a:schemeClr val="accent1"/>
            </a:effectRef>
            <a:fontRef idx="minor">
              <a:schemeClr val="tx1"/>
            </a:fontRef>
          </p:style>
        </p:cxnSp>
        <p:pic>
          <p:nvPicPr>
            <p:cNvPr id="13" name="Graphic 2">
              <a:extLst>
                <a:ext uri="{FF2B5EF4-FFF2-40B4-BE49-F238E27FC236}">
                  <a16:creationId xmlns:a16="http://schemas.microsoft.com/office/drawing/2014/main" id="{21ECCD79-4A09-1F57-B37A-8D472311B9A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90267" y="5888135"/>
              <a:ext cx="454544" cy="419822"/>
            </a:xfrm>
            <a:prstGeom prst="rect">
              <a:avLst/>
            </a:prstGeom>
          </p:spPr>
        </p:pic>
      </p:grpSp>
      <p:sp>
        <p:nvSpPr>
          <p:cNvPr id="26" name="Textfeld 25">
            <a:extLst>
              <a:ext uri="{FF2B5EF4-FFF2-40B4-BE49-F238E27FC236}">
                <a16:creationId xmlns:a16="http://schemas.microsoft.com/office/drawing/2014/main" id="{371D6B78-622C-40AA-A545-CF42BBC5D2E9}"/>
              </a:ext>
            </a:extLst>
          </p:cNvPr>
          <p:cNvSpPr txBox="1"/>
          <p:nvPr/>
        </p:nvSpPr>
        <p:spPr>
          <a:xfrm>
            <a:off x="8328248" y="6417080"/>
            <a:ext cx="3164583" cy="430888"/>
          </a:xfrm>
          <a:prstGeom prst="rect">
            <a:avLst/>
          </a:prstGeom>
          <a:noFill/>
        </p:spPr>
        <p:txBody>
          <a:bodyPr wrap="square" rtlCol="0">
            <a:spAutoFit/>
          </a:bodyPr>
          <a:lstStyle/>
          <a:p>
            <a:pPr marL="481013" lvl="3">
              <a:buSzPct val="100000"/>
            </a:pPr>
            <a:r>
              <a:rPr lang="de-DE" sz="2200" b="1" dirty="0">
                <a:ea typeface="Roboto" panose="02000000000000000000" pitchFamily="2" charset="0"/>
              </a:rPr>
              <a:t>Unser Merkzettel</a:t>
            </a:r>
          </a:p>
        </p:txBody>
      </p:sp>
    </p:spTree>
    <p:extLst>
      <p:ext uri="{BB962C8B-B14F-4D97-AF65-F5344CB8AC3E}">
        <p14:creationId xmlns:p14="http://schemas.microsoft.com/office/powerpoint/2010/main" val="3248667128"/>
      </p:ext>
    </p:extLst>
  </p:cSld>
  <p:clrMapOvr>
    <a:masterClrMapping/>
  </p:clrMapOvr>
  <mc:AlternateContent xmlns:mc="http://schemas.openxmlformats.org/markup-compatibility/2006" xmlns:p14="http://schemas.microsoft.com/office/powerpoint/2010/main">
    <mc:Choice Requires="p14">
      <p:transition spd="slow" p14:dur="1250" advClick="0">
        <p:pull/>
      </p:transition>
    </mc:Choice>
    <mc:Fallback xmlns="">
      <p:transition spd="slow" advClick="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26" presetClass="emph" presetSubtype="0" fill="hold" nodeType="withEffect">
                                  <p:stCondLst>
                                    <p:cond delay="1000"/>
                                  </p:stCondLst>
                                  <p:childTnLst>
                                    <p:animEffect transition="out" filter="fade">
                                      <p:cBhvr>
                                        <p:cTn id="13" dur="1000" tmFilter="0, 0; .2, .5; .8, .5; 1, 0"/>
                                        <p:tgtEl>
                                          <p:spTgt spid="35"/>
                                        </p:tgtEl>
                                      </p:cBhvr>
                                    </p:animEffect>
                                    <p:animScale>
                                      <p:cBhvr>
                                        <p:cTn id="14" dur="500" autoRev="1" fill="hold"/>
                                        <p:tgtEl>
                                          <p:spTgt spid="35"/>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26" presetClass="emph" presetSubtype="0" fill="hold" nodeType="withEffect">
                                  <p:stCondLst>
                                    <p:cond delay="1000"/>
                                  </p:stCondLst>
                                  <p:childTnLst>
                                    <p:animEffect transition="out" filter="fade">
                                      <p:cBhvr>
                                        <p:cTn id="25" dur="1000" tmFilter="0, 0; .2, .5; .8, .5; 1, 0"/>
                                        <p:tgtEl>
                                          <p:spTgt spid="38"/>
                                        </p:tgtEl>
                                      </p:cBhvr>
                                    </p:animEffect>
                                    <p:animScale>
                                      <p:cBhvr>
                                        <p:cTn id="26" dur="500" autoRev="1" fill="hold"/>
                                        <p:tgtEl>
                                          <p:spTgt spid="3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1BE6A864-915B-967A-28CF-6B8DE1030CC7}"/>
              </a:ext>
            </a:extLst>
          </p:cNvPr>
          <p:cNvSpPr/>
          <p:nvPr/>
        </p:nvSpPr>
        <p:spPr>
          <a:xfrm>
            <a:off x="335273" y="4210356"/>
            <a:ext cx="9145016" cy="1008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chemeClr val="tx1"/>
                </a:solidFill>
                <a:latin typeface="Arial" panose="020B0604020202020204" pitchFamily="34" charset="0"/>
                <a:cs typeface="Arial" panose="020B0604020202020204" pitchFamily="34" charset="0"/>
              </a:rPr>
              <a:t>       4. Bei Nachrichten: </a:t>
            </a:r>
            <a:r>
              <a:rPr lang="de-DE" sz="2400" dirty="0">
                <a:solidFill>
                  <a:schemeClr val="tx1"/>
                </a:solidFill>
                <a:latin typeface="Arial" panose="020B0604020202020204" pitchFamily="34" charset="0"/>
                <a:cs typeface="Arial" panose="020B0604020202020204" pitchFamily="34" charset="0"/>
              </a:rPr>
              <a:t>Haben </a:t>
            </a:r>
            <a:r>
              <a:rPr lang="de-DE" sz="2400" b="1" dirty="0">
                <a:solidFill>
                  <a:schemeClr val="tx1"/>
                </a:solidFill>
                <a:latin typeface="Arial" panose="020B0604020202020204" pitchFamily="34" charset="0"/>
                <a:cs typeface="Arial" panose="020B0604020202020204" pitchFamily="34" charset="0"/>
              </a:rPr>
              <a:t>andere Medien</a:t>
            </a:r>
            <a:r>
              <a:rPr lang="de-DE" sz="2400" dirty="0">
                <a:solidFill>
                  <a:schemeClr val="tx1"/>
                </a:solidFill>
                <a:latin typeface="Arial" panose="020B0604020202020204" pitchFamily="34" charset="0"/>
                <a:cs typeface="Arial" panose="020B0604020202020204" pitchFamily="34" charset="0"/>
              </a:rPr>
              <a:t> auch berichtet? </a:t>
            </a:r>
            <a:br>
              <a:rPr lang="de-DE" sz="2400" dirty="0">
                <a:solidFill>
                  <a:schemeClr val="tx1"/>
                </a:solidFill>
                <a:latin typeface="Arial" panose="020B0604020202020204" pitchFamily="34" charset="0"/>
                <a:cs typeface="Arial" panose="020B0604020202020204" pitchFamily="34" charset="0"/>
              </a:rPr>
            </a:br>
            <a:r>
              <a:rPr lang="de-DE" sz="2400" dirty="0">
                <a:solidFill>
                  <a:schemeClr val="tx1"/>
                </a:solidFill>
                <a:latin typeface="Arial" panose="020B0604020202020204" pitchFamily="34" charset="0"/>
                <a:cs typeface="Arial" panose="020B0604020202020204" pitchFamily="34" charset="0"/>
              </a:rPr>
              <a:t>            Wenn ja: Auf welche Quelle(n) stützen die sich?</a:t>
            </a:r>
            <a:endParaRPr lang="de-DE" sz="2400" dirty="0">
              <a:solidFill>
                <a:schemeClr val="tx1"/>
              </a:solidFill>
            </a:endParaRPr>
          </a:p>
        </p:txBody>
      </p:sp>
      <p:sp>
        <p:nvSpPr>
          <p:cNvPr id="13" name="Abgerundetes Rechteck 12">
            <a:extLst>
              <a:ext uri="{FF2B5EF4-FFF2-40B4-BE49-F238E27FC236}">
                <a16:creationId xmlns:a16="http://schemas.microsoft.com/office/drawing/2014/main" id="{377D6597-F02E-7806-3506-21F81D3E66E9}"/>
              </a:ext>
            </a:extLst>
          </p:cNvPr>
          <p:cNvSpPr/>
          <p:nvPr/>
        </p:nvSpPr>
        <p:spPr>
          <a:xfrm>
            <a:off x="345269" y="3350456"/>
            <a:ext cx="9135020" cy="65460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tx1"/>
                </a:solidFill>
                <a:latin typeface="Arial" panose="020B0604020202020204" pitchFamily="34" charset="0"/>
                <a:cs typeface="Arial" panose="020B0604020202020204" pitchFamily="34" charset="0"/>
              </a:rPr>
              <a:t>        </a:t>
            </a:r>
            <a:r>
              <a:rPr lang="de-DE" sz="2400" b="1" dirty="0">
                <a:solidFill>
                  <a:schemeClr val="tx1"/>
                </a:solidFill>
                <a:latin typeface="Arial" panose="020B0604020202020204" pitchFamily="34" charset="0"/>
                <a:cs typeface="Arial" panose="020B0604020202020204" pitchFamily="34" charset="0"/>
              </a:rPr>
              <a:t>3. Woher </a:t>
            </a:r>
            <a:r>
              <a:rPr lang="de-DE" sz="2400" dirty="0">
                <a:solidFill>
                  <a:schemeClr val="tx1"/>
                </a:solidFill>
                <a:latin typeface="Arial" panose="020B0604020202020204" pitchFamily="34" charset="0"/>
                <a:cs typeface="Arial" panose="020B0604020202020204" pitchFamily="34" charset="0"/>
              </a:rPr>
              <a:t>wissen die das?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Suche </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Quellen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oder</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 Belege</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de-DE" sz="2400" dirty="0">
              <a:solidFill>
                <a:schemeClr val="tx1"/>
              </a:solidFill>
            </a:endParaRPr>
          </a:p>
        </p:txBody>
      </p:sp>
      <p:sp>
        <p:nvSpPr>
          <p:cNvPr id="14" name="Abgerundetes Rechteck 13">
            <a:extLst>
              <a:ext uri="{FF2B5EF4-FFF2-40B4-BE49-F238E27FC236}">
                <a16:creationId xmlns:a16="http://schemas.microsoft.com/office/drawing/2014/main" id="{E38FC9E5-1E10-49D5-C4B2-DCD23482D58F}"/>
              </a:ext>
            </a:extLst>
          </p:cNvPr>
          <p:cNvSpPr/>
          <p:nvPr/>
        </p:nvSpPr>
        <p:spPr>
          <a:xfrm>
            <a:off x="345269" y="5441633"/>
            <a:ext cx="9145016" cy="99904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169863"/>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     5</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Vergleiche</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die Aussagen dieser </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Quellen</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oder </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Belege</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a:t>
            </a:r>
            <a:b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b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mit der </a:t>
            </a:r>
            <a:r>
              <a:rPr lang="de-DE" sz="2400" u="sng" dirty="0">
                <a:solidFill>
                  <a:schemeClr val="tx1"/>
                </a:solidFill>
                <a:latin typeface="Arial" panose="020B0604020202020204" pitchFamily="34" charset="0"/>
                <a:cs typeface="Arial" panose="020B0604020202020204" pitchFamily="34" charset="0"/>
                <a:sym typeface="Wingdings" panose="05000000000000000000" pitchFamily="2" charset="2"/>
              </a:rPr>
              <a:t>Anfangsbehauptung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(Punkt 2).</a:t>
            </a:r>
            <a:endParaRPr lang="de-DE" sz="2400" dirty="0">
              <a:solidFill>
                <a:schemeClr val="tx1"/>
              </a:solidFill>
            </a:endParaRPr>
          </a:p>
        </p:txBody>
      </p:sp>
      <p:sp>
        <p:nvSpPr>
          <p:cNvPr id="9" name="Abgerundetes Rechteck 2">
            <a:extLst>
              <a:ext uri="{FF2B5EF4-FFF2-40B4-BE49-F238E27FC236}">
                <a16:creationId xmlns:a16="http://schemas.microsoft.com/office/drawing/2014/main" id="{581C49BF-5136-1CBA-8A6F-B06389C61A0F}"/>
              </a:ext>
            </a:extLst>
          </p:cNvPr>
          <p:cNvSpPr/>
          <p:nvPr/>
        </p:nvSpPr>
        <p:spPr>
          <a:xfrm>
            <a:off x="345269" y="1442199"/>
            <a:ext cx="9125024" cy="78532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b="1" dirty="0">
                <a:solidFill>
                  <a:schemeClr val="tx1"/>
                </a:solidFill>
                <a:latin typeface="Arial" panose="020B0604020202020204" pitchFamily="34" charset="0"/>
                <a:cs typeface="Arial" panose="020B0604020202020204" pitchFamily="34" charset="0"/>
              </a:rPr>
              <a:t>   1. Wer</a:t>
            </a:r>
            <a:r>
              <a:rPr lang="de-DE" sz="2400" dirty="0">
                <a:solidFill>
                  <a:schemeClr val="tx1"/>
                </a:solidFill>
                <a:latin typeface="Arial" panose="020B0604020202020204" pitchFamily="34" charset="0"/>
                <a:cs typeface="Arial" panose="020B0604020202020204" pitchFamily="34" charset="0"/>
              </a:rPr>
              <a:t> </a:t>
            </a:r>
            <a:r>
              <a:rPr lang="de-DE" sz="2400" u="sng" dirty="0">
                <a:solidFill>
                  <a:schemeClr val="tx1"/>
                </a:solidFill>
                <a:latin typeface="Arial" panose="020B0604020202020204" pitchFamily="34" charset="0"/>
                <a:cs typeface="Arial" panose="020B0604020202020204" pitchFamily="34" charset="0"/>
              </a:rPr>
              <a:t>behauptet</a:t>
            </a:r>
            <a:r>
              <a:rPr lang="de-DE" sz="2400" dirty="0">
                <a:solidFill>
                  <a:schemeClr val="tx1"/>
                </a:solidFill>
                <a:latin typeface="Arial" panose="020B0604020202020204" pitchFamily="34" charset="0"/>
                <a:cs typeface="Arial" panose="020B0604020202020204" pitchFamily="34" charset="0"/>
              </a:rPr>
              <a:t> das?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de-DE" sz="2400" dirty="0">
                <a:solidFill>
                  <a:schemeClr val="tx1"/>
                </a:solidFill>
                <a:latin typeface="Arial" panose="020B0604020202020204" pitchFamily="34" charset="0"/>
                <a:cs typeface="Arial" panose="020B0604020202020204" pitchFamily="34" charset="0"/>
              </a:rPr>
              <a:t>Suche den </a:t>
            </a:r>
            <a:r>
              <a:rPr lang="de-DE" sz="2400" b="1" dirty="0">
                <a:solidFill>
                  <a:schemeClr val="tx1"/>
                </a:solidFill>
                <a:latin typeface="Arial" panose="020B0604020202020204" pitchFamily="34" charset="0"/>
                <a:cs typeface="Arial" panose="020B0604020202020204" pitchFamily="34" charset="0"/>
              </a:rPr>
              <a:t>Absender!</a:t>
            </a:r>
            <a:endParaRPr lang="de-DE" sz="2400" dirty="0">
              <a:solidFill>
                <a:schemeClr val="tx1"/>
              </a:solidFill>
              <a:latin typeface="Arial" panose="020B0604020202020204" pitchFamily="34" charset="0"/>
              <a:cs typeface="Arial" panose="020B0604020202020204" pitchFamily="34" charset="0"/>
            </a:endParaRPr>
          </a:p>
        </p:txBody>
      </p:sp>
      <p:sp>
        <p:nvSpPr>
          <p:cNvPr id="27" name="Abgerundetes Rechteck 2">
            <a:extLst>
              <a:ext uri="{FF2B5EF4-FFF2-40B4-BE49-F238E27FC236}">
                <a16:creationId xmlns:a16="http://schemas.microsoft.com/office/drawing/2014/main" id="{D1F4C404-8730-DE3E-C10E-6183D9D2C217}"/>
              </a:ext>
            </a:extLst>
          </p:cNvPr>
          <p:cNvSpPr/>
          <p:nvPr/>
        </p:nvSpPr>
        <p:spPr>
          <a:xfrm>
            <a:off x="335273" y="2457624"/>
            <a:ext cx="9135020" cy="70269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chemeClr val="tx1"/>
                </a:solidFill>
                <a:latin typeface="Arial" panose="020B0604020202020204" pitchFamily="34" charset="0"/>
                <a:cs typeface="Arial" panose="020B0604020202020204" pitchFamily="34" charset="0"/>
              </a:rPr>
              <a:t>        2. Was</a:t>
            </a:r>
            <a:r>
              <a:rPr lang="de-DE" sz="2400" dirty="0">
                <a:solidFill>
                  <a:schemeClr val="tx1"/>
                </a:solidFill>
                <a:latin typeface="Arial" panose="020B0604020202020204" pitchFamily="34" charset="0"/>
                <a:cs typeface="Arial" panose="020B0604020202020204" pitchFamily="34" charset="0"/>
              </a:rPr>
              <a:t> wird </a:t>
            </a:r>
            <a:r>
              <a:rPr lang="de-DE" sz="2400" u="sng" dirty="0">
                <a:solidFill>
                  <a:schemeClr val="tx1"/>
                </a:solidFill>
                <a:latin typeface="Arial" panose="020B0604020202020204" pitchFamily="34" charset="0"/>
                <a:cs typeface="Arial" panose="020B0604020202020204" pitchFamily="34" charset="0"/>
              </a:rPr>
              <a:t>behauptet</a:t>
            </a:r>
            <a:r>
              <a:rPr lang="de-DE" sz="2400" dirty="0">
                <a:solidFill>
                  <a:schemeClr val="tx1"/>
                </a:solidFill>
                <a:latin typeface="Arial" panose="020B0604020202020204" pitchFamily="34" charset="0"/>
                <a:cs typeface="Arial" panose="020B0604020202020204" pitchFamily="34" charset="0"/>
              </a:rPr>
              <a:t>?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de-DE" sz="2400" dirty="0">
                <a:solidFill>
                  <a:schemeClr val="tx1"/>
                </a:solidFill>
                <a:latin typeface="Arial" panose="020B0604020202020204" pitchFamily="34" charset="0"/>
                <a:cs typeface="Arial" panose="020B0604020202020204" pitchFamily="34" charset="0"/>
              </a:rPr>
              <a:t> Suche die </a:t>
            </a:r>
            <a:r>
              <a:rPr lang="de-DE" sz="2400" b="1" dirty="0">
                <a:solidFill>
                  <a:schemeClr val="tx1"/>
                </a:solidFill>
                <a:latin typeface="Arial" panose="020B0604020202020204" pitchFamily="34" charset="0"/>
                <a:cs typeface="Arial" panose="020B0604020202020204" pitchFamily="34" charset="0"/>
              </a:rPr>
              <a:t>Fakten</a:t>
            </a:r>
            <a:r>
              <a:rPr lang="de-DE" sz="2400" dirty="0">
                <a:solidFill>
                  <a:schemeClr val="tx1"/>
                </a:solidFill>
                <a:latin typeface="Arial" panose="020B0604020202020204" pitchFamily="34" charset="0"/>
                <a:cs typeface="Arial" panose="020B0604020202020204" pitchFamily="34" charset="0"/>
              </a:rPr>
              <a:t>!</a:t>
            </a:r>
          </a:p>
        </p:txBody>
      </p:sp>
      <p:pic>
        <p:nvPicPr>
          <p:cNvPr id="53" name="Grafik 52">
            <a:extLst>
              <a:ext uri="{FF2B5EF4-FFF2-40B4-BE49-F238E27FC236}">
                <a16:creationId xmlns:a16="http://schemas.microsoft.com/office/drawing/2014/main" id="{15411FD4-6BC7-085F-DD0B-13B5E012D11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06222" y="2708920"/>
            <a:ext cx="2346772" cy="2346772"/>
          </a:xfrm>
          <a:prstGeom prst="ellipse">
            <a:avLst/>
          </a:prstGeom>
        </p:spPr>
      </p:pic>
      <p:pic>
        <p:nvPicPr>
          <p:cNvPr id="12" name="Grafik 11">
            <a:extLst>
              <a:ext uri="{FF2B5EF4-FFF2-40B4-BE49-F238E27FC236}">
                <a16:creationId xmlns:a16="http://schemas.microsoft.com/office/drawing/2014/main" id="{FC80B6D9-8DF5-4FF3-89B7-7209C7DEE69F}"/>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86159" y="1504348"/>
            <a:ext cx="684000" cy="684000"/>
          </a:xfrm>
          <a:prstGeom prst="rect">
            <a:avLst/>
          </a:prstGeom>
        </p:spPr>
      </p:pic>
      <p:pic>
        <p:nvPicPr>
          <p:cNvPr id="16" name="Grafik 15" descr="Lupe mit einfarbiger Füllung">
            <a:extLst>
              <a:ext uri="{FF2B5EF4-FFF2-40B4-BE49-F238E27FC236}">
                <a16:creationId xmlns:a16="http://schemas.microsoft.com/office/drawing/2014/main" id="{DE44346F-481B-4268-8846-5A888D0C22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2293" y="2492896"/>
            <a:ext cx="612000" cy="612000"/>
          </a:xfrm>
          <a:prstGeom prst="rect">
            <a:avLst/>
          </a:prstGeom>
          <a:effectLst>
            <a:outerShdw blurRad="50800" dist="38100" algn="l" rotWithShape="0">
              <a:prstClr val="black">
                <a:alpha val="40000"/>
              </a:prstClr>
            </a:outerShdw>
          </a:effectLst>
        </p:spPr>
      </p:pic>
      <p:pic>
        <p:nvPicPr>
          <p:cNvPr id="17" name="Grafik 16" descr="Zeitung mit einfarbiger Füllung">
            <a:extLst>
              <a:ext uri="{FF2B5EF4-FFF2-40B4-BE49-F238E27FC236}">
                <a16:creationId xmlns:a16="http://schemas.microsoft.com/office/drawing/2014/main" id="{E219E99F-6999-489E-8575-0BD8984D8C2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9440" y="5502094"/>
            <a:ext cx="756000" cy="756000"/>
          </a:xfrm>
          <a:prstGeom prst="rect">
            <a:avLst/>
          </a:prstGeom>
        </p:spPr>
      </p:pic>
      <p:pic>
        <p:nvPicPr>
          <p:cNvPr id="18" name="Grafik 17">
            <a:extLst>
              <a:ext uri="{FF2B5EF4-FFF2-40B4-BE49-F238E27FC236}">
                <a16:creationId xmlns:a16="http://schemas.microsoft.com/office/drawing/2014/main" id="{BED68CBA-F7FF-47C3-80CB-C17613D96E4C}"/>
              </a:ext>
            </a:extLst>
          </p:cNvPr>
          <p:cNvPicPr>
            <a:picLocks noChangeAspect="1"/>
          </p:cNvPicPr>
          <p:nvPr/>
        </p:nvPicPr>
        <p:blipFill>
          <a:blip r:embed="rId8">
            <a:duotone>
              <a:schemeClr val="accent2">
                <a:shade val="45000"/>
                <a:satMod val="135000"/>
              </a:schemeClr>
              <a:prstClr val="white"/>
            </a:duotone>
          </a:blip>
          <a:stretch>
            <a:fillRect/>
          </a:stretch>
        </p:blipFill>
        <p:spPr>
          <a:xfrm>
            <a:off x="348602" y="3362751"/>
            <a:ext cx="540000" cy="540000"/>
          </a:xfrm>
          <a:prstGeom prst="rect">
            <a:avLst/>
          </a:prstGeom>
        </p:spPr>
      </p:pic>
      <p:pic>
        <p:nvPicPr>
          <p:cNvPr id="21" name="Grafik 20" descr="E-Commerce mit einfarbiger Füllung">
            <a:extLst>
              <a:ext uri="{FF2B5EF4-FFF2-40B4-BE49-F238E27FC236}">
                <a16:creationId xmlns:a16="http://schemas.microsoft.com/office/drawing/2014/main" id="{BC6C7A6C-4EAB-4E77-82D3-F5E7E8B1644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975799">
            <a:off x="205864" y="4330256"/>
            <a:ext cx="792554" cy="792554"/>
          </a:xfrm>
          <a:prstGeom prst="rect">
            <a:avLst/>
          </a:prstGeom>
          <a:effectLst>
            <a:outerShdw blurRad="50800" dist="38100" algn="l" rotWithShape="0">
              <a:prstClr val="black">
                <a:alpha val="40000"/>
              </a:prstClr>
            </a:outerShdw>
          </a:effectLst>
        </p:spPr>
      </p:pic>
      <p:sp>
        <p:nvSpPr>
          <p:cNvPr id="22" name="Rechteck 21">
            <a:extLst>
              <a:ext uri="{FF2B5EF4-FFF2-40B4-BE49-F238E27FC236}">
                <a16:creationId xmlns:a16="http://schemas.microsoft.com/office/drawing/2014/main" id="{7ADCEF22-36D3-4EF1-96A0-8C2693644ACB}"/>
              </a:ext>
            </a:extLst>
          </p:cNvPr>
          <p:cNvSpPr/>
          <p:nvPr/>
        </p:nvSpPr>
        <p:spPr>
          <a:xfrm rot="1040479">
            <a:off x="432359" y="4440617"/>
            <a:ext cx="336003" cy="557141"/>
          </a:xfrm>
          <a:prstGeom prst="rect">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Fragezeichen mit einfarbiger Füllung">
            <a:extLst>
              <a:ext uri="{FF2B5EF4-FFF2-40B4-BE49-F238E27FC236}">
                <a16:creationId xmlns:a16="http://schemas.microsoft.com/office/drawing/2014/main" id="{197B4844-4AF9-45E5-A736-9D2611EEB57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1040479">
            <a:off x="398933" y="4481230"/>
            <a:ext cx="434384" cy="434384"/>
          </a:xfrm>
          <a:prstGeom prst="rect">
            <a:avLst/>
          </a:prstGeom>
        </p:spPr>
      </p:pic>
      <p:sp>
        <p:nvSpPr>
          <p:cNvPr id="2" name="Foliennummernplatzhalter 1">
            <a:extLst>
              <a:ext uri="{FF2B5EF4-FFF2-40B4-BE49-F238E27FC236}">
                <a16:creationId xmlns:a16="http://schemas.microsoft.com/office/drawing/2014/main" id="{28F68F83-C97E-4596-A690-54503CE6FECF}"/>
              </a:ext>
            </a:extLst>
          </p:cNvPr>
          <p:cNvSpPr>
            <a:spLocks noGrp="1"/>
          </p:cNvSpPr>
          <p:nvPr>
            <p:ph type="sldNum" sz="quarter" idx="12"/>
          </p:nvPr>
        </p:nvSpPr>
        <p:spPr/>
        <p:txBody>
          <a:bodyPr/>
          <a:lstStyle/>
          <a:p>
            <a:fld id="{995B83AF-091C-4368-ABDB-DF7FEF1A6B80}" type="slidenum">
              <a:rPr lang="de-DE" smtClean="0"/>
              <a:pPr/>
              <a:t>19</a:t>
            </a:fld>
            <a:endParaRPr lang="de-DE" dirty="0"/>
          </a:p>
        </p:txBody>
      </p:sp>
      <p:sp>
        <p:nvSpPr>
          <p:cNvPr id="4" name="Textfeld 3">
            <a:extLst>
              <a:ext uri="{FF2B5EF4-FFF2-40B4-BE49-F238E27FC236}">
                <a16:creationId xmlns:a16="http://schemas.microsoft.com/office/drawing/2014/main" id="{A2F84DF2-3DC6-1FB8-EDD0-66660CF3335E}"/>
              </a:ext>
            </a:extLst>
          </p:cNvPr>
          <p:cNvSpPr txBox="1"/>
          <p:nvPr/>
        </p:nvSpPr>
        <p:spPr>
          <a:xfrm>
            <a:off x="211831" y="748278"/>
            <a:ext cx="9623147" cy="492443"/>
          </a:xfrm>
          <a:prstGeom prst="rect">
            <a:avLst/>
          </a:prstGeom>
          <a:noFill/>
        </p:spPr>
        <p:txBody>
          <a:bodyPr wrap="none" rtlCol="0">
            <a:spAutoFit/>
          </a:bodyPr>
          <a:lstStyle/>
          <a:p>
            <a:r>
              <a:rPr lang="de-DE" sz="2600" b="1" dirty="0"/>
              <a:t>Zum Schluss ein Merkzettel: </a:t>
            </a:r>
            <a:r>
              <a:rPr lang="de-DE" sz="2600" b="1" dirty="0">
                <a:solidFill>
                  <a:schemeClr val="accent1"/>
                </a:solidFill>
              </a:rPr>
              <a:t>Die 5 Schritte der Überprüfung</a:t>
            </a:r>
          </a:p>
        </p:txBody>
      </p:sp>
    </p:spTree>
    <p:extLst>
      <p:ext uri="{BB962C8B-B14F-4D97-AF65-F5344CB8AC3E}">
        <p14:creationId xmlns:p14="http://schemas.microsoft.com/office/powerpoint/2010/main" val="2568787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9" grpId="0" animBg="1"/>
      <p:bldP spid="27"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EF1CFD0C-C1B9-A571-5CD6-8B47B62D3ADD}"/>
              </a:ext>
            </a:extLst>
          </p:cNvPr>
          <p:cNvGrpSpPr/>
          <p:nvPr/>
        </p:nvGrpSpPr>
        <p:grpSpPr>
          <a:xfrm>
            <a:off x="-222714" y="1050856"/>
            <a:ext cx="11705403" cy="4536828"/>
            <a:chOff x="-222714" y="1050856"/>
            <a:chExt cx="11705403" cy="4536828"/>
          </a:xfrm>
        </p:grpSpPr>
        <p:grpSp>
          <p:nvGrpSpPr>
            <p:cNvPr id="30" name="Gruppieren 29">
              <a:extLst>
                <a:ext uri="{FF2B5EF4-FFF2-40B4-BE49-F238E27FC236}">
                  <a16:creationId xmlns:a16="http://schemas.microsoft.com/office/drawing/2014/main" id="{B8A83FDE-A84C-9170-2EC2-2ED599E7B631}"/>
                </a:ext>
              </a:extLst>
            </p:cNvPr>
            <p:cNvGrpSpPr/>
            <p:nvPr/>
          </p:nvGrpSpPr>
          <p:grpSpPr>
            <a:xfrm>
              <a:off x="666368" y="1574112"/>
              <a:ext cx="10816321" cy="4013572"/>
              <a:chOff x="809517" y="1671251"/>
              <a:chExt cx="10816321" cy="4013572"/>
            </a:xfrm>
          </p:grpSpPr>
          <p:sp>
            <p:nvSpPr>
              <p:cNvPr id="33" name="Abgerundetes Rechteck 32">
                <a:extLst>
                  <a:ext uri="{FF2B5EF4-FFF2-40B4-BE49-F238E27FC236}">
                    <a16:creationId xmlns:a16="http://schemas.microsoft.com/office/drawing/2014/main" id="{640DF453-CAD4-1498-7852-723ED752F558}"/>
                  </a:ext>
                </a:extLst>
              </p:cNvPr>
              <p:cNvSpPr/>
              <p:nvPr/>
            </p:nvSpPr>
            <p:spPr>
              <a:xfrm>
                <a:off x="809517" y="1671251"/>
                <a:ext cx="10816321" cy="4013572"/>
              </a:xfrm>
              <a:prstGeom prst="roundRect">
                <a:avLst>
                  <a:gd name="adj" fmla="val 865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6" name="Gerade Verbindung 35">
                <a:extLst>
                  <a:ext uri="{FF2B5EF4-FFF2-40B4-BE49-F238E27FC236}">
                    <a16:creationId xmlns:a16="http://schemas.microsoft.com/office/drawing/2014/main" id="{B9AAFDA0-C25D-AECD-095B-BD5E87A2967D}"/>
                  </a:ext>
                </a:extLst>
              </p:cNvPr>
              <p:cNvCxnSpPr/>
              <p:nvPr/>
            </p:nvCxnSpPr>
            <p:spPr>
              <a:xfrm>
                <a:off x="6195762" y="2020159"/>
                <a:ext cx="0" cy="316835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Grafik 3" descr="Ein Bild, das Kleidung, Menschliches Gesicht, Animation, Animierter Cartoon enthält.&#10;&#10;KI-generierte Inhalte können fehlerhaft sein.">
              <a:extLst>
                <a:ext uri="{FF2B5EF4-FFF2-40B4-BE49-F238E27FC236}">
                  <a16:creationId xmlns:a16="http://schemas.microsoft.com/office/drawing/2014/main" id="{8F6A0BF5-0CB3-821C-DE4E-5EF4F9F10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14" y="1050856"/>
              <a:ext cx="6031610" cy="4472818"/>
            </a:xfrm>
            <a:prstGeom prst="rect">
              <a:avLst/>
            </a:prstGeom>
          </p:spPr>
        </p:pic>
      </p:grpSp>
      <p:sp>
        <p:nvSpPr>
          <p:cNvPr id="14" name="Textfeld 13">
            <a:extLst>
              <a:ext uri="{FF2B5EF4-FFF2-40B4-BE49-F238E27FC236}">
                <a16:creationId xmlns:a16="http://schemas.microsoft.com/office/drawing/2014/main" id="{5912DDB0-9CFE-366F-B0E1-E68463AA523F}"/>
              </a:ext>
            </a:extLst>
          </p:cNvPr>
          <p:cNvSpPr txBox="1"/>
          <p:nvPr/>
        </p:nvSpPr>
        <p:spPr>
          <a:xfrm>
            <a:off x="-1814052" y="678426"/>
            <a:ext cx="184731" cy="369332"/>
          </a:xfrm>
          <a:prstGeom prst="rect">
            <a:avLst/>
          </a:prstGeom>
          <a:noFill/>
        </p:spPr>
        <p:txBody>
          <a:bodyPr wrap="none" rtlCol="0">
            <a:spAutoFit/>
          </a:bodyPr>
          <a:lstStyle/>
          <a:p>
            <a:endParaRPr lang="de-DE" dirty="0"/>
          </a:p>
        </p:txBody>
      </p:sp>
      <p:sp>
        <p:nvSpPr>
          <p:cNvPr id="26" name="Textfeld 25">
            <a:extLst>
              <a:ext uri="{FF2B5EF4-FFF2-40B4-BE49-F238E27FC236}">
                <a16:creationId xmlns:a16="http://schemas.microsoft.com/office/drawing/2014/main" id="{E20604E3-1AE9-03A3-2CE7-FE8872C9B184}"/>
              </a:ext>
            </a:extLst>
          </p:cNvPr>
          <p:cNvSpPr txBox="1"/>
          <p:nvPr/>
        </p:nvSpPr>
        <p:spPr>
          <a:xfrm>
            <a:off x="67219" y="6380132"/>
            <a:ext cx="312906" cy="369332"/>
          </a:xfrm>
          <a:prstGeom prst="rect">
            <a:avLst/>
          </a:prstGeom>
          <a:noFill/>
        </p:spPr>
        <p:txBody>
          <a:bodyPr wrap="none" rtlCol="0">
            <a:spAutoFit/>
          </a:bodyPr>
          <a:lstStyle/>
          <a:p>
            <a:r>
              <a:rPr lang="de-DE" dirty="0">
                <a:solidFill>
                  <a:schemeClr val="bg1"/>
                </a:solidFill>
              </a:rPr>
              <a:t>2</a:t>
            </a:r>
          </a:p>
        </p:txBody>
      </p:sp>
      <p:grpSp>
        <p:nvGrpSpPr>
          <p:cNvPr id="7" name="Gruppieren 6">
            <a:extLst>
              <a:ext uri="{FF2B5EF4-FFF2-40B4-BE49-F238E27FC236}">
                <a16:creationId xmlns:a16="http://schemas.microsoft.com/office/drawing/2014/main" id="{8F23B164-A2C4-CBA2-7D00-79C3D71BD7A3}"/>
              </a:ext>
            </a:extLst>
          </p:cNvPr>
          <p:cNvGrpSpPr/>
          <p:nvPr/>
        </p:nvGrpSpPr>
        <p:grpSpPr>
          <a:xfrm>
            <a:off x="7040354" y="6165304"/>
            <a:ext cx="5151646" cy="590292"/>
            <a:chOff x="7040354" y="6165304"/>
            <a:chExt cx="5151646" cy="590292"/>
          </a:xfrm>
        </p:grpSpPr>
        <p:sp>
          <p:nvSpPr>
            <p:cNvPr id="17" name="Textfeld 16">
              <a:extLst>
                <a:ext uri="{FF2B5EF4-FFF2-40B4-BE49-F238E27FC236}">
                  <a16:creationId xmlns:a16="http://schemas.microsoft.com/office/drawing/2014/main" id="{BAE8F0A5-6BE6-D73B-80DA-D5E8DAD7718E}"/>
                </a:ext>
              </a:extLst>
            </p:cNvPr>
            <p:cNvSpPr txBox="1"/>
            <p:nvPr/>
          </p:nvSpPr>
          <p:spPr>
            <a:xfrm>
              <a:off x="7040354" y="6309320"/>
              <a:ext cx="4456246" cy="446276"/>
            </a:xfrm>
            <a:prstGeom prst="rect">
              <a:avLst/>
            </a:prstGeom>
            <a:noFill/>
          </p:spPr>
          <p:txBody>
            <a:bodyPr wrap="square" rtlCol="0">
              <a:spAutoFit/>
            </a:bodyPr>
            <a:lstStyle/>
            <a:p>
              <a:pPr marL="481013" lvl="3">
                <a:buSzPct val="100000"/>
              </a:pPr>
              <a:r>
                <a:rPr lang="de-DE" sz="2300" b="1" dirty="0">
                  <a:ea typeface="Roboto" panose="02000000000000000000" pitchFamily="2" charset="0"/>
                </a:rPr>
                <a:t>Los geht’s mit einem Quiz</a:t>
              </a:r>
            </a:p>
          </p:txBody>
        </p:sp>
        <p:pic>
          <p:nvPicPr>
            <p:cNvPr id="18" name="Graphic 2">
              <a:extLst>
                <a:ext uri="{FF2B5EF4-FFF2-40B4-BE49-F238E27FC236}">
                  <a16:creationId xmlns:a16="http://schemas.microsoft.com/office/drawing/2014/main" id="{1A34A0D1-A0B8-4FB8-B6F3-82CE170C605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96600" y="6267147"/>
              <a:ext cx="506167" cy="475074"/>
            </a:xfrm>
            <a:prstGeom prst="rect">
              <a:avLst/>
            </a:prstGeom>
          </p:spPr>
        </p:pic>
        <p:cxnSp>
          <p:nvCxnSpPr>
            <p:cNvPr id="2" name="Gerader Verbinder 22">
              <a:extLst>
                <a:ext uri="{FF2B5EF4-FFF2-40B4-BE49-F238E27FC236}">
                  <a16:creationId xmlns:a16="http://schemas.microsoft.com/office/drawing/2014/main" id="{AA66B5E0-A5A2-0640-81D8-A97AF1361DC1}"/>
                </a:ext>
              </a:extLst>
            </p:cNvPr>
            <p:cNvCxnSpPr>
              <a:cxnSpLocks/>
            </p:cNvCxnSpPr>
            <p:nvPr/>
          </p:nvCxnSpPr>
          <p:spPr>
            <a:xfrm flipH="1">
              <a:off x="7536160" y="6165304"/>
              <a:ext cx="4655840"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28" name="Inhaltsplatzhalter 1">
            <a:extLst>
              <a:ext uri="{FF2B5EF4-FFF2-40B4-BE49-F238E27FC236}">
                <a16:creationId xmlns:a16="http://schemas.microsoft.com/office/drawing/2014/main" id="{F111EF7E-4AC2-9DAD-E218-D2BDA2E9A4F2}"/>
              </a:ext>
            </a:extLst>
          </p:cNvPr>
          <p:cNvSpPr txBox="1">
            <a:spLocks/>
          </p:cNvSpPr>
          <p:nvPr/>
        </p:nvSpPr>
        <p:spPr>
          <a:xfrm>
            <a:off x="6521027" y="3013296"/>
            <a:ext cx="5005282" cy="37200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solidFill>
                <a:schemeClr val="bg1"/>
              </a:solidFill>
            </a:endParaRPr>
          </a:p>
        </p:txBody>
      </p:sp>
      <p:sp>
        <p:nvSpPr>
          <p:cNvPr id="29" name="Inhaltsplatzhalter 1">
            <a:extLst>
              <a:ext uri="{FF2B5EF4-FFF2-40B4-BE49-F238E27FC236}">
                <a16:creationId xmlns:a16="http://schemas.microsoft.com/office/drawing/2014/main" id="{4B7BF456-3058-B6C6-AD38-14FD783168DE}"/>
              </a:ext>
            </a:extLst>
          </p:cNvPr>
          <p:cNvSpPr txBox="1">
            <a:spLocks/>
          </p:cNvSpPr>
          <p:nvPr/>
        </p:nvSpPr>
        <p:spPr>
          <a:xfrm>
            <a:off x="6584780" y="3241202"/>
            <a:ext cx="5005282" cy="14839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b="1" dirty="0">
                <a:solidFill>
                  <a:schemeClr val="bg1"/>
                </a:solidFill>
              </a:rPr>
              <a:t>Wie du im Netz Falschinformation erkennst.</a:t>
            </a:r>
            <a:endParaRPr lang="de-DE" dirty="0">
              <a:solidFill>
                <a:schemeClr val="bg1"/>
              </a:solidFill>
            </a:endParaRPr>
          </a:p>
        </p:txBody>
      </p:sp>
      <p:sp>
        <p:nvSpPr>
          <p:cNvPr id="6" name="Inhaltsplatzhalter 1">
            <a:extLst>
              <a:ext uri="{FF2B5EF4-FFF2-40B4-BE49-F238E27FC236}">
                <a16:creationId xmlns:a16="http://schemas.microsoft.com/office/drawing/2014/main" id="{7A6EF884-FDBB-9AA2-699A-69DE42765538}"/>
              </a:ext>
            </a:extLst>
          </p:cNvPr>
          <p:cNvSpPr txBox="1">
            <a:spLocks/>
          </p:cNvSpPr>
          <p:nvPr/>
        </p:nvSpPr>
        <p:spPr>
          <a:xfrm>
            <a:off x="6296331" y="2355360"/>
            <a:ext cx="5005282" cy="7418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4000" b="1" dirty="0" err="1">
                <a:solidFill>
                  <a:srgbClr val="EB6183"/>
                </a:solidFill>
              </a:rPr>
              <a:t>Stop</a:t>
            </a:r>
            <a:r>
              <a:rPr lang="de-DE" sz="4000" b="1" dirty="0">
                <a:solidFill>
                  <a:srgbClr val="EB6183"/>
                </a:solidFill>
              </a:rPr>
              <a:t> </a:t>
            </a:r>
            <a:r>
              <a:rPr lang="de-DE" sz="4000" b="1" dirty="0">
                <a:solidFill>
                  <a:schemeClr val="bg1"/>
                </a:solidFill>
              </a:rPr>
              <a:t>und</a:t>
            </a:r>
            <a:r>
              <a:rPr lang="de-DE" sz="4000" b="1" dirty="0">
                <a:solidFill>
                  <a:srgbClr val="EB6183"/>
                </a:solidFill>
              </a:rPr>
              <a:t> </a:t>
            </a:r>
            <a:r>
              <a:rPr lang="de-DE" sz="4000" b="1" dirty="0"/>
              <a:t>Check</a:t>
            </a:r>
            <a:r>
              <a:rPr lang="de-DE" sz="4000" b="1" dirty="0">
                <a:solidFill>
                  <a:schemeClr val="bg1"/>
                </a:solidFill>
              </a:rPr>
              <a:t> </a:t>
            </a:r>
            <a:endParaRPr lang="de-DE" sz="1600" b="1" dirty="0">
              <a:solidFill>
                <a:schemeClr val="bg1"/>
              </a:solidFill>
            </a:endParaRPr>
          </a:p>
        </p:txBody>
      </p:sp>
    </p:spTree>
    <p:extLst>
      <p:ext uri="{BB962C8B-B14F-4D97-AF65-F5344CB8AC3E}">
        <p14:creationId xmlns:p14="http://schemas.microsoft.com/office/powerpoint/2010/main" val="108276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8" presetClass="entr" presetSubtype="0" accel="50000" fill="hold" grpId="1" nodeType="afterEffect">
                                  <p:stCondLst>
                                    <p:cond delay="0"/>
                                  </p:stCondLst>
                                  <p:iterate type="wd">
                                    <p:tmPct val="50000"/>
                                  </p:iterate>
                                  <p:childTnLst>
                                    <p:set>
                                      <p:cBhvr>
                                        <p:cTn id="12" dur="1" fill="hold">
                                          <p:stCondLst>
                                            <p:cond delay="0"/>
                                          </p:stCondLst>
                                        </p:cTn>
                                        <p:tgtEl>
                                          <p:spTgt spid="6"/>
                                        </p:tgtEl>
                                        <p:attrNameLst>
                                          <p:attrName>style.visibility</p:attrName>
                                        </p:attrNameLst>
                                      </p:cBhvr>
                                      <p:to>
                                        <p:strVal val="visible"/>
                                      </p:to>
                                    </p:set>
                                    <p:set>
                                      <p:cBhvr>
                                        <p:cTn id="13" dur="455" fill="hold">
                                          <p:stCondLst>
                                            <p:cond delay="0"/>
                                          </p:stCondLst>
                                        </p:cTn>
                                        <p:tgtEl>
                                          <p:spTgt spid="6"/>
                                        </p:tgtEl>
                                        <p:attrNameLst>
                                          <p:attrName>style.rotation</p:attrName>
                                        </p:attrNameLst>
                                      </p:cBhvr>
                                      <p:to>
                                        <p:strVal val="-45.0"/>
                                      </p:to>
                                    </p:set>
                                    <p:anim calcmode="lin" valueType="num">
                                      <p:cBhvr>
                                        <p:cTn id="14"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18" fill="hold">
                            <p:stCondLst>
                              <p:cond delay="2500"/>
                            </p:stCondLst>
                            <p:childTnLst>
                              <p:par>
                                <p:cTn id="19" presetID="55" presetClass="entr" presetSubtype="0" fill="hold" grpId="0" nodeType="afterEffect">
                                  <p:stCondLst>
                                    <p:cond delay="100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5CCDED6-362C-477D-8EF9-759C25B19636}"/>
              </a:ext>
            </a:extLst>
          </p:cNvPr>
          <p:cNvSpPr>
            <a:spLocks noGrp="1"/>
          </p:cNvSpPr>
          <p:nvPr>
            <p:ph type="sldNum" sz="quarter" idx="12"/>
          </p:nvPr>
        </p:nvSpPr>
        <p:spPr/>
        <p:txBody>
          <a:bodyPr/>
          <a:lstStyle/>
          <a:p>
            <a:fld id="{995B83AF-091C-4368-ABDB-DF7FEF1A6B80}" type="slidenum">
              <a:rPr lang="de-DE" smtClean="0"/>
              <a:pPr/>
              <a:t>20</a:t>
            </a:fld>
            <a:endParaRPr lang="de-DE" dirty="0"/>
          </a:p>
        </p:txBody>
      </p:sp>
      <p:sp>
        <p:nvSpPr>
          <p:cNvPr id="6" name="Textfeld 5">
            <a:extLst>
              <a:ext uri="{FF2B5EF4-FFF2-40B4-BE49-F238E27FC236}">
                <a16:creationId xmlns:a16="http://schemas.microsoft.com/office/drawing/2014/main" id="{81982E14-F51D-CC9C-EC7F-A95758369C03}"/>
              </a:ext>
            </a:extLst>
          </p:cNvPr>
          <p:cNvSpPr txBox="1"/>
          <p:nvPr/>
        </p:nvSpPr>
        <p:spPr>
          <a:xfrm>
            <a:off x="211831" y="748278"/>
            <a:ext cx="6279604" cy="628955"/>
          </a:xfrm>
          <a:prstGeom prst="rect">
            <a:avLst/>
          </a:prstGeom>
          <a:noFill/>
        </p:spPr>
        <p:txBody>
          <a:bodyPr wrap="none" rtlCol="0">
            <a:spAutoFit/>
          </a:bodyPr>
          <a:lstStyle/>
          <a:p>
            <a:pPr marL="357188">
              <a:lnSpc>
                <a:spcPct val="120000"/>
              </a:lnSpc>
            </a:pPr>
            <a:r>
              <a:rPr lang="de-DE" sz="3200" b="1" dirty="0">
                <a:solidFill>
                  <a:srgbClr val="EB6183"/>
                </a:solidFill>
                <a:sym typeface="Wingdings" panose="05000000000000000000" pitchFamily="2" charset="2"/>
              </a:rPr>
              <a:t>Für den Journalistenbesuch: </a:t>
            </a:r>
            <a:endParaRPr lang="de-DE" sz="3200" dirty="0">
              <a:solidFill>
                <a:srgbClr val="EB6183"/>
              </a:solidFill>
              <a:sym typeface="Wingdings" panose="05000000000000000000" pitchFamily="2" charset="2"/>
            </a:endParaRPr>
          </a:p>
        </p:txBody>
      </p:sp>
      <p:sp>
        <p:nvSpPr>
          <p:cNvPr id="7" name="Textfeld 6">
            <a:extLst>
              <a:ext uri="{FF2B5EF4-FFF2-40B4-BE49-F238E27FC236}">
                <a16:creationId xmlns:a16="http://schemas.microsoft.com/office/drawing/2014/main" id="{B47AA02B-3B6B-99DB-5EA5-7C2FFC705B00}"/>
              </a:ext>
            </a:extLst>
          </p:cNvPr>
          <p:cNvSpPr txBox="1"/>
          <p:nvPr/>
        </p:nvSpPr>
        <p:spPr>
          <a:xfrm>
            <a:off x="239350" y="1628800"/>
            <a:ext cx="11064552" cy="2068259"/>
          </a:xfrm>
          <a:prstGeom prst="rect">
            <a:avLst/>
          </a:prstGeom>
          <a:noFill/>
        </p:spPr>
        <p:txBody>
          <a:bodyPr wrap="square" rtlCol="0">
            <a:spAutoFit/>
          </a:bodyPr>
          <a:lstStyle/>
          <a:p>
            <a:pPr marL="357188">
              <a:lnSpc>
                <a:spcPct val="120000"/>
              </a:lnSpc>
            </a:pPr>
            <a:r>
              <a:rPr lang="de-DE" sz="2600" dirty="0">
                <a:sym typeface="Wingdings" panose="05000000000000000000" pitchFamily="2" charset="2"/>
              </a:rPr>
              <a:t>Wollt Ihr mehr über </a:t>
            </a:r>
            <a:r>
              <a:rPr lang="de-DE" sz="2800" b="1" dirty="0">
                <a:solidFill>
                  <a:srgbClr val="0070C0"/>
                </a:solidFill>
                <a:sym typeface="Wingdings" panose="05000000000000000000" pitchFamily="2" charset="2"/>
              </a:rPr>
              <a:t>die journalistischen Handwerksregeln</a:t>
            </a:r>
            <a:r>
              <a:rPr lang="de-DE" sz="2800" dirty="0">
                <a:sym typeface="Wingdings" panose="05000000000000000000" pitchFamily="2" charset="2"/>
              </a:rPr>
              <a:t> </a:t>
            </a:r>
            <a:r>
              <a:rPr lang="de-DE" sz="2600" dirty="0">
                <a:sym typeface="Wingdings" panose="05000000000000000000" pitchFamily="2" charset="2"/>
              </a:rPr>
              <a:t>und mehr über </a:t>
            </a:r>
            <a:r>
              <a:rPr lang="de-DE" sz="2800" dirty="0">
                <a:sym typeface="Wingdings" panose="05000000000000000000" pitchFamily="2" charset="2"/>
              </a:rPr>
              <a:t>den Kampf gegen </a:t>
            </a:r>
            <a:r>
              <a:rPr lang="de-DE" sz="2800" b="1" dirty="0">
                <a:solidFill>
                  <a:srgbClr val="EB6183"/>
                </a:solidFill>
                <a:sym typeface="Wingdings" panose="05000000000000000000" pitchFamily="2" charset="2"/>
              </a:rPr>
              <a:t>falsche Nachrichten</a:t>
            </a:r>
            <a:r>
              <a:rPr lang="de-DE" sz="2800" b="1" dirty="0">
                <a:sym typeface="Wingdings" panose="05000000000000000000" pitchFamily="2" charset="2"/>
              </a:rPr>
              <a:t> </a:t>
            </a:r>
            <a:r>
              <a:rPr lang="de-DE" sz="2600" dirty="0">
                <a:sym typeface="Wingdings" panose="05000000000000000000" pitchFamily="2" charset="2"/>
              </a:rPr>
              <a:t>erfahren? </a:t>
            </a:r>
          </a:p>
          <a:p>
            <a:pPr marL="357188">
              <a:lnSpc>
                <a:spcPct val="120000"/>
              </a:lnSpc>
            </a:pPr>
            <a:endParaRPr lang="de-DE" sz="3600" dirty="0">
              <a:sym typeface="Wingdings" panose="05000000000000000000" pitchFamily="2" charset="2"/>
            </a:endParaRPr>
          </a:p>
          <a:p>
            <a:endParaRPr lang="de-DE" dirty="0"/>
          </a:p>
        </p:txBody>
      </p:sp>
      <p:sp>
        <p:nvSpPr>
          <p:cNvPr id="8" name="Sprechblase: rechteckig mit abgerundeten Ecken 4">
            <a:extLst>
              <a:ext uri="{FF2B5EF4-FFF2-40B4-BE49-F238E27FC236}">
                <a16:creationId xmlns:a16="http://schemas.microsoft.com/office/drawing/2014/main" id="{AAE23A67-D904-F58F-C122-BB4ADAE352E1}"/>
              </a:ext>
            </a:extLst>
          </p:cNvPr>
          <p:cNvSpPr/>
          <p:nvPr/>
        </p:nvSpPr>
        <p:spPr>
          <a:xfrm>
            <a:off x="551384" y="3068960"/>
            <a:ext cx="5616624" cy="2415477"/>
          </a:xfrm>
          <a:prstGeom prst="wedgeRoundRectCallout">
            <a:avLst>
              <a:gd name="adj1" fmla="val 44831"/>
              <a:gd name="adj2" fmla="val 42606"/>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a:lnSpc>
                <a:spcPct val="120000"/>
              </a:lnSpc>
            </a:pPr>
            <a:r>
              <a:rPr lang="de-DE" sz="3600" dirty="0">
                <a:sym typeface="Wingdings" panose="05000000000000000000" pitchFamily="2" charset="2"/>
              </a:rPr>
              <a:t>… sammelt eure </a:t>
            </a:r>
            <a:br>
              <a:rPr lang="de-DE" sz="3600" dirty="0">
                <a:sym typeface="Wingdings" panose="05000000000000000000" pitchFamily="2" charset="2"/>
              </a:rPr>
            </a:br>
            <a:r>
              <a:rPr lang="de-DE" sz="3600" dirty="0">
                <a:sym typeface="Wingdings" panose="05000000000000000000" pitchFamily="2" charset="2"/>
              </a:rPr>
              <a:t>Stichworte und </a:t>
            </a:r>
            <a:br>
              <a:rPr lang="de-DE" sz="3600" dirty="0">
                <a:sym typeface="Wingdings" panose="05000000000000000000" pitchFamily="2" charset="2"/>
              </a:rPr>
            </a:br>
            <a:r>
              <a:rPr lang="de-DE" sz="3600" dirty="0">
                <a:sym typeface="Wingdings" panose="05000000000000000000" pitchFamily="2" charset="2"/>
              </a:rPr>
              <a:t>ordnet eure Fragen!</a:t>
            </a:r>
          </a:p>
        </p:txBody>
      </p:sp>
      <p:sp>
        <p:nvSpPr>
          <p:cNvPr id="2" name="AutoShape 2" descr="Ein Gespräch mit dem Journalisten">
            <a:extLst>
              <a:ext uri="{FF2B5EF4-FFF2-40B4-BE49-F238E27FC236}">
                <a16:creationId xmlns:a16="http://schemas.microsoft.com/office/drawing/2014/main" id="{00125B9C-A0F9-4431-9624-9CB2E7770C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 name="Grafik 9">
            <a:extLst>
              <a:ext uri="{FF2B5EF4-FFF2-40B4-BE49-F238E27FC236}">
                <a16:creationId xmlns:a16="http://schemas.microsoft.com/office/drawing/2014/main" id="{F93A6347-F44F-4475-BFC3-30261F208B1B}"/>
              </a:ext>
            </a:extLst>
          </p:cNvPr>
          <p:cNvPicPr/>
          <p:nvPr/>
        </p:nvPicPr>
        <p:blipFill>
          <a:blip r:embed="rId4"/>
          <a:stretch>
            <a:fillRect/>
          </a:stretch>
        </p:blipFill>
        <p:spPr>
          <a:xfrm>
            <a:off x="6960096" y="3276601"/>
            <a:ext cx="4992555" cy="3608784"/>
          </a:xfrm>
          <a:prstGeom prst="rect">
            <a:avLst/>
          </a:prstGeom>
        </p:spPr>
      </p:pic>
    </p:spTree>
    <p:extLst>
      <p:ext uri="{BB962C8B-B14F-4D97-AF65-F5344CB8AC3E}">
        <p14:creationId xmlns:p14="http://schemas.microsoft.com/office/powerpoint/2010/main" val="1342948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par>
                          <p:cTn id="8" fill="hold">
                            <p:stCondLst>
                              <p:cond delay="2000"/>
                            </p:stCondLst>
                            <p:childTnLst>
                              <p:par>
                                <p:cTn id="9" presetID="55" presetClass="entr" presetSubtype="0" fill="hold" grpId="1" nodeType="afterEffect">
                                  <p:stCondLst>
                                    <p:cond delay="2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500" fill="hold"/>
                                        <p:tgtEl>
                                          <p:spTgt spid="8"/>
                                        </p:tgtEl>
                                        <p:attrNameLst>
                                          <p:attrName>ppt_w</p:attrName>
                                        </p:attrNameLst>
                                      </p:cBhvr>
                                      <p:tavLst>
                                        <p:tav tm="0">
                                          <p:val>
                                            <p:strVal val="#ppt_w*0.70"/>
                                          </p:val>
                                        </p:tav>
                                        <p:tav tm="100000">
                                          <p:val>
                                            <p:strVal val="#ppt_w"/>
                                          </p:val>
                                        </p:tav>
                                      </p:tavLst>
                                    </p:anim>
                                    <p:anim calcmode="lin" valueType="num">
                                      <p:cBhvr>
                                        <p:cTn id="12" dur="1500" fill="hold"/>
                                        <p:tgtEl>
                                          <p:spTgt spid="8"/>
                                        </p:tgtEl>
                                        <p:attrNameLst>
                                          <p:attrName>ppt_h</p:attrName>
                                        </p:attrNameLst>
                                      </p:cBhvr>
                                      <p:tavLst>
                                        <p:tav tm="0">
                                          <p:val>
                                            <p:strVal val="#ppt_h"/>
                                          </p:val>
                                        </p:tav>
                                        <p:tav tm="100000">
                                          <p:val>
                                            <p:strVal val="#ppt_h"/>
                                          </p:val>
                                        </p:tav>
                                      </p:tavLst>
                                    </p:anim>
                                    <p:animEffect transition="in" filter="fade">
                                      <p:cBhvr>
                                        <p:cTn id="1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1" animBg="1"/>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rechblase: rechteckig mit abgerundeten Ecken 4">
            <a:extLst>
              <a:ext uri="{FF2B5EF4-FFF2-40B4-BE49-F238E27FC236}">
                <a16:creationId xmlns:a16="http://schemas.microsoft.com/office/drawing/2014/main" id="{19072FDC-CFCB-313D-7711-220BF829B3AD}"/>
              </a:ext>
            </a:extLst>
          </p:cNvPr>
          <p:cNvSpPr/>
          <p:nvPr/>
        </p:nvSpPr>
        <p:spPr>
          <a:xfrm>
            <a:off x="1465808" y="980728"/>
            <a:ext cx="6502400" cy="2592288"/>
          </a:xfrm>
          <a:prstGeom prst="wedgeRoundRectCallout">
            <a:avLst>
              <a:gd name="adj1" fmla="val 49328"/>
              <a:gd name="adj2" fmla="val 70853"/>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4800" dirty="0">
                <a:solidFill>
                  <a:schemeClr val="bg1"/>
                </a:solidFill>
                <a:latin typeface="+mj-lt"/>
              </a:rPr>
              <a:t>Danke fürs Mitmachen!</a:t>
            </a:r>
          </a:p>
        </p:txBody>
      </p:sp>
      <p:sp>
        <p:nvSpPr>
          <p:cNvPr id="3" name="Foliennummernplatzhalter 2">
            <a:extLst>
              <a:ext uri="{FF2B5EF4-FFF2-40B4-BE49-F238E27FC236}">
                <a16:creationId xmlns:a16="http://schemas.microsoft.com/office/drawing/2014/main" id="{5D0B7A43-E599-4490-8BB7-531F4E4DFF2F}"/>
              </a:ext>
            </a:extLst>
          </p:cNvPr>
          <p:cNvSpPr>
            <a:spLocks noGrp="1"/>
          </p:cNvSpPr>
          <p:nvPr>
            <p:ph type="sldNum" sz="quarter" idx="12"/>
          </p:nvPr>
        </p:nvSpPr>
        <p:spPr/>
        <p:txBody>
          <a:bodyPr/>
          <a:lstStyle/>
          <a:p>
            <a:fld id="{995B83AF-091C-4368-ABDB-DF7FEF1A6B80}" type="slidenum">
              <a:rPr lang="de-DE" smtClean="0"/>
              <a:pPr/>
              <a:t>21</a:t>
            </a:fld>
            <a:endParaRPr lang="de-DE" dirty="0"/>
          </a:p>
        </p:txBody>
      </p:sp>
      <p:sp>
        <p:nvSpPr>
          <p:cNvPr id="13" name="Inhaltsplatzhalter 1">
            <a:extLst>
              <a:ext uri="{FF2B5EF4-FFF2-40B4-BE49-F238E27FC236}">
                <a16:creationId xmlns:a16="http://schemas.microsoft.com/office/drawing/2014/main" id="{091C67AD-1A60-FF02-BE27-53B44262DC6E}"/>
              </a:ext>
            </a:extLst>
          </p:cNvPr>
          <p:cNvSpPr txBox="1">
            <a:spLocks/>
          </p:cNvSpPr>
          <p:nvPr/>
        </p:nvSpPr>
        <p:spPr>
          <a:xfrm>
            <a:off x="1081088" y="4490572"/>
            <a:ext cx="7870576" cy="7418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4000" b="1" dirty="0" err="1">
                <a:solidFill>
                  <a:srgbClr val="EB6183"/>
                </a:solidFill>
              </a:rPr>
              <a:t>Stop</a:t>
            </a:r>
            <a:r>
              <a:rPr lang="de-DE" sz="4000" b="1" dirty="0">
                <a:solidFill>
                  <a:srgbClr val="EB6183"/>
                </a:solidFill>
              </a:rPr>
              <a:t> </a:t>
            </a:r>
            <a:r>
              <a:rPr lang="de-DE" sz="4000" b="1" dirty="0">
                <a:solidFill>
                  <a:schemeClr val="accent1"/>
                </a:solidFill>
              </a:rPr>
              <a:t>und</a:t>
            </a:r>
            <a:r>
              <a:rPr lang="de-DE" sz="4000" b="1" dirty="0">
                <a:solidFill>
                  <a:srgbClr val="EB6183"/>
                </a:solidFill>
              </a:rPr>
              <a:t> </a:t>
            </a:r>
            <a:r>
              <a:rPr lang="de-DE" sz="4000" b="1" dirty="0"/>
              <a:t>Check </a:t>
            </a:r>
          </a:p>
        </p:txBody>
      </p:sp>
      <p:sp>
        <p:nvSpPr>
          <p:cNvPr id="14" name="Inhaltsplatzhalter 1">
            <a:extLst>
              <a:ext uri="{FF2B5EF4-FFF2-40B4-BE49-F238E27FC236}">
                <a16:creationId xmlns:a16="http://schemas.microsoft.com/office/drawing/2014/main" id="{A40ED9BB-6779-8FD4-FA90-ACE6CA626CBC}"/>
              </a:ext>
            </a:extLst>
          </p:cNvPr>
          <p:cNvSpPr txBox="1">
            <a:spLocks/>
          </p:cNvSpPr>
          <p:nvPr/>
        </p:nvSpPr>
        <p:spPr>
          <a:xfrm>
            <a:off x="1081088" y="5232400"/>
            <a:ext cx="7870576" cy="7418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4000" b="1" dirty="0">
                <a:solidFill>
                  <a:schemeClr val="accent1"/>
                </a:solidFill>
              </a:rPr>
              <a:t>… und Tschüss!</a:t>
            </a:r>
          </a:p>
        </p:txBody>
      </p:sp>
      <p:pic>
        <p:nvPicPr>
          <p:cNvPr id="4" name="Grafik 3" descr="Ein Bild, das Kleidung, Cartoon, Person, Lächeln enthält.&#10;&#10;KI-generierte Inhalte können fehlerhaft sein.">
            <a:extLst>
              <a:ext uri="{FF2B5EF4-FFF2-40B4-BE49-F238E27FC236}">
                <a16:creationId xmlns:a16="http://schemas.microsoft.com/office/drawing/2014/main" id="{11C8BDA3-4BB7-009E-8C73-C1820A41419C}"/>
              </a:ext>
            </a:extLst>
          </p:cNvPr>
          <p:cNvPicPr>
            <a:picLocks noChangeAspect="1"/>
          </p:cNvPicPr>
          <p:nvPr/>
        </p:nvPicPr>
        <p:blipFill>
          <a:blip r:embed="rId3" cstate="print">
            <a:extLst>
              <a:ext uri="{28A0092B-C50C-407E-A947-70E740481C1C}">
                <a14:useLocalDpi xmlns:a14="http://schemas.microsoft.com/office/drawing/2010/main" val="0"/>
              </a:ext>
            </a:extLst>
          </a:blip>
          <a:srcRect r="11693"/>
          <a:stretch>
            <a:fillRect/>
          </a:stretch>
        </p:blipFill>
        <p:spPr>
          <a:xfrm>
            <a:off x="6816080" y="2823337"/>
            <a:ext cx="5344331" cy="4034662"/>
          </a:xfrm>
          <a:prstGeom prst="rect">
            <a:avLst/>
          </a:prstGeom>
        </p:spPr>
      </p:pic>
    </p:spTree>
    <p:extLst>
      <p:ext uri="{BB962C8B-B14F-4D97-AF65-F5344CB8AC3E}">
        <p14:creationId xmlns:p14="http://schemas.microsoft.com/office/powerpoint/2010/main" val="1293247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90"/>
                                          </p:val>
                                        </p:tav>
                                        <p:tav tm="100000">
                                          <p:val>
                                            <p:fltVal val="0"/>
                                          </p:val>
                                        </p:tav>
                                      </p:tavLst>
                                    </p:anim>
                                    <p:animEffect transition="in" filter="fade">
                                      <p:cBhvr>
                                        <p:cTn id="10" dur="1500"/>
                                        <p:tgtEl>
                                          <p:spTgt spid="10"/>
                                        </p:tgtEl>
                                      </p:cBhvr>
                                    </p:animEffect>
                                  </p:childTnLst>
                                </p:cTn>
                              </p:par>
                              <p:par>
                                <p:cTn id="11" presetID="37" presetClass="entr" presetSubtype="0" fill="hold" grpId="0" nodeType="withEffect">
                                  <p:stCondLst>
                                    <p:cond delay="500"/>
                                  </p:stCondLst>
                                  <p:iterate type="wd">
                                    <p:tmPct val="10000"/>
                                  </p:iterate>
                                  <p:childTnLst>
                                    <p:set>
                                      <p:cBhvr>
                                        <p:cTn id="12" dur="1" fill="hold">
                                          <p:stCondLst>
                                            <p:cond delay="0"/>
                                          </p:stCondLst>
                                        </p:cTn>
                                        <p:tgtEl>
                                          <p:spTgt spid="13"/>
                                        </p:tgtEl>
                                        <p:attrNameLst>
                                          <p:attrName>style.visibility</p:attrName>
                                        </p:attrNameLst>
                                      </p:cBhvr>
                                      <p:to>
                                        <p:strVal val="visible"/>
                                      </p:to>
                                    </p:set>
                                    <p:animEffect transition="in" filter="fade">
                                      <p:cBhvr>
                                        <p:cTn id="13" dur="1500"/>
                                        <p:tgtEl>
                                          <p:spTgt spid="13"/>
                                        </p:tgtEl>
                                      </p:cBhvr>
                                    </p:animEffect>
                                    <p:anim calcmode="lin" valueType="num">
                                      <p:cBhvr>
                                        <p:cTn id="14" dur="1500" fill="hold"/>
                                        <p:tgtEl>
                                          <p:spTgt spid="13"/>
                                        </p:tgtEl>
                                        <p:attrNameLst>
                                          <p:attrName>ppt_x</p:attrName>
                                        </p:attrNameLst>
                                      </p:cBhvr>
                                      <p:tavLst>
                                        <p:tav tm="0">
                                          <p:val>
                                            <p:strVal val="#ppt_x"/>
                                          </p:val>
                                        </p:tav>
                                        <p:tav tm="100000">
                                          <p:val>
                                            <p:strVal val="#ppt_x"/>
                                          </p:val>
                                        </p:tav>
                                      </p:tavLst>
                                    </p:anim>
                                    <p:anim calcmode="lin" valueType="num">
                                      <p:cBhvr>
                                        <p:cTn id="15" dur="1350" decel="100000" fill="hold"/>
                                        <p:tgtEl>
                                          <p:spTgt spid="13"/>
                                        </p:tgtEl>
                                        <p:attrNameLst>
                                          <p:attrName>ppt_y</p:attrName>
                                        </p:attrNameLst>
                                      </p:cBhvr>
                                      <p:tavLst>
                                        <p:tav tm="0">
                                          <p:val>
                                            <p:strVal val="#ppt_y+1"/>
                                          </p:val>
                                        </p:tav>
                                        <p:tav tm="100000">
                                          <p:val>
                                            <p:strVal val="#ppt_y-.03"/>
                                          </p:val>
                                        </p:tav>
                                      </p:tavLst>
                                    </p:anim>
                                    <p:anim calcmode="lin" valueType="num">
                                      <p:cBhvr>
                                        <p:cTn id="16" dur="150" accel="100000" fill="hold">
                                          <p:stCondLst>
                                            <p:cond delay="1350"/>
                                          </p:stCondLst>
                                        </p:cTn>
                                        <p:tgtEl>
                                          <p:spTgt spid="13"/>
                                        </p:tgtEl>
                                        <p:attrNameLst>
                                          <p:attrName>ppt_y</p:attrName>
                                        </p:attrNameLst>
                                      </p:cBhvr>
                                      <p:tavLst>
                                        <p:tav tm="0">
                                          <p:val>
                                            <p:strVal val="#ppt_y-.03"/>
                                          </p:val>
                                        </p:tav>
                                        <p:tav tm="100000">
                                          <p:val>
                                            <p:strVal val="#ppt_y"/>
                                          </p:val>
                                        </p:tav>
                                      </p:tavLst>
                                    </p:anim>
                                  </p:childTnLst>
                                </p:cTn>
                              </p:par>
                            </p:childTnLst>
                          </p:cTn>
                        </p:par>
                        <p:par>
                          <p:cTn id="17" fill="hold">
                            <p:stCondLst>
                              <p:cond delay="2300"/>
                            </p:stCondLst>
                            <p:childTnLst>
                              <p:par>
                                <p:cTn id="18" presetID="37" presetClass="entr" presetSubtype="0" fill="hold" grpId="0" nodeType="afterEffect">
                                  <p:stCondLst>
                                    <p:cond delay="1000"/>
                                  </p:stCondLst>
                                  <p:iterate type="wd">
                                    <p:tmPct val="10000"/>
                                  </p:iterate>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900" decel="100000" fill="hold"/>
                                        <p:tgtEl>
                                          <p:spTgt spid="1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B91CC8-250E-429D-B6BA-4C3B16CC7AE5}"/>
              </a:ext>
            </a:extLst>
          </p:cNvPr>
          <p:cNvSpPr>
            <a:spLocks noGrp="1"/>
          </p:cNvSpPr>
          <p:nvPr>
            <p:ph type="sldNum" sz="quarter" idx="12"/>
          </p:nvPr>
        </p:nvSpPr>
        <p:spPr/>
        <p:txBody>
          <a:bodyPr/>
          <a:lstStyle/>
          <a:p>
            <a:fld id="{0793B557-C5D9-488F-ABF8-3B4B976721B8}" type="slidenum">
              <a:rPr lang="de-DE" smtClean="0"/>
              <a:pPr/>
              <a:t>22</a:t>
            </a:fld>
            <a:endParaRPr lang="de-DE" dirty="0"/>
          </a:p>
        </p:txBody>
      </p:sp>
      <p:sp>
        <p:nvSpPr>
          <p:cNvPr id="4" name="Rectangle 3">
            <a:extLst>
              <a:ext uri="{FF2B5EF4-FFF2-40B4-BE49-F238E27FC236}">
                <a16:creationId xmlns:a16="http://schemas.microsoft.com/office/drawing/2014/main" id="{B1C1DC27-C34B-4C11-A31E-2B661FE95E6D}"/>
              </a:ext>
            </a:extLst>
          </p:cNvPr>
          <p:cNvSpPr/>
          <p:nvPr/>
        </p:nvSpPr>
        <p:spPr>
          <a:xfrm>
            <a:off x="2077966" y="2523562"/>
            <a:ext cx="5534219"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3">
            <a:extLst>
              <a:ext uri="{FF2B5EF4-FFF2-40B4-BE49-F238E27FC236}">
                <a16:creationId xmlns:a16="http://schemas.microsoft.com/office/drawing/2014/main" id="{14EE1B86-A505-436B-8C74-3448A444FCBD}"/>
              </a:ext>
            </a:extLst>
          </p:cNvPr>
          <p:cNvSpPr/>
          <p:nvPr/>
        </p:nvSpPr>
        <p:spPr>
          <a:xfrm>
            <a:off x="8542334" y="2523562"/>
            <a:ext cx="3649666"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2">
            <a:extLst>
              <a:ext uri="{FF2B5EF4-FFF2-40B4-BE49-F238E27FC236}">
                <a16:creationId xmlns:a16="http://schemas.microsoft.com/office/drawing/2014/main" id="{01237846-03E9-464F-A0C9-00557C63FA0D}"/>
              </a:ext>
            </a:extLst>
          </p:cNvPr>
          <p:cNvSpPr>
            <a:spLocks noChangeArrowheads="1"/>
          </p:cNvSpPr>
          <p:nvPr/>
        </p:nvSpPr>
        <p:spPr bwMode="auto">
          <a:xfrm>
            <a:off x="2077965" y="2476053"/>
            <a:ext cx="524217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3"/>
              </a:rPr>
              <a:t>fit for news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2026 by EIJK gem. </a:t>
            </a:r>
            <a:r>
              <a:rPr kumimoji="0" lang="en-US" altLang="de-DE" sz="1800" b="1"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e.V.</a:t>
            </a:r>
            <a:b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is licensed under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4"/>
              </a:rPr>
              <a:t>CC BY-NC-ND 4.0 </a:t>
            </a:r>
            <a:endPar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de-DE" sz="1600" dirty="0" err="1">
                <a:latin typeface="+mj-lt"/>
                <a:ea typeface="Calibri" panose="020F0502020204030204" pitchFamily="34" charset="0"/>
                <a:cs typeface="Times New Roman" panose="02020603050405020304" pitchFamily="18" charset="0"/>
              </a:rPr>
              <a:t>Konzeption</a:t>
            </a:r>
            <a:r>
              <a:rPr lang="en-US" altLang="de-DE" sz="1600" dirty="0">
                <a:latin typeface="+mj-lt"/>
                <a:ea typeface="Calibri" panose="020F0502020204030204" pitchFamily="34" charset="0"/>
                <a:cs typeface="Times New Roman" panose="02020603050405020304" pitchFamily="18" charset="0"/>
              </a:rPr>
              <a:t> und </a:t>
            </a:r>
            <a:r>
              <a:rPr lang="en-US" altLang="de-DE" sz="1600" dirty="0" err="1">
                <a:latin typeface="+mj-lt"/>
                <a:ea typeface="Calibri" panose="020F0502020204030204" pitchFamily="34" charset="0"/>
                <a:cs typeface="Times New Roman" panose="02020603050405020304" pitchFamily="18" charset="0"/>
              </a:rPr>
              <a:t>Inhalt</a:t>
            </a:r>
            <a:r>
              <a:rPr lang="en-US" altLang="de-DE" sz="1600" dirty="0">
                <a:latin typeface="+mj-lt"/>
                <a:ea typeface="Calibri" panose="020F0502020204030204" pitchFamily="34" charset="0"/>
                <a:cs typeface="Times New Roman" panose="02020603050405020304" pitchFamily="18" charset="0"/>
              </a:rPr>
              <a:t>: </a:t>
            </a:r>
            <a:r>
              <a:rPr lang="de-DE" altLang="de-DE" sz="1600" dirty="0">
                <a:latin typeface="+mj-lt"/>
                <a:ea typeface="Calibri" panose="020F0502020204030204" pitchFamily="34" charset="0"/>
                <a:cs typeface="Times New Roman" panose="02020603050405020304" pitchFamily="18" charset="0"/>
              </a:rPr>
              <a:t>Prof. Dr. M. Haller (verantw.), Albrecht </a:t>
            </a:r>
            <a:r>
              <a:rPr lang="de-DE" altLang="de-DE" sz="1600" dirty="0" err="1">
                <a:latin typeface="+mj-lt"/>
                <a:ea typeface="Calibri" panose="020F0502020204030204" pitchFamily="34" charset="0"/>
                <a:cs typeface="Times New Roman" panose="02020603050405020304" pitchFamily="18" charset="0"/>
              </a:rPr>
              <a:t>Jugel</a:t>
            </a:r>
            <a:r>
              <a:rPr lang="de-DE" altLang="de-DE" sz="1600" dirty="0">
                <a:latin typeface="+mj-lt"/>
                <a:ea typeface="Calibri" panose="020F0502020204030204" pitchFamily="34" charset="0"/>
                <a:cs typeface="Times New Roman" panose="02020603050405020304" pitchFamily="18" charset="0"/>
              </a:rPr>
              <a:t>, Stefan Möck, Stephan Gert </a:t>
            </a:r>
          </a:p>
          <a:p>
            <a:pPr eaLnBrk="0" fontAlgn="base" hangingPunct="0">
              <a:spcBef>
                <a:spcPct val="0"/>
              </a:spcBef>
              <a:spcAft>
                <a:spcPct val="0"/>
              </a:spcAft>
            </a:pPr>
            <a:endParaRPr lang="en-US" altLang="de-DE" sz="1600" dirty="0">
              <a:latin typeface="+mj-lt"/>
              <a:ea typeface="Calibri" panose="020F0502020204030204" pitchFamily="34" charset="0"/>
              <a:cs typeface="Times New Roman" panose="02020603050405020304" pitchFamily="18" charset="0"/>
            </a:endParaRPr>
          </a:p>
        </p:txBody>
      </p:sp>
      <p:pic>
        <p:nvPicPr>
          <p:cNvPr id="7" name="Grafik 0" descr="CC-Lizenz by nc nd_gtafik.png">
            <a:extLst>
              <a:ext uri="{FF2B5EF4-FFF2-40B4-BE49-F238E27FC236}">
                <a16:creationId xmlns:a16="http://schemas.microsoft.com/office/drawing/2014/main" id="{75EDBCCF-65C7-4565-81B7-9E90FD94D5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0424" y="3700732"/>
            <a:ext cx="2515417" cy="880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4FCD909-39B2-4315-B66A-36C3BCE47501}"/>
              </a:ext>
            </a:extLst>
          </p:cNvPr>
          <p:cNvSpPr>
            <a:spLocks noChangeArrowheads="1"/>
          </p:cNvSpPr>
          <p:nvPr/>
        </p:nvSpPr>
        <p:spPr bwMode="auto">
          <a:xfrm>
            <a:off x="2077965" y="4601741"/>
            <a:ext cx="568863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 Einheiten dürfen für individuelle Unterrichtszwecke angepasst, aber nicht in veränderter Form weitergegeben werden.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dirty="0">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Regelmäßige Updates, Erweiterungen und neue Lehrmaterialien werden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6"/>
              </a:rPr>
              <a:t>www.fitfornews.de</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bereitgestellt. Bei Fragen kontaktieren Sie das Team des EIJK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7"/>
              </a:rPr>
              <a:t>info@eijc.eu</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Diese Einheit wurde zuletzt veränder</a:t>
            </a:r>
            <a:r>
              <a:rPr kumimoji="0" lang="de-DE" altLang="de-DE" sz="1400" b="0" i="0" strike="noStrike" cap="none" normalizeH="0" baseline="0" dirty="0">
                <a:ln>
                  <a:noFill/>
                </a:ln>
                <a:effectLst/>
                <a:latin typeface="+mj-lt"/>
                <a:ea typeface="Calibri" panose="020F0502020204030204" pitchFamily="34" charset="0"/>
                <a:cs typeface="Times New Roman" panose="02020603050405020304" pitchFamily="18" charset="0"/>
              </a:rPr>
              <a:t>t am </a:t>
            </a:r>
            <a:r>
              <a:rPr lang="de-DE" altLang="de-DE" sz="1400" dirty="0">
                <a:latin typeface="+mj-lt"/>
                <a:ea typeface="Calibri" panose="020F0502020204030204" pitchFamily="34" charset="0"/>
                <a:cs typeface="Times New Roman" panose="02020603050405020304" pitchFamily="18" charset="0"/>
              </a:rPr>
              <a:t>14.04.2026</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dirty="0">
                <a:latin typeface="+mj-lt"/>
                <a:cs typeface="Times New Roman" panose="02020603050405020304" pitchFamily="18" charset="0"/>
              </a:rPr>
              <a:t>Einige der Cartoons wurden mit ChatGPT erstellt.</a:t>
            </a:r>
            <a:endParaRPr kumimoji="0" lang="de-DE" altLang="de-DE" sz="1400" b="0" i="0" u="none" strike="noStrike" cap="none" normalizeH="0" baseline="0" dirty="0">
              <a:ln>
                <a:noFill/>
              </a:ln>
              <a:solidFill>
                <a:schemeClr val="tx1"/>
              </a:solidFill>
              <a:effectLst/>
              <a:latin typeface="+mj-lt"/>
            </a:endParaRPr>
          </a:p>
        </p:txBody>
      </p:sp>
      <p:pic>
        <p:nvPicPr>
          <p:cNvPr id="9" name="Grafik 8">
            <a:extLst>
              <a:ext uri="{FF2B5EF4-FFF2-40B4-BE49-F238E27FC236}">
                <a16:creationId xmlns:a16="http://schemas.microsoft.com/office/drawing/2014/main" id="{668CECE9-7B24-46E5-8CC2-E3DD737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2334" y="2523563"/>
            <a:ext cx="3357615" cy="1009848"/>
          </a:xfrm>
          <a:prstGeom prst="rect">
            <a:avLst/>
          </a:prstGeom>
        </p:spPr>
      </p:pic>
      <p:sp>
        <p:nvSpPr>
          <p:cNvPr id="10" name="Textfeld 9">
            <a:extLst>
              <a:ext uri="{FF2B5EF4-FFF2-40B4-BE49-F238E27FC236}">
                <a16:creationId xmlns:a16="http://schemas.microsoft.com/office/drawing/2014/main" id="{1CA6E8CF-2F04-4082-92EB-65A7A1DCC58E}"/>
              </a:ext>
            </a:extLst>
          </p:cNvPr>
          <p:cNvSpPr txBox="1"/>
          <p:nvPr/>
        </p:nvSpPr>
        <p:spPr>
          <a:xfrm>
            <a:off x="1559496" y="1421135"/>
            <a:ext cx="8554538" cy="492443"/>
          </a:xfrm>
          <a:prstGeom prst="rect">
            <a:avLst/>
          </a:prstGeom>
          <a:noFill/>
        </p:spPr>
        <p:txBody>
          <a:bodyPr wrap="square" rtlCol="0">
            <a:spAutoFit/>
          </a:bodyPr>
          <a:lstStyle/>
          <a:p>
            <a:pPr marL="481013" lvl="3">
              <a:buSzPct val="100000"/>
            </a:pPr>
            <a:r>
              <a:rPr lang="de-DE" sz="2600" b="1" dirty="0">
                <a:solidFill>
                  <a:srgbClr val="015BA8"/>
                </a:solidFill>
                <a:ea typeface="Roboto" panose="02000000000000000000" pitchFamily="2" charset="0"/>
              </a:rPr>
              <a:t>Impressum &amp; Information zur Lizenzierung</a:t>
            </a:r>
          </a:p>
        </p:txBody>
      </p:sp>
      <p:cxnSp>
        <p:nvCxnSpPr>
          <p:cNvPr id="11" name="Gerader Verbinder 10">
            <a:extLst>
              <a:ext uri="{FF2B5EF4-FFF2-40B4-BE49-F238E27FC236}">
                <a16:creationId xmlns:a16="http://schemas.microsoft.com/office/drawing/2014/main" id="{21B020BF-3CA1-455D-B9B0-ED41DDEA5483}"/>
              </a:ext>
            </a:extLst>
          </p:cNvPr>
          <p:cNvCxnSpPr>
            <a:cxnSpLocks/>
          </p:cNvCxnSpPr>
          <p:nvPr/>
        </p:nvCxnSpPr>
        <p:spPr>
          <a:xfrm flipH="1">
            <a:off x="2077966" y="1988840"/>
            <a:ext cx="10114034" cy="0"/>
          </a:xfrm>
          <a:prstGeom prst="line">
            <a:avLst/>
          </a:prstGeom>
          <a:ln w="8890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5C69905-2508-47CA-BFB3-45F2D68C54A2}"/>
              </a:ext>
            </a:extLst>
          </p:cNvPr>
          <p:cNvSpPr txBox="1"/>
          <p:nvPr/>
        </p:nvSpPr>
        <p:spPr>
          <a:xfrm>
            <a:off x="8722285" y="3504067"/>
            <a:ext cx="2722401" cy="2893100"/>
          </a:xfrm>
          <a:prstGeom prst="rect">
            <a:avLst/>
          </a:prstGeom>
          <a:noFill/>
        </p:spPr>
        <p:txBody>
          <a:bodyPr wrap="square" rtlCol="0">
            <a:spAutoFit/>
          </a:bodyPr>
          <a:lstStyle/>
          <a:p>
            <a:br>
              <a:rPr lang="de-DE" sz="1400" dirty="0"/>
            </a:br>
            <a:r>
              <a:rPr lang="de-DE" sz="1400" dirty="0" err="1"/>
              <a:t>Menckestraße</a:t>
            </a:r>
            <a:r>
              <a:rPr lang="de-DE" sz="1400" dirty="0"/>
              <a:t> 27 </a:t>
            </a:r>
            <a:br>
              <a:rPr lang="de-DE" sz="1400" dirty="0"/>
            </a:br>
            <a:r>
              <a:rPr lang="de-DE" sz="1400" dirty="0"/>
              <a:t>04155 Leipzig </a:t>
            </a:r>
            <a:br>
              <a:rPr lang="de-DE" sz="1400" dirty="0"/>
            </a:br>
            <a:r>
              <a:rPr lang="de-DE" sz="1400" dirty="0"/>
              <a:t>Fon: 0341 56 296 66 </a:t>
            </a:r>
            <a:br>
              <a:rPr lang="de-DE" sz="1400" dirty="0"/>
            </a:br>
            <a:r>
              <a:rPr lang="de-DE" sz="1400" dirty="0"/>
              <a:t>E-Mail: info@eijc.eu</a:t>
            </a:r>
          </a:p>
          <a:p>
            <a:r>
              <a:rPr lang="de-DE" sz="1400" dirty="0">
                <a:solidFill>
                  <a:srgbClr val="4A7EBB"/>
                </a:solidFill>
                <a:hlinkClick r:id="rId3"/>
              </a:rPr>
              <a:t>www.eijc.eu</a:t>
            </a:r>
            <a:endParaRPr lang="de-DE" sz="1400" dirty="0">
              <a:solidFill>
                <a:srgbClr val="4A7EBB"/>
              </a:solidFill>
            </a:endParaRPr>
          </a:p>
          <a:p>
            <a:endParaRPr lang="de-DE" sz="1400" dirty="0"/>
          </a:p>
          <a:p>
            <a:endParaRPr lang="de-DE" sz="1400" dirty="0"/>
          </a:p>
          <a:p>
            <a:r>
              <a:rPr lang="de-DE" sz="1400" dirty="0"/>
              <a:t>Das Projekt</a:t>
            </a:r>
            <a:r>
              <a:rPr lang="de-DE" sz="1400" dirty="0">
                <a:solidFill>
                  <a:srgbClr val="015BA8"/>
                </a:solidFill>
              </a:rPr>
              <a:t> </a:t>
            </a:r>
            <a:r>
              <a:rPr lang="de-DE" sz="1400" i="1" dirty="0">
                <a:solidFill>
                  <a:srgbClr val="015BA8"/>
                </a:solidFill>
              </a:rPr>
              <a:t>fit </a:t>
            </a:r>
            <a:r>
              <a:rPr lang="de-DE" sz="1400" i="1" dirty="0" err="1">
                <a:solidFill>
                  <a:srgbClr val="015BA8"/>
                </a:solidFill>
              </a:rPr>
              <a:t>for</a:t>
            </a:r>
            <a:r>
              <a:rPr lang="de-DE" sz="1400" i="1" dirty="0">
                <a:solidFill>
                  <a:srgbClr val="015BA8"/>
                </a:solidFill>
              </a:rPr>
              <a:t> </a:t>
            </a:r>
            <a:r>
              <a:rPr lang="de-DE" sz="1400" i="1" dirty="0" err="1">
                <a:solidFill>
                  <a:srgbClr val="015BA8"/>
                </a:solidFill>
              </a:rPr>
              <a:t>news</a:t>
            </a:r>
            <a:r>
              <a:rPr lang="de-DE" sz="1400" dirty="0">
                <a:solidFill>
                  <a:srgbClr val="015BA8"/>
                </a:solidFill>
              </a:rPr>
              <a:t> </a:t>
            </a:r>
            <a:r>
              <a:rPr lang="de-DE" sz="1400" dirty="0"/>
              <a:t>wird gefördert von der Stiftung Neue Länder (SNL) sowie der Medienstiftung der Sparkasse Leipzig.</a:t>
            </a:r>
            <a:endParaRPr lang="de-DE" sz="1400" dirty="0">
              <a:solidFill>
                <a:srgbClr val="1880C6"/>
              </a:solidFill>
            </a:endParaRPr>
          </a:p>
        </p:txBody>
      </p:sp>
    </p:spTree>
    <p:extLst>
      <p:ext uri="{BB962C8B-B14F-4D97-AF65-F5344CB8AC3E}">
        <p14:creationId xmlns:p14="http://schemas.microsoft.com/office/powerpoint/2010/main" val="21325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ieren 36">
            <a:extLst>
              <a:ext uri="{FF2B5EF4-FFF2-40B4-BE49-F238E27FC236}">
                <a16:creationId xmlns:a16="http://schemas.microsoft.com/office/drawing/2014/main" id="{A65A5802-D567-7F03-C3CB-F036BDC8B03B}"/>
              </a:ext>
            </a:extLst>
          </p:cNvPr>
          <p:cNvGrpSpPr/>
          <p:nvPr/>
        </p:nvGrpSpPr>
        <p:grpSpPr>
          <a:xfrm>
            <a:off x="534877" y="1483421"/>
            <a:ext cx="11393771" cy="4467118"/>
            <a:chOff x="464830" y="1469453"/>
            <a:chExt cx="11393771" cy="4467118"/>
          </a:xfrm>
        </p:grpSpPr>
        <p:grpSp>
          <p:nvGrpSpPr>
            <p:cNvPr id="38" name="Gruppieren 37">
              <a:extLst>
                <a:ext uri="{FF2B5EF4-FFF2-40B4-BE49-F238E27FC236}">
                  <a16:creationId xmlns:a16="http://schemas.microsoft.com/office/drawing/2014/main" id="{C21B033F-1C1A-5BB6-EA5E-563D9FA41767}"/>
                </a:ext>
              </a:extLst>
            </p:cNvPr>
            <p:cNvGrpSpPr/>
            <p:nvPr/>
          </p:nvGrpSpPr>
          <p:grpSpPr>
            <a:xfrm>
              <a:off x="464830" y="1469453"/>
              <a:ext cx="11393771" cy="4467118"/>
              <a:chOff x="446194" y="1544380"/>
              <a:chExt cx="11573941" cy="4467118"/>
            </a:xfrm>
          </p:grpSpPr>
          <p:sp>
            <p:nvSpPr>
              <p:cNvPr id="21" name="Abgerundete rechteckige Legende 20">
                <a:extLst>
                  <a:ext uri="{FF2B5EF4-FFF2-40B4-BE49-F238E27FC236}">
                    <a16:creationId xmlns:a16="http://schemas.microsoft.com/office/drawing/2014/main" id="{FA92B7F4-81C5-909F-E4EF-93DB57AFCC49}"/>
                  </a:ext>
                </a:extLst>
              </p:cNvPr>
              <p:cNvSpPr/>
              <p:nvPr/>
            </p:nvSpPr>
            <p:spPr>
              <a:xfrm>
                <a:off x="446194" y="1544380"/>
                <a:ext cx="11431702" cy="4467118"/>
              </a:xfrm>
              <a:prstGeom prst="wedgeRoundRectCallout">
                <a:avLst>
                  <a:gd name="adj1" fmla="val 4618"/>
                  <a:gd name="adj2" fmla="val 37194"/>
                  <a:gd name="adj3" fmla="val 16667"/>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Inhaltsplatzhalter 2">
                <a:extLst>
                  <a:ext uri="{FF2B5EF4-FFF2-40B4-BE49-F238E27FC236}">
                    <a16:creationId xmlns:a16="http://schemas.microsoft.com/office/drawing/2014/main" id="{B1FB86C1-9C0A-8A7F-E2A3-E3FE6E242E80}"/>
                  </a:ext>
                </a:extLst>
              </p:cNvPr>
              <p:cNvSpPr txBox="1">
                <a:spLocks/>
              </p:cNvSpPr>
              <p:nvPr/>
            </p:nvSpPr>
            <p:spPr>
              <a:xfrm>
                <a:off x="2608996" y="2244119"/>
                <a:ext cx="7815458" cy="3300939"/>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DE" sz="2600" dirty="0">
                    <a:solidFill>
                      <a:schemeClr val="bg1"/>
                    </a:solidFill>
                  </a:rPr>
                  <a:t>2. Schaut euch nachfolgend </a:t>
                </a:r>
                <a:r>
                  <a:rPr lang="de-DE" sz="2600" b="1" dirty="0">
                    <a:solidFill>
                      <a:schemeClr val="bg1"/>
                    </a:solidFill>
                  </a:rPr>
                  <a:t>3 Posts </a:t>
                </a:r>
                <a:r>
                  <a:rPr lang="de-DE" sz="2600" dirty="0">
                    <a:solidFill>
                      <a:schemeClr val="bg1"/>
                    </a:solidFill>
                  </a:rPr>
                  <a:t>an und</a:t>
                </a:r>
              </a:p>
              <a:p>
                <a:pPr marL="0" indent="0">
                  <a:lnSpc>
                    <a:spcPct val="150000"/>
                  </a:lnSpc>
                  <a:buNone/>
                </a:pPr>
                <a:r>
                  <a:rPr lang="de-DE" sz="2600" dirty="0">
                    <a:solidFill>
                      <a:schemeClr val="bg1"/>
                    </a:solidFill>
                  </a:rPr>
                  <a:t>3. überlegt in der Gruppe: </a:t>
                </a:r>
              </a:p>
              <a:p>
                <a:pPr marL="0" indent="0">
                  <a:lnSpc>
                    <a:spcPct val="150000"/>
                  </a:lnSpc>
                  <a:buNone/>
                </a:pPr>
                <a:r>
                  <a:rPr lang="de-DE" sz="2600" b="1" dirty="0">
                    <a:solidFill>
                      <a:schemeClr val="bg1"/>
                    </a:solidFill>
                  </a:rPr>
                  <a:t>	Stimmt, was dort behauptet wird?</a:t>
                </a:r>
              </a:p>
              <a:p>
                <a:pPr marL="0" indent="0">
                  <a:lnSpc>
                    <a:spcPct val="150000"/>
                  </a:lnSpc>
                  <a:buNone/>
                </a:pPr>
                <a:r>
                  <a:rPr lang="de-DE" sz="2600" b="1" dirty="0">
                    <a:solidFill>
                      <a:schemeClr val="bg1"/>
                    </a:solidFill>
                  </a:rPr>
                  <a:t>4. </a:t>
                </a:r>
                <a:r>
                  <a:rPr lang="de-DE" sz="2600" dirty="0">
                    <a:solidFill>
                      <a:schemeClr val="bg1"/>
                    </a:solidFill>
                  </a:rPr>
                  <a:t>Notiert zu jedem Post ein paar Gründe </a:t>
                </a:r>
                <a:br>
                  <a:rPr lang="de-DE" sz="2600" dirty="0">
                    <a:solidFill>
                      <a:schemeClr val="bg1"/>
                    </a:solidFill>
                  </a:rPr>
                </a:br>
                <a:r>
                  <a:rPr lang="de-DE" sz="2600" dirty="0">
                    <a:solidFill>
                      <a:schemeClr val="bg1"/>
                    </a:solidFill>
                  </a:rPr>
                  <a:t>    für eure Einschätzung</a:t>
                </a:r>
                <a:endParaRPr lang="de-DE" sz="2600" b="1" dirty="0">
                  <a:solidFill>
                    <a:schemeClr val="bg1"/>
                  </a:solidFill>
                </a:endParaRPr>
              </a:p>
            </p:txBody>
          </p:sp>
          <p:sp>
            <p:nvSpPr>
              <p:cNvPr id="35" name="Inhaltsplatzhalter 2">
                <a:extLst>
                  <a:ext uri="{FF2B5EF4-FFF2-40B4-BE49-F238E27FC236}">
                    <a16:creationId xmlns:a16="http://schemas.microsoft.com/office/drawing/2014/main" id="{2F375C86-D75D-0281-3A44-75A6D12D6118}"/>
                  </a:ext>
                </a:extLst>
              </p:cNvPr>
              <p:cNvSpPr txBox="1">
                <a:spLocks/>
              </p:cNvSpPr>
              <p:nvPr/>
            </p:nvSpPr>
            <p:spPr>
              <a:xfrm>
                <a:off x="2608995" y="1639187"/>
                <a:ext cx="9411140" cy="1475039"/>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DE" sz="2600" dirty="0">
                    <a:solidFill>
                      <a:schemeClr val="bg1"/>
                    </a:solidFill>
                  </a:rPr>
                  <a:t>1. Setzt euch zu 4er-Teams zusammen</a:t>
                </a:r>
              </a:p>
            </p:txBody>
          </p:sp>
        </p:grpSp>
        <p:cxnSp>
          <p:nvCxnSpPr>
            <p:cNvPr id="32" name="Gerade Verbindung 31">
              <a:extLst>
                <a:ext uri="{FF2B5EF4-FFF2-40B4-BE49-F238E27FC236}">
                  <a16:creationId xmlns:a16="http://schemas.microsoft.com/office/drawing/2014/main" id="{97599626-2094-34C1-C3F5-8E5A224AE4C3}"/>
                </a:ext>
              </a:extLst>
            </p:cNvPr>
            <p:cNvCxnSpPr>
              <a:cxnSpLocks/>
            </p:cNvCxnSpPr>
            <p:nvPr/>
          </p:nvCxnSpPr>
          <p:spPr>
            <a:xfrm>
              <a:off x="2351584" y="1799326"/>
              <a:ext cx="0" cy="3670805"/>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D93D7A2F-9873-135F-EBC9-D1251D22E488}"/>
                </a:ext>
              </a:extLst>
            </p:cNvPr>
            <p:cNvCxnSpPr>
              <a:cxnSpLocks/>
            </p:cNvCxnSpPr>
            <p:nvPr/>
          </p:nvCxnSpPr>
          <p:spPr>
            <a:xfrm>
              <a:off x="10056440" y="1799326"/>
              <a:ext cx="0" cy="3670805"/>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Rechteck 23">
            <a:extLst>
              <a:ext uri="{FF2B5EF4-FFF2-40B4-BE49-F238E27FC236}">
                <a16:creationId xmlns:a16="http://schemas.microsoft.com/office/drawing/2014/main" id="{374F2007-D316-262F-1F6D-3E7931C68EC7}"/>
              </a:ext>
            </a:extLst>
          </p:cNvPr>
          <p:cNvSpPr/>
          <p:nvPr/>
        </p:nvSpPr>
        <p:spPr>
          <a:xfrm>
            <a:off x="263352" y="6281546"/>
            <a:ext cx="648072" cy="446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78E4AFF9-727C-81B6-BBA2-6FBAC90E5E1E}"/>
              </a:ext>
            </a:extLst>
          </p:cNvPr>
          <p:cNvGrpSpPr/>
          <p:nvPr/>
        </p:nvGrpSpPr>
        <p:grpSpPr>
          <a:xfrm>
            <a:off x="6456040" y="6165304"/>
            <a:ext cx="5735960" cy="576917"/>
            <a:chOff x="6456040" y="6165304"/>
            <a:chExt cx="5735960" cy="576917"/>
          </a:xfrm>
        </p:grpSpPr>
        <p:sp>
          <p:nvSpPr>
            <p:cNvPr id="9" name="Textfeld 8">
              <a:extLst>
                <a:ext uri="{FF2B5EF4-FFF2-40B4-BE49-F238E27FC236}">
                  <a16:creationId xmlns:a16="http://schemas.microsoft.com/office/drawing/2014/main" id="{E007DAB1-0490-4035-ADE8-C894B66BA666}"/>
                </a:ext>
              </a:extLst>
            </p:cNvPr>
            <p:cNvSpPr txBox="1"/>
            <p:nvPr/>
          </p:nvSpPr>
          <p:spPr>
            <a:xfrm>
              <a:off x="7035753" y="6281546"/>
              <a:ext cx="4916897" cy="446276"/>
            </a:xfrm>
            <a:prstGeom prst="rect">
              <a:avLst/>
            </a:prstGeom>
            <a:solidFill>
              <a:schemeClr val="bg1"/>
            </a:solidFill>
          </p:spPr>
          <p:txBody>
            <a:bodyPr wrap="square" rtlCol="0">
              <a:spAutoFit/>
            </a:bodyPr>
            <a:lstStyle/>
            <a:p>
              <a:r>
                <a:rPr lang="de-DE" sz="2300" b="1" dirty="0"/>
                <a:t>Hier kommen die drei Posts</a:t>
              </a:r>
            </a:p>
          </p:txBody>
        </p:sp>
        <p:cxnSp>
          <p:nvCxnSpPr>
            <p:cNvPr id="2" name="Gerader Verbinder 22">
              <a:extLst>
                <a:ext uri="{FF2B5EF4-FFF2-40B4-BE49-F238E27FC236}">
                  <a16:creationId xmlns:a16="http://schemas.microsoft.com/office/drawing/2014/main" id="{936EB3B9-A5A9-3C0A-8E98-BD691286653E}"/>
                </a:ext>
              </a:extLst>
            </p:cNvPr>
            <p:cNvCxnSpPr>
              <a:cxnSpLocks/>
            </p:cNvCxnSpPr>
            <p:nvPr/>
          </p:nvCxnSpPr>
          <p:spPr>
            <a:xfrm flipH="1">
              <a:off x="6456040" y="6165304"/>
              <a:ext cx="5735960"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6" name="Graphic 2">
              <a:extLst>
                <a:ext uri="{FF2B5EF4-FFF2-40B4-BE49-F238E27FC236}">
                  <a16:creationId xmlns:a16="http://schemas.microsoft.com/office/drawing/2014/main" id="{DA62E384-88E5-4CCA-8CF7-07D16EA93BAB}"/>
                </a:ext>
              </a:extLst>
            </p:cNvPr>
            <p:cNvSpPr/>
            <p:nvPr/>
          </p:nvSpPr>
          <p:spPr>
            <a:xfrm>
              <a:off x="11505272" y="6267147"/>
              <a:ext cx="497495" cy="475074"/>
            </a:xfrm>
            <a:custGeom>
              <a:avLst/>
              <a:gdLst>
                <a:gd name="csX0" fmla="*/ 435308 w 497495"/>
                <a:gd name="csY0" fmla="*/ 0 h 475074"/>
                <a:gd name="csX1" fmla="*/ 497495 w 497495"/>
                <a:gd name="csY1" fmla="*/ 59384 h 475074"/>
                <a:gd name="csX2" fmla="*/ 497495 w 497495"/>
                <a:gd name="csY2" fmla="*/ 59384 h 475074"/>
                <a:gd name="csX3" fmla="*/ 497495 w 497495"/>
                <a:gd name="csY3" fmla="*/ 415690 h 475074"/>
                <a:gd name="csX4" fmla="*/ 435308 w 497495"/>
                <a:gd name="csY4" fmla="*/ 475074 h 475074"/>
                <a:gd name="csX5" fmla="*/ 435308 w 497495"/>
                <a:gd name="csY5" fmla="*/ 475074 h 475074"/>
                <a:gd name="csX6" fmla="*/ 62187 w 497495"/>
                <a:gd name="csY6" fmla="*/ 475074 h 475074"/>
                <a:gd name="csX7" fmla="*/ 0 w 497495"/>
                <a:gd name="csY7" fmla="*/ 415690 h 475074"/>
                <a:gd name="csX8" fmla="*/ 0 w 497495"/>
                <a:gd name="csY8" fmla="*/ 415690 h 475074"/>
                <a:gd name="csX9" fmla="*/ 0 w 497495"/>
                <a:gd name="csY9" fmla="*/ 59384 h 475074"/>
                <a:gd name="csX10" fmla="*/ 62187 w 497495"/>
                <a:gd name="csY10" fmla="*/ 0 h 475074"/>
                <a:gd name="csX11" fmla="*/ 62187 w 497495"/>
                <a:gd name="csY11" fmla="*/ 0 h 475074"/>
                <a:gd name="csX12" fmla="*/ 244719 w 497495"/>
                <a:gd name="csY12" fmla="*/ 134102 h 475074"/>
                <a:gd name="csX13" fmla="*/ 233711 w 497495"/>
                <a:gd name="csY13" fmla="*/ 144613 h 475074"/>
                <a:gd name="csX14" fmla="*/ 237740 w 497495"/>
                <a:gd name="csY14" fmla="*/ 158972 h 475074"/>
                <a:gd name="csX15" fmla="*/ 304499 w 497495"/>
                <a:gd name="csY15" fmla="*/ 222691 h 475074"/>
                <a:gd name="csX16" fmla="*/ 155467 w 497495"/>
                <a:gd name="csY16" fmla="*/ 222691 h 475074"/>
                <a:gd name="csX17" fmla="*/ 139920 w 497495"/>
                <a:gd name="csY17" fmla="*/ 237537 h 475074"/>
                <a:gd name="csX18" fmla="*/ 155467 w 497495"/>
                <a:gd name="csY18" fmla="*/ 252383 h 475074"/>
                <a:gd name="csX19" fmla="*/ 304499 w 497495"/>
                <a:gd name="csY19" fmla="*/ 252383 h 475074"/>
                <a:gd name="csX20" fmla="*/ 237740 w 497495"/>
                <a:gd name="csY20" fmla="*/ 316102 h 475074"/>
                <a:gd name="csX21" fmla="*/ 237740 w 497495"/>
                <a:gd name="csY21" fmla="*/ 337124 h 475074"/>
                <a:gd name="csX22" fmla="*/ 259755 w 497495"/>
                <a:gd name="csY22" fmla="*/ 337124 h 475074"/>
                <a:gd name="csX23" fmla="*/ 353035 w 497495"/>
                <a:gd name="csY23" fmla="*/ 248048 h 475074"/>
                <a:gd name="csX24" fmla="*/ 357602 w 497495"/>
                <a:gd name="csY24" fmla="*/ 237537 h 475074"/>
                <a:gd name="csX25" fmla="*/ 353035 w 497495"/>
                <a:gd name="csY25" fmla="*/ 227026 h 475074"/>
                <a:gd name="csX26" fmla="*/ 259755 w 497495"/>
                <a:gd name="csY26" fmla="*/ 137950 h 475074"/>
                <a:gd name="csX27" fmla="*/ 244719 w 497495"/>
                <a:gd name="csY27" fmla="*/ 134102 h 4750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497495" h="475074">
                  <a:moveTo>
                    <a:pt x="435308" y="0"/>
                  </a:moveTo>
                  <a:cubicBezTo>
                    <a:pt x="469653" y="0"/>
                    <a:pt x="497495" y="26587"/>
                    <a:pt x="497495" y="59384"/>
                  </a:cubicBezTo>
                  <a:lnTo>
                    <a:pt x="497495" y="59384"/>
                  </a:lnTo>
                  <a:lnTo>
                    <a:pt x="497495" y="415690"/>
                  </a:lnTo>
                  <a:cubicBezTo>
                    <a:pt x="497495" y="448486"/>
                    <a:pt x="469653" y="475074"/>
                    <a:pt x="435308" y="475074"/>
                  </a:cubicBezTo>
                  <a:lnTo>
                    <a:pt x="435308" y="475074"/>
                  </a:lnTo>
                  <a:lnTo>
                    <a:pt x="62187" y="475074"/>
                  </a:lnTo>
                  <a:cubicBezTo>
                    <a:pt x="27842" y="475074"/>
                    <a:pt x="0" y="448486"/>
                    <a:pt x="0" y="415690"/>
                  </a:cubicBezTo>
                  <a:lnTo>
                    <a:pt x="0" y="415690"/>
                  </a:lnTo>
                  <a:lnTo>
                    <a:pt x="0" y="59384"/>
                  </a:lnTo>
                  <a:cubicBezTo>
                    <a:pt x="0" y="26587"/>
                    <a:pt x="27842" y="0"/>
                    <a:pt x="62187" y="0"/>
                  </a:cubicBezTo>
                  <a:lnTo>
                    <a:pt x="62187" y="0"/>
                  </a:lnTo>
                  <a:close/>
                  <a:moveTo>
                    <a:pt x="244719" y="134102"/>
                  </a:moveTo>
                  <a:cubicBezTo>
                    <a:pt x="239347" y="135477"/>
                    <a:pt x="235151" y="139484"/>
                    <a:pt x="233711" y="144613"/>
                  </a:cubicBezTo>
                  <a:cubicBezTo>
                    <a:pt x="232272" y="149743"/>
                    <a:pt x="233808" y="155216"/>
                    <a:pt x="237740" y="158972"/>
                  </a:cubicBezTo>
                  <a:lnTo>
                    <a:pt x="304499" y="222691"/>
                  </a:lnTo>
                  <a:lnTo>
                    <a:pt x="155467" y="222691"/>
                  </a:lnTo>
                  <a:cubicBezTo>
                    <a:pt x="146881" y="222691"/>
                    <a:pt x="139920" y="229338"/>
                    <a:pt x="139920" y="237537"/>
                  </a:cubicBezTo>
                  <a:cubicBezTo>
                    <a:pt x="139920" y="245737"/>
                    <a:pt x="146881" y="252383"/>
                    <a:pt x="155467" y="252383"/>
                  </a:cubicBezTo>
                  <a:lnTo>
                    <a:pt x="304499" y="252383"/>
                  </a:lnTo>
                  <a:lnTo>
                    <a:pt x="237740" y="316102"/>
                  </a:lnTo>
                  <a:cubicBezTo>
                    <a:pt x="231661" y="321908"/>
                    <a:pt x="231661" y="331319"/>
                    <a:pt x="237740" y="337124"/>
                  </a:cubicBezTo>
                  <a:cubicBezTo>
                    <a:pt x="243820" y="342930"/>
                    <a:pt x="253675" y="342930"/>
                    <a:pt x="259755" y="337124"/>
                  </a:cubicBezTo>
                  <a:lnTo>
                    <a:pt x="353035" y="248048"/>
                  </a:lnTo>
                  <a:cubicBezTo>
                    <a:pt x="355960" y="245262"/>
                    <a:pt x="357602" y="241480"/>
                    <a:pt x="357602" y="237537"/>
                  </a:cubicBezTo>
                  <a:cubicBezTo>
                    <a:pt x="357602" y="233593"/>
                    <a:pt x="355960" y="229811"/>
                    <a:pt x="353035" y="227026"/>
                  </a:cubicBezTo>
                  <a:lnTo>
                    <a:pt x="259755" y="137950"/>
                  </a:lnTo>
                  <a:cubicBezTo>
                    <a:pt x="255822" y="134194"/>
                    <a:pt x="250091" y="132728"/>
                    <a:pt x="244719" y="134102"/>
                  </a:cubicBezTo>
                  <a:close/>
                </a:path>
              </a:pathLst>
            </a:custGeom>
            <a:solidFill>
              <a:srgbClr val="EB6183"/>
            </a:solidFill>
            <a:ln w="24765" cap="flat">
              <a:noFill/>
              <a:prstDash val="solid"/>
              <a:miter/>
            </a:ln>
          </p:spPr>
          <p:txBody>
            <a:bodyPr/>
            <a:lstStyle/>
            <a:p>
              <a:endParaRPr lang="de-DE"/>
            </a:p>
          </p:txBody>
        </p:sp>
      </p:grpSp>
      <p:sp>
        <p:nvSpPr>
          <p:cNvPr id="25" name="Foliennummernplatzhalter 2">
            <a:extLst>
              <a:ext uri="{FF2B5EF4-FFF2-40B4-BE49-F238E27FC236}">
                <a16:creationId xmlns:a16="http://schemas.microsoft.com/office/drawing/2014/main" id="{18B006D1-3375-AA94-7C88-ECE6FF45D627}"/>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3</a:t>
            </a:fld>
            <a:endParaRPr lang="de-DE" dirty="0"/>
          </a:p>
        </p:txBody>
      </p:sp>
      <p:sp>
        <p:nvSpPr>
          <p:cNvPr id="3" name="Textfeld 2">
            <a:extLst>
              <a:ext uri="{FF2B5EF4-FFF2-40B4-BE49-F238E27FC236}">
                <a16:creationId xmlns:a16="http://schemas.microsoft.com/office/drawing/2014/main" id="{B77C9889-1525-329D-367B-2BA738DEB4B8}"/>
              </a:ext>
            </a:extLst>
          </p:cNvPr>
          <p:cNvSpPr txBox="1"/>
          <p:nvPr/>
        </p:nvSpPr>
        <p:spPr>
          <a:xfrm>
            <a:off x="211831" y="748278"/>
            <a:ext cx="7252321" cy="523220"/>
          </a:xfrm>
          <a:prstGeom prst="rect">
            <a:avLst/>
          </a:prstGeom>
          <a:noFill/>
        </p:spPr>
        <p:txBody>
          <a:bodyPr wrap="square" rtlCol="0">
            <a:spAutoFit/>
          </a:bodyPr>
          <a:lstStyle/>
          <a:p>
            <a:r>
              <a:rPr lang="de-DE" sz="2800" b="1" dirty="0"/>
              <a:t>Team-Check: </a:t>
            </a:r>
            <a:r>
              <a:rPr lang="de-DE" sz="2800" dirty="0">
                <a:solidFill>
                  <a:schemeClr val="accent1">
                    <a:lumMod val="75000"/>
                  </a:schemeClr>
                </a:solidFill>
              </a:rPr>
              <a:t>Was sagt euer Bauchgefühl?</a:t>
            </a:r>
          </a:p>
        </p:txBody>
      </p:sp>
      <p:sp>
        <p:nvSpPr>
          <p:cNvPr id="39" name="Rechteck 38">
            <a:extLst>
              <a:ext uri="{FF2B5EF4-FFF2-40B4-BE49-F238E27FC236}">
                <a16:creationId xmlns:a16="http://schemas.microsoft.com/office/drawing/2014/main" id="{59693B4A-EBF6-A208-C709-33F8AA92BB8D}"/>
              </a:ext>
            </a:extLst>
          </p:cNvPr>
          <p:cNvSpPr/>
          <p:nvPr/>
        </p:nvSpPr>
        <p:spPr>
          <a:xfrm>
            <a:off x="437044" y="1484784"/>
            <a:ext cx="11595249" cy="4551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1" name="Gruppieren 30">
            <a:extLst>
              <a:ext uri="{FF2B5EF4-FFF2-40B4-BE49-F238E27FC236}">
                <a16:creationId xmlns:a16="http://schemas.microsoft.com/office/drawing/2014/main" id="{C7CB7050-D89D-3122-7E78-C679C182B2DE}"/>
              </a:ext>
            </a:extLst>
          </p:cNvPr>
          <p:cNvGrpSpPr/>
          <p:nvPr/>
        </p:nvGrpSpPr>
        <p:grpSpPr>
          <a:xfrm>
            <a:off x="6278957" y="1944652"/>
            <a:ext cx="3456384" cy="4292659"/>
            <a:chOff x="5951984" y="1437799"/>
            <a:chExt cx="3456384" cy="4292659"/>
          </a:xfrm>
        </p:grpSpPr>
        <p:sp>
          <p:nvSpPr>
            <p:cNvPr id="28" name="Verzögerung 27">
              <a:extLst>
                <a:ext uri="{FF2B5EF4-FFF2-40B4-BE49-F238E27FC236}">
                  <a16:creationId xmlns:a16="http://schemas.microsoft.com/office/drawing/2014/main" id="{1F08DF53-D2D2-9F05-CA83-63ACB06513B4}"/>
                </a:ext>
              </a:extLst>
            </p:cNvPr>
            <p:cNvSpPr/>
            <p:nvPr/>
          </p:nvSpPr>
          <p:spPr>
            <a:xfrm>
              <a:off x="5951984" y="4437112"/>
              <a:ext cx="3456384" cy="774068"/>
            </a:xfrm>
            <a:prstGeom prst="flowChartDela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descr="Ein Bild, das Kleidung, Menschliches Gesicht, Kinderkunst, Zeichnung enthält.&#10;&#10;KI-generierte Inhalte können fehlerhaft sein.">
              <a:extLst>
                <a:ext uri="{FF2B5EF4-FFF2-40B4-BE49-F238E27FC236}">
                  <a16:creationId xmlns:a16="http://schemas.microsoft.com/office/drawing/2014/main" id="{F46E856A-BA83-0B26-F478-59516B387B4D}"/>
                </a:ext>
              </a:extLst>
            </p:cNvPr>
            <p:cNvPicPr>
              <a:picLocks noChangeAspect="1"/>
            </p:cNvPicPr>
            <p:nvPr/>
          </p:nvPicPr>
          <p:blipFill>
            <a:blip r:embed="rId4">
              <a:extLst>
                <a:ext uri="{28A0092B-C50C-407E-A947-70E740481C1C}">
                  <a14:useLocalDpi xmlns:a14="http://schemas.microsoft.com/office/drawing/2010/main" val="0"/>
                </a:ext>
              </a:extLst>
            </a:blip>
            <a:srcRect l="1373" r="49054"/>
            <a:stretch>
              <a:fillRect/>
            </a:stretch>
          </p:blipFill>
          <p:spPr>
            <a:xfrm flipH="1">
              <a:off x="5951984" y="1437799"/>
              <a:ext cx="3007398" cy="4292659"/>
            </a:xfrm>
            <a:prstGeom prst="rect">
              <a:avLst/>
            </a:prstGeom>
            <a:effectLst>
              <a:outerShdw blurRad="50800" dist="38100" dir="5400000" algn="t" rotWithShape="0">
                <a:prstClr val="black">
                  <a:alpha val="40000"/>
                </a:prstClr>
              </a:outerShdw>
            </a:effectLst>
          </p:spPr>
        </p:pic>
      </p:grpSp>
      <p:grpSp>
        <p:nvGrpSpPr>
          <p:cNvPr id="30" name="Gruppieren 29">
            <a:extLst>
              <a:ext uri="{FF2B5EF4-FFF2-40B4-BE49-F238E27FC236}">
                <a16:creationId xmlns:a16="http://schemas.microsoft.com/office/drawing/2014/main" id="{CD7E186D-101B-2742-533A-F11121098ECA}"/>
              </a:ext>
            </a:extLst>
          </p:cNvPr>
          <p:cNvGrpSpPr/>
          <p:nvPr/>
        </p:nvGrpSpPr>
        <p:grpSpPr>
          <a:xfrm>
            <a:off x="2822573" y="1944653"/>
            <a:ext cx="3456384" cy="4292659"/>
            <a:chOff x="2495600" y="1437800"/>
            <a:chExt cx="3456384" cy="4292659"/>
          </a:xfrm>
        </p:grpSpPr>
        <p:sp>
          <p:nvSpPr>
            <p:cNvPr id="29" name="Verzögerung 28">
              <a:extLst>
                <a:ext uri="{FF2B5EF4-FFF2-40B4-BE49-F238E27FC236}">
                  <a16:creationId xmlns:a16="http://schemas.microsoft.com/office/drawing/2014/main" id="{CD2138BD-7D97-44E3-FA1D-911BF6A9DF48}"/>
                </a:ext>
              </a:extLst>
            </p:cNvPr>
            <p:cNvSpPr/>
            <p:nvPr/>
          </p:nvSpPr>
          <p:spPr>
            <a:xfrm rot="10800000">
              <a:off x="2495600" y="4437112"/>
              <a:ext cx="3456384" cy="774068"/>
            </a:xfrm>
            <a:prstGeom prst="flowChartDela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Ein Bild, das Kleidung, Menschliches Gesicht, Kinderkunst, Zeichnung enthält.&#10;&#10;KI-generierte Inhalte können fehlerhaft sein.">
              <a:extLst>
                <a:ext uri="{FF2B5EF4-FFF2-40B4-BE49-F238E27FC236}">
                  <a16:creationId xmlns:a16="http://schemas.microsoft.com/office/drawing/2014/main" id="{7D2FA991-E6FB-2750-BA93-7F4F778722CB}"/>
                </a:ext>
              </a:extLst>
            </p:cNvPr>
            <p:cNvPicPr>
              <a:picLocks noChangeAspect="1"/>
            </p:cNvPicPr>
            <p:nvPr/>
          </p:nvPicPr>
          <p:blipFill>
            <a:blip r:embed="rId4">
              <a:extLst>
                <a:ext uri="{28A0092B-C50C-407E-A947-70E740481C1C}">
                  <a14:useLocalDpi xmlns:a14="http://schemas.microsoft.com/office/drawing/2010/main" val="0"/>
                </a:ext>
              </a:extLst>
            </a:blip>
            <a:srcRect l="51483" r="-1"/>
            <a:stretch>
              <a:fillRect/>
            </a:stretch>
          </p:blipFill>
          <p:spPr>
            <a:xfrm flipH="1">
              <a:off x="2791499" y="1437800"/>
              <a:ext cx="3160485" cy="4292659"/>
            </a:xfrm>
            <a:prstGeom prst="flowChartDelay">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6772041"/>
      </p:ext>
    </p:extLst>
  </p:cSld>
  <p:clrMapOvr>
    <a:masterClrMapping/>
  </p:clrMapOvr>
  <mc:AlternateContent xmlns:mc="http://schemas.openxmlformats.org/markup-compatibility/2006" xmlns:p14="http://schemas.microsoft.com/office/powerpoint/2010/main">
    <mc:Choice Requires="p14">
      <p:transition spd="slow" p14:dur="17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91667E-6 2.22222E-6 L -0.32266 -0.00996 " pathEditMode="relative" rAng="0" ptsTypes="AA">
                                      <p:cBhvr>
                                        <p:cTn id="9" dur="2000" fill="hold"/>
                                        <p:tgtEl>
                                          <p:spTgt spid="30"/>
                                        </p:tgtEl>
                                        <p:attrNameLst>
                                          <p:attrName>ppt_x</p:attrName>
                                          <p:attrName>ppt_y</p:attrName>
                                        </p:attrNameLst>
                                      </p:cBhvr>
                                      <p:rCtr x="-16133" y="-509"/>
                                    </p:animMotion>
                                  </p:childTnLst>
                                </p:cTn>
                              </p:par>
                              <p:par>
                                <p:cTn id="10" presetID="42" presetClass="path" presetSubtype="0" accel="50000" decel="50000" fill="hold" nodeType="withEffect">
                                  <p:stCondLst>
                                    <p:cond delay="0"/>
                                  </p:stCondLst>
                                  <p:childTnLst>
                                    <p:animMotion origin="layout" path="M -0.0138 0.00069 L 0.32279 0.00069 " pathEditMode="relative" rAng="0" ptsTypes="AA">
                                      <p:cBhvr>
                                        <p:cTn id="11" dur="2000" fill="hold"/>
                                        <p:tgtEl>
                                          <p:spTgt spid="31"/>
                                        </p:tgtEl>
                                        <p:attrNameLst>
                                          <p:attrName>ppt_x</p:attrName>
                                          <p:attrName>ppt_y</p:attrName>
                                        </p:attrNameLst>
                                      </p:cBhvr>
                                      <p:rCtr x="16823" y="0"/>
                                    </p:animMotion>
                                  </p:childTnLst>
                                </p:cTn>
                              </p:par>
                              <p:par>
                                <p:cTn id="12" presetID="55"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2000" fill="hold"/>
                                        <p:tgtEl>
                                          <p:spTgt spid="37"/>
                                        </p:tgtEl>
                                        <p:attrNameLst>
                                          <p:attrName>ppt_w</p:attrName>
                                        </p:attrNameLst>
                                      </p:cBhvr>
                                      <p:tavLst>
                                        <p:tav tm="0">
                                          <p:val>
                                            <p:strVal val="#ppt_w*0.70"/>
                                          </p:val>
                                        </p:tav>
                                        <p:tav tm="100000">
                                          <p:val>
                                            <p:strVal val="#ppt_w"/>
                                          </p:val>
                                        </p:tav>
                                      </p:tavLst>
                                    </p:anim>
                                    <p:anim calcmode="lin" valueType="num">
                                      <p:cBhvr>
                                        <p:cTn id="15" dur="2000" fill="hold"/>
                                        <p:tgtEl>
                                          <p:spTgt spid="37"/>
                                        </p:tgtEl>
                                        <p:attrNameLst>
                                          <p:attrName>ppt_h</p:attrName>
                                        </p:attrNameLst>
                                      </p:cBhvr>
                                      <p:tavLst>
                                        <p:tav tm="0">
                                          <p:val>
                                            <p:strVal val="#ppt_h"/>
                                          </p:val>
                                        </p:tav>
                                        <p:tav tm="100000">
                                          <p:val>
                                            <p:strVal val="#ppt_h"/>
                                          </p:val>
                                        </p:tav>
                                      </p:tavLst>
                                    </p:anim>
                                    <p:animEffect transition="in" filter="fade">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B79E036-1FB4-8E36-CF64-43E5BA763997}"/>
              </a:ext>
            </a:extLst>
          </p:cNvPr>
          <p:cNvPicPr>
            <a:picLocks noChangeAspect="1"/>
          </p:cNvPicPr>
          <p:nvPr/>
        </p:nvPicPr>
        <p:blipFill>
          <a:blip r:embed="rId3"/>
          <a:srcRect b="7995"/>
          <a:stretch>
            <a:fillRect/>
          </a:stretch>
        </p:blipFill>
        <p:spPr>
          <a:xfrm>
            <a:off x="7593536" y="1463807"/>
            <a:ext cx="3852753" cy="5394192"/>
          </a:xfrm>
          <a:prstGeom prst="rect">
            <a:avLst/>
          </a:prstGeom>
          <a:ln w="12700">
            <a:noFill/>
          </a:ln>
        </p:spPr>
      </p:pic>
      <p:sp>
        <p:nvSpPr>
          <p:cNvPr id="16" name="Ellipse 15">
            <a:extLst>
              <a:ext uri="{FF2B5EF4-FFF2-40B4-BE49-F238E27FC236}">
                <a16:creationId xmlns:a16="http://schemas.microsoft.com/office/drawing/2014/main" id="{D760BE6F-EADF-E653-1A81-8A79BFC0D598}"/>
              </a:ext>
            </a:extLst>
          </p:cNvPr>
          <p:cNvSpPr/>
          <p:nvPr/>
        </p:nvSpPr>
        <p:spPr>
          <a:xfrm>
            <a:off x="252087" y="1588970"/>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1</a:t>
            </a:r>
          </a:p>
        </p:txBody>
      </p:sp>
      <p:sp>
        <p:nvSpPr>
          <p:cNvPr id="20" name="Ellipse 19">
            <a:extLst>
              <a:ext uri="{FF2B5EF4-FFF2-40B4-BE49-F238E27FC236}">
                <a16:creationId xmlns:a16="http://schemas.microsoft.com/office/drawing/2014/main" id="{C13A8EF6-482F-C77C-8327-A2B8EDB7B513}"/>
              </a:ext>
            </a:extLst>
          </p:cNvPr>
          <p:cNvSpPr/>
          <p:nvPr/>
        </p:nvSpPr>
        <p:spPr>
          <a:xfrm>
            <a:off x="205917" y="3219307"/>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2</a:t>
            </a:r>
          </a:p>
        </p:txBody>
      </p:sp>
      <p:sp>
        <p:nvSpPr>
          <p:cNvPr id="21" name="Ellipse 20">
            <a:extLst>
              <a:ext uri="{FF2B5EF4-FFF2-40B4-BE49-F238E27FC236}">
                <a16:creationId xmlns:a16="http://schemas.microsoft.com/office/drawing/2014/main" id="{69F4652B-52A4-55C8-D326-896D55EEDFC3}"/>
              </a:ext>
            </a:extLst>
          </p:cNvPr>
          <p:cNvSpPr/>
          <p:nvPr/>
        </p:nvSpPr>
        <p:spPr>
          <a:xfrm>
            <a:off x="252087" y="4946708"/>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3</a:t>
            </a:r>
          </a:p>
        </p:txBody>
      </p:sp>
      <p:sp>
        <p:nvSpPr>
          <p:cNvPr id="9" name="Foliennummernplatzhalter 2">
            <a:extLst>
              <a:ext uri="{FF2B5EF4-FFF2-40B4-BE49-F238E27FC236}">
                <a16:creationId xmlns:a16="http://schemas.microsoft.com/office/drawing/2014/main" id="{197A5236-A1DB-E35C-C046-6E5F70BD89E8}"/>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4</a:t>
            </a:fld>
            <a:endParaRPr lang="de-DE" dirty="0"/>
          </a:p>
        </p:txBody>
      </p:sp>
      <p:sp>
        <p:nvSpPr>
          <p:cNvPr id="11" name="Textfeld 10">
            <a:extLst>
              <a:ext uri="{FF2B5EF4-FFF2-40B4-BE49-F238E27FC236}">
                <a16:creationId xmlns:a16="http://schemas.microsoft.com/office/drawing/2014/main" id="{23643668-7D79-59D4-B1D2-75BF7329C3F0}"/>
              </a:ext>
            </a:extLst>
          </p:cNvPr>
          <p:cNvSpPr txBox="1"/>
          <p:nvPr/>
        </p:nvSpPr>
        <p:spPr>
          <a:xfrm>
            <a:off x="178607" y="612367"/>
            <a:ext cx="6408016" cy="523220"/>
          </a:xfrm>
          <a:prstGeom prst="rect">
            <a:avLst/>
          </a:prstGeom>
          <a:noFill/>
        </p:spPr>
        <p:txBody>
          <a:bodyPr wrap="square" rtlCol="0">
            <a:spAutoFit/>
          </a:bodyPr>
          <a:lstStyle/>
          <a:p>
            <a:r>
              <a:rPr lang="de-DE" sz="2800" b="1" dirty="0"/>
              <a:t>Jetzt ist eure Einschätzung gefragt:</a:t>
            </a:r>
            <a:endParaRPr lang="de-DE" sz="2800" dirty="0">
              <a:solidFill>
                <a:schemeClr val="accent1">
                  <a:lumMod val="75000"/>
                </a:schemeClr>
              </a:solidFill>
            </a:endParaRPr>
          </a:p>
        </p:txBody>
      </p:sp>
      <p:sp>
        <p:nvSpPr>
          <p:cNvPr id="14" name="Rechteck: abgerundete Ecken 21">
            <a:extLst>
              <a:ext uri="{FF2B5EF4-FFF2-40B4-BE49-F238E27FC236}">
                <a16:creationId xmlns:a16="http://schemas.microsoft.com/office/drawing/2014/main" id="{724DEEF4-FAE6-7DA3-F178-B7A1021BC1ED}"/>
              </a:ext>
            </a:extLst>
          </p:cNvPr>
          <p:cNvSpPr/>
          <p:nvPr/>
        </p:nvSpPr>
        <p:spPr>
          <a:xfrm>
            <a:off x="1594405" y="1588970"/>
            <a:ext cx="5163087"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Anfang September 2025 haben viele Nachrichtenseiten darüber berichtet.</a:t>
            </a:r>
          </a:p>
        </p:txBody>
      </p:sp>
      <p:sp>
        <p:nvSpPr>
          <p:cNvPr id="15" name="Textfeld 14">
            <a:extLst>
              <a:ext uri="{FF2B5EF4-FFF2-40B4-BE49-F238E27FC236}">
                <a16:creationId xmlns:a16="http://schemas.microsoft.com/office/drawing/2014/main" id="{D30E5D91-BD7A-C435-FDAF-0A011BCD99DD}"/>
              </a:ext>
            </a:extLst>
          </p:cNvPr>
          <p:cNvSpPr txBox="1"/>
          <p:nvPr/>
        </p:nvSpPr>
        <p:spPr>
          <a:xfrm>
            <a:off x="4647876" y="6348029"/>
            <a:ext cx="3164330" cy="461665"/>
          </a:xfrm>
          <a:prstGeom prst="rect">
            <a:avLst/>
          </a:prstGeom>
          <a:noFill/>
        </p:spPr>
        <p:txBody>
          <a:bodyPr wrap="square" rtlCol="0">
            <a:spAutoFit/>
          </a:bodyPr>
          <a:lstStyle/>
          <a:p>
            <a:r>
              <a:rPr lang="de-DE" sz="800" dirty="0">
                <a:solidFill>
                  <a:schemeClr val="bg1">
                    <a:lumMod val="50000"/>
                  </a:schemeClr>
                </a:solidFill>
              </a:rPr>
              <a:t>Quelle:</a:t>
            </a:r>
          </a:p>
          <a:p>
            <a:r>
              <a:rPr lang="de-DE" sz="800" dirty="0">
                <a:solidFill>
                  <a:schemeClr val="bg1">
                    <a:lumMod val="50000"/>
                  </a:schemeClr>
                </a:solidFill>
              </a:rPr>
              <a:t>1:https://www.watson.ch/international/china/429097510-in-china-gibt-es-jetzt-unbemannte-selbst-schiessende-polizeiautos;</a:t>
            </a:r>
          </a:p>
        </p:txBody>
      </p:sp>
      <p:sp>
        <p:nvSpPr>
          <p:cNvPr id="18" name="Rechteck: abgerundete Ecken 25">
            <a:extLst>
              <a:ext uri="{FF2B5EF4-FFF2-40B4-BE49-F238E27FC236}">
                <a16:creationId xmlns:a16="http://schemas.microsoft.com/office/drawing/2014/main" id="{84BA9F4B-2C41-BE18-F30A-F83AF71584E5}"/>
              </a:ext>
            </a:extLst>
          </p:cNvPr>
          <p:cNvSpPr/>
          <p:nvPr/>
        </p:nvSpPr>
        <p:spPr>
          <a:xfrm>
            <a:off x="1578207" y="3282139"/>
            <a:ext cx="5227541"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200" dirty="0"/>
              <a:t>Auf </a:t>
            </a:r>
            <a:r>
              <a:rPr lang="de-DE" sz="2200" dirty="0" err="1"/>
              <a:t>Social</a:t>
            </a:r>
            <a:r>
              <a:rPr lang="de-DE" sz="2200" dirty="0"/>
              <a:t> Media  zeigt die Seite „Skandal Nacht“ die Wut ostdeutscher Bürger auf Bundeskanzler Merz.</a:t>
            </a:r>
            <a:endParaRPr lang="de-DE" sz="2200" b="1" dirty="0"/>
          </a:p>
        </p:txBody>
      </p:sp>
      <p:sp>
        <p:nvSpPr>
          <p:cNvPr id="19" name="Rechteck: abgerundete Ecken 26">
            <a:extLst>
              <a:ext uri="{FF2B5EF4-FFF2-40B4-BE49-F238E27FC236}">
                <a16:creationId xmlns:a16="http://schemas.microsoft.com/office/drawing/2014/main" id="{10F92DB7-B59B-E48F-14EF-C78E3150C7BE}"/>
              </a:ext>
            </a:extLst>
          </p:cNvPr>
          <p:cNvSpPr/>
          <p:nvPr/>
        </p:nvSpPr>
        <p:spPr>
          <a:xfrm>
            <a:off x="1594405" y="4975308"/>
            <a:ext cx="5227541" cy="136439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200" dirty="0"/>
              <a:t>Diese Nachricht auf der Newsseite „TAG 24“ stammt vom Januar 2026. </a:t>
            </a:r>
          </a:p>
        </p:txBody>
      </p:sp>
      <p:pic>
        <p:nvPicPr>
          <p:cNvPr id="39" name="Grafik 38" descr="Ein Bild, das Text, Menschliches Gesicht, Brille, Mann enthält.&#10;&#10;KI-generierte Inhalte können fehlerhaft sein.">
            <a:extLst>
              <a:ext uri="{FF2B5EF4-FFF2-40B4-BE49-F238E27FC236}">
                <a16:creationId xmlns:a16="http://schemas.microsoft.com/office/drawing/2014/main" id="{2B1DA460-1A55-E781-8E51-98A7BF1F5D93}"/>
              </a:ext>
            </a:extLst>
          </p:cNvPr>
          <p:cNvPicPr>
            <a:picLocks noChangeAspect="1"/>
          </p:cNvPicPr>
          <p:nvPr/>
        </p:nvPicPr>
        <p:blipFill>
          <a:blip r:embed="rId4" cstate="print">
            <a:extLst>
              <a:ext uri="{28A0092B-C50C-407E-A947-70E740481C1C}">
                <a14:useLocalDpi xmlns:a14="http://schemas.microsoft.com/office/drawing/2010/main" val="0"/>
              </a:ext>
            </a:extLst>
          </a:blip>
          <a:srcRect b="9870"/>
          <a:stretch>
            <a:fillRect/>
          </a:stretch>
        </p:blipFill>
        <p:spPr>
          <a:xfrm>
            <a:off x="7566004" y="1463806"/>
            <a:ext cx="3886452" cy="5394193"/>
          </a:xfrm>
          <a:prstGeom prst="rect">
            <a:avLst/>
          </a:prstGeom>
        </p:spPr>
      </p:pic>
      <p:pic>
        <p:nvPicPr>
          <p:cNvPr id="22" name="Grafik 21" descr="Ein Bild, das Text, Karte, Kleidung, Person enthält.&#10;&#10;KI-generierte Inhalte können fehlerhaft sein.">
            <a:extLst>
              <a:ext uri="{FF2B5EF4-FFF2-40B4-BE49-F238E27FC236}">
                <a16:creationId xmlns:a16="http://schemas.microsoft.com/office/drawing/2014/main" id="{9C47ADE6-1C2A-F2B4-F1F1-1C523F88A18B}"/>
              </a:ext>
            </a:extLst>
          </p:cNvPr>
          <p:cNvPicPr>
            <a:picLocks noChangeAspect="1"/>
          </p:cNvPicPr>
          <p:nvPr/>
        </p:nvPicPr>
        <p:blipFill>
          <a:blip r:embed="rId5" cstate="print">
            <a:extLst>
              <a:ext uri="{28A0092B-C50C-407E-A947-70E740481C1C}">
                <a14:useLocalDpi xmlns:a14="http://schemas.microsoft.com/office/drawing/2010/main" val="0"/>
              </a:ext>
            </a:extLst>
          </a:blip>
          <a:srcRect b="4686"/>
          <a:stretch>
            <a:fillRect/>
          </a:stretch>
        </p:blipFill>
        <p:spPr>
          <a:xfrm>
            <a:off x="7547113" y="1415538"/>
            <a:ext cx="3911600" cy="5435105"/>
          </a:xfrm>
          <a:prstGeom prst="rect">
            <a:avLst/>
          </a:prstGeom>
        </p:spPr>
      </p:pic>
      <p:sp>
        <p:nvSpPr>
          <p:cNvPr id="48" name="Textfeld 47">
            <a:extLst>
              <a:ext uri="{FF2B5EF4-FFF2-40B4-BE49-F238E27FC236}">
                <a16:creationId xmlns:a16="http://schemas.microsoft.com/office/drawing/2014/main" id="{792A7D08-1DCB-3301-6F35-C61B0B5EAC9F}"/>
              </a:ext>
            </a:extLst>
          </p:cNvPr>
          <p:cNvSpPr txBox="1"/>
          <p:nvPr/>
        </p:nvSpPr>
        <p:spPr>
          <a:xfrm>
            <a:off x="4655437" y="6339627"/>
            <a:ext cx="3164330" cy="338554"/>
          </a:xfrm>
          <a:prstGeom prst="rect">
            <a:avLst/>
          </a:prstGeom>
          <a:noFill/>
        </p:spPr>
        <p:txBody>
          <a:bodyPr wrap="square" rtlCol="0">
            <a:spAutoFit/>
          </a:bodyPr>
          <a:lstStyle/>
          <a:p>
            <a:r>
              <a:rPr lang="de-DE" sz="800" dirty="0">
                <a:solidFill>
                  <a:schemeClr val="bg1">
                    <a:lumMod val="50000"/>
                  </a:schemeClr>
                </a:solidFill>
              </a:rPr>
              <a:t>Quelle:</a:t>
            </a:r>
          </a:p>
          <a:p>
            <a:r>
              <a:rPr lang="de-DE" sz="800" dirty="0">
                <a:solidFill>
                  <a:schemeClr val="bg1">
                    <a:lumMod val="50000"/>
                  </a:schemeClr>
                </a:solidFill>
              </a:rPr>
              <a:t>Facebook | @</a:t>
            </a:r>
            <a:r>
              <a:rPr lang="de-DE" sz="800" dirty="0" err="1">
                <a:solidFill>
                  <a:schemeClr val="bg1">
                    <a:lumMod val="50000"/>
                  </a:schemeClr>
                </a:solidFill>
              </a:rPr>
              <a:t>SkandalNacht</a:t>
            </a:r>
            <a:endParaRPr lang="de-DE" sz="800" dirty="0">
              <a:solidFill>
                <a:schemeClr val="bg1">
                  <a:lumMod val="50000"/>
                </a:schemeClr>
              </a:solidFill>
            </a:endParaRPr>
          </a:p>
        </p:txBody>
      </p:sp>
      <p:sp>
        <p:nvSpPr>
          <p:cNvPr id="49" name="Textfeld 48">
            <a:extLst>
              <a:ext uri="{FF2B5EF4-FFF2-40B4-BE49-F238E27FC236}">
                <a16:creationId xmlns:a16="http://schemas.microsoft.com/office/drawing/2014/main" id="{1D53960F-BDCF-6FA2-3BA0-96DB4331A88E}"/>
              </a:ext>
            </a:extLst>
          </p:cNvPr>
          <p:cNvSpPr txBox="1"/>
          <p:nvPr/>
        </p:nvSpPr>
        <p:spPr>
          <a:xfrm>
            <a:off x="1594405" y="6339627"/>
            <a:ext cx="5244709" cy="461665"/>
          </a:xfrm>
          <a:prstGeom prst="rect">
            <a:avLst/>
          </a:prstGeom>
          <a:noFill/>
        </p:spPr>
        <p:txBody>
          <a:bodyPr wrap="square" rtlCol="0">
            <a:spAutoFit/>
          </a:bodyPr>
          <a:lstStyle/>
          <a:p>
            <a:r>
              <a:rPr lang="de-DE" sz="800" dirty="0">
                <a:solidFill>
                  <a:schemeClr val="bg1">
                    <a:lumMod val="50000"/>
                  </a:schemeClr>
                </a:solidFill>
              </a:rPr>
              <a:t>Quelle:</a:t>
            </a:r>
          </a:p>
          <a:p>
            <a:r>
              <a:rPr lang="de-DE" sz="800" dirty="0">
                <a:solidFill>
                  <a:schemeClr val="bg1">
                    <a:lumMod val="50000"/>
                  </a:schemeClr>
                </a:solidFill>
              </a:rPr>
              <a:t>https://www.tag24.de/</a:t>
            </a:r>
            <a:r>
              <a:rPr lang="de-DE" sz="800" dirty="0" err="1">
                <a:solidFill>
                  <a:schemeClr val="bg1">
                    <a:lumMod val="50000"/>
                  </a:schemeClr>
                </a:solidFill>
              </a:rPr>
              <a:t>thema</a:t>
            </a:r>
            <a:r>
              <a:rPr lang="de-DE" sz="800" dirty="0">
                <a:solidFill>
                  <a:schemeClr val="bg1">
                    <a:lumMod val="50000"/>
                  </a:schemeClr>
                </a:solidFill>
              </a:rPr>
              <a:t>/aus-aller-welt/</a:t>
            </a:r>
            <a:r>
              <a:rPr lang="de-DE" sz="800" dirty="0" err="1">
                <a:solidFill>
                  <a:schemeClr val="bg1">
                    <a:lumMod val="50000"/>
                  </a:schemeClr>
                </a:solidFill>
              </a:rPr>
              <a:t>tschechien</a:t>
            </a:r>
            <a:r>
              <a:rPr lang="de-DE" sz="800" dirty="0">
                <a:solidFill>
                  <a:schemeClr val="bg1">
                    <a:lumMod val="50000"/>
                  </a:schemeClr>
                </a:solidFill>
              </a:rPr>
              <a:t>/regierungschef-beweist-mithilfe-eines-globus-dass-erde-keine-scheibe-ist-und-wird-ausgelacht-3460964</a:t>
            </a:r>
          </a:p>
        </p:txBody>
      </p:sp>
      <p:pic>
        <p:nvPicPr>
          <p:cNvPr id="8" name="Grafik 7">
            <a:extLst>
              <a:ext uri="{FF2B5EF4-FFF2-40B4-BE49-F238E27FC236}">
                <a16:creationId xmlns:a16="http://schemas.microsoft.com/office/drawing/2014/main" id="{508D6F74-0AED-56B6-8A5D-06A09D8629CB}"/>
              </a:ext>
            </a:extLst>
          </p:cNvPr>
          <p:cNvPicPr>
            <a:picLocks noChangeAspect="1"/>
          </p:cNvPicPr>
          <p:nvPr/>
        </p:nvPicPr>
        <p:blipFill>
          <a:blip r:embed="rId6"/>
          <a:srcRect b="18475"/>
          <a:stretch>
            <a:fillRect/>
          </a:stretch>
        </p:blipFill>
        <p:spPr>
          <a:xfrm>
            <a:off x="7268778" y="692695"/>
            <a:ext cx="4480905" cy="6165305"/>
          </a:xfrm>
          <a:prstGeom prst="rect">
            <a:avLst/>
          </a:prstGeom>
          <a:effectLst>
            <a:outerShdw blurRad="50800" dist="38100" dir="2700000" algn="tl" rotWithShape="0">
              <a:prstClr val="black">
                <a:alpha val="40000"/>
              </a:prstClr>
            </a:outerShdw>
          </a:effectLst>
        </p:spPr>
      </p:pic>
      <p:grpSp>
        <p:nvGrpSpPr>
          <p:cNvPr id="28" name="Gruppieren 27">
            <a:extLst>
              <a:ext uri="{FF2B5EF4-FFF2-40B4-BE49-F238E27FC236}">
                <a16:creationId xmlns:a16="http://schemas.microsoft.com/office/drawing/2014/main" id="{D1068401-4FE5-62D2-7375-EC400E511F16}"/>
              </a:ext>
            </a:extLst>
          </p:cNvPr>
          <p:cNvGrpSpPr/>
          <p:nvPr/>
        </p:nvGrpSpPr>
        <p:grpSpPr>
          <a:xfrm>
            <a:off x="9167616" y="6165304"/>
            <a:ext cx="3032257" cy="692696"/>
            <a:chOff x="9159743" y="6165304"/>
            <a:chExt cx="3032257" cy="692696"/>
          </a:xfrm>
        </p:grpSpPr>
        <p:sp>
          <p:nvSpPr>
            <p:cNvPr id="24" name="Rechteck 23">
              <a:extLst>
                <a:ext uri="{FF2B5EF4-FFF2-40B4-BE49-F238E27FC236}">
                  <a16:creationId xmlns:a16="http://schemas.microsoft.com/office/drawing/2014/main" id="{0C0481B5-A817-FB33-3A6F-3CC3E3A40FAB}"/>
                </a:ext>
              </a:extLst>
            </p:cNvPr>
            <p:cNvSpPr/>
            <p:nvPr/>
          </p:nvSpPr>
          <p:spPr>
            <a:xfrm>
              <a:off x="9159743" y="6165304"/>
              <a:ext cx="3011731" cy="69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FF5E024B-F0CC-8740-26DB-9647EEB38116}"/>
                </a:ext>
              </a:extLst>
            </p:cNvPr>
            <p:cNvGrpSpPr/>
            <p:nvPr/>
          </p:nvGrpSpPr>
          <p:grpSpPr>
            <a:xfrm>
              <a:off x="9180269" y="6165304"/>
              <a:ext cx="3011731" cy="576917"/>
              <a:chOff x="9180269" y="6165304"/>
              <a:chExt cx="3011731" cy="576917"/>
            </a:xfrm>
          </p:grpSpPr>
          <p:pic>
            <p:nvPicPr>
              <p:cNvPr id="30" name="Graphic 2">
                <a:extLst>
                  <a:ext uri="{FF2B5EF4-FFF2-40B4-BE49-F238E27FC236}">
                    <a16:creationId xmlns:a16="http://schemas.microsoft.com/office/drawing/2014/main" id="{D076B278-5340-C9B3-AF9C-DB6ED7A4F82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96600" y="6267147"/>
                <a:ext cx="506167" cy="475074"/>
              </a:xfrm>
              <a:prstGeom prst="rect">
                <a:avLst/>
              </a:prstGeom>
            </p:spPr>
          </p:pic>
          <p:sp>
            <p:nvSpPr>
              <p:cNvPr id="31" name="Textfeld 30">
                <a:extLst>
                  <a:ext uri="{FF2B5EF4-FFF2-40B4-BE49-F238E27FC236}">
                    <a16:creationId xmlns:a16="http://schemas.microsoft.com/office/drawing/2014/main" id="{01886607-D5EE-B8EC-F1D9-09588E4A8F88}"/>
                  </a:ext>
                </a:extLst>
              </p:cNvPr>
              <p:cNvSpPr txBox="1"/>
              <p:nvPr/>
            </p:nvSpPr>
            <p:spPr>
              <a:xfrm>
                <a:off x="9180269" y="6295945"/>
                <a:ext cx="2303818" cy="446276"/>
              </a:xfrm>
              <a:prstGeom prst="rect">
                <a:avLst/>
              </a:prstGeom>
              <a:noFill/>
            </p:spPr>
            <p:txBody>
              <a:bodyPr wrap="square" rtlCol="0">
                <a:spAutoFit/>
              </a:bodyPr>
              <a:lstStyle/>
              <a:p>
                <a:pPr algn="r"/>
                <a:r>
                  <a:rPr lang="de-DE" sz="2300" b="1" dirty="0"/>
                  <a:t>zur Auflösung</a:t>
                </a:r>
              </a:p>
            </p:txBody>
          </p:sp>
          <p:cxnSp>
            <p:nvCxnSpPr>
              <p:cNvPr id="4" name="Gerader Verbinder 22">
                <a:extLst>
                  <a:ext uri="{FF2B5EF4-FFF2-40B4-BE49-F238E27FC236}">
                    <a16:creationId xmlns:a16="http://schemas.microsoft.com/office/drawing/2014/main" id="{006DFFDA-A45C-01FF-CD96-A518CB4C5161}"/>
                  </a:ext>
                </a:extLst>
              </p:cNvPr>
              <p:cNvCxnSpPr>
                <a:cxnSpLocks/>
              </p:cNvCxnSpPr>
              <p:nvPr/>
            </p:nvCxnSpPr>
            <p:spPr>
              <a:xfrm flipH="1">
                <a:off x="9180269" y="6165304"/>
                <a:ext cx="3011731"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grpSp>
      <p:sp>
        <p:nvSpPr>
          <p:cNvPr id="25" name="Rechteck: abgerundete Ecken 24">
            <a:extLst>
              <a:ext uri="{FF2B5EF4-FFF2-40B4-BE49-F238E27FC236}">
                <a16:creationId xmlns:a16="http://schemas.microsoft.com/office/drawing/2014/main" id="{808AE371-F30D-414F-9E50-58819594D4DA}"/>
              </a:ext>
            </a:extLst>
          </p:cNvPr>
          <p:cNvSpPr/>
          <p:nvPr/>
        </p:nvSpPr>
        <p:spPr>
          <a:xfrm>
            <a:off x="2651441" y="1603748"/>
            <a:ext cx="5820823" cy="5232798"/>
          </a:xfrm>
          <a:prstGeom prst="roundRect">
            <a:avLst/>
          </a:prstGeom>
          <a:noFill/>
          <a:ln>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de-DE" sz="3200" b="1" dirty="0">
                <a:solidFill>
                  <a:schemeClr val="accent1">
                    <a:lumMod val="75000"/>
                  </a:schemeClr>
                </a:solidFill>
              </a:rPr>
              <a:t>Was stimmt – was stimmt nicht? </a:t>
            </a:r>
          </a:p>
          <a:p>
            <a:pPr algn="ctr">
              <a:spcAft>
                <a:spcPts val="600"/>
              </a:spcAft>
            </a:pPr>
            <a:r>
              <a:rPr lang="de-DE" sz="3200" b="1" dirty="0">
                <a:solidFill>
                  <a:schemeClr val="accent1">
                    <a:lumMod val="75000"/>
                  </a:schemeClr>
                </a:solidFill>
              </a:rPr>
              <a:t>Und falls etwas nicht stimmt: Woran habt Ihr es gemerkt?</a:t>
            </a:r>
          </a:p>
          <a:p>
            <a:pPr algn="ctr">
              <a:spcAft>
                <a:spcPts val="600"/>
              </a:spcAft>
            </a:pPr>
            <a:endParaRPr lang="de-DE" sz="3200" b="1" dirty="0">
              <a:solidFill>
                <a:schemeClr val="accent1">
                  <a:lumMod val="75000"/>
                </a:schemeClr>
              </a:solidFill>
            </a:endParaRPr>
          </a:p>
          <a:p>
            <a:pPr algn="ctr">
              <a:spcAft>
                <a:spcPts val="600"/>
              </a:spcAft>
            </a:pPr>
            <a:endParaRPr lang="de-DE" dirty="0">
              <a:solidFill>
                <a:schemeClr val="accent1">
                  <a:lumMod val="75000"/>
                </a:schemeClr>
              </a:solidFill>
            </a:endParaRPr>
          </a:p>
        </p:txBody>
      </p:sp>
      <p:grpSp>
        <p:nvGrpSpPr>
          <p:cNvPr id="29" name="Gruppieren 28">
            <a:extLst>
              <a:ext uri="{FF2B5EF4-FFF2-40B4-BE49-F238E27FC236}">
                <a16:creationId xmlns:a16="http://schemas.microsoft.com/office/drawing/2014/main" id="{C13C12E8-31B3-440B-95D4-09D685038E45}"/>
              </a:ext>
            </a:extLst>
          </p:cNvPr>
          <p:cNvGrpSpPr/>
          <p:nvPr/>
        </p:nvGrpSpPr>
        <p:grpSpPr>
          <a:xfrm>
            <a:off x="3877129" y="5089492"/>
            <a:ext cx="1549343" cy="2003513"/>
            <a:chOff x="2495600" y="1437800"/>
            <a:chExt cx="3456384" cy="4292659"/>
          </a:xfrm>
        </p:grpSpPr>
        <p:sp>
          <p:nvSpPr>
            <p:cNvPr id="32" name="Verzögerung 28">
              <a:extLst>
                <a:ext uri="{FF2B5EF4-FFF2-40B4-BE49-F238E27FC236}">
                  <a16:creationId xmlns:a16="http://schemas.microsoft.com/office/drawing/2014/main" id="{26B0443A-AC0C-4B4F-A1D5-1F9EFCBB96C5}"/>
                </a:ext>
              </a:extLst>
            </p:cNvPr>
            <p:cNvSpPr/>
            <p:nvPr/>
          </p:nvSpPr>
          <p:spPr>
            <a:xfrm rot="10800000">
              <a:off x="2495600" y="4437112"/>
              <a:ext cx="3456384" cy="774068"/>
            </a:xfrm>
            <a:prstGeom prst="flowChartDela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Kleidung, Menschliches Gesicht, Kinderkunst, Zeichnung enthält.&#10;&#10;KI-generierte Inhalte können fehlerhaft sein.">
              <a:extLst>
                <a:ext uri="{FF2B5EF4-FFF2-40B4-BE49-F238E27FC236}">
                  <a16:creationId xmlns:a16="http://schemas.microsoft.com/office/drawing/2014/main" id="{26881987-AF9E-4CF2-A5F4-D5CBA14C4B33}"/>
                </a:ext>
              </a:extLst>
            </p:cNvPr>
            <p:cNvPicPr>
              <a:picLocks noChangeAspect="1"/>
            </p:cNvPicPr>
            <p:nvPr/>
          </p:nvPicPr>
          <p:blipFill>
            <a:blip r:embed="rId8" cstate="print">
              <a:extLst>
                <a:ext uri="{28A0092B-C50C-407E-A947-70E740481C1C}">
                  <a14:useLocalDpi xmlns:a14="http://schemas.microsoft.com/office/drawing/2010/main" val="0"/>
                </a:ext>
              </a:extLst>
            </a:blip>
            <a:srcRect l="51483" r="-1"/>
            <a:stretch>
              <a:fillRect/>
            </a:stretch>
          </p:blipFill>
          <p:spPr>
            <a:xfrm flipH="1">
              <a:off x="2791499" y="1437800"/>
              <a:ext cx="3160485" cy="4292659"/>
            </a:xfrm>
            <a:prstGeom prst="flowChartDelay">
              <a:avLst/>
            </a:prstGeom>
            <a:effectLst>
              <a:outerShdw blurRad="50800" dist="38100" dir="5400000" algn="t" rotWithShape="0">
                <a:prstClr val="black">
                  <a:alpha val="40000"/>
                </a:prstClr>
              </a:outerShdw>
            </a:effectLst>
          </p:spPr>
        </p:pic>
      </p:grpSp>
      <p:grpSp>
        <p:nvGrpSpPr>
          <p:cNvPr id="34" name="Gruppieren 33">
            <a:extLst>
              <a:ext uri="{FF2B5EF4-FFF2-40B4-BE49-F238E27FC236}">
                <a16:creationId xmlns:a16="http://schemas.microsoft.com/office/drawing/2014/main" id="{1E0A24F4-042B-4C00-A121-38FFAED50BB9}"/>
              </a:ext>
            </a:extLst>
          </p:cNvPr>
          <p:cNvGrpSpPr/>
          <p:nvPr/>
        </p:nvGrpSpPr>
        <p:grpSpPr>
          <a:xfrm>
            <a:off x="5318312" y="5064066"/>
            <a:ext cx="1969586" cy="2037342"/>
            <a:chOff x="5951984" y="1437799"/>
            <a:chExt cx="3456384" cy="4292659"/>
          </a:xfrm>
        </p:grpSpPr>
        <p:sp>
          <p:nvSpPr>
            <p:cNvPr id="35" name="Verzögerung 27">
              <a:extLst>
                <a:ext uri="{FF2B5EF4-FFF2-40B4-BE49-F238E27FC236}">
                  <a16:creationId xmlns:a16="http://schemas.microsoft.com/office/drawing/2014/main" id="{B8206A47-9818-4AEB-A2E2-90AAA3A0E1EF}"/>
                </a:ext>
              </a:extLst>
            </p:cNvPr>
            <p:cNvSpPr/>
            <p:nvPr/>
          </p:nvSpPr>
          <p:spPr>
            <a:xfrm>
              <a:off x="5951984" y="4437112"/>
              <a:ext cx="3456384" cy="774068"/>
            </a:xfrm>
            <a:prstGeom prst="flowChartDela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Grafik 35" descr="Ein Bild, das Kleidung, Menschliches Gesicht, Kinderkunst, Zeichnung enthält.&#10;&#10;KI-generierte Inhalte können fehlerhaft sein.">
              <a:extLst>
                <a:ext uri="{FF2B5EF4-FFF2-40B4-BE49-F238E27FC236}">
                  <a16:creationId xmlns:a16="http://schemas.microsoft.com/office/drawing/2014/main" id="{D4DFEE22-3D2F-47C4-89A6-D25678FB19DD}"/>
                </a:ext>
              </a:extLst>
            </p:cNvPr>
            <p:cNvPicPr>
              <a:picLocks noChangeAspect="1"/>
            </p:cNvPicPr>
            <p:nvPr/>
          </p:nvPicPr>
          <p:blipFill>
            <a:blip r:embed="rId9" cstate="print">
              <a:extLst>
                <a:ext uri="{28A0092B-C50C-407E-A947-70E740481C1C}">
                  <a14:useLocalDpi xmlns:a14="http://schemas.microsoft.com/office/drawing/2010/main" val="0"/>
                </a:ext>
              </a:extLst>
            </a:blip>
            <a:srcRect l="1373" r="49054"/>
            <a:stretch>
              <a:fillRect/>
            </a:stretch>
          </p:blipFill>
          <p:spPr>
            <a:xfrm flipH="1">
              <a:off x="5951984" y="1437799"/>
              <a:ext cx="3007398" cy="429265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8157985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7200000" s="0" l="0"/>
                                      </p:by>
                                    </p:animClr>
                                    <p:animClr clrSpc="hsl" dir="cw">
                                      <p:cBhvr>
                                        <p:cTn id="7" dur="500" fill="hold"/>
                                        <p:tgtEl>
                                          <p:spTgt spid="16"/>
                                        </p:tgtEl>
                                        <p:attrNameLst>
                                          <p:attrName>fillcolor</p:attrName>
                                        </p:attrNameLst>
                                      </p:cBhvr>
                                      <p:by>
                                        <p:hsl h="7200000" s="0" l="0"/>
                                      </p:by>
                                    </p:animClr>
                                    <p:animClr clrSpc="hsl" dir="cw">
                                      <p:cBhvr>
                                        <p:cTn id="8" dur="500" fill="hold"/>
                                        <p:tgtEl>
                                          <p:spTgt spid="16"/>
                                        </p:tgtEl>
                                        <p:attrNameLst>
                                          <p:attrName>stroke.color</p:attrName>
                                        </p:attrNameLst>
                                      </p:cBhvr>
                                      <p:by>
                                        <p:hsl h="7200000" s="0" l="0"/>
                                      </p:by>
                                    </p:animClr>
                                    <p:set>
                                      <p:cBhvr>
                                        <p:cTn id="9" dur="500" fill="hold"/>
                                        <p:tgtEl>
                                          <p:spTgt spid="16"/>
                                        </p:tgtEl>
                                        <p:attrNameLst>
                                          <p:attrName>fill.type</p:attrName>
                                        </p:attrNameLst>
                                      </p:cBhvr>
                                      <p:to>
                                        <p:strVal val="solid"/>
                                      </p:to>
                                    </p:set>
                                  </p:childTnLst>
                                </p:cTn>
                              </p:par>
                              <p:par>
                                <p:cTn id="10" presetID="5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42"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mph" presetSubtype="0" fill="hold" grpId="0" nodeType="clickEffect">
                                  <p:stCondLst>
                                    <p:cond delay="0"/>
                                  </p:stCondLst>
                                  <p:childTnLst>
                                    <p:animClr clrSpc="hsl" dir="cw">
                                      <p:cBhvr override="childStyle">
                                        <p:cTn id="31" dur="500" fill="hold"/>
                                        <p:tgtEl>
                                          <p:spTgt spid="20"/>
                                        </p:tgtEl>
                                        <p:attrNameLst>
                                          <p:attrName>style.color</p:attrName>
                                        </p:attrNameLst>
                                      </p:cBhvr>
                                      <p:by>
                                        <p:hsl h="7200000" s="0" l="0"/>
                                      </p:by>
                                    </p:animClr>
                                    <p:animClr clrSpc="hsl" dir="cw">
                                      <p:cBhvr>
                                        <p:cTn id="32" dur="500" fill="hold"/>
                                        <p:tgtEl>
                                          <p:spTgt spid="20"/>
                                        </p:tgtEl>
                                        <p:attrNameLst>
                                          <p:attrName>fillcolor</p:attrName>
                                        </p:attrNameLst>
                                      </p:cBhvr>
                                      <p:by>
                                        <p:hsl h="7200000" s="0" l="0"/>
                                      </p:by>
                                    </p:animClr>
                                    <p:animClr clrSpc="hsl" dir="cw">
                                      <p:cBhvr>
                                        <p:cTn id="33" dur="500" fill="hold"/>
                                        <p:tgtEl>
                                          <p:spTgt spid="20"/>
                                        </p:tgtEl>
                                        <p:attrNameLst>
                                          <p:attrName>stroke.color</p:attrName>
                                        </p:attrNameLst>
                                      </p:cBhvr>
                                      <p:by>
                                        <p:hsl h="7200000" s="0" l="0"/>
                                      </p:by>
                                    </p:animClr>
                                    <p:set>
                                      <p:cBhvr>
                                        <p:cTn id="34" dur="500" fill="hold"/>
                                        <p:tgtEl>
                                          <p:spTgt spid="20"/>
                                        </p:tgtEl>
                                        <p:attrNameLst>
                                          <p:attrName>fill.type</p:attrName>
                                        </p:attrNameLst>
                                      </p:cBhvr>
                                      <p:to>
                                        <p:strVal val="solid"/>
                                      </p:to>
                                    </p:set>
                                  </p:childTnLst>
                                </p:cTn>
                              </p:par>
                              <p:par>
                                <p:cTn id="35" presetID="47" presetClass="exit" presetSubtype="0" fill="hold" grpId="1"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0"/>
                                        <p:tgtEl>
                                          <p:spTgt spid="14"/>
                                        </p:tgtEl>
                                        <p:attrNameLst>
                                          <p:attrName>ppt_y</p:attrName>
                                        </p:attrNameLst>
                                      </p:cBhvr>
                                      <p:tavLst>
                                        <p:tav tm="0">
                                          <p:val>
                                            <p:strVal val="ppt_y"/>
                                          </p:val>
                                        </p:tav>
                                        <p:tav tm="100000">
                                          <p:val>
                                            <p:strVal val="ppt_y-.1"/>
                                          </p:val>
                                        </p:tav>
                                      </p:tavLst>
                                    </p:anim>
                                    <p:set>
                                      <p:cBhvr>
                                        <p:cTn id="39" dur="1" fill="hold">
                                          <p:stCondLst>
                                            <p:cond delay="999"/>
                                          </p:stCondLst>
                                        </p:cTn>
                                        <p:tgtEl>
                                          <p:spTgt spid="1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53" presetClass="entr" presetSubtype="16"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1"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1000"/>
                                        <p:tgtEl>
                                          <p:spTgt spid="48"/>
                                        </p:tgtEl>
                                      </p:cBhvr>
                                    </p:animEffect>
                                    <p:anim calcmode="lin" valueType="num">
                                      <p:cBhvr>
                                        <p:cTn id="55" dur="1000" fill="hold"/>
                                        <p:tgtEl>
                                          <p:spTgt spid="48"/>
                                        </p:tgtEl>
                                        <p:attrNameLst>
                                          <p:attrName>ppt_x</p:attrName>
                                        </p:attrNameLst>
                                      </p:cBhvr>
                                      <p:tavLst>
                                        <p:tav tm="0">
                                          <p:val>
                                            <p:strVal val="#ppt_x"/>
                                          </p:val>
                                        </p:tav>
                                        <p:tav tm="100000">
                                          <p:val>
                                            <p:strVal val="#ppt_x"/>
                                          </p:val>
                                        </p:tav>
                                      </p:tavLst>
                                    </p:anim>
                                    <p:anim calcmode="lin" valueType="num">
                                      <p:cBhvr>
                                        <p:cTn id="5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mph" presetSubtype="0" fill="hold" grpId="0" nodeType="clickEffect">
                                  <p:stCondLst>
                                    <p:cond delay="0"/>
                                  </p:stCondLst>
                                  <p:childTnLst>
                                    <p:animClr clrSpc="hsl" dir="cw">
                                      <p:cBhvr override="childStyle">
                                        <p:cTn id="60" dur="500" fill="hold"/>
                                        <p:tgtEl>
                                          <p:spTgt spid="21"/>
                                        </p:tgtEl>
                                        <p:attrNameLst>
                                          <p:attrName>style.color</p:attrName>
                                        </p:attrNameLst>
                                      </p:cBhvr>
                                      <p:by>
                                        <p:hsl h="7200000" s="0" l="0"/>
                                      </p:by>
                                    </p:animClr>
                                    <p:animClr clrSpc="hsl" dir="cw">
                                      <p:cBhvr>
                                        <p:cTn id="61" dur="500" fill="hold"/>
                                        <p:tgtEl>
                                          <p:spTgt spid="21"/>
                                        </p:tgtEl>
                                        <p:attrNameLst>
                                          <p:attrName>fillcolor</p:attrName>
                                        </p:attrNameLst>
                                      </p:cBhvr>
                                      <p:by>
                                        <p:hsl h="7200000" s="0" l="0"/>
                                      </p:by>
                                    </p:animClr>
                                    <p:animClr clrSpc="hsl" dir="cw">
                                      <p:cBhvr>
                                        <p:cTn id="62" dur="500" fill="hold"/>
                                        <p:tgtEl>
                                          <p:spTgt spid="21"/>
                                        </p:tgtEl>
                                        <p:attrNameLst>
                                          <p:attrName>stroke.color</p:attrName>
                                        </p:attrNameLst>
                                      </p:cBhvr>
                                      <p:by>
                                        <p:hsl h="7200000" s="0" l="0"/>
                                      </p:by>
                                    </p:animClr>
                                    <p:set>
                                      <p:cBhvr>
                                        <p:cTn id="63" dur="500" fill="hold"/>
                                        <p:tgtEl>
                                          <p:spTgt spid="21"/>
                                        </p:tgtEl>
                                        <p:attrNameLst>
                                          <p:attrName>fill.type</p:attrName>
                                        </p:attrNameLst>
                                      </p:cBhvr>
                                      <p:to>
                                        <p:strVal val="solid"/>
                                      </p:to>
                                    </p:set>
                                  </p:childTnLst>
                                </p:cTn>
                              </p:par>
                              <p:par>
                                <p:cTn id="64" presetID="47" presetClass="exit" presetSubtype="0" fill="hold" grpId="1" nodeType="withEffect">
                                  <p:stCondLst>
                                    <p:cond delay="0"/>
                                  </p:stCondLst>
                                  <p:childTnLst>
                                    <p:animEffect transition="out" filter="fade">
                                      <p:cBhvr>
                                        <p:cTn id="65" dur="1000"/>
                                        <p:tgtEl>
                                          <p:spTgt spid="18"/>
                                        </p:tgtEl>
                                      </p:cBhvr>
                                    </p:animEffect>
                                    <p:anim calcmode="lin" valueType="num">
                                      <p:cBhvr>
                                        <p:cTn id="66" dur="1000"/>
                                        <p:tgtEl>
                                          <p:spTgt spid="18"/>
                                        </p:tgtEl>
                                        <p:attrNameLst>
                                          <p:attrName>ppt_x</p:attrName>
                                        </p:attrNameLst>
                                      </p:cBhvr>
                                      <p:tavLst>
                                        <p:tav tm="0">
                                          <p:val>
                                            <p:strVal val="ppt_x"/>
                                          </p:val>
                                        </p:tav>
                                        <p:tav tm="100000">
                                          <p:val>
                                            <p:strVal val="ppt_x"/>
                                          </p:val>
                                        </p:tav>
                                      </p:tavLst>
                                    </p:anim>
                                    <p:anim calcmode="lin" valueType="num">
                                      <p:cBhvr>
                                        <p:cTn id="67" dur="1000"/>
                                        <p:tgtEl>
                                          <p:spTgt spid="18"/>
                                        </p:tgtEl>
                                        <p:attrNameLst>
                                          <p:attrName>ppt_y</p:attrName>
                                        </p:attrNameLst>
                                      </p:cBhvr>
                                      <p:tavLst>
                                        <p:tav tm="0">
                                          <p:val>
                                            <p:strVal val="ppt_y"/>
                                          </p:val>
                                        </p:tav>
                                        <p:tav tm="100000">
                                          <p:val>
                                            <p:strVal val="ppt_y-.1"/>
                                          </p:val>
                                        </p:tav>
                                      </p:tavLst>
                                    </p:anim>
                                    <p:set>
                                      <p:cBhvr>
                                        <p:cTn id="68" dur="1" fill="hold">
                                          <p:stCondLst>
                                            <p:cond delay="999"/>
                                          </p:stCondLst>
                                        </p:cTn>
                                        <p:tgtEl>
                                          <p:spTgt spid="1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48"/>
                                        </p:tgtEl>
                                      </p:cBhvr>
                                    </p:animEffect>
                                    <p:set>
                                      <p:cBhvr>
                                        <p:cTn id="71" dur="1" fill="hold">
                                          <p:stCondLst>
                                            <p:cond delay="499"/>
                                          </p:stCondLst>
                                        </p:cTn>
                                        <p:tgtEl>
                                          <p:spTgt spid="48"/>
                                        </p:tgtEl>
                                        <p:attrNameLst>
                                          <p:attrName>style.visibility</p:attrName>
                                        </p:attrNameLst>
                                      </p:cBhvr>
                                      <p:to>
                                        <p:strVal val="hidden"/>
                                      </p:to>
                                    </p:set>
                                  </p:childTnLst>
                                </p:cTn>
                              </p:par>
                              <p:par>
                                <p:cTn id="72" presetID="42"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1000" fill="hold"/>
                                        <p:tgtEl>
                                          <p:spTgt spid="22"/>
                                        </p:tgtEl>
                                        <p:attrNameLst>
                                          <p:attrName>ppt_x</p:attrName>
                                        </p:attrNameLst>
                                      </p:cBhvr>
                                      <p:tavLst>
                                        <p:tav tm="0">
                                          <p:val>
                                            <p:strVal val="#ppt_x"/>
                                          </p:val>
                                        </p:tav>
                                        <p:tav tm="100000">
                                          <p:val>
                                            <p:strVal val="#ppt_x"/>
                                          </p:val>
                                        </p:tav>
                                      </p:tavLst>
                                    </p:anim>
                                    <p:anim calcmode="lin" valueType="num">
                                      <p:cBhvr additive="base">
                                        <p:cTn id="80" dur="1000" fill="hold"/>
                                        <p:tgtEl>
                                          <p:spTgt spid="22"/>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par>
                                <p:cTn id="84" presetID="42"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1000"/>
                                        <p:tgtEl>
                                          <p:spTgt spid="49"/>
                                        </p:tgtEl>
                                      </p:cBhvr>
                                    </p:animEffect>
                                    <p:anim calcmode="lin" valueType="num">
                                      <p:cBhvr>
                                        <p:cTn id="87" dur="1000" fill="hold"/>
                                        <p:tgtEl>
                                          <p:spTgt spid="49"/>
                                        </p:tgtEl>
                                        <p:attrNameLst>
                                          <p:attrName>ppt_x</p:attrName>
                                        </p:attrNameLst>
                                      </p:cBhvr>
                                      <p:tavLst>
                                        <p:tav tm="0">
                                          <p:val>
                                            <p:strVal val="#ppt_x"/>
                                          </p:val>
                                        </p:tav>
                                        <p:tav tm="100000">
                                          <p:val>
                                            <p:strVal val="#ppt_x"/>
                                          </p:val>
                                        </p:tav>
                                      </p:tavLst>
                                    </p:anim>
                                    <p:anim calcmode="lin" valueType="num">
                                      <p:cBhvr>
                                        <p:cTn id="8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1000" fill="hold"/>
                                        <p:tgtEl>
                                          <p:spTgt spid="25"/>
                                        </p:tgtEl>
                                        <p:attrNameLst>
                                          <p:attrName>ppt_w</p:attrName>
                                        </p:attrNameLst>
                                      </p:cBhvr>
                                      <p:tavLst>
                                        <p:tav tm="0">
                                          <p:val>
                                            <p:fltVal val="0"/>
                                          </p:val>
                                        </p:tav>
                                        <p:tav tm="100000">
                                          <p:val>
                                            <p:strVal val="#ppt_w"/>
                                          </p:val>
                                        </p:tav>
                                      </p:tavLst>
                                    </p:anim>
                                    <p:anim calcmode="lin" valueType="num">
                                      <p:cBhvr>
                                        <p:cTn id="94" dur="1000" fill="hold"/>
                                        <p:tgtEl>
                                          <p:spTgt spid="25"/>
                                        </p:tgtEl>
                                        <p:attrNameLst>
                                          <p:attrName>ppt_h</p:attrName>
                                        </p:attrNameLst>
                                      </p:cBhvr>
                                      <p:tavLst>
                                        <p:tav tm="0">
                                          <p:val>
                                            <p:fltVal val="0"/>
                                          </p:val>
                                        </p:tav>
                                        <p:tav tm="100000">
                                          <p:val>
                                            <p:strVal val="#ppt_h"/>
                                          </p:val>
                                        </p:tav>
                                      </p:tavLst>
                                    </p:anim>
                                    <p:animEffect transition="in" filter="fade">
                                      <p:cBhvr>
                                        <p:cTn id="95" dur="1000"/>
                                        <p:tgtEl>
                                          <p:spTgt spid="25"/>
                                        </p:tgtEl>
                                      </p:cBhvr>
                                    </p:animEffec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49"/>
                                        </p:tgtEl>
                                      </p:cBhvr>
                                    </p:animEffect>
                                    <p:set>
                                      <p:cBhvr>
                                        <p:cTn id="111" dur="1" fill="hold">
                                          <p:stCondLst>
                                            <p:cond delay="499"/>
                                          </p:stCondLst>
                                        </p:cTn>
                                        <p:tgtEl>
                                          <p:spTgt spid="49"/>
                                        </p:tgtEl>
                                        <p:attrNameLst>
                                          <p:attrName>style.visibility</p:attrName>
                                        </p:attrNameLst>
                                      </p:cBhvr>
                                      <p:to>
                                        <p:strVal val="hidden"/>
                                      </p:to>
                                    </p:set>
                                  </p:childTnLst>
                                </p:cTn>
                              </p:par>
                              <p:par>
                                <p:cTn id="112" presetID="53" presetClass="entr" presetSubtype="16" fill="hold" nodeType="with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p:cTn id="114" dur="500" fill="hold"/>
                                        <p:tgtEl>
                                          <p:spTgt spid="34"/>
                                        </p:tgtEl>
                                        <p:attrNameLst>
                                          <p:attrName>ppt_w</p:attrName>
                                        </p:attrNameLst>
                                      </p:cBhvr>
                                      <p:tavLst>
                                        <p:tav tm="0">
                                          <p:val>
                                            <p:fltVal val="0"/>
                                          </p:val>
                                        </p:tav>
                                        <p:tav tm="100000">
                                          <p:val>
                                            <p:strVal val="#ppt_w"/>
                                          </p:val>
                                        </p:tav>
                                      </p:tavLst>
                                    </p:anim>
                                    <p:anim calcmode="lin" valueType="num">
                                      <p:cBhvr>
                                        <p:cTn id="115" dur="500" fill="hold"/>
                                        <p:tgtEl>
                                          <p:spTgt spid="34"/>
                                        </p:tgtEl>
                                        <p:attrNameLst>
                                          <p:attrName>ppt_h</p:attrName>
                                        </p:attrNameLst>
                                      </p:cBhvr>
                                      <p:tavLst>
                                        <p:tav tm="0">
                                          <p:val>
                                            <p:fltVal val="0"/>
                                          </p:val>
                                        </p:tav>
                                        <p:tav tm="100000">
                                          <p:val>
                                            <p:strVal val="#ppt_h"/>
                                          </p:val>
                                        </p:tav>
                                      </p:tavLst>
                                    </p:anim>
                                    <p:animEffect transition="in" filter="fade">
                                      <p:cBhvr>
                                        <p:cTn id="116" dur="500"/>
                                        <p:tgtEl>
                                          <p:spTgt spid="34"/>
                                        </p:tgtEl>
                                      </p:cBhvr>
                                    </p:animEffect>
                                  </p:childTnLst>
                                </p:cTn>
                              </p:par>
                              <p:par>
                                <p:cTn id="117" presetID="53" presetClass="entr" presetSubtype="16" fill="hold" nodeType="with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p:cTn id="119" dur="500" fill="hold"/>
                                        <p:tgtEl>
                                          <p:spTgt spid="29"/>
                                        </p:tgtEl>
                                        <p:attrNameLst>
                                          <p:attrName>ppt_w</p:attrName>
                                        </p:attrNameLst>
                                      </p:cBhvr>
                                      <p:tavLst>
                                        <p:tav tm="0">
                                          <p:val>
                                            <p:fltVal val="0"/>
                                          </p:val>
                                        </p:tav>
                                        <p:tav tm="100000">
                                          <p:val>
                                            <p:strVal val="#ppt_w"/>
                                          </p:val>
                                        </p:tav>
                                      </p:tavLst>
                                    </p:anim>
                                    <p:anim calcmode="lin" valueType="num">
                                      <p:cBhvr>
                                        <p:cTn id="120" dur="500" fill="hold"/>
                                        <p:tgtEl>
                                          <p:spTgt spid="29"/>
                                        </p:tgtEl>
                                        <p:attrNameLst>
                                          <p:attrName>ppt_h</p:attrName>
                                        </p:attrNameLst>
                                      </p:cBhvr>
                                      <p:tavLst>
                                        <p:tav tm="0">
                                          <p:val>
                                            <p:fltVal val="0"/>
                                          </p:val>
                                        </p:tav>
                                        <p:tav tm="100000">
                                          <p:val>
                                            <p:strVal val="#ppt_h"/>
                                          </p:val>
                                        </p:tav>
                                      </p:tavLst>
                                    </p:anim>
                                    <p:animEffect transition="in" filter="fade">
                                      <p:cBhvr>
                                        <p:cTn id="121" dur="500"/>
                                        <p:tgtEl>
                                          <p:spTgt spid="29"/>
                                        </p:tgtEl>
                                      </p:cBhvr>
                                    </p:animEffect>
                                  </p:childTnLst>
                                </p:cTn>
                              </p:par>
                              <p:par>
                                <p:cTn id="122" presetID="10" presetClass="exit" presetSubtype="0" fill="hold" grpId="1" nodeType="withEffect">
                                  <p:stCondLst>
                                    <p:cond delay="0"/>
                                  </p:stCondLst>
                                  <p:childTnLst>
                                    <p:animEffect transition="out" filter="fade">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8"/>
                                        </p:tgtEl>
                                        <p:attrNameLst>
                                          <p:attrName>style.visibility</p:attrName>
                                        </p:attrNameLst>
                                      </p:cBhvr>
                                      <p:to>
                                        <p:strVal val="visible"/>
                                      </p:to>
                                    </p:set>
                                    <p:anim calcmode="lin" valueType="num">
                                      <p:cBhvr>
                                        <p:cTn id="129" dur="500" fill="hold"/>
                                        <p:tgtEl>
                                          <p:spTgt spid="28"/>
                                        </p:tgtEl>
                                        <p:attrNameLst>
                                          <p:attrName>ppt_w</p:attrName>
                                        </p:attrNameLst>
                                      </p:cBhvr>
                                      <p:tavLst>
                                        <p:tav tm="0">
                                          <p:val>
                                            <p:fltVal val="0"/>
                                          </p:val>
                                        </p:tav>
                                        <p:tav tm="100000">
                                          <p:val>
                                            <p:strVal val="#ppt_w"/>
                                          </p:val>
                                        </p:tav>
                                      </p:tavLst>
                                    </p:anim>
                                    <p:anim calcmode="lin" valueType="num">
                                      <p:cBhvr>
                                        <p:cTn id="130" dur="500" fill="hold"/>
                                        <p:tgtEl>
                                          <p:spTgt spid="28"/>
                                        </p:tgtEl>
                                        <p:attrNameLst>
                                          <p:attrName>ppt_h</p:attrName>
                                        </p:attrNameLst>
                                      </p:cBhvr>
                                      <p:tavLst>
                                        <p:tav tm="0">
                                          <p:val>
                                            <p:fltVal val="0"/>
                                          </p:val>
                                        </p:tav>
                                        <p:tav tm="100000">
                                          <p:val>
                                            <p:strVal val="#ppt_h"/>
                                          </p:val>
                                        </p:tav>
                                      </p:tavLst>
                                    </p:anim>
                                    <p:animEffect transition="in" filter="fade">
                                      <p:cBhvr>
                                        <p:cTn id="1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14" grpId="0" animBg="1"/>
      <p:bldP spid="14" grpId="1" animBg="1"/>
      <p:bldP spid="15" grpId="0"/>
      <p:bldP spid="15" grpId="1"/>
      <p:bldP spid="18" grpId="0" animBg="1"/>
      <p:bldP spid="18" grpId="1" animBg="1"/>
      <p:bldP spid="19" grpId="0" animBg="1"/>
      <p:bldP spid="19" grpId="1" animBg="1"/>
      <p:bldP spid="48" grpId="0"/>
      <p:bldP spid="48" grpId="1"/>
      <p:bldP spid="48" grpId="2"/>
      <p:bldP spid="49" grpId="0"/>
      <p:bldP spid="49" grpId="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B79E036-1FB4-8E36-CF64-43E5BA763997}"/>
              </a:ext>
            </a:extLst>
          </p:cNvPr>
          <p:cNvPicPr>
            <a:picLocks noChangeAspect="1"/>
          </p:cNvPicPr>
          <p:nvPr/>
        </p:nvPicPr>
        <p:blipFill>
          <a:blip r:embed="rId3"/>
          <a:srcRect b="7995"/>
          <a:stretch>
            <a:fillRect/>
          </a:stretch>
        </p:blipFill>
        <p:spPr>
          <a:xfrm>
            <a:off x="7593536" y="1463807"/>
            <a:ext cx="3852753" cy="5394192"/>
          </a:xfrm>
          <a:prstGeom prst="rect">
            <a:avLst/>
          </a:prstGeom>
          <a:ln w="12700">
            <a:noFill/>
          </a:ln>
        </p:spPr>
      </p:pic>
      <p:sp>
        <p:nvSpPr>
          <p:cNvPr id="16" name="Ellipse 15">
            <a:extLst>
              <a:ext uri="{FF2B5EF4-FFF2-40B4-BE49-F238E27FC236}">
                <a16:creationId xmlns:a16="http://schemas.microsoft.com/office/drawing/2014/main" id="{D760BE6F-EADF-E653-1A81-8A79BFC0D598}"/>
              </a:ext>
            </a:extLst>
          </p:cNvPr>
          <p:cNvSpPr/>
          <p:nvPr/>
        </p:nvSpPr>
        <p:spPr>
          <a:xfrm>
            <a:off x="252087" y="1588970"/>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1</a:t>
            </a:r>
          </a:p>
        </p:txBody>
      </p:sp>
      <p:sp>
        <p:nvSpPr>
          <p:cNvPr id="20" name="Ellipse 19">
            <a:extLst>
              <a:ext uri="{FF2B5EF4-FFF2-40B4-BE49-F238E27FC236}">
                <a16:creationId xmlns:a16="http://schemas.microsoft.com/office/drawing/2014/main" id="{C13A8EF6-482F-C77C-8327-A2B8EDB7B513}"/>
              </a:ext>
            </a:extLst>
          </p:cNvPr>
          <p:cNvSpPr/>
          <p:nvPr/>
        </p:nvSpPr>
        <p:spPr>
          <a:xfrm>
            <a:off x="205917" y="3219307"/>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2</a:t>
            </a:r>
          </a:p>
        </p:txBody>
      </p:sp>
      <p:sp>
        <p:nvSpPr>
          <p:cNvPr id="21" name="Ellipse 20">
            <a:extLst>
              <a:ext uri="{FF2B5EF4-FFF2-40B4-BE49-F238E27FC236}">
                <a16:creationId xmlns:a16="http://schemas.microsoft.com/office/drawing/2014/main" id="{69F4652B-52A4-55C8-D326-896D55EEDFC3}"/>
              </a:ext>
            </a:extLst>
          </p:cNvPr>
          <p:cNvSpPr/>
          <p:nvPr/>
        </p:nvSpPr>
        <p:spPr>
          <a:xfrm>
            <a:off x="252087" y="4946708"/>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3</a:t>
            </a:r>
          </a:p>
        </p:txBody>
      </p:sp>
      <p:sp>
        <p:nvSpPr>
          <p:cNvPr id="9" name="Foliennummernplatzhalter 2">
            <a:extLst>
              <a:ext uri="{FF2B5EF4-FFF2-40B4-BE49-F238E27FC236}">
                <a16:creationId xmlns:a16="http://schemas.microsoft.com/office/drawing/2014/main" id="{197A5236-A1DB-E35C-C046-6E5F70BD89E8}"/>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5</a:t>
            </a:fld>
            <a:endParaRPr lang="de-DE" dirty="0"/>
          </a:p>
        </p:txBody>
      </p:sp>
      <p:sp>
        <p:nvSpPr>
          <p:cNvPr id="11" name="Textfeld 10">
            <a:extLst>
              <a:ext uri="{FF2B5EF4-FFF2-40B4-BE49-F238E27FC236}">
                <a16:creationId xmlns:a16="http://schemas.microsoft.com/office/drawing/2014/main" id="{23643668-7D79-59D4-B1D2-75BF7329C3F0}"/>
              </a:ext>
            </a:extLst>
          </p:cNvPr>
          <p:cNvSpPr txBox="1"/>
          <p:nvPr/>
        </p:nvSpPr>
        <p:spPr>
          <a:xfrm>
            <a:off x="178606" y="612367"/>
            <a:ext cx="3109081" cy="523220"/>
          </a:xfrm>
          <a:prstGeom prst="rect">
            <a:avLst/>
          </a:prstGeom>
          <a:noFill/>
        </p:spPr>
        <p:txBody>
          <a:bodyPr wrap="square" rtlCol="0">
            <a:spAutoFit/>
          </a:bodyPr>
          <a:lstStyle/>
          <a:p>
            <a:r>
              <a:rPr lang="de-DE" sz="2800" b="1" dirty="0"/>
              <a:t>Wir lösen auf:</a:t>
            </a:r>
            <a:endParaRPr lang="de-DE" sz="2800" dirty="0">
              <a:solidFill>
                <a:schemeClr val="accent1">
                  <a:lumMod val="75000"/>
                </a:schemeClr>
              </a:solidFill>
            </a:endParaRPr>
          </a:p>
        </p:txBody>
      </p:sp>
      <p:sp>
        <p:nvSpPr>
          <p:cNvPr id="14" name="Rechteck: abgerundete Ecken 21">
            <a:extLst>
              <a:ext uri="{FF2B5EF4-FFF2-40B4-BE49-F238E27FC236}">
                <a16:creationId xmlns:a16="http://schemas.microsoft.com/office/drawing/2014/main" id="{724DEEF4-FAE6-7DA3-F178-B7A1021BC1ED}"/>
              </a:ext>
            </a:extLst>
          </p:cNvPr>
          <p:cNvSpPr/>
          <p:nvPr/>
        </p:nvSpPr>
        <p:spPr>
          <a:xfrm>
            <a:off x="1594405" y="1294829"/>
            <a:ext cx="5163087"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de-DE" dirty="0"/>
              <a:t>Die Autos haben „selbst </a:t>
            </a:r>
            <a:r>
              <a:rPr lang="de-DE" dirty="0" err="1"/>
              <a:t>schiessende</a:t>
            </a:r>
            <a:r>
              <a:rPr lang="de-DE" dirty="0"/>
              <a:t>“ </a:t>
            </a:r>
            <a:r>
              <a:rPr lang="de-DE" b="1" dirty="0"/>
              <a:t>Kameras</a:t>
            </a:r>
            <a:r>
              <a:rPr lang="de-DE" dirty="0"/>
              <a:t>, keine Waffen. </a:t>
            </a:r>
            <a:br>
              <a:rPr lang="de-DE" dirty="0"/>
            </a:br>
            <a:r>
              <a:rPr lang="de-DE" dirty="0"/>
              <a:t>Es war ein </a:t>
            </a:r>
            <a:r>
              <a:rPr lang="de-DE" b="1" dirty="0"/>
              <a:t>Übersetzungsfehler</a:t>
            </a:r>
            <a:r>
              <a:rPr lang="de-DE" dirty="0"/>
              <a:t> der KI.</a:t>
            </a:r>
          </a:p>
          <a:p>
            <a:pPr algn="ctr">
              <a:spcAft>
                <a:spcPts val="1200"/>
              </a:spcAft>
            </a:pPr>
            <a:r>
              <a:rPr lang="de-DE" dirty="0">
                <a:sym typeface="Wingdings" panose="05000000000000000000" pitchFamily="2" charset="2"/>
              </a:rPr>
              <a:t> </a:t>
            </a:r>
            <a:r>
              <a:rPr lang="de-DE" dirty="0"/>
              <a:t>Es handelt sich um eine </a:t>
            </a:r>
            <a:r>
              <a:rPr lang="de-DE" b="1" dirty="0">
                <a:solidFill>
                  <a:srgbClr val="FFFF00"/>
                </a:solidFill>
              </a:rPr>
              <a:t>Falschmeldung</a:t>
            </a:r>
            <a:r>
              <a:rPr lang="de-DE" b="1" dirty="0"/>
              <a:t>.</a:t>
            </a:r>
          </a:p>
        </p:txBody>
      </p:sp>
      <p:sp>
        <p:nvSpPr>
          <p:cNvPr id="15" name="Textfeld 14">
            <a:extLst>
              <a:ext uri="{FF2B5EF4-FFF2-40B4-BE49-F238E27FC236}">
                <a16:creationId xmlns:a16="http://schemas.microsoft.com/office/drawing/2014/main" id="{D30E5D91-BD7A-C435-FDAF-0A011BCD99DD}"/>
              </a:ext>
            </a:extLst>
          </p:cNvPr>
          <p:cNvSpPr txBox="1"/>
          <p:nvPr/>
        </p:nvSpPr>
        <p:spPr>
          <a:xfrm>
            <a:off x="4202451" y="6348029"/>
            <a:ext cx="3164330" cy="461665"/>
          </a:xfrm>
          <a:prstGeom prst="rect">
            <a:avLst/>
          </a:prstGeom>
          <a:noFill/>
        </p:spPr>
        <p:txBody>
          <a:bodyPr wrap="square" rtlCol="0">
            <a:spAutoFit/>
          </a:bodyPr>
          <a:lstStyle/>
          <a:p>
            <a:r>
              <a:rPr lang="de-DE" sz="800" dirty="0">
                <a:solidFill>
                  <a:schemeClr val="bg1">
                    <a:lumMod val="50000"/>
                  </a:schemeClr>
                </a:solidFill>
              </a:rPr>
              <a:t>Quelle:</a:t>
            </a:r>
          </a:p>
          <a:p>
            <a:r>
              <a:rPr lang="de-DE" sz="800" dirty="0">
                <a:solidFill>
                  <a:schemeClr val="bg1">
                    <a:lumMod val="50000"/>
                  </a:schemeClr>
                </a:solidFill>
              </a:rPr>
              <a:t>1:https://www.watson.ch/international/china/429097510-in-china-gibt-es-jetzt-unbemannte-selbst-schiessende-polizeiautos;</a:t>
            </a:r>
          </a:p>
        </p:txBody>
      </p:sp>
      <p:sp>
        <p:nvSpPr>
          <p:cNvPr id="18" name="Rechteck: abgerundete Ecken 25">
            <a:extLst>
              <a:ext uri="{FF2B5EF4-FFF2-40B4-BE49-F238E27FC236}">
                <a16:creationId xmlns:a16="http://schemas.microsoft.com/office/drawing/2014/main" id="{84BA9F4B-2C41-BE18-F30A-F83AF71584E5}"/>
              </a:ext>
            </a:extLst>
          </p:cNvPr>
          <p:cNvSpPr/>
          <p:nvPr/>
        </p:nvSpPr>
        <p:spPr>
          <a:xfrm>
            <a:off x="1588680" y="2994151"/>
            <a:ext cx="5227541"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de-DE" dirty="0"/>
              <a:t>Der „Bürgeraufstand“ ist frei erfunden. Was wie Fotos aussieht, sind mit KI erzeugte Bilder.</a:t>
            </a:r>
          </a:p>
          <a:p>
            <a:pPr algn="ctr">
              <a:spcAft>
                <a:spcPts val="1200"/>
              </a:spcAft>
            </a:pPr>
            <a:r>
              <a:rPr lang="de-DE" dirty="0">
                <a:sym typeface="Wingdings" panose="05000000000000000000" pitchFamily="2" charset="2"/>
              </a:rPr>
              <a:t> </a:t>
            </a:r>
            <a:r>
              <a:rPr lang="de-DE" dirty="0"/>
              <a:t>Dies ist eine absichtsvolle </a:t>
            </a:r>
            <a:r>
              <a:rPr lang="de-DE" b="1" dirty="0" err="1">
                <a:solidFill>
                  <a:srgbClr val="FFFF00"/>
                </a:solidFill>
              </a:rPr>
              <a:t>Bildlüge</a:t>
            </a:r>
            <a:r>
              <a:rPr lang="de-DE" b="1" dirty="0"/>
              <a:t>.</a:t>
            </a:r>
          </a:p>
        </p:txBody>
      </p:sp>
      <p:sp>
        <p:nvSpPr>
          <p:cNvPr id="19" name="Rechteck: abgerundete Ecken 26">
            <a:extLst>
              <a:ext uri="{FF2B5EF4-FFF2-40B4-BE49-F238E27FC236}">
                <a16:creationId xmlns:a16="http://schemas.microsoft.com/office/drawing/2014/main" id="{10F92DB7-B59B-E48F-14EF-C78E3150C7BE}"/>
              </a:ext>
            </a:extLst>
          </p:cNvPr>
          <p:cNvSpPr/>
          <p:nvPr/>
        </p:nvSpPr>
        <p:spPr>
          <a:xfrm>
            <a:off x="1595948" y="4626392"/>
            <a:ext cx="5227541" cy="1664891"/>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de-DE" dirty="0" err="1"/>
              <a:t>Babiš</a:t>
            </a:r>
            <a:r>
              <a:rPr lang="de-DE" dirty="0"/>
              <a:t> zeigte Verzerrungen auf Landkarten von Grönland. TAG24 stellt es so dar, als wolle er erklären, dass die Erde keine Scheibe ist.</a:t>
            </a:r>
          </a:p>
          <a:p>
            <a:pPr algn="ctr">
              <a:spcAft>
                <a:spcPts val="1200"/>
              </a:spcAft>
            </a:pPr>
            <a:r>
              <a:rPr lang="de-DE" dirty="0">
                <a:sym typeface="Wingdings" panose="05000000000000000000" pitchFamily="2" charset="2"/>
              </a:rPr>
              <a:t> </a:t>
            </a:r>
            <a:r>
              <a:rPr lang="de-DE" dirty="0"/>
              <a:t>So etwas wirkt wie eine </a:t>
            </a:r>
            <a:r>
              <a:rPr lang="de-DE" b="1" dirty="0">
                <a:solidFill>
                  <a:srgbClr val="FFFF00"/>
                </a:solidFill>
              </a:rPr>
              <a:t>Manipulation</a:t>
            </a:r>
            <a:r>
              <a:rPr lang="de-DE" dirty="0"/>
              <a:t>.</a:t>
            </a:r>
          </a:p>
        </p:txBody>
      </p:sp>
      <p:pic>
        <p:nvPicPr>
          <p:cNvPr id="39" name="Grafik 38" descr="Ein Bild, das Text, Menschliches Gesicht, Brille, Mann enthält.&#10;&#10;KI-generierte Inhalte können fehlerhaft sein.">
            <a:extLst>
              <a:ext uri="{FF2B5EF4-FFF2-40B4-BE49-F238E27FC236}">
                <a16:creationId xmlns:a16="http://schemas.microsoft.com/office/drawing/2014/main" id="{2B1DA460-1A55-E781-8E51-98A7BF1F5D93}"/>
              </a:ext>
            </a:extLst>
          </p:cNvPr>
          <p:cNvPicPr>
            <a:picLocks noChangeAspect="1"/>
          </p:cNvPicPr>
          <p:nvPr/>
        </p:nvPicPr>
        <p:blipFill>
          <a:blip r:embed="rId4" cstate="print">
            <a:extLst>
              <a:ext uri="{28A0092B-C50C-407E-A947-70E740481C1C}">
                <a14:useLocalDpi xmlns:a14="http://schemas.microsoft.com/office/drawing/2010/main" val="0"/>
              </a:ext>
            </a:extLst>
          </a:blip>
          <a:srcRect b="9870"/>
          <a:stretch>
            <a:fillRect/>
          </a:stretch>
        </p:blipFill>
        <p:spPr>
          <a:xfrm>
            <a:off x="7566004" y="1463806"/>
            <a:ext cx="3886452" cy="5394193"/>
          </a:xfrm>
          <a:prstGeom prst="rect">
            <a:avLst/>
          </a:prstGeom>
        </p:spPr>
      </p:pic>
      <p:sp>
        <p:nvSpPr>
          <p:cNvPr id="48" name="Textfeld 47">
            <a:extLst>
              <a:ext uri="{FF2B5EF4-FFF2-40B4-BE49-F238E27FC236}">
                <a16:creationId xmlns:a16="http://schemas.microsoft.com/office/drawing/2014/main" id="{792A7D08-1DCB-3301-6F35-C61B0B5EAC9F}"/>
              </a:ext>
            </a:extLst>
          </p:cNvPr>
          <p:cNvSpPr txBox="1"/>
          <p:nvPr/>
        </p:nvSpPr>
        <p:spPr>
          <a:xfrm>
            <a:off x="4210012" y="6339627"/>
            <a:ext cx="3164330" cy="338554"/>
          </a:xfrm>
          <a:prstGeom prst="rect">
            <a:avLst/>
          </a:prstGeom>
          <a:noFill/>
        </p:spPr>
        <p:txBody>
          <a:bodyPr wrap="square" rtlCol="0">
            <a:spAutoFit/>
          </a:bodyPr>
          <a:lstStyle/>
          <a:p>
            <a:r>
              <a:rPr lang="de-DE" sz="800" dirty="0">
                <a:solidFill>
                  <a:schemeClr val="bg1">
                    <a:lumMod val="50000"/>
                  </a:schemeClr>
                </a:solidFill>
              </a:rPr>
              <a:t>Quelle:</a:t>
            </a:r>
          </a:p>
          <a:p>
            <a:r>
              <a:rPr lang="de-DE" sz="800" dirty="0">
                <a:solidFill>
                  <a:schemeClr val="bg1">
                    <a:lumMod val="50000"/>
                  </a:schemeClr>
                </a:solidFill>
              </a:rPr>
              <a:t>Facebook | @</a:t>
            </a:r>
            <a:r>
              <a:rPr lang="de-DE" sz="800" dirty="0" err="1">
                <a:solidFill>
                  <a:schemeClr val="bg1">
                    <a:lumMod val="50000"/>
                  </a:schemeClr>
                </a:solidFill>
              </a:rPr>
              <a:t>SkandalNacht</a:t>
            </a:r>
            <a:endParaRPr lang="de-DE" sz="800" dirty="0">
              <a:solidFill>
                <a:schemeClr val="bg1">
                  <a:lumMod val="50000"/>
                </a:schemeClr>
              </a:solidFill>
            </a:endParaRPr>
          </a:p>
        </p:txBody>
      </p:sp>
      <p:pic>
        <p:nvPicPr>
          <p:cNvPr id="2" name="Grafik 1" descr="Ein Bild, das Text, Karte, Kleidung, Person enthält.&#10;&#10;KI-generierte Inhalte können fehlerhaft sein.">
            <a:extLst>
              <a:ext uri="{FF2B5EF4-FFF2-40B4-BE49-F238E27FC236}">
                <a16:creationId xmlns:a16="http://schemas.microsoft.com/office/drawing/2014/main" id="{02325F3C-3153-51A9-B00E-898B0746ACD9}"/>
              </a:ext>
            </a:extLst>
          </p:cNvPr>
          <p:cNvPicPr>
            <a:picLocks noChangeAspect="1"/>
          </p:cNvPicPr>
          <p:nvPr/>
        </p:nvPicPr>
        <p:blipFill>
          <a:blip r:embed="rId5" cstate="print">
            <a:extLst>
              <a:ext uri="{28A0092B-C50C-407E-A947-70E740481C1C}">
                <a14:useLocalDpi xmlns:a14="http://schemas.microsoft.com/office/drawing/2010/main" val="0"/>
              </a:ext>
            </a:extLst>
          </a:blip>
          <a:srcRect b="4686"/>
          <a:stretch>
            <a:fillRect/>
          </a:stretch>
        </p:blipFill>
        <p:spPr>
          <a:xfrm>
            <a:off x="7535876" y="1420579"/>
            <a:ext cx="3911600" cy="5435105"/>
          </a:xfrm>
          <a:prstGeom prst="rect">
            <a:avLst/>
          </a:prstGeom>
        </p:spPr>
      </p:pic>
      <p:sp>
        <p:nvSpPr>
          <p:cNvPr id="49" name="Textfeld 48">
            <a:extLst>
              <a:ext uri="{FF2B5EF4-FFF2-40B4-BE49-F238E27FC236}">
                <a16:creationId xmlns:a16="http://schemas.microsoft.com/office/drawing/2014/main" id="{1D53960F-BDCF-6FA2-3BA0-96DB4331A88E}"/>
              </a:ext>
            </a:extLst>
          </p:cNvPr>
          <p:cNvSpPr txBox="1"/>
          <p:nvPr/>
        </p:nvSpPr>
        <p:spPr>
          <a:xfrm>
            <a:off x="1703513" y="6339627"/>
            <a:ext cx="5053980" cy="461665"/>
          </a:xfrm>
          <a:prstGeom prst="rect">
            <a:avLst/>
          </a:prstGeom>
          <a:noFill/>
        </p:spPr>
        <p:txBody>
          <a:bodyPr wrap="square" rtlCol="0">
            <a:spAutoFit/>
          </a:bodyPr>
          <a:lstStyle/>
          <a:p>
            <a:r>
              <a:rPr lang="de-DE" sz="800" dirty="0">
                <a:solidFill>
                  <a:schemeClr val="bg1">
                    <a:lumMod val="50000"/>
                  </a:schemeClr>
                </a:solidFill>
              </a:rPr>
              <a:t>Quelle:</a:t>
            </a:r>
          </a:p>
          <a:p>
            <a:r>
              <a:rPr lang="de-DE" sz="800" dirty="0">
                <a:solidFill>
                  <a:schemeClr val="bg1">
                    <a:lumMod val="50000"/>
                  </a:schemeClr>
                </a:solidFill>
              </a:rPr>
              <a:t>https://www.tag24.de/</a:t>
            </a:r>
            <a:r>
              <a:rPr lang="de-DE" sz="800" dirty="0" err="1">
                <a:solidFill>
                  <a:schemeClr val="bg1">
                    <a:lumMod val="50000"/>
                  </a:schemeClr>
                </a:solidFill>
              </a:rPr>
              <a:t>thema</a:t>
            </a:r>
            <a:r>
              <a:rPr lang="de-DE" sz="800" dirty="0">
                <a:solidFill>
                  <a:schemeClr val="bg1">
                    <a:lumMod val="50000"/>
                  </a:schemeClr>
                </a:solidFill>
              </a:rPr>
              <a:t>/aus-aller-welt/</a:t>
            </a:r>
            <a:r>
              <a:rPr lang="de-DE" sz="800" dirty="0" err="1">
                <a:solidFill>
                  <a:schemeClr val="bg1">
                    <a:lumMod val="50000"/>
                  </a:schemeClr>
                </a:solidFill>
              </a:rPr>
              <a:t>tschechien</a:t>
            </a:r>
            <a:r>
              <a:rPr lang="de-DE" sz="800" dirty="0">
                <a:solidFill>
                  <a:schemeClr val="bg1">
                    <a:lumMod val="50000"/>
                  </a:schemeClr>
                </a:solidFill>
              </a:rPr>
              <a:t>/regierungschef-beweist-mithilfe-eines-globus-dass-erde-keine-scheibe-ist-und-wird-ausgelacht-3460964</a:t>
            </a:r>
          </a:p>
        </p:txBody>
      </p:sp>
      <p:pic>
        <p:nvPicPr>
          <p:cNvPr id="8" name="Grafik 7">
            <a:extLst>
              <a:ext uri="{FF2B5EF4-FFF2-40B4-BE49-F238E27FC236}">
                <a16:creationId xmlns:a16="http://schemas.microsoft.com/office/drawing/2014/main" id="{508D6F74-0AED-56B6-8A5D-06A09D8629CB}"/>
              </a:ext>
            </a:extLst>
          </p:cNvPr>
          <p:cNvPicPr>
            <a:picLocks noChangeAspect="1"/>
          </p:cNvPicPr>
          <p:nvPr/>
        </p:nvPicPr>
        <p:blipFill>
          <a:blip r:embed="rId6"/>
          <a:srcRect b="18475"/>
          <a:stretch>
            <a:fillRect/>
          </a:stretch>
        </p:blipFill>
        <p:spPr>
          <a:xfrm>
            <a:off x="7268778" y="692695"/>
            <a:ext cx="4480905" cy="6165305"/>
          </a:xfrm>
          <a:prstGeom prst="rect">
            <a:avLst/>
          </a:prstGeom>
          <a:effectLst>
            <a:outerShdw blurRad="50800" dist="38100" dir="2700000" algn="tl" rotWithShape="0">
              <a:prstClr val="black">
                <a:alpha val="40000"/>
              </a:prstClr>
            </a:outerShdw>
          </a:effectLst>
        </p:spPr>
      </p:pic>
      <p:grpSp>
        <p:nvGrpSpPr>
          <p:cNvPr id="56" name="Gruppieren 55">
            <a:extLst>
              <a:ext uri="{FF2B5EF4-FFF2-40B4-BE49-F238E27FC236}">
                <a16:creationId xmlns:a16="http://schemas.microsoft.com/office/drawing/2014/main" id="{B7AB51BC-6DC8-B079-84CB-27BE4A5CF8D5}"/>
              </a:ext>
            </a:extLst>
          </p:cNvPr>
          <p:cNvGrpSpPr/>
          <p:nvPr/>
        </p:nvGrpSpPr>
        <p:grpSpPr>
          <a:xfrm>
            <a:off x="7248128" y="6149607"/>
            <a:ext cx="4943872" cy="708392"/>
            <a:chOff x="6821946" y="7517760"/>
            <a:chExt cx="4943872" cy="708392"/>
          </a:xfrm>
        </p:grpSpPr>
        <p:sp>
          <p:nvSpPr>
            <p:cNvPr id="54" name="Rechteck 53">
              <a:extLst>
                <a:ext uri="{FF2B5EF4-FFF2-40B4-BE49-F238E27FC236}">
                  <a16:creationId xmlns:a16="http://schemas.microsoft.com/office/drawing/2014/main" id="{2C2B76BE-BCC3-B5B1-13A5-474F0D2E2FB6}"/>
                </a:ext>
              </a:extLst>
            </p:cNvPr>
            <p:cNvSpPr/>
            <p:nvPr/>
          </p:nvSpPr>
          <p:spPr>
            <a:xfrm>
              <a:off x="6826461" y="7533456"/>
              <a:ext cx="4923222" cy="692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0" name="Gruppieren 49">
              <a:extLst>
                <a:ext uri="{FF2B5EF4-FFF2-40B4-BE49-F238E27FC236}">
                  <a16:creationId xmlns:a16="http://schemas.microsoft.com/office/drawing/2014/main" id="{0FB799BE-4738-DBF2-4C4A-533DBB3DA3E9}"/>
                </a:ext>
              </a:extLst>
            </p:cNvPr>
            <p:cNvGrpSpPr/>
            <p:nvPr/>
          </p:nvGrpSpPr>
          <p:grpSpPr>
            <a:xfrm>
              <a:off x="6821946" y="7517760"/>
              <a:ext cx="4943872" cy="576917"/>
              <a:chOff x="7248128" y="6165304"/>
              <a:chExt cx="4943872" cy="576917"/>
            </a:xfrm>
          </p:grpSpPr>
          <p:pic>
            <p:nvPicPr>
              <p:cNvPr id="51" name="Graphic 2">
                <a:extLst>
                  <a:ext uri="{FF2B5EF4-FFF2-40B4-BE49-F238E27FC236}">
                    <a16:creationId xmlns:a16="http://schemas.microsoft.com/office/drawing/2014/main" id="{822989EC-620F-0B2C-E0BB-F07B1807895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96600" y="6267147"/>
                <a:ext cx="506167" cy="475074"/>
              </a:xfrm>
              <a:prstGeom prst="rect">
                <a:avLst/>
              </a:prstGeom>
            </p:spPr>
          </p:pic>
          <p:sp>
            <p:nvSpPr>
              <p:cNvPr id="52" name="Textfeld 51">
                <a:extLst>
                  <a:ext uri="{FF2B5EF4-FFF2-40B4-BE49-F238E27FC236}">
                    <a16:creationId xmlns:a16="http://schemas.microsoft.com/office/drawing/2014/main" id="{F74EC4E8-F029-A12A-11CA-BA02492C6299}"/>
                  </a:ext>
                </a:extLst>
              </p:cNvPr>
              <p:cNvSpPr txBox="1"/>
              <p:nvPr/>
            </p:nvSpPr>
            <p:spPr>
              <a:xfrm>
                <a:off x="7352824" y="6295945"/>
                <a:ext cx="4215481" cy="446276"/>
              </a:xfrm>
              <a:prstGeom prst="rect">
                <a:avLst/>
              </a:prstGeom>
              <a:noFill/>
            </p:spPr>
            <p:txBody>
              <a:bodyPr wrap="square" rtlCol="0">
                <a:spAutoFit/>
              </a:bodyPr>
              <a:lstStyle/>
              <a:p>
                <a:r>
                  <a:rPr lang="de-DE" sz="2300" b="1" dirty="0"/>
                  <a:t>Arten der Falschinformation</a:t>
                </a:r>
              </a:p>
            </p:txBody>
          </p:sp>
          <p:cxnSp>
            <p:nvCxnSpPr>
              <p:cNvPr id="53" name="Gerader Verbinder 22">
                <a:extLst>
                  <a:ext uri="{FF2B5EF4-FFF2-40B4-BE49-F238E27FC236}">
                    <a16:creationId xmlns:a16="http://schemas.microsoft.com/office/drawing/2014/main" id="{28C013FB-AE73-F7F2-94D4-E1DA5F513125}"/>
                  </a:ext>
                </a:extLst>
              </p:cNvPr>
              <p:cNvCxnSpPr>
                <a:cxnSpLocks/>
              </p:cNvCxnSpPr>
              <p:nvPr/>
            </p:nvCxnSpPr>
            <p:spPr>
              <a:xfrm flipH="1">
                <a:off x="7248128" y="6165304"/>
                <a:ext cx="4943872"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583233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7200000" s="0" l="0"/>
                                      </p:by>
                                    </p:animClr>
                                    <p:animClr clrSpc="hsl" dir="cw">
                                      <p:cBhvr>
                                        <p:cTn id="7" dur="500" fill="hold"/>
                                        <p:tgtEl>
                                          <p:spTgt spid="16"/>
                                        </p:tgtEl>
                                        <p:attrNameLst>
                                          <p:attrName>fillcolor</p:attrName>
                                        </p:attrNameLst>
                                      </p:cBhvr>
                                      <p:by>
                                        <p:hsl h="7200000" s="0" l="0"/>
                                      </p:by>
                                    </p:animClr>
                                    <p:animClr clrSpc="hsl" dir="cw">
                                      <p:cBhvr>
                                        <p:cTn id="8" dur="500" fill="hold"/>
                                        <p:tgtEl>
                                          <p:spTgt spid="16"/>
                                        </p:tgtEl>
                                        <p:attrNameLst>
                                          <p:attrName>stroke.color</p:attrName>
                                        </p:attrNameLst>
                                      </p:cBhvr>
                                      <p:by>
                                        <p:hsl h="7200000" s="0" l="0"/>
                                      </p:by>
                                    </p:animClr>
                                    <p:set>
                                      <p:cBhvr>
                                        <p:cTn id="9" dur="500" fill="hold"/>
                                        <p:tgtEl>
                                          <p:spTgt spid="16"/>
                                        </p:tgtEl>
                                        <p:attrNameLst>
                                          <p:attrName>fill.type</p:attrName>
                                        </p:attrNameLst>
                                      </p:cBhvr>
                                      <p:to>
                                        <p:strVal val="solid"/>
                                      </p:to>
                                    </p:set>
                                  </p:childTnLst>
                                </p:cTn>
                              </p:par>
                              <p:par>
                                <p:cTn id="10" presetID="5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mph" presetSubtype="0" fill="hold" grpId="0" nodeType="clickEffect">
                                  <p:stCondLst>
                                    <p:cond delay="0"/>
                                  </p:stCondLst>
                                  <p:childTnLst>
                                    <p:animClr clrSpc="hsl" dir="cw">
                                      <p:cBhvr override="childStyle">
                                        <p:cTn id="31" dur="500" fill="hold"/>
                                        <p:tgtEl>
                                          <p:spTgt spid="20"/>
                                        </p:tgtEl>
                                        <p:attrNameLst>
                                          <p:attrName>style.color</p:attrName>
                                        </p:attrNameLst>
                                      </p:cBhvr>
                                      <p:by>
                                        <p:hsl h="7200000" s="0" l="0"/>
                                      </p:by>
                                    </p:animClr>
                                    <p:animClr clrSpc="hsl" dir="cw">
                                      <p:cBhvr>
                                        <p:cTn id="32" dur="500" fill="hold"/>
                                        <p:tgtEl>
                                          <p:spTgt spid="20"/>
                                        </p:tgtEl>
                                        <p:attrNameLst>
                                          <p:attrName>fillcolor</p:attrName>
                                        </p:attrNameLst>
                                      </p:cBhvr>
                                      <p:by>
                                        <p:hsl h="7200000" s="0" l="0"/>
                                      </p:by>
                                    </p:animClr>
                                    <p:animClr clrSpc="hsl" dir="cw">
                                      <p:cBhvr>
                                        <p:cTn id="33" dur="500" fill="hold"/>
                                        <p:tgtEl>
                                          <p:spTgt spid="20"/>
                                        </p:tgtEl>
                                        <p:attrNameLst>
                                          <p:attrName>stroke.color</p:attrName>
                                        </p:attrNameLst>
                                      </p:cBhvr>
                                      <p:by>
                                        <p:hsl h="7200000" s="0" l="0"/>
                                      </p:by>
                                    </p:animClr>
                                    <p:set>
                                      <p:cBhvr>
                                        <p:cTn id="34" dur="500" fill="hold"/>
                                        <p:tgtEl>
                                          <p:spTgt spid="20"/>
                                        </p:tgtEl>
                                        <p:attrNameLst>
                                          <p:attrName>fill.type</p:attrName>
                                        </p:attrNameLst>
                                      </p:cBhvr>
                                      <p:to>
                                        <p:strVal val="solid"/>
                                      </p:to>
                                    </p:set>
                                  </p:childTnLst>
                                </p:cTn>
                              </p:par>
                              <p:par>
                                <p:cTn id="35" presetID="47" presetClass="exit" presetSubtype="0" fill="hold" grpId="1"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0"/>
                                        <p:tgtEl>
                                          <p:spTgt spid="14"/>
                                        </p:tgtEl>
                                        <p:attrNameLst>
                                          <p:attrName>ppt_y</p:attrName>
                                        </p:attrNameLst>
                                      </p:cBhvr>
                                      <p:tavLst>
                                        <p:tav tm="0">
                                          <p:val>
                                            <p:strVal val="ppt_y"/>
                                          </p:val>
                                        </p:tav>
                                        <p:tav tm="100000">
                                          <p:val>
                                            <p:strVal val="ppt_y-.1"/>
                                          </p:val>
                                        </p:tav>
                                      </p:tavLst>
                                    </p:anim>
                                    <p:set>
                                      <p:cBhvr>
                                        <p:cTn id="39" dur="1" fill="hold">
                                          <p:stCondLst>
                                            <p:cond delay="999"/>
                                          </p:stCondLst>
                                        </p:cTn>
                                        <p:tgtEl>
                                          <p:spTgt spid="1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53" presetClass="entr" presetSubtype="16"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1500" fill="hold"/>
                                        <p:tgtEl>
                                          <p:spTgt spid="39"/>
                                        </p:tgtEl>
                                        <p:attrNameLst>
                                          <p:attrName>ppt_w</p:attrName>
                                        </p:attrNameLst>
                                      </p:cBhvr>
                                      <p:tavLst>
                                        <p:tav tm="0">
                                          <p:val>
                                            <p:fltVal val="0"/>
                                          </p:val>
                                        </p:tav>
                                        <p:tav tm="100000">
                                          <p:val>
                                            <p:strVal val="#ppt_w"/>
                                          </p:val>
                                        </p:tav>
                                      </p:tavLst>
                                    </p:anim>
                                    <p:anim calcmode="lin" valueType="num">
                                      <p:cBhvr>
                                        <p:cTn id="45" dur="1500" fill="hold"/>
                                        <p:tgtEl>
                                          <p:spTgt spid="39"/>
                                        </p:tgtEl>
                                        <p:attrNameLst>
                                          <p:attrName>ppt_h</p:attrName>
                                        </p:attrNameLst>
                                      </p:cBhvr>
                                      <p:tavLst>
                                        <p:tav tm="0">
                                          <p:val>
                                            <p:fltVal val="0"/>
                                          </p:val>
                                        </p:tav>
                                        <p:tav tm="100000">
                                          <p:val>
                                            <p:strVal val="#ppt_h"/>
                                          </p:val>
                                        </p:tav>
                                      </p:tavLst>
                                    </p:anim>
                                    <p:animEffect transition="in" filter="fade">
                                      <p:cBhvr>
                                        <p:cTn id="46" dur="1500"/>
                                        <p:tgtEl>
                                          <p:spTgt spid="39"/>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2"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1000"/>
                                        <p:tgtEl>
                                          <p:spTgt spid="48"/>
                                        </p:tgtEl>
                                      </p:cBhvr>
                                    </p:animEffect>
                                    <p:anim calcmode="lin" valueType="num">
                                      <p:cBhvr>
                                        <p:cTn id="55" dur="1000" fill="hold"/>
                                        <p:tgtEl>
                                          <p:spTgt spid="48"/>
                                        </p:tgtEl>
                                        <p:attrNameLst>
                                          <p:attrName>ppt_x</p:attrName>
                                        </p:attrNameLst>
                                      </p:cBhvr>
                                      <p:tavLst>
                                        <p:tav tm="0">
                                          <p:val>
                                            <p:strVal val="#ppt_x"/>
                                          </p:val>
                                        </p:tav>
                                        <p:tav tm="100000">
                                          <p:val>
                                            <p:strVal val="#ppt_x"/>
                                          </p:val>
                                        </p:tav>
                                      </p:tavLst>
                                    </p:anim>
                                    <p:anim calcmode="lin" valueType="num">
                                      <p:cBhvr>
                                        <p:cTn id="5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mph" presetSubtype="0" fill="hold" grpId="0" nodeType="clickEffect">
                                  <p:stCondLst>
                                    <p:cond delay="0"/>
                                  </p:stCondLst>
                                  <p:childTnLst>
                                    <p:animClr clrSpc="hsl" dir="cw">
                                      <p:cBhvr override="childStyle">
                                        <p:cTn id="60" dur="500" fill="hold"/>
                                        <p:tgtEl>
                                          <p:spTgt spid="21"/>
                                        </p:tgtEl>
                                        <p:attrNameLst>
                                          <p:attrName>style.color</p:attrName>
                                        </p:attrNameLst>
                                      </p:cBhvr>
                                      <p:by>
                                        <p:hsl h="7200000" s="0" l="0"/>
                                      </p:by>
                                    </p:animClr>
                                    <p:animClr clrSpc="hsl" dir="cw">
                                      <p:cBhvr>
                                        <p:cTn id="61" dur="500" fill="hold"/>
                                        <p:tgtEl>
                                          <p:spTgt spid="21"/>
                                        </p:tgtEl>
                                        <p:attrNameLst>
                                          <p:attrName>fillcolor</p:attrName>
                                        </p:attrNameLst>
                                      </p:cBhvr>
                                      <p:by>
                                        <p:hsl h="7200000" s="0" l="0"/>
                                      </p:by>
                                    </p:animClr>
                                    <p:animClr clrSpc="hsl" dir="cw">
                                      <p:cBhvr>
                                        <p:cTn id="62" dur="500" fill="hold"/>
                                        <p:tgtEl>
                                          <p:spTgt spid="21"/>
                                        </p:tgtEl>
                                        <p:attrNameLst>
                                          <p:attrName>stroke.color</p:attrName>
                                        </p:attrNameLst>
                                      </p:cBhvr>
                                      <p:by>
                                        <p:hsl h="7200000" s="0" l="0"/>
                                      </p:by>
                                    </p:animClr>
                                    <p:set>
                                      <p:cBhvr>
                                        <p:cTn id="63" dur="500" fill="hold"/>
                                        <p:tgtEl>
                                          <p:spTgt spid="21"/>
                                        </p:tgtEl>
                                        <p:attrNameLst>
                                          <p:attrName>fill.type</p:attrName>
                                        </p:attrNameLst>
                                      </p:cBhvr>
                                      <p:to>
                                        <p:strVal val="solid"/>
                                      </p:to>
                                    </p:set>
                                  </p:childTnLst>
                                </p:cTn>
                              </p:par>
                              <p:par>
                                <p:cTn id="64" presetID="47" presetClass="exit" presetSubtype="0" fill="hold" grpId="1" nodeType="withEffect">
                                  <p:stCondLst>
                                    <p:cond delay="0"/>
                                  </p:stCondLst>
                                  <p:childTnLst>
                                    <p:animEffect transition="out" filter="fade">
                                      <p:cBhvr>
                                        <p:cTn id="65" dur="1000"/>
                                        <p:tgtEl>
                                          <p:spTgt spid="18"/>
                                        </p:tgtEl>
                                      </p:cBhvr>
                                    </p:animEffect>
                                    <p:anim calcmode="lin" valueType="num">
                                      <p:cBhvr>
                                        <p:cTn id="66" dur="1000"/>
                                        <p:tgtEl>
                                          <p:spTgt spid="18"/>
                                        </p:tgtEl>
                                        <p:attrNameLst>
                                          <p:attrName>ppt_x</p:attrName>
                                        </p:attrNameLst>
                                      </p:cBhvr>
                                      <p:tavLst>
                                        <p:tav tm="0">
                                          <p:val>
                                            <p:strVal val="ppt_x"/>
                                          </p:val>
                                        </p:tav>
                                        <p:tav tm="100000">
                                          <p:val>
                                            <p:strVal val="ppt_x"/>
                                          </p:val>
                                        </p:tav>
                                      </p:tavLst>
                                    </p:anim>
                                    <p:anim calcmode="lin" valueType="num">
                                      <p:cBhvr>
                                        <p:cTn id="67" dur="1000"/>
                                        <p:tgtEl>
                                          <p:spTgt spid="18"/>
                                        </p:tgtEl>
                                        <p:attrNameLst>
                                          <p:attrName>ppt_y</p:attrName>
                                        </p:attrNameLst>
                                      </p:cBhvr>
                                      <p:tavLst>
                                        <p:tav tm="0">
                                          <p:val>
                                            <p:strVal val="ppt_y"/>
                                          </p:val>
                                        </p:tav>
                                        <p:tav tm="100000">
                                          <p:val>
                                            <p:strVal val="ppt_y-.1"/>
                                          </p:val>
                                        </p:tav>
                                      </p:tavLst>
                                    </p:anim>
                                    <p:set>
                                      <p:cBhvr>
                                        <p:cTn id="68" dur="1" fill="hold">
                                          <p:stCondLst>
                                            <p:cond delay="999"/>
                                          </p:stCondLst>
                                        </p:cTn>
                                        <p:tgtEl>
                                          <p:spTgt spid="18"/>
                                        </p:tgtEl>
                                        <p:attrNameLst>
                                          <p:attrName>style.visibility</p:attrName>
                                        </p:attrNameLst>
                                      </p:cBhvr>
                                      <p:to>
                                        <p:strVal val="hidden"/>
                                      </p:to>
                                    </p:set>
                                  </p:childTnLst>
                                </p:cTn>
                              </p:par>
                              <p:par>
                                <p:cTn id="69" presetID="10" presetClass="exit" presetSubtype="0" fill="hold" grpId="3" nodeType="withEffect">
                                  <p:stCondLst>
                                    <p:cond delay="0"/>
                                  </p:stCondLst>
                                  <p:childTnLst>
                                    <p:animEffect transition="out" filter="fade">
                                      <p:cBhvr>
                                        <p:cTn id="70" dur="500"/>
                                        <p:tgtEl>
                                          <p:spTgt spid="48"/>
                                        </p:tgtEl>
                                      </p:cBhvr>
                                    </p:animEffect>
                                    <p:set>
                                      <p:cBhvr>
                                        <p:cTn id="71" dur="1" fill="hold">
                                          <p:stCondLst>
                                            <p:cond delay="499"/>
                                          </p:stCondLst>
                                        </p:cTn>
                                        <p:tgtEl>
                                          <p:spTgt spid="48"/>
                                        </p:tgtEl>
                                        <p:attrNameLst>
                                          <p:attrName>style.visibility</p:attrName>
                                        </p:attrNameLst>
                                      </p:cBhvr>
                                      <p:to>
                                        <p:strVal val="hidden"/>
                                      </p:to>
                                    </p:set>
                                  </p:childTnLst>
                                </p:cTn>
                              </p:par>
                              <p:par>
                                <p:cTn id="72" presetID="42"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1000"/>
                                        <p:tgtEl>
                                          <p:spTgt spid="49"/>
                                        </p:tgtEl>
                                      </p:cBhvr>
                                    </p:animEffect>
                                    <p:anim calcmode="lin" valueType="num">
                                      <p:cBhvr>
                                        <p:cTn id="83" dur="1000" fill="hold"/>
                                        <p:tgtEl>
                                          <p:spTgt spid="49"/>
                                        </p:tgtEl>
                                        <p:attrNameLst>
                                          <p:attrName>ppt_x</p:attrName>
                                        </p:attrNameLst>
                                      </p:cBhvr>
                                      <p:tavLst>
                                        <p:tav tm="0">
                                          <p:val>
                                            <p:strVal val="#ppt_x"/>
                                          </p:val>
                                        </p:tav>
                                        <p:tav tm="100000">
                                          <p:val>
                                            <p:strVal val="#ppt_x"/>
                                          </p:val>
                                        </p:tav>
                                      </p:tavLst>
                                    </p:anim>
                                    <p:anim calcmode="lin" valueType="num">
                                      <p:cBhvr>
                                        <p:cTn id="84" dur="1000" fill="hold"/>
                                        <p:tgtEl>
                                          <p:spTgt spid="49"/>
                                        </p:tgtEl>
                                        <p:attrNameLst>
                                          <p:attrName>ppt_y</p:attrName>
                                        </p:attrNameLst>
                                      </p:cBhvr>
                                      <p:tavLst>
                                        <p:tav tm="0">
                                          <p:val>
                                            <p:strVal val="#ppt_y+.1"/>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additive="base">
                                        <p:cTn id="87" dur="1000" fill="hold"/>
                                        <p:tgtEl>
                                          <p:spTgt spid="2"/>
                                        </p:tgtEl>
                                        <p:attrNameLst>
                                          <p:attrName>ppt_x</p:attrName>
                                        </p:attrNameLst>
                                      </p:cBhvr>
                                      <p:tavLst>
                                        <p:tav tm="0">
                                          <p:val>
                                            <p:strVal val="#ppt_x"/>
                                          </p:val>
                                        </p:tav>
                                        <p:tav tm="100000">
                                          <p:val>
                                            <p:strVal val="#ppt_x"/>
                                          </p:val>
                                        </p:tav>
                                      </p:tavLst>
                                    </p:anim>
                                    <p:anim calcmode="lin" valueType="num">
                                      <p:cBhvr additive="base">
                                        <p:cTn id="8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anim calcmode="lin" valueType="num">
                                      <p:cBhvr additive="base">
                                        <p:cTn id="93" dur="500" fill="hold"/>
                                        <p:tgtEl>
                                          <p:spTgt spid="56"/>
                                        </p:tgtEl>
                                        <p:attrNameLst>
                                          <p:attrName>ppt_x</p:attrName>
                                        </p:attrNameLst>
                                      </p:cBhvr>
                                      <p:tavLst>
                                        <p:tav tm="0">
                                          <p:val>
                                            <p:strVal val="#ppt_x"/>
                                          </p:val>
                                        </p:tav>
                                        <p:tav tm="100000">
                                          <p:val>
                                            <p:strVal val="#ppt_x"/>
                                          </p:val>
                                        </p:tav>
                                      </p:tavLst>
                                    </p:anim>
                                    <p:anim calcmode="lin" valueType="num">
                                      <p:cBhvr additive="base">
                                        <p:cTn id="9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14" grpId="0" animBg="1"/>
      <p:bldP spid="14" grpId="1" animBg="1"/>
      <p:bldP spid="15" grpId="0"/>
      <p:bldP spid="15" grpId="1"/>
      <p:bldP spid="18" grpId="0" animBg="1"/>
      <p:bldP spid="18" grpId="1" animBg="1"/>
      <p:bldP spid="19" grpId="0" animBg="1"/>
      <p:bldP spid="48" grpId="0"/>
      <p:bldP spid="48" grpId="2"/>
      <p:bldP spid="48" grpId="3"/>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4E77-0244-E668-30E4-D817FF932511}"/>
            </a:ext>
          </a:extLst>
        </p:cNvPr>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54B9FA37-AC40-B558-AF20-8E359A4C2F5E}"/>
              </a:ext>
            </a:extLst>
          </p:cNvPr>
          <p:cNvSpPr/>
          <p:nvPr/>
        </p:nvSpPr>
        <p:spPr>
          <a:xfrm>
            <a:off x="6505283" y="4485476"/>
            <a:ext cx="5321927" cy="1535154"/>
          </a:xfrm>
          <a:prstGeom prst="round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r"/>
            <a:r>
              <a:rPr lang="de-DE" sz="2400" dirty="0"/>
              <a:t>	</a:t>
            </a:r>
            <a:r>
              <a:rPr lang="de-DE" sz="2400" b="1" dirty="0">
                <a:solidFill>
                  <a:schemeClr val="tx1"/>
                </a:solidFill>
              </a:rPr>
              <a:t>falscher Eindruck</a:t>
            </a:r>
          </a:p>
          <a:p>
            <a:pPr algn="r"/>
            <a:r>
              <a:rPr lang="de-DE" dirty="0">
                <a:solidFill>
                  <a:schemeClr val="tx1"/>
                </a:solidFill>
              </a:rPr>
              <a:t>Irreführung durch </a:t>
            </a:r>
            <a:br>
              <a:rPr lang="de-DE" dirty="0">
                <a:solidFill>
                  <a:schemeClr val="tx1"/>
                </a:solidFill>
              </a:rPr>
            </a:br>
            <a:r>
              <a:rPr lang="de-DE" dirty="0">
                <a:solidFill>
                  <a:schemeClr val="tx1"/>
                </a:solidFill>
              </a:rPr>
              <a:t>ausgedachte Begründungen</a:t>
            </a:r>
          </a:p>
          <a:p>
            <a:pPr algn="r"/>
            <a:r>
              <a:rPr lang="de-DE" sz="2000" b="1" dirty="0">
                <a:solidFill>
                  <a:schemeClr val="tx1"/>
                </a:solidFill>
              </a:rPr>
              <a:t>  </a:t>
            </a:r>
            <a:endParaRPr lang="de-DE" dirty="0">
              <a:solidFill>
                <a:schemeClr val="tx1"/>
              </a:solidFill>
            </a:endParaRPr>
          </a:p>
        </p:txBody>
      </p:sp>
      <p:sp>
        <p:nvSpPr>
          <p:cNvPr id="12" name="Rechteck: abgerundete Ecken 11">
            <a:extLst>
              <a:ext uri="{FF2B5EF4-FFF2-40B4-BE49-F238E27FC236}">
                <a16:creationId xmlns:a16="http://schemas.microsoft.com/office/drawing/2014/main" id="{E4853B5C-66EE-4B96-2AAA-37163B6359DB}"/>
              </a:ext>
            </a:extLst>
          </p:cNvPr>
          <p:cNvSpPr/>
          <p:nvPr/>
        </p:nvSpPr>
        <p:spPr>
          <a:xfrm>
            <a:off x="6523646" y="2846840"/>
            <a:ext cx="5287842" cy="1368152"/>
          </a:xfrm>
          <a:prstGeom prst="round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r"/>
            <a:r>
              <a:rPr lang="de-DE" sz="2400" b="1" dirty="0">
                <a:solidFill>
                  <a:schemeClr val="tx1"/>
                </a:solidFill>
              </a:rPr>
              <a:t>gelogene Informationen</a:t>
            </a:r>
          </a:p>
          <a:p>
            <a:pPr algn="r"/>
            <a:r>
              <a:rPr lang="de-DE" dirty="0">
                <a:solidFill>
                  <a:schemeClr val="tx1"/>
                </a:solidFill>
              </a:rPr>
              <a:t>Viele nennen sie </a:t>
            </a:r>
            <a:r>
              <a:rPr lang="de-DE" b="1" i="1" dirty="0">
                <a:solidFill>
                  <a:schemeClr val="tx1"/>
                </a:solidFill>
              </a:rPr>
              <a:t>Fake News</a:t>
            </a:r>
            <a:endParaRPr lang="de-DE" b="1" dirty="0">
              <a:solidFill>
                <a:schemeClr val="tx1"/>
              </a:solidFill>
            </a:endParaRPr>
          </a:p>
        </p:txBody>
      </p:sp>
      <p:sp>
        <p:nvSpPr>
          <p:cNvPr id="11" name="Rechteck: abgerundete Ecken 10">
            <a:extLst>
              <a:ext uri="{FF2B5EF4-FFF2-40B4-BE49-F238E27FC236}">
                <a16:creationId xmlns:a16="http://schemas.microsoft.com/office/drawing/2014/main" id="{F263CAD5-0D8D-450F-2277-24AE09EC9E6D}"/>
              </a:ext>
            </a:extLst>
          </p:cNvPr>
          <p:cNvSpPr/>
          <p:nvPr/>
        </p:nvSpPr>
        <p:spPr>
          <a:xfrm>
            <a:off x="6545782" y="1204795"/>
            <a:ext cx="5287841" cy="1368152"/>
          </a:xfrm>
          <a:prstGeom prst="round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r"/>
            <a:r>
              <a:rPr lang="de-DE" sz="2400" b="1" dirty="0">
                <a:solidFill>
                  <a:schemeClr val="tx1"/>
                </a:solidFill>
              </a:rPr>
              <a:t>Durch Irrtum </a:t>
            </a:r>
          </a:p>
          <a:p>
            <a:pPr algn="r"/>
            <a:r>
              <a:rPr lang="de-DE" dirty="0">
                <a:solidFill>
                  <a:schemeClr val="tx1"/>
                </a:solidFill>
              </a:rPr>
              <a:t>Newsmedien sorgen für </a:t>
            </a:r>
            <a:r>
              <a:rPr lang="de-DE" b="1" dirty="0">
                <a:solidFill>
                  <a:schemeClr val="tx1"/>
                </a:solidFill>
              </a:rPr>
              <a:t>Richtigstellung</a:t>
            </a:r>
          </a:p>
        </p:txBody>
      </p:sp>
      <p:sp>
        <p:nvSpPr>
          <p:cNvPr id="17" name="Pfeil nach rechts 16">
            <a:extLst>
              <a:ext uri="{FF2B5EF4-FFF2-40B4-BE49-F238E27FC236}">
                <a16:creationId xmlns:a16="http://schemas.microsoft.com/office/drawing/2014/main" id="{4E57C741-270F-6F5A-B848-C00AE29BFD74}"/>
              </a:ext>
            </a:extLst>
          </p:cNvPr>
          <p:cNvSpPr/>
          <p:nvPr/>
        </p:nvSpPr>
        <p:spPr>
          <a:xfrm>
            <a:off x="2855640" y="1052736"/>
            <a:ext cx="4514908" cy="1695564"/>
          </a:xfrm>
          <a:prstGeom prst="rightArrow">
            <a:avLst>
              <a:gd name="adj1" fmla="val 50000"/>
              <a:gd name="adj2" fmla="val 65193"/>
            </a:avLst>
          </a:prstGeom>
          <a:solidFill>
            <a:srgbClr val="92D05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t>	Aus Versehen</a:t>
            </a:r>
          </a:p>
        </p:txBody>
      </p:sp>
      <p:sp>
        <p:nvSpPr>
          <p:cNvPr id="18" name="Pfeil nach rechts 17">
            <a:extLst>
              <a:ext uri="{FF2B5EF4-FFF2-40B4-BE49-F238E27FC236}">
                <a16:creationId xmlns:a16="http://schemas.microsoft.com/office/drawing/2014/main" id="{0E9CA23D-6B39-C741-EF1D-ABFAB4866766}"/>
              </a:ext>
            </a:extLst>
          </p:cNvPr>
          <p:cNvSpPr/>
          <p:nvPr/>
        </p:nvSpPr>
        <p:spPr>
          <a:xfrm>
            <a:off x="2855640" y="3155345"/>
            <a:ext cx="4536504" cy="2468456"/>
          </a:xfrm>
          <a:prstGeom prst="rightArrow">
            <a:avLst>
              <a:gd name="adj1" fmla="val 70647"/>
              <a:gd name="adj2" fmla="val 45142"/>
            </a:avLst>
          </a:prstGeom>
          <a:solidFill>
            <a:srgbClr val="EB618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	Mit Absicht</a:t>
            </a:r>
          </a:p>
        </p:txBody>
      </p:sp>
      <p:sp>
        <p:nvSpPr>
          <p:cNvPr id="19" name="Rechteck 18">
            <a:extLst>
              <a:ext uri="{FF2B5EF4-FFF2-40B4-BE49-F238E27FC236}">
                <a16:creationId xmlns:a16="http://schemas.microsoft.com/office/drawing/2014/main" id="{2FD2DB3D-35E9-ACBC-F155-2CF2DC57C07E}"/>
              </a:ext>
            </a:extLst>
          </p:cNvPr>
          <p:cNvSpPr/>
          <p:nvPr/>
        </p:nvSpPr>
        <p:spPr>
          <a:xfrm>
            <a:off x="-1" y="1152791"/>
            <a:ext cx="3084151" cy="5705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abgerundete Ecken 21">
            <a:extLst>
              <a:ext uri="{FF2B5EF4-FFF2-40B4-BE49-F238E27FC236}">
                <a16:creationId xmlns:a16="http://schemas.microsoft.com/office/drawing/2014/main" id="{7819AB85-F4B0-66AB-5F96-699EB0F9723F}"/>
              </a:ext>
            </a:extLst>
          </p:cNvPr>
          <p:cNvSpPr/>
          <p:nvPr/>
        </p:nvSpPr>
        <p:spPr>
          <a:xfrm>
            <a:off x="191344" y="1240713"/>
            <a:ext cx="38884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700" b="1" dirty="0">
                <a:solidFill>
                  <a:schemeClr val="accent2">
                    <a:lumMod val="40000"/>
                    <a:lumOff val="60000"/>
                  </a:schemeClr>
                </a:solidFill>
              </a:rPr>
              <a:t>	             </a:t>
            </a:r>
            <a:r>
              <a:rPr lang="de-DE" sz="2000" b="1" dirty="0">
                <a:solidFill>
                  <a:schemeClr val="bg1"/>
                </a:solidFill>
              </a:rPr>
              <a:t>Falschmeldung</a:t>
            </a:r>
            <a:endParaRPr lang="de-DE" sz="1700" b="1" dirty="0">
              <a:solidFill>
                <a:schemeClr val="bg1"/>
              </a:solidFill>
            </a:endParaRPr>
          </a:p>
        </p:txBody>
      </p:sp>
      <p:sp>
        <p:nvSpPr>
          <p:cNvPr id="26" name="Rechteck: abgerundete Ecken 25">
            <a:extLst>
              <a:ext uri="{FF2B5EF4-FFF2-40B4-BE49-F238E27FC236}">
                <a16:creationId xmlns:a16="http://schemas.microsoft.com/office/drawing/2014/main" id="{7BC07D4F-64B9-74D6-0479-4386F51E636C}"/>
              </a:ext>
            </a:extLst>
          </p:cNvPr>
          <p:cNvSpPr/>
          <p:nvPr/>
        </p:nvSpPr>
        <p:spPr>
          <a:xfrm>
            <a:off x="178607" y="2816444"/>
            <a:ext cx="38884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000" b="1" dirty="0">
                <a:solidFill>
                  <a:schemeClr val="bg1"/>
                </a:solidFill>
              </a:rPr>
              <a:t>	          Lüge</a:t>
            </a:r>
          </a:p>
        </p:txBody>
      </p:sp>
      <p:sp>
        <p:nvSpPr>
          <p:cNvPr id="27" name="Rechteck: abgerundete Ecken 26">
            <a:extLst>
              <a:ext uri="{FF2B5EF4-FFF2-40B4-BE49-F238E27FC236}">
                <a16:creationId xmlns:a16="http://schemas.microsoft.com/office/drawing/2014/main" id="{66DDF0E2-A5D6-10A3-4B6D-9D877F7FD4A8}"/>
              </a:ext>
            </a:extLst>
          </p:cNvPr>
          <p:cNvSpPr/>
          <p:nvPr/>
        </p:nvSpPr>
        <p:spPr>
          <a:xfrm>
            <a:off x="178607" y="4433576"/>
            <a:ext cx="3888432" cy="1535154"/>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700" b="1" dirty="0">
                <a:solidFill>
                  <a:schemeClr val="bg1"/>
                </a:solidFill>
              </a:rPr>
              <a:t>	</a:t>
            </a:r>
            <a:r>
              <a:rPr lang="de-DE" sz="2000" b="1" dirty="0">
                <a:solidFill>
                  <a:schemeClr val="bg1"/>
                </a:solidFill>
              </a:rPr>
              <a:t>             Manipulation</a:t>
            </a:r>
          </a:p>
        </p:txBody>
      </p:sp>
      <p:pic>
        <p:nvPicPr>
          <p:cNvPr id="13" name="Grafik 12">
            <a:extLst>
              <a:ext uri="{FF2B5EF4-FFF2-40B4-BE49-F238E27FC236}">
                <a16:creationId xmlns:a16="http://schemas.microsoft.com/office/drawing/2014/main" id="{E514F92F-822E-B870-35E9-3967FAB11C87}"/>
              </a:ext>
            </a:extLst>
          </p:cNvPr>
          <p:cNvPicPr>
            <a:picLocks noChangeAspect="1"/>
          </p:cNvPicPr>
          <p:nvPr/>
        </p:nvPicPr>
        <p:blipFill>
          <a:blip r:embed="rId3"/>
          <a:srcRect l="4687" t="53998" r="5726" b="6631"/>
          <a:stretch>
            <a:fillRect/>
          </a:stretch>
        </p:blipFill>
        <p:spPr>
          <a:xfrm>
            <a:off x="313600" y="1384729"/>
            <a:ext cx="1641029" cy="1058380"/>
          </a:xfrm>
          <a:prstGeom prst="roundRect">
            <a:avLst/>
          </a:prstGeom>
          <a:ln w="25400">
            <a:solidFill>
              <a:schemeClr val="bg1"/>
            </a:solidFill>
          </a:ln>
        </p:spPr>
      </p:pic>
      <p:grpSp>
        <p:nvGrpSpPr>
          <p:cNvPr id="5" name="Gruppieren 4">
            <a:extLst>
              <a:ext uri="{FF2B5EF4-FFF2-40B4-BE49-F238E27FC236}">
                <a16:creationId xmlns:a16="http://schemas.microsoft.com/office/drawing/2014/main" id="{69B42EFF-6BD7-18B2-84BB-3E592E744637}"/>
              </a:ext>
            </a:extLst>
          </p:cNvPr>
          <p:cNvGrpSpPr/>
          <p:nvPr/>
        </p:nvGrpSpPr>
        <p:grpSpPr>
          <a:xfrm>
            <a:off x="6870074" y="6165297"/>
            <a:ext cx="5321926" cy="582571"/>
            <a:chOff x="6870074" y="6165297"/>
            <a:chExt cx="5321926" cy="582571"/>
          </a:xfrm>
        </p:grpSpPr>
        <p:pic>
          <p:nvPicPr>
            <p:cNvPr id="30" name="Graphic 2">
              <a:extLst>
                <a:ext uri="{FF2B5EF4-FFF2-40B4-BE49-F238E27FC236}">
                  <a16:creationId xmlns:a16="http://schemas.microsoft.com/office/drawing/2014/main" id="{4AEF7983-921F-B934-F47C-80539D9B626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96600" y="6267147"/>
              <a:ext cx="506167" cy="475074"/>
            </a:xfrm>
            <a:prstGeom prst="rect">
              <a:avLst/>
            </a:prstGeom>
          </p:spPr>
        </p:pic>
        <p:sp>
          <p:nvSpPr>
            <p:cNvPr id="16" name="Textfeld 15">
              <a:extLst>
                <a:ext uri="{FF2B5EF4-FFF2-40B4-BE49-F238E27FC236}">
                  <a16:creationId xmlns:a16="http://schemas.microsoft.com/office/drawing/2014/main" id="{5C2587E2-8A44-2CF2-4FD3-24EEAA4A270C}"/>
                </a:ext>
              </a:extLst>
            </p:cNvPr>
            <p:cNvSpPr txBox="1"/>
            <p:nvPr/>
          </p:nvSpPr>
          <p:spPr>
            <a:xfrm>
              <a:off x="6960096" y="6301592"/>
              <a:ext cx="4851392" cy="446276"/>
            </a:xfrm>
            <a:prstGeom prst="rect">
              <a:avLst/>
            </a:prstGeom>
            <a:noFill/>
          </p:spPr>
          <p:txBody>
            <a:bodyPr wrap="square" rtlCol="0">
              <a:spAutoFit/>
            </a:bodyPr>
            <a:lstStyle/>
            <a:p>
              <a:r>
                <a:rPr lang="de-DE" sz="2300" b="1" dirty="0"/>
                <a:t>Hier geht es um Irreführungen</a:t>
              </a:r>
            </a:p>
          </p:txBody>
        </p:sp>
        <p:cxnSp>
          <p:nvCxnSpPr>
            <p:cNvPr id="3" name="Gerader Verbinder 22">
              <a:extLst>
                <a:ext uri="{FF2B5EF4-FFF2-40B4-BE49-F238E27FC236}">
                  <a16:creationId xmlns:a16="http://schemas.microsoft.com/office/drawing/2014/main" id="{54DA5069-6F44-63E3-274C-B8C4EA588BEC}"/>
                </a:ext>
              </a:extLst>
            </p:cNvPr>
            <p:cNvCxnSpPr>
              <a:cxnSpLocks/>
            </p:cNvCxnSpPr>
            <p:nvPr/>
          </p:nvCxnSpPr>
          <p:spPr>
            <a:xfrm flipH="1" flipV="1">
              <a:off x="6870074" y="6165297"/>
              <a:ext cx="5321926" cy="7"/>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6" name="Foliennummernplatzhalter 2">
            <a:extLst>
              <a:ext uri="{FF2B5EF4-FFF2-40B4-BE49-F238E27FC236}">
                <a16:creationId xmlns:a16="http://schemas.microsoft.com/office/drawing/2014/main" id="{48860518-6C82-86F4-300A-2A3FDBE5AC51}"/>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6</a:t>
            </a:fld>
            <a:endParaRPr lang="de-DE" dirty="0"/>
          </a:p>
        </p:txBody>
      </p:sp>
      <p:sp>
        <p:nvSpPr>
          <p:cNvPr id="4" name="Textfeld 3">
            <a:extLst>
              <a:ext uri="{FF2B5EF4-FFF2-40B4-BE49-F238E27FC236}">
                <a16:creationId xmlns:a16="http://schemas.microsoft.com/office/drawing/2014/main" id="{706392AE-4B78-4722-B229-5440B5FE359B}"/>
              </a:ext>
            </a:extLst>
          </p:cNvPr>
          <p:cNvSpPr txBox="1"/>
          <p:nvPr/>
        </p:nvSpPr>
        <p:spPr>
          <a:xfrm>
            <a:off x="178607" y="612367"/>
            <a:ext cx="7430239" cy="492443"/>
          </a:xfrm>
          <a:prstGeom prst="rect">
            <a:avLst/>
          </a:prstGeom>
          <a:noFill/>
        </p:spPr>
        <p:txBody>
          <a:bodyPr wrap="none" rtlCol="0">
            <a:spAutoFit/>
          </a:bodyPr>
          <a:lstStyle/>
          <a:p>
            <a:r>
              <a:rPr lang="de-DE" sz="2600" b="1" dirty="0">
                <a:sym typeface="Wingdings" panose="05000000000000000000" pitchFamily="2" charset="2"/>
              </a:rPr>
              <a:t> Es gibt verschiedene </a:t>
            </a:r>
            <a:r>
              <a:rPr lang="de-DE" sz="2600" b="1" dirty="0"/>
              <a:t>Falschinformationen:</a:t>
            </a:r>
            <a:endParaRPr lang="de-DE" sz="2600" dirty="0">
              <a:solidFill>
                <a:schemeClr val="accent1">
                  <a:lumMod val="75000"/>
                </a:schemeClr>
              </a:solidFill>
            </a:endParaRPr>
          </a:p>
        </p:txBody>
      </p:sp>
      <p:pic>
        <p:nvPicPr>
          <p:cNvPr id="25" name="Grafik 24" descr="Ein Bild, das Menschliches Gesicht, Text, Brille, Kleidung enthält.&#10;&#10;KI-generierte Inhalte können fehlerhaft sein.">
            <a:extLst>
              <a:ext uri="{FF2B5EF4-FFF2-40B4-BE49-F238E27FC236}">
                <a16:creationId xmlns:a16="http://schemas.microsoft.com/office/drawing/2014/main" id="{ED54252E-3022-1A51-5A82-ACC567D767FA}"/>
              </a:ext>
            </a:extLst>
          </p:cNvPr>
          <p:cNvPicPr>
            <a:picLocks noChangeAspect="1"/>
          </p:cNvPicPr>
          <p:nvPr/>
        </p:nvPicPr>
        <p:blipFill>
          <a:blip r:embed="rId5" cstate="print">
            <a:extLst>
              <a:ext uri="{28A0092B-C50C-407E-A947-70E740481C1C}">
                <a14:useLocalDpi xmlns:a14="http://schemas.microsoft.com/office/drawing/2010/main" val="0"/>
              </a:ext>
            </a:extLst>
          </a:blip>
          <a:srcRect l="19114" r="-1" b="54566"/>
          <a:stretch>
            <a:fillRect/>
          </a:stretch>
        </p:blipFill>
        <p:spPr>
          <a:xfrm>
            <a:off x="313600" y="2988351"/>
            <a:ext cx="1641029" cy="1058380"/>
          </a:xfrm>
          <a:prstGeom prst="roundRect">
            <a:avLst/>
          </a:prstGeom>
          <a:ln w="25400">
            <a:solidFill>
              <a:schemeClr val="bg1"/>
            </a:solidFill>
          </a:ln>
        </p:spPr>
      </p:pic>
      <p:pic>
        <p:nvPicPr>
          <p:cNvPr id="20" name="Inhaltsplatzhalter 5">
            <a:extLst>
              <a:ext uri="{FF2B5EF4-FFF2-40B4-BE49-F238E27FC236}">
                <a16:creationId xmlns:a16="http://schemas.microsoft.com/office/drawing/2014/main" id="{1BF4ADED-F866-409E-8348-F754395C169F}"/>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9040" b="22544"/>
          <a:stretch/>
        </p:blipFill>
        <p:spPr>
          <a:xfrm>
            <a:off x="364790" y="4606681"/>
            <a:ext cx="1641029" cy="1171047"/>
          </a:xfrm>
          <a:prstGeom prst="roundRect">
            <a:avLst>
              <a:gd name="adj" fmla="val 17181"/>
            </a:avLst>
          </a:prstGeom>
          <a:solidFill>
            <a:srgbClr val="FFFFFF"/>
          </a:solidFill>
          <a:ln w="28575" cap="sq">
            <a:solidFill>
              <a:srgbClr val="EAEAEA"/>
            </a:solid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297542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0-#ppt_w/2"/>
                                          </p:val>
                                        </p:tav>
                                        <p:tav tm="100000">
                                          <p:val>
                                            <p:strVal val="#ppt_x"/>
                                          </p:val>
                                        </p:tav>
                                      </p:tavLst>
                                    </p:anim>
                                    <p:anim calcmode="lin" valueType="num">
                                      <p:cBhvr additive="base">
                                        <p:cTn id="19" dur="10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2"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par>
                                <p:cTn id="24" presetID="2" presetClass="entr" presetSubtype="2" fill="hold" grpId="1"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2" grpId="1" animBg="1"/>
      <p:bldP spid="11"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A24C-9F3A-89BA-3CFF-55662B5CC260}"/>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A0CF79-22CF-FD4F-C5C0-4764F3867758}"/>
              </a:ext>
            </a:extLst>
          </p:cNvPr>
          <p:cNvSpPr>
            <a:spLocks noGrp="1"/>
          </p:cNvSpPr>
          <p:nvPr>
            <p:ph type="sldNum" sz="quarter" idx="12"/>
          </p:nvPr>
        </p:nvSpPr>
        <p:spPr/>
        <p:txBody>
          <a:bodyPr/>
          <a:lstStyle/>
          <a:p>
            <a:fld id="{995B83AF-091C-4368-ABDB-DF7FEF1A6B80}" type="slidenum">
              <a:rPr lang="de-DE" smtClean="0"/>
              <a:pPr/>
              <a:t>7</a:t>
            </a:fld>
            <a:endParaRPr lang="de-DE" dirty="0"/>
          </a:p>
        </p:txBody>
      </p:sp>
      <p:sp>
        <p:nvSpPr>
          <p:cNvPr id="7" name="Textfeld 6">
            <a:extLst>
              <a:ext uri="{FF2B5EF4-FFF2-40B4-BE49-F238E27FC236}">
                <a16:creationId xmlns:a16="http://schemas.microsoft.com/office/drawing/2014/main" id="{94D14B86-448D-5086-FD82-46938A57BABF}"/>
              </a:ext>
            </a:extLst>
          </p:cNvPr>
          <p:cNvSpPr txBox="1"/>
          <p:nvPr/>
        </p:nvSpPr>
        <p:spPr>
          <a:xfrm>
            <a:off x="4295328" y="1750760"/>
            <a:ext cx="7200800" cy="3970318"/>
          </a:xfrm>
          <a:prstGeom prst="rect">
            <a:avLst/>
          </a:prstGeom>
          <a:noFill/>
        </p:spPr>
        <p:txBody>
          <a:bodyPr wrap="square" rtlCol="0">
            <a:spAutoFit/>
          </a:bodyPr>
          <a:lstStyle/>
          <a:p>
            <a:r>
              <a:rPr lang="de-DE" sz="3600" b="1" dirty="0"/>
              <a:t>Wie erkenne ich Irreführung durch Falschinformation?</a:t>
            </a:r>
          </a:p>
          <a:p>
            <a:endParaRPr lang="de-DE" sz="3600" b="1" dirty="0"/>
          </a:p>
          <a:p>
            <a:r>
              <a:rPr lang="de-DE" sz="3600" b="1" dirty="0"/>
              <a:t>Wir schauen uns ein Beispiel auf </a:t>
            </a:r>
            <a:r>
              <a:rPr lang="de-DE" sz="3600" b="1" dirty="0">
                <a:solidFill>
                  <a:srgbClr val="EB6183"/>
                </a:solidFill>
              </a:rPr>
              <a:t>Instagram </a:t>
            </a:r>
            <a:r>
              <a:rPr lang="de-DE" sz="3600" b="1" dirty="0"/>
              <a:t>an und lernen, wie man eine Behauptung überprüft.</a:t>
            </a:r>
          </a:p>
        </p:txBody>
      </p:sp>
      <p:grpSp>
        <p:nvGrpSpPr>
          <p:cNvPr id="11" name="Gruppieren 10">
            <a:extLst>
              <a:ext uri="{FF2B5EF4-FFF2-40B4-BE49-F238E27FC236}">
                <a16:creationId xmlns:a16="http://schemas.microsoft.com/office/drawing/2014/main" id="{824A81A8-CD7D-F700-EE68-E0CAF4C17632}"/>
              </a:ext>
            </a:extLst>
          </p:cNvPr>
          <p:cNvGrpSpPr/>
          <p:nvPr/>
        </p:nvGrpSpPr>
        <p:grpSpPr>
          <a:xfrm>
            <a:off x="662667" y="980728"/>
            <a:ext cx="3384376" cy="5724024"/>
            <a:chOff x="1199456" y="980728"/>
            <a:chExt cx="3384376" cy="5724024"/>
          </a:xfrm>
        </p:grpSpPr>
        <p:pic>
          <p:nvPicPr>
            <p:cNvPr id="2" name="Grafik 1">
              <a:extLst>
                <a:ext uri="{FF2B5EF4-FFF2-40B4-BE49-F238E27FC236}">
                  <a16:creationId xmlns:a16="http://schemas.microsoft.com/office/drawing/2014/main" id="{059E71F1-DA42-1685-A488-EE3866C061E0}"/>
                </a:ext>
              </a:extLst>
            </p:cNvPr>
            <p:cNvPicPr>
              <a:picLocks noChangeAspect="1"/>
            </p:cNvPicPr>
            <p:nvPr/>
          </p:nvPicPr>
          <p:blipFill>
            <a:blip r:embed="rId3"/>
            <a:stretch>
              <a:fillRect/>
            </a:stretch>
          </p:blipFill>
          <p:spPr>
            <a:xfrm>
              <a:off x="1199456" y="980728"/>
              <a:ext cx="3384376" cy="5724024"/>
            </a:xfrm>
            <a:prstGeom prst="rect">
              <a:avLst/>
            </a:prstGeom>
            <a:effectLst>
              <a:outerShdw blurRad="50800" dist="38100" dir="2700000" algn="tl" rotWithShape="0">
                <a:prstClr val="black">
                  <a:alpha val="40000"/>
                </a:prstClr>
              </a:outerShdw>
            </a:effectLst>
          </p:spPr>
        </p:pic>
        <p:pic>
          <p:nvPicPr>
            <p:cNvPr id="5" name="Grafik 4" descr="Ein Bild, das Grafiken, Farbigkeit, Kreis, Screenshot enthält.&#10;&#10;KI-generierte Inhalte können fehlerhaft sein.">
              <a:extLst>
                <a:ext uri="{FF2B5EF4-FFF2-40B4-BE49-F238E27FC236}">
                  <a16:creationId xmlns:a16="http://schemas.microsoft.com/office/drawing/2014/main" id="{981B98B0-0D91-8B90-1453-A28133085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1880343"/>
              <a:ext cx="2171378" cy="2171378"/>
            </a:xfrm>
            <a:prstGeom prst="rect">
              <a:avLst/>
            </a:prstGeom>
          </p:spPr>
        </p:pic>
        <p:pic>
          <p:nvPicPr>
            <p:cNvPr id="8" name="Grafik 7">
              <a:extLst>
                <a:ext uri="{FF2B5EF4-FFF2-40B4-BE49-F238E27FC236}">
                  <a16:creationId xmlns:a16="http://schemas.microsoft.com/office/drawing/2014/main" id="{70F06D54-EC79-4FF8-C0C2-234BD7884DA4}"/>
                </a:ext>
              </a:extLst>
            </p:cNvPr>
            <p:cNvPicPr>
              <a:picLocks noChangeAspect="1"/>
            </p:cNvPicPr>
            <p:nvPr/>
          </p:nvPicPr>
          <p:blipFill>
            <a:blip r:embed="rId5"/>
            <a:stretch>
              <a:fillRect/>
            </a:stretch>
          </p:blipFill>
          <p:spPr>
            <a:xfrm>
              <a:off x="1631504" y="4189336"/>
              <a:ext cx="2562042" cy="1554025"/>
            </a:xfrm>
            <a:prstGeom prst="rect">
              <a:avLst/>
            </a:prstGeom>
          </p:spPr>
        </p:pic>
      </p:grpSp>
      <p:pic>
        <p:nvPicPr>
          <p:cNvPr id="4" name="Grafik 3">
            <a:extLst>
              <a:ext uri="{FF2B5EF4-FFF2-40B4-BE49-F238E27FC236}">
                <a16:creationId xmlns:a16="http://schemas.microsoft.com/office/drawing/2014/main" id="{5BD8B807-746E-6C31-08D9-2334A6A30AE4}"/>
              </a:ext>
            </a:extLst>
          </p:cNvPr>
          <p:cNvPicPr>
            <a:picLocks noChangeAspect="1"/>
          </p:cNvPicPr>
          <p:nvPr/>
        </p:nvPicPr>
        <p:blipFill>
          <a:blip r:embed="rId6"/>
          <a:srcRect r="18523"/>
          <a:stretch>
            <a:fillRect/>
          </a:stretch>
        </p:blipFill>
        <p:spPr>
          <a:xfrm>
            <a:off x="10133885" y="3071828"/>
            <a:ext cx="2058115" cy="3789040"/>
          </a:xfrm>
          <a:prstGeom prst="rect">
            <a:avLst/>
          </a:prstGeom>
        </p:spPr>
      </p:pic>
    </p:spTree>
    <p:extLst>
      <p:ext uri="{BB962C8B-B14F-4D97-AF65-F5344CB8AC3E}">
        <p14:creationId xmlns:p14="http://schemas.microsoft.com/office/powerpoint/2010/main" val="343117510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 calcmode="lin" valueType="num">
                                      <p:cBhvr>
                                        <p:cTn id="9" dur="1500" fill="hold"/>
                                        <p:tgtEl>
                                          <p:spTgt spid="11"/>
                                        </p:tgtEl>
                                        <p:attrNameLst>
                                          <p:attrName>style.rotation</p:attrName>
                                        </p:attrNameLst>
                                      </p:cBhvr>
                                      <p:tavLst>
                                        <p:tav tm="0">
                                          <p:val>
                                            <p:fltVal val="90"/>
                                          </p:val>
                                        </p:tav>
                                        <p:tav tm="100000">
                                          <p:val>
                                            <p:fltVal val="0"/>
                                          </p:val>
                                        </p:tav>
                                      </p:tavLst>
                                    </p:anim>
                                    <p:animEffect transition="in" filter="fade">
                                      <p:cBhvr>
                                        <p:cTn id="10" dur="1500"/>
                                        <p:tgtEl>
                                          <p:spTgt spid="11"/>
                                        </p:tgtEl>
                                      </p:cBhvr>
                                    </p:animEffect>
                                  </p:childTnLst>
                                </p:cTn>
                              </p:par>
                            </p:childTnLst>
                          </p:cTn>
                        </p:par>
                        <p:par>
                          <p:cTn id="11" fill="hold">
                            <p:stCondLst>
                              <p:cond delay="2000"/>
                            </p:stCondLst>
                            <p:childTnLst>
                              <p:par>
                                <p:cTn id="12" presetID="22" presetClass="entr" presetSubtype="8" fill="hold" nodeType="afterEffect">
                                  <p:stCondLst>
                                    <p:cond delay="150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left)">
                                      <p:cBhvr>
                                        <p:cTn id="14"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68007" y="6016353"/>
            <a:ext cx="2113569" cy="1013047"/>
          </a:xfrm>
        </p:spPr>
        <p:txBody>
          <a:bodyPr/>
          <a:lstStyle/>
          <a:p>
            <a:pPr marL="88900" indent="0">
              <a:lnSpc>
                <a:spcPct val="100000"/>
              </a:lnSpc>
              <a:spcAft>
                <a:spcPts val="600"/>
              </a:spcAft>
              <a:buNone/>
            </a:pPr>
            <a:r>
              <a:rPr lang="de-DE" sz="1000" dirty="0">
                <a:latin typeface="+mn-lt"/>
              </a:rPr>
              <a:t>* Im Sommer 2022 verbreitete sich dieser Post auf Instagram. Er wurde von mehr als zweihunderttausend Usern </a:t>
            </a:r>
            <a:br>
              <a:rPr lang="de-DE" sz="1000" dirty="0">
                <a:latin typeface="+mn-lt"/>
              </a:rPr>
            </a:br>
            <a:r>
              <a:rPr lang="de-DE" sz="1000" dirty="0">
                <a:latin typeface="+mn-lt"/>
              </a:rPr>
              <a:t>gelikt oder geteilt. </a:t>
            </a:r>
          </a:p>
        </p:txBody>
      </p:sp>
      <p:pic>
        <p:nvPicPr>
          <p:cNvPr id="14" name="Grafik 13">
            <a:extLst>
              <a:ext uri="{FF2B5EF4-FFF2-40B4-BE49-F238E27FC236}">
                <a16:creationId xmlns:a16="http://schemas.microsoft.com/office/drawing/2014/main" id="{CF2EEF20-C27F-4383-AEB8-83018C7FB966}"/>
              </a:ext>
            </a:extLst>
          </p:cNvPr>
          <p:cNvPicPr>
            <a:picLocks noChangeAspect="1"/>
          </p:cNvPicPr>
          <p:nvPr/>
        </p:nvPicPr>
        <p:blipFill rotWithShape="1">
          <a:blip r:embed="rId4">
            <a:extLst>
              <a:ext uri="{28A0092B-C50C-407E-A947-70E740481C1C}">
                <a14:useLocalDpi xmlns:a14="http://schemas.microsoft.com/office/drawing/2010/main" val="0"/>
              </a:ext>
            </a:extLst>
          </a:blip>
          <a:srcRect l="66622" b="49849"/>
          <a:stretch/>
        </p:blipFill>
        <p:spPr>
          <a:xfrm>
            <a:off x="9847437" y="1988840"/>
            <a:ext cx="2052245" cy="4886073"/>
          </a:xfrm>
          <a:prstGeom prst="rect">
            <a:avLst/>
          </a:prstGeom>
        </p:spPr>
      </p:pic>
      <p:sp>
        <p:nvSpPr>
          <p:cNvPr id="5" name="Sprechblase: rechteckig mit abgerundeten Ecken 4">
            <a:extLst>
              <a:ext uri="{FF2B5EF4-FFF2-40B4-BE49-F238E27FC236}">
                <a16:creationId xmlns:a16="http://schemas.microsoft.com/office/drawing/2014/main" id="{0975F7C7-F1FE-A493-9FF7-E74D3DD299FF}"/>
              </a:ext>
            </a:extLst>
          </p:cNvPr>
          <p:cNvSpPr/>
          <p:nvPr/>
        </p:nvSpPr>
        <p:spPr>
          <a:xfrm>
            <a:off x="6493694" y="2199629"/>
            <a:ext cx="2855686" cy="1543567"/>
          </a:xfrm>
          <a:prstGeom prst="wedgeRoundRectCallout">
            <a:avLst>
              <a:gd name="adj1" fmla="val 79176"/>
              <a:gd name="adj2" fmla="val 6780"/>
              <a:gd name="adj3" fmla="val 16667"/>
            </a:avLst>
          </a:prstGeom>
          <a:solidFill>
            <a:srgbClr val="5080BD"/>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dirty="0">
                <a:solidFill>
                  <a:schemeClr val="bg1"/>
                </a:solidFill>
                <a:latin typeface="+mj-lt"/>
              </a:rPr>
              <a:t>Kann das sein?</a:t>
            </a:r>
            <a:br>
              <a:rPr lang="de-DE" sz="2400" dirty="0">
                <a:solidFill>
                  <a:schemeClr val="bg1"/>
                </a:solidFill>
                <a:latin typeface="+mj-lt"/>
              </a:rPr>
            </a:br>
            <a:r>
              <a:rPr lang="de-DE" sz="2400" dirty="0">
                <a:solidFill>
                  <a:schemeClr val="bg1"/>
                </a:solidFill>
                <a:latin typeface="+mj-lt"/>
              </a:rPr>
              <a:t>Lass uns das lieber mal prüfen!</a:t>
            </a:r>
          </a:p>
        </p:txBody>
      </p:sp>
      <p:pic>
        <p:nvPicPr>
          <p:cNvPr id="6" name="Grafik 5">
            <a:extLst>
              <a:ext uri="{FF2B5EF4-FFF2-40B4-BE49-F238E27FC236}">
                <a16:creationId xmlns:a16="http://schemas.microsoft.com/office/drawing/2014/main" id="{72426FE4-2FE5-D34E-9B96-D766D963F441}"/>
              </a:ext>
            </a:extLst>
          </p:cNvPr>
          <p:cNvPicPr>
            <a:picLocks noChangeAspect="1"/>
          </p:cNvPicPr>
          <p:nvPr/>
        </p:nvPicPr>
        <p:blipFill>
          <a:blip r:embed="rId5"/>
          <a:srcRect b="12714"/>
          <a:stretch>
            <a:fillRect/>
          </a:stretch>
        </p:blipFill>
        <p:spPr>
          <a:xfrm>
            <a:off x="2810610" y="1538435"/>
            <a:ext cx="3507660" cy="5310055"/>
          </a:xfrm>
          <a:prstGeom prst="rect">
            <a:avLst/>
          </a:prstGeom>
          <a:effectLst>
            <a:outerShdw blurRad="50800" dist="38100" dir="2700000" algn="tl" rotWithShape="0">
              <a:prstClr val="black">
                <a:alpha val="40000"/>
              </a:prstClr>
            </a:outerShdw>
          </a:effectLst>
        </p:spPr>
      </p:pic>
      <p:grpSp>
        <p:nvGrpSpPr>
          <p:cNvPr id="19" name="Gruppieren 18">
            <a:extLst>
              <a:ext uri="{FF2B5EF4-FFF2-40B4-BE49-F238E27FC236}">
                <a16:creationId xmlns:a16="http://schemas.microsoft.com/office/drawing/2014/main" id="{506CCA4F-B771-7AA5-140B-A5E93EA9EDBD}"/>
              </a:ext>
            </a:extLst>
          </p:cNvPr>
          <p:cNvGrpSpPr/>
          <p:nvPr/>
        </p:nvGrpSpPr>
        <p:grpSpPr>
          <a:xfrm>
            <a:off x="3079272" y="2145675"/>
            <a:ext cx="2988947" cy="4702816"/>
            <a:chOff x="3645575" y="1305168"/>
            <a:chExt cx="2735009" cy="4303813"/>
          </a:xfrm>
        </p:grpSpPr>
        <p:pic>
          <p:nvPicPr>
            <p:cNvPr id="17" name="Grafik 16">
              <a:extLst>
                <a:ext uri="{FF2B5EF4-FFF2-40B4-BE49-F238E27FC236}">
                  <a16:creationId xmlns:a16="http://schemas.microsoft.com/office/drawing/2014/main" id="{A426872A-650B-2F09-8D62-825E0A811B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4" name="Grafik 3" descr="Ein Bild, das Diagramm enthält.&#10;&#10;Automatisch generierte Beschreibung">
              <a:extLst>
                <a:ext uri="{FF2B5EF4-FFF2-40B4-BE49-F238E27FC236}">
                  <a16:creationId xmlns:a16="http://schemas.microsoft.com/office/drawing/2014/main" id="{4AB48F36-690E-ADD5-4FFB-0A6B8D67A265}"/>
                </a:ext>
              </a:extLst>
            </p:cNvPr>
            <p:cNvPicPr>
              <a:picLocks noChangeAspect="1"/>
            </p:cNvPicPr>
            <p:nvPr/>
          </p:nvPicPr>
          <p:blipFill rotWithShape="1">
            <a:blip r:embed="rId7">
              <a:extLst>
                <a:ext uri="{28A0092B-C50C-407E-A947-70E740481C1C}">
                  <a14:useLocalDpi xmlns:a14="http://schemas.microsoft.com/office/drawing/2010/main" val="0"/>
                </a:ext>
              </a:extLst>
            </a:blip>
            <a:srcRect l="34895" t="15125" r="10733" b="13754"/>
            <a:stretch/>
          </p:blipFill>
          <p:spPr>
            <a:xfrm>
              <a:off x="3645575" y="1750786"/>
              <a:ext cx="2730029" cy="3858195"/>
            </a:xfrm>
            <a:prstGeom prst="rect">
              <a:avLst/>
            </a:prstGeom>
          </p:spPr>
        </p:pic>
      </p:grpSp>
      <p:pic>
        <p:nvPicPr>
          <p:cNvPr id="25" name="Grafik 24">
            <a:extLst>
              <a:ext uri="{FF2B5EF4-FFF2-40B4-BE49-F238E27FC236}">
                <a16:creationId xmlns:a16="http://schemas.microsoft.com/office/drawing/2014/main" id="{BD8EEC19-89DE-4276-89CF-585699F750B8}"/>
              </a:ext>
            </a:extLst>
          </p:cNvPr>
          <p:cNvPicPr>
            <a:picLocks noChangeAspect="1"/>
          </p:cNvPicPr>
          <p:nvPr/>
        </p:nvPicPr>
        <p:blipFill rotWithShape="1">
          <a:blip r:embed="rId8"/>
          <a:srcRect l="33813" r="36214" b="7558"/>
          <a:stretch/>
        </p:blipFill>
        <p:spPr>
          <a:xfrm flipH="1">
            <a:off x="137506" y="2154385"/>
            <a:ext cx="1914120" cy="4786555"/>
          </a:xfrm>
          <a:prstGeom prst="rect">
            <a:avLst/>
          </a:prstGeom>
        </p:spPr>
      </p:pic>
      <p:sp>
        <p:nvSpPr>
          <p:cNvPr id="23" name="Abgerundete rechteckige Legende 6">
            <a:extLst>
              <a:ext uri="{FF2B5EF4-FFF2-40B4-BE49-F238E27FC236}">
                <a16:creationId xmlns:a16="http://schemas.microsoft.com/office/drawing/2014/main" id="{D03763F4-69D2-45E5-97A6-3576C3E29738}"/>
              </a:ext>
            </a:extLst>
          </p:cNvPr>
          <p:cNvSpPr/>
          <p:nvPr/>
        </p:nvSpPr>
        <p:spPr>
          <a:xfrm>
            <a:off x="2104241" y="4902349"/>
            <a:ext cx="2822351" cy="1677829"/>
          </a:xfrm>
          <a:prstGeom prst="wedgeRoundRectCallout">
            <a:avLst>
              <a:gd name="adj1" fmla="val -61713"/>
              <a:gd name="adj2" fmla="val -103367"/>
              <a:gd name="adj3" fmla="val 16667"/>
            </a:avLst>
          </a:prstGeom>
          <a:solidFill>
            <a:srgbClr val="ED61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bg1"/>
                </a:solidFill>
                <a:latin typeface="+mj-lt"/>
              </a:rPr>
              <a:t>… und die Seite “</a:t>
            </a:r>
            <a:r>
              <a:rPr lang="de-DE" sz="2200" dirty="0" err="1">
                <a:solidFill>
                  <a:schemeClr val="bg1"/>
                </a:solidFill>
                <a:latin typeface="+mj-lt"/>
              </a:rPr>
              <a:t>gesundheitsfakten</a:t>
            </a:r>
            <a:r>
              <a:rPr lang="de-DE" sz="2200" dirty="0">
                <a:solidFill>
                  <a:schemeClr val="bg1"/>
                </a:solidFill>
                <a:latin typeface="+mj-lt"/>
              </a:rPr>
              <a:t>“ hat mehr als 1,4 Millionen Follower!</a:t>
            </a:r>
            <a:endParaRPr lang="de-DE" sz="2200" dirty="0"/>
          </a:p>
        </p:txBody>
      </p:sp>
      <p:sp>
        <p:nvSpPr>
          <p:cNvPr id="9" name="Abgerundete rechteckige Legende 6">
            <a:extLst>
              <a:ext uri="{FF2B5EF4-FFF2-40B4-BE49-F238E27FC236}">
                <a16:creationId xmlns:a16="http://schemas.microsoft.com/office/drawing/2014/main" id="{B9264A11-DF39-441D-0433-97BD0DBF72FB}"/>
              </a:ext>
            </a:extLst>
          </p:cNvPr>
          <p:cNvSpPr/>
          <p:nvPr/>
        </p:nvSpPr>
        <p:spPr>
          <a:xfrm>
            <a:off x="360489" y="595401"/>
            <a:ext cx="6575136" cy="1265600"/>
          </a:xfrm>
          <a:prstGeom prst="wedgeRoundRectCallout">
            <a:avLst>
              <a:gd name="adj1" fmla="val -31139"/>
              <a:gd name="adj2" fmla="val 111891"/>
              <a:gd name="adj3" fmla="val 16667"/>
            </a:avLst>
          </a:prstGeom>
          <a:solidFill>
            <a:srgbClr val="ED61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mj-lt"/>
              </a:rPr>
              <a:t>Schon gehört? Himbeeren helfen besser gegen Kopfschmerzen als Aspirin!</a:t>
            </a:r>
            <a:endParaRPr lang="de-DE" dirty="0"/>
          </a:p>
        </p:txBody>
      </p:sp>
      <p:grpSp>
        <p:nvGrpSpPr>
          <p:cNvPr id="10" name="Gruppieren 9">
            <a:extLst>
              <a:ext uri="{FF2B5EF4-FFF2-40B4-BE49-F238E27FC236}">
                <a16:creationId xmlns:a16="http://schemas.microsoft.com/office/drawing/2014/main" id="{26379307-04FB-B933-C758-BBB48EF975EB}"/>
              </a:ext>
            </a:extLst>
          </p:cNvPr>
          <p:cNvGrpSpPr/>
          <p:nvPr/>
        </p:nvGrpSpPr>
        <p:grpSpPr>
          <a:xfrm>
            <a:off x="7921537" y="6165304"/>
            <a:ext cx="4960773" cy="687491"/>
            <a:chOff x="7921537" y="6165304"/>
            <a:chExt cx="4960773" cy="687491"/>
          </a:xfrm>
        </p:grpSpPr>
        <p:grpSp>
          <p:nvGrpSpPr>
            <p:cNvPr id="15" name="Gruppieren 14">
              <a:extLst>
                <a:ext uri="{FF2B5EF4-FFF2-40B4-BE49-F238E27FC236}">
                  <a16:creationId xmlns:a16="http://schemas.microsoft.com/office/drawing/2014/main" id="{E4AA6F14-834E-5B6B-80F6-593CE04A1D69}"/>
                </a:ext>
              </a:extLst>
            </p:cNvPr>
            <p:cNvGrpSpPr/>
            <p:nvPr/>
          </p:nvGrpSpPr>
          <p:grpSpPr>
            <a:xfrm>
              <a:off x="7921537" y="6183854"/>
              <a:ext cx="4960773" cy="668941"/>
              <a:chOff x="7651675" y="5891921"/>
              <a:chExt cx="4960773" cy="591141"/>
            </a:xfrm>
          </p:grpSpPr>
          <p:sp>
            <p:nvSpPr>
              <p:cNvPr id="16" name="Rechteck 15">
                <a:extLst>
                  <a:ext uri="{FF2B5EF4-FFF2-40B4-BE49-F238E27FC236}">
                    <a16:creationId xmlns:a16="http://schemas.microsoft.com/office/drawing/2014/main" id="{4EBFACE2-1AB1-1D50-A491-98014A1307F7}"/>
                  </a:ext>
                </a:extLst>
              </p:cNvPr>
              <p:cNvSpPr/>
              <p:nvPr/>
            </p:nvSpPr>
            <p:spPr>
              <a:xfrm>
                <a:off x="8011714" y="5891921"/>
                <a:ext cx="3920781" cy="591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9055261C-A529-1771-49DC-C699B3D0A28C}"/>
                  </a:ext>
                </a:extLst>
              </p:cNvPr>
              <p:cNvSpPr txBox="1"/>
              <p:nvPr/>
            </p:nvSpPr>
            <p:spPr>
              <a:xfrm>
                <a:off x="7651675" y="5992550"/>
                <a:ext cx="4960773" cy="380774"/>
              </a:xfrm>
              <a:prstGeom prst="rect">
                <a:avLst/>
              </a:prstGeom>
              <a:noFill/>
            </p:spPr>
            <p:txBody>
              <a:bodyPr wrap="square" rtlCol="0">
                <a:spAutoFit/>
              </a:bodyPr>
              <a:lstStyle/>
              <a:p>
                <a:pPr marL="481013" lvl="3">
                  <a:buSzPct val="100000"/>
                </a:pPr>
                <a:r>
                  <a:rPr lang="de-DE" sz="2200" b="1" dirty="0">
                    <a:ea typeface="Roboto" panose="02000000000000000000" pitchFamily="2" charset="0"/>
                  </a:rPr>
                  <a:t>Check in 5 Schritten</a:t>
                </a:r>
              </a:p>
            </p:txBody>
          </p:sp>
          <p:pic>
            <p:nvPicPr>
              <p:cNvPr id="22" name="Graphic 2">
                <a:extLst>
                  <a:ext uri="{FF2B5EF4-FFF2-40B4-BE49-F238E27FC236}">
                    <a16:creationId xmlns:a16="http://schemas.microsoft.com/office/drawing/2014/main" id="{85FB0233-E55A-5684-C056-4FFB0E479B0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298746" y="5961506"/>
                <a:ext cx="460549" cy="419822"/>
              </a:xfrm>
              <a:prstGeom prst="rect">
                <a:avLst/>
              </a:prstGeom>
            </p:spPr>
          </p:pic>
        </p:grpSp>
        <p:cxnSp>
          <p:nvCxnSpPr>
            <p:cNvPr id="7" name="Gerader Verbinder 22">
              <a:extLst>
                <a:ext uri="{FF2B5EF4-FFF2-40B4-BE49-F238E27FC236}">
                  <a16:creationId xmlns:a16="http://schemas.microsoft.com/office/drawing/2014/main" id="{54636DC7-CEF4-F8F0-673B-E3B11473C607}"/>
                </a:ext>
              </a:extLst>
            </p:cNvPr>
            <p:cNvCxnSpPr>
              <a:cxnSpLocks/>
            </p:cNvCxnSpPr>
            <p:nvPr/>
          </p:nvCxnSpPr>
          <p:spPr>
            <a:xfrm flipH="1">
              <a:off x="8281576" y="6165304"/>
              <a:ext cx="3910424"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12" name="Foliennummernplatzhalter 2">
            <a:extLst>
              <a:ext uri="{FF2B5EF4-FFF2-40B4-BE49-F238E27FC236}">
                <a16:creationId xmlns:a16="http://schemas.microsoft.com/office/drawing/2014/main" id="{FEC53F6D-E5DF-3007-CB83-530C4139ECB7}"/>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8</a:t>
            </a:fld>
            <a:endParaRPr lang="de-DE" dirty="0"/>
          </a:p>
        </p:txBody>
      </p:sp>
    </p:spTree>
    <p:extLst>
      <p:ext uri="{BB962C8B-B14F-4D97-AF65-F5344CB8AC3E}">
        <p14:creationId xmlns:p14="http://schemas.microsoft.com/office/powerpoint/2010/main" val="304561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1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23" grpId="0" animBg="1"/>
      <p:bldP spid="9"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697F4-D4F7-6DD2-0600-89F172784E74}"/>
            </a:ext>
          </a:extLst>
        </p:cNvPr>
        <p:cNvGrpSpPr/>
        <p:nvPr/>
      </p:nvGrpSpPr>
      <p:grpSpPr>
        <a:xfrm>
          <a:off x="0" y="0"/>
          <a:ext cx="0" cy="0"/>
          <a:chOff x="0" y="0"/>
          <a:chExt cx="0" cy="0"/>
        </a:xfrm>
      </p:grpSpPr>
      <p:grpSp>
        <p:nvGrpSpPr>
          <p:cNvPr id="27" name="Gruppieren 26">
            <a:extLst>
              <a:ext uri="{FF2B5EF4-FFF2-40B4-BE49-F238E27FC236}">
                <a16:creationId xmlns:a16="http://schemas.microsoft.com/office/drawing/2014/main" id="{63E0356D-D617-7B99-AE41-BA873A044A84}"/>
              </a:ext>
            </a:extLst>
          </p:cNvPr>
          <p:cNvGrpSpPr/>
          <p:nvPr/>
        </p:nvGrpSpPr>
        <p:grpSpPr>
          <a:xfrm>
            <a:off x="2157007" y="2152574"/>
            <a:ext cx="2988947" cy="4702816"/>
            <a:chOff x="3645575" y="1305168"/>
            <a:chExt cx="2735009" cy="4303813"/>
          </a:xfrm>
        </p:grpSpPr>
        <p:pic>
          <p:nvPicPr>
            <p:cNvPr id="28" name="Grafik 27">
              <a:extLst>
                <a:ext uri="{FF2B5EF4-FFF2-40B4-BE49-F238E27FC236}">
                  <a16:creationId xmlns:a16="http://schemas.microsoft.com/office/drawing/2014/main" id="{52E01FE9-22D9-BA50-8D79-34F954D4F7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29" name="Grafik 28" descr="Ein Bild, das Diagramm enthält.&#10;&#10;Automatisch generierte Beschreibung">
              <a:extLst>
                <a:ext uri="{FF2B5EF4-FFF2-40B4-BE49-F238E27FC236}">
                  <a16:creationId xmlns:a16="http://schemas.microsoft.com/office/drawing/2014/main" id="{CE805F2F-1BB8-8294-A1C2-C885F6885726}"/>
                </a:ext>
              </a:extLst>
            </p:cNvPr>
            <p:cNvPicPr>
              <a:picLocks noChangeAspect="1"/>
            </p:cNvPicPr>
            <p:nvPr/>
          </p:nvPicPr>
          <p:blipFill rotWithShape="1">
            <a:blip r:embed="rId4">
              <a:extLst>
                <a:ext uri="{28A0092B-C50C-407E-A947-70E740481C1C}">
                  <a14:useLocalDpi xmlns:a14="http://schemas.microsoft.com/office/drawing/2010/main" val="0"/>
                </a:ext>
              </a:extLst>
            </a:blip>
            <a:srcRect l="34895" t="15125" r="10733" b="13754"/>
            <a:stretch/>
          </p:blipFill>
          <p:spPr>
            <a:xfrm>
              <a:off x="3645575" y="1904693"/>
              <a:ext cx="2730029" cy="3704288"/>
            </a:xfrm>
            <a:prstGeom prst="rect">
              <a:avLst/>
            </a:prstGeom>
          </p:spPr>
        </p:pic>
      </p:grpSp>
      <p:pic>
        <p:nvPicPr>
          <p:cNvPr id="26" name="Grafik 25">
            <a:extLst>
              <a:ext uri="{FF2B5EF4-FFF2-40B4-BE49-F238E27FC236}">
                <a16:creationId xmlns:a16="http://schemas.microsoft.com/office/drawing/2014/main" id="{0E33C730-A237-3E78-0EAF-D65C54EB1BEB}"/>
              </a:ext>
            </a:extLst>
          </p:cNvPr>
          <p:cNvPicPr>
            <a:picLocks noChangeAspect="1"/>
          </p:cNvPicPr>
          <p:nvPr/>
        </p:nvPicPr>
        <p:blipFill>
          <a:blip r:embed="rId5"/>
          <a:srcRect b="12714"/>
          <a:stretch>
            <a:fillRect/>
          </a:stretch>
        </p:blipFill>
        <p:spPr>
          <a:xfrm>
            <a:off x="1888343" y="1545334"/>
            <a:ext cx="3449003" cy="5310055"/>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061C036B-F360-FC1B-0B1B-2A7813FBAB66}"/>
              </a:ext>
            </a:extLst>
          </p:cNvPr>
          <p:cNvSpPr txBox="1"/>
          <p:nvPr/>
        </p:nvSpPr>
        <p:spPr>
          <a:xfrm>
            <a:off x="5374752" y="2757462"/>
            <a:ext cx="7017124" cy="954107"/>
          </a:xfrm>
          <a:prstGeom prst="rect">
            <a:avLst/>
          </a:prstGeom>
          <a:noFill/>
        </p:spPr>
        <p:txBody>
          <a:bodyPr wrap="square">
            <a:spAutoFit/>
          </a:bodyPr>
          <a:lstStyle/>
          <a:p>
            <a:r>
              <a:rPr lang="de-DE" sz="2800" dirty="0">
                <a:ea typeface="Aptos" panose="020B0004020202020204" pitchFamily="34" charset="0"/>
                <a:cs typeface="Times New Roman" panose="02020603050405020304" pitchFamily="18" charset="0"/>
              </a:rPr>
              <a:t>    Wir schauen aufs Impressum*:</a:t>
            </a:r>
            <a:endParaRPr lang="de-DE" sz="2800" b="1" dirty="0">
              <a:solidFill>
                <a:srgbClr val="EB6183"/>
              </a:solidFill>
              <a:ea typeface="Aptos" panose="020B0004020202020204" pitchFamily="34" charset="0"/>
              <a:cs typeface="Times New Roman" panose="02020603050405020304" pitchFamily="18" charset="0"/>
            </a:endParaRPr>
          </a:p>
          <a:p>
            <a:r>
              <a:rPr lang="de-DE" sz="2800" b="1" dirty="0">
                <a:solidFill>
                  <a:srgbClr val="EB6183"/>
                </a:solidFill>
                <a:ea typeface="Aptos" panose="020B0004020202020204" pitchFamily="34" charset="0"/>
                <a:cs typeface="Times New Roman" panose="02020603050405020304" pitchFamily="18" charset="0"/>
              </a:rPr>
              <a:t>    Es ist eine Firma in Estland! </a:t>
            </a:r>
          </a:p>
        </p:txBody>
      </p:sp>
      <p:grpSp>
        <p:nvGrpSpPr>
          <p:cNvPr id="30" name="Gruppieren 29">
            <a:extLst>
              <a:ext uri="{FF2B5EF4-FFF2-40B4-BE49-F238E27FC236}">
                <a16:creationId xmlns:a16="http://schemas.microsoft.com/office/drawing/2014/main" id="{E5B58165-B880-F192-89E2-F35F1186AC2C}"/>
              </a:ext>
            </a:extLst>
          </p:cNvPr>
          <p:cNvGrpSpPr/>
          <p:nvPr/>
        </p:nvGrpSpPr>
        <p:grpSpPr>
          <a:xfrm>
            <a:off x="5519936" y="780164"/>
            <a:ext cx="4855190" cy="1433725"/>
            <a:chOff x="5485978" y="785919"/>
            <a:chExt cx="4855190" cy="1433725"/>
          </a:xfrm>
        </p:grpSpPr>
        <p:sp>
          <p:nvSpPr>
            <p:cNvPr id="13" name="Rechteck: abgerundete Ecken 12">
              <a:extLst>
                <a:ext uri="{FF2B5EF4-FFF2-40B4-BE49-F238E27FC236}">
                  <a16:creationId xmlns:a16="http://schemas.microsoft.com/office/drawing/2014/main" id="{2B6B8733-2797-2B06-560F-AA25252B2157}"/>
                </a:ext>
              </a:extLst>
            </p:cNvPr>
            <p:cNvSpPr/>
            <p:nvPr/>
          </p:nvSpPr>
          <p:spPr>
            <a:xfrm>
              <a:off x="5485978" y="785919"/>
              <a:ext cx="4855190" cy="1433725"/>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de-DE" sz="3200" b="1" dirty="0"/>
                <a:t>1. Wer?</a:t>
              </a:r>
            </a:p>
            <a:p>
              <a:r>
                <a:rPr lang="de-DE" sz="2400" dirty="0">
                  <a:solidFill>
                    <a:schemeClr val="bg1"/>
                  </a:solidFill>
                </a:rPr>
                <a:t>Die Glaubwürdigkeit des </a:t>
              </a:r>
              <a:br>
                <a:rPr lang="de-DE" sz="2400" dirty="0">
                  <a:solidFill>
                    <a:schemeClr val="bg1"/>
                  </a:solidFill>
                </a:rPr>
              </a:br>
              <a:r>
                <a:rPr lang="de-DE" sz="2400" dirty="0">
                  <a:solidFill>
                    <a:schemeClr val="bg1"/>
                  </a:solidFill>
                </a:rPr>
                <a:t>Absenders checken!</a:t>
              </a:r>
              <a:endParaRPr lang="de-DE" dirty="0">
                <a:solidFill>
                  <a:schemeClr val="bg1"/>
                </a:solidFill>
              </a:endParaRPr>
            </a:p>
          </p:txBody>
        </p:sp>
        <p:pic>
          <p:nvPicPr>
            <p:cNvPr id="8" name="Grafik 7">
              <a:extLst>
                <a:ext uri="{FF2B5EF4-FFF2-40B4-BE49-F238E27FC236}">
                  <a16:creationId xmlns:a16="http://schemas.microsoft.com/office/drawing/2014/main" id="{06B31F77-FCA1-4846-88FC-A3CC744CBE4B}"/>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228617" y="1052736"/>
              <a:ext cx="899831" cy="899831"/>
            </a:xfrm>
            <a:prstGeom prst="rect">
              <a:avLst/>
            </a:prstGeom>
          </p:spPr>
        </p:pic>
      </p:grpSp>
      <p:pic>
        <p:nvPicPr>
          <p:cNvPr id="10" name="Grafik 9">
            <a:extLst>
              <a:ext uri="{FF2B5EF4-FFF2-40B4-BE49-F238E27FC236}">
                <a16:creationId xmlns:a16="http://schemas.microsoft.com/office/drawing/2014/main" id="{4265130D-F742-413D-A696-08A011C1A790}"/>
              </a:ext>
            </a:extLst>
          </p:cNvPr>
          <p:cNvPicPr>
            <a:picLocks noChangeAspect="1"/>
          </p:cNvPicPr>
          <p:nvPr/>
        </p:nvPicPr>
        <p:blipFill rotWithShape="1">
          <a:blip r:embed="rId7">
            <a:extLst>
              <a:ext uri="{28A0092B-C50C-407E-A947-70E740481C1C}">
                <a14:useLocalDpi xmlns:a14="http://schemas.microsoft.com/office/drawing/2010/main" val="0"/>
              </a:ext>
            </a:extLst>
          </a:blip>
          <a:srcRect l="35216" r="37400" b="52027"/>
          <a:stretch/>
        </p:blipFill>
        <p:spPr>
          <a:xfrm>
            <a:off x="119336" y="2293509"/>
            <a:ext cx="1765427" cy="4639118"/>
          </a:xfrm>
          <a:prstGeom prst="rect">
            <a:avLst/>
          </a:prstGeom>
        </p:spPr>
      </p:pic>
      <p:grpSp>
        <p:nvGrpSpPr>
          <p:cNvPr id="7" name="Gruppieren 6">
            <a:extLst>
              <a:ext uri="{FF2B5EF4-FFF2-40B4-BE49-F238E27FC236}">
                <a16:creationId xmlns:a16="http://schemas.microsoft.com/office/drawing/2014/main" id="{650AEC5B-2956-64FF-414B-E4CCC32E20F2}"/>
              </a:ext>
            </a:extLst>
          </p:cNvPr>
          <p:cNvGrpSpPr/>
          <p:nvPr/>
        </p:nvGrpSpPr>
        <p:grpSpPr>
          <a:xfrm>
            <a:off x="5391924" y="6072420"/>
            <a:ext cx="7353662" cy="773537"/>
            <a:chOff x="5391924" y="6093299"/>
            <a:chExt cx="7353662" cy="773537"/>
          </a:xfrm>
        </p:grpSpPr>
        <p:grpSp>
          <p:nvGrpSpPr>
            <p:cNvPr id="15" name="Gruppieren 14">
              <a:extLst>
                <a:ext uri="{FF2B5EF4-FFF2-40B4-BE49-F238E27FC236}">
                  <a16:creationId xmlns:a16="http://schemas.microsoft.com/office/drawing/2014/main" id="{8DCF1A85-7B36-F440-A5EA-FB6469DA78E8}"/>
                </a:ext>
              </a:extLst>
            </p:cNvPr>
            <p:cNvGrpSpPr/>
            <p:nvPr/>
          </p:nvGrpSpPr>
          <p:grpSpPr>
            <a:xfrm>
              <a:off x="5391924" y="6093299"/>
              <a:ext cx="7353662" cy="773537"/>
              <a:chOff x="5147399" y="5836055"/>
              <a:chExt cx="7353662" cy="683573"/>
            </a:xfrm>
          </p:grpSpPr>
          <p:sp>
            <p:nvSpPr>
              <p:cNvPr id="16" name="Rechteck 15">
                <a:extLst>
                  <a:ext uri="{FF2B5EF4-FFF2-40B4-BE49-F238E27FC236}">
                    <a16:creationId xmlns:a16="http://schemas.microsoft.com/office/drawing/2014/main" id="{DACDBE85-EB2E-DEAB-EB8D-9DBF2F896076}"/>
                  </a:ext>
                </a:extLst>
              </p:cNvPr>
              <p:cNvSpPr/>
              <p:nvPr/>
            </p:nvSpPr>
            <p:spPr>
              <a:xfrm>
                <a:off x="5654640" y="5836055"/>
                <a:ext cx="6277855" cy="68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79CD1704-B1A6-EBAF-FB95-8A06F2525471}"/>
                  </a:ext>
                </a:extLst>
              </p:cNvPr>
              <p:cNvSpPr txBox="1"/>
              <p:nvPr/>
            </p:nvSpPr>
            <p:spPr>
              <a:xfrm>
                <a:off x="5147399" y="5992552"/>
                <a:ext cx="7353662" cy="380774"/>
              </a:xfrm>
              <a:prstGeom prst="rect">
                <a:avLst/>
              </a:prstGeom>
              <a:noFill/>
            </p:spPr>
            <p:txBody>
              <a:bodyPr wrap="square" rtlCol="0">
                <a:spAutoFit/>
              </a:bodyPr>
              <a:lstStyle/>
              <a:p>
                <a:pPr marL="481013" lvl="3">
                  <a:buSzPct val="100000"/>
                </a:pPr>
                <a:r>
                  <a:rPr lang="de-DE" sz="2200" b="1" dirty="0">
                    <a:ea typeface="Roboto" panose="02000000000000000000" pitchFamily="2" charset="0"/>
                  </a:rPr>
                  <a:t>Jetzt überprüfen wir diese Behauptung</a:t>
                </a:r>
              </a:p>
            </p:txBody>
          </p:sp>
          <p:pic>
            <p:nvPicPr>
              <p:cNvPr id="22" name="Graphic 2">
                <a:extLst>
                  <a:ext uri="{FF2B5EF4-FFF2-40B4-BE49-F238E27FC236}">
                    <a16:creationId xmlns:a16="http://schemas.microsoft.com/office/drawing/2014/main" id="{A97890CD-B335-1527-6CC4-571CCDBEA5F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252075" y="6007381"/>
                <a:ext cx="460549" cy="419822"/>
              </a:xfrm>
              <a:prstGeom prst="rect">
                <a:avLst/>
              </a:prstGeom>
            </p:spPr>
          </p:pic>
        </p:grpSp>
        <p:cxnSp>
          <p:nvCxnSpPr>
            <p:cNvPr id="2" name="Gerader Verbinder 22">
              <a:extLst>
                <a:ext uri="{FF2B5EF4-FFF2-40B4-BE49-F238E27FC236}">
                  <a16:creationId xmlns:a16="http://schemas.microsoft.com/office/drawing/2014/main" id="{AB819D14-3607-3916-318B-E62EB8A58FE8}"/>
                </a:ext>
              </a:extLst>
            </p:cNvPr>
            <p:cNvCxnSpPr>
              <a:cxnSpLocks/>
            </p:cNvCxnSpPr>
            <p:nvPr/>
          </p:nvCxnSpPr>
          <p:spPr>
            <a:xfrm flipH="1">
              <a:off x="5899165" y="6165304"/>
              <a:ext cx="6292835"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9" name="Foliennummernplatzhalter 2">
            <a:extLst>
              <a:ext uri="{FF2B5EF4-FFF2-40B4-BE49-F238E27FC236}">
                <a16:creationId xmlns:a16="http://schemas.microsoft.com/office/drawing/2014/main" id="{B920140F-2D21-B747-47EE-3E08204777C9}"/>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9</a:t>
            </a:fld>
            <a:endParaRPr lang="de-DE" dirty="0"/>
          </a:p>
        </p:txBody>
      </p:sp>
      <p:sp>
        <p:nvSpPr>
          <p:cNvPr id="3" name="Textfeld 2">
            <a:extLst>
              <a:ext uri="{FF2B5EF4-FFF2-40B4-BE49-F238E27FC236}">
                <a16:creationId xmlns:a16="http://schemas.microsoft.com/office/drawing/2014/main" id="{6AA277B4-6A7B-478D-86E4-22B3362A6E72}"/>
              </a:ext>
            </a:extLst>
          </p:cNvPr>
          <p:cNvSpPr txBox="1"/>
          <p:nvPr/>
        </p:nvSpPr>
        <p:spPr>
          <a:xfrm>
            <a:off x="9279171" y="3973165"/>
            <a:ext cx="3014348" cy="2169825"/>
          </a:xfrm>
          <a:prstGeom prst="rect">
            <a:avLst/>
          </a:prstGeom>
          <a:noFill/>
        </p:spPr>
        <p:txBody>
          <a:bodyPr wrap="square" rtlCol="0">
            <a:spAutoFit/>
          </a:bodyPr>
          <a:lstStyle/>
          <a:p>
            <a:r>
              <a:rPr lang="de-DE" sz="1500" dirty="0"/>
              <a:t>*Das ist eine Rubrik. Dort steht, wem der Account gehört und wer für die Inhalte verantwortlich ist. </a:t>
            </a:r>
            <a:br>
              <a:rPr lang="de-DE" sz="1500" dirty="0"/>
            </a:br>
            <a:r>
              <a:rPr lang="de-DE" sz="1500" b="1" dirty="0"/>
              <a:t>In diesem Fall</a:t>
            </a:r>
            <a:r>
              <a:rPr lang="de-DE" sz="1500" dirty="0"/>
              <a:t> gehen wir über das Profil von </a:t>
            </a:r>
            <a:r>
              <a:rPr lang="de-DE" sz="1500" i="1" dirty="0" err="1"/>
              <a:t>gesundheitsfakten</a:t>
            </a:r>
            <a:r>
              <a:rPr lang="de-DE" sz="1500" i="1" dirty="0"/>
              <a:t> </a:t>
            </a:r>
            <a:r>
              <a:rPr lang="de-DE" sz="1500" dirty="0"/>
              <a:t>zum</a:t>
            </a:r>
            <a:r>
              <a:rPr lang="de-DE" sz="1500" i="1" dirty="0"/>
              <a:t> </a:t>
            </a:r>
            <a:r>
              <a:rPr lang="de-DE" sz="1500" dirty="0"/>
              <a:t>Link</a:t>
            </a:r>
            <a:r>
              <a:rPr lang="de-DE" sz="1500" i="1" dirty="0"/>
              <a:t> </a:t>
            </a:r>
            <a:r>
              <a:rPr lang="de-DE" sz="1500" b="1" dirty="0">
                <a:solidFill>
                  <a:srgbClr val="EB6183"/>
                </a:solidFill>
                <a:ea typeface="Aptos" panose="020B0004020202020204" pitchFamily="34" charset="0"/>
                <a:cs typeface="Times New Roman" panose="02020603050405020304" pitchFamily="18" charset="0"/>
              </a:rPr>
              <a:t>g-nutrition.de, </a:t>
            </a:r>
            <a:r>
              <a:rPr lang="de-DE" sz="1500" dirty="0">
                <a:ea typeface="Aptos" panose="020B0004020202020204" pitchFamily="34" charset="0"/>
                <a:cs typeface="Times New Roman" panose="02020603050405020304" pitchFamily="18" charset="0"/>
              </a:rPr>
              <a:t>dort</a:t>
            </a:r>
            <a:r>
              <a:rPr lang="de-DE" sz="1500" dirty="0"/>
              <a:t> zum Impressum </a:t>
            </a:r>
            <a:r>
              <a:rPr lang="de-DE" sz="1500" i="1" dirty="0"/>
              <a:t>(https://g-nutrition.de/pages/impressum)</a:t>
            </a:r>
          </a:p>
          <a:p>
            <a:endParaRPr lang="de-DE" sz="1500" i="1" dirty="0"/>
          </a:p>
        </p:txBody>
      </p:sp>
      <p:sp>
        <p:nvSpPr>
          <p:cNvPr id="23" name="Sprechblase: rechteckig mit abgerundeten Ecken 22">
            <a:extLst>
              <a:ext uri="{FF2B5EF4-FFF2-40B4-BE49-F238E27FC236}">
                <a16:creationId xmlns:a16="http://schemas.microsoft.com/office/drawing/2014/main" id="{CFA64BD1-CC30-7F7C-02C1-502A34EF7253}"/>
              </a:ext>
            </a:extLst>
          </p:cNvPr>
          <p:cNvSpPr/>
          <p:nvPr/>
        </p:nvSpPr>
        <p:spPr>
          <a:xfrm>
            <a:off x="2711624" y="4383967"/>
            <a:ext cx="5544616" cy="1377420"/>
          </a:xfrm>
          <a:prstGeom prst="wedgeRoundRectCallout">
            <a:avLst>
              <a:gd name="adj1" fmla="val -69598"/>
              <a:gd name="adj2" fmla="val -118841"/>
              <a:gd name="adj3" fmla="val 16667"/>
            </a:avLst>
          </a:prstGeom>
          <a:solidFill>
            <a:srgbClr val="5080BD"/>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000" dirty="0">
                <a:solidFill>
                  <a:schemeClr val="bg1"/>
                </a:solidFill>
                <a:latin typeface="+mj-lt"/>
              </a:rPr>
              <a:t>Aha, dahinter steckt ein Unternehmen. </a:t>
            </a:r>
            <a:br>
              <a:rPr lang="de-DE" sz="2000" dirty="0">
                <a:solidFill>
                  <a:schemeClr val="bg1"/>
                </a:solidFill>
                <a:latin typeface="+mj-lt"/>
              </a:rPr>
            </a:br>
            <a:r>
              <a:rPr lang="de-DE" sz="2000" dirty="0">
                <a:solidFill>
                  <a:schemeClr val="bg1"/>
                </a:solidFill>
                <a:latin typeface="+mj-lt"/>
              </a:rPr>
              <a:t>Das will uns irgendetwas verkaufen.</a:t>
            </a:r>
          </a:p>
          <a:p>
            <a:pPr algn="ctr">
              <a:lnSpc>
                <a:spcPct val="120000"/>
              </a:lnSpc>
              <a:spcBef>
                <a:spcPts val="600"/>
              </a:spcBef>
            </a:pPr>
            <a:r>
              <a:rPr lang="de-DE" sz="2200" b="1" dirty="0">
                <a:solidFill>
                  <a:schemeClr val="bg1"/>
                </a:solidFill>
                <a:latin typeface="+mj-lt"/>
                <a:sym typeface="Wingdings" panose="05000000000000000000" pitchFamily="2" charset="2"/>
              </a:rPr>
              <a:t></a:t>
            </a:r>
            <a:r>
              <a:rPr lang="de-DE" sz="2200" dirty="0">
                <a:solidFill>
                  <a:schemeClr val="bg1"/>
                </a:solidFill>
                <a:latin typeface="+mj-lt"/>
                <a:sym typeface="Wingdings" panose="05000000000000000000" pitchFamily="2" charset="2"/>
              </a:rPr>
              <a:t> Wir sollten den </a:t>
            </a:r>
            <a:r>
              <a:rPr lang="de-DE" sz="2200" b="1" dirty="0">
                <a:solidFill>
                  <a:schemeClr val="bg1"/>
                </a:solidFill>
                <a:latin typeface="+mj-lt"/>
                <a:sym typeface="Wingdings" panose="05000000000000000000" pitchFamily="2" charset="2"/>
              </a:rPr>
              <a:t>Inhalt checken</a:t>
            </a:r>
            <a:r>
              <a:rPr lang="de-DE" sz="2200" dirty="0">
                <a:solidFill>
                  <a:schemeClr val="bg1"/>
                </a:solidFill>
                <a:latin typeface="+mj-lt"/>
                <a:sym typeface="Wingdings" panose="05000000000000000000" pitchFamily="2" charset="2"/>
              </a:rPr>
              <a:t>!</a:t>
            </a:r>
            <a:endParaRPr lang="de-DE" sz="2200" dirty="0">
              <a:solidFill>
                <a:schemeClr val="bg1"/>
              </a:solidFill>
              <a:latin typeface="+mj-lt"/>
            </a:endParaRPr>
          </a:p>
        </p:txBody>
      </p:sp>
      <p:sp>
        <p:nvSpPr>
          <p:cNvPr id="5" name="Sprechblase: rechteckig mit abgerundeten Ecken 4">
            <a:extLst>
              <a:ext uri="{FF2B5EF4-FFF2-40B4-BE49-F238E27FC236}">
                <a16:creationId xmlns:a16="http://schemas.microsoft.com/office/drawing/2014/main" id="{11F87CDE-FAF8-1966-46C4-ABE458870CC5}"/>
              </a:ext>
            </a:extLst>
          </p:cNvPr>
          <p:cNvSpPr/>
          <p:nvPr/>
        </p:nvSpPr>
        <p:spPr>
          <a:xfrm>
            <a:off x="1631504" y="1033959"/>
            <a:ext cx="2627155" cy="1386929"/>
          </a:xfrm>
          <a:prstGeom prst="wedgeRoundRectCallout">
            <a:avLst>
              <a:gd name="adj1" fmla="val -55163"/>
              <a:gd name="adj2" fmla="val 94950"/>
              <a:gd name="adj3" fmla="val 16667"/>
            </a:avLst>
          </a:prstGeom>
          <a:solidFill>
            <a:srgbClr val="5080BD"/>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b="1" dirty="0">
                <a:solidFill>
                  <a:schemeClr val="bg1"/>
                </a:solidFill>
                <a:latin typeface="+mj-lt"/>
              </a:rPr>
              <a:t>Wer</a:t>
            </a:r>
            <a:r>
              <a:rPr lang="de-DE" sz="2400" dirty="0">
                <a:solidFill>
                  <a:schemeClr val="bg1"/>
                </a:solidFill>
                <a:latin typeface="+mj-lt"/>
              </a:rPr>
              <a:t> hat denn das gepostet?</a:t>
            </a:r>
          </a:p>
        </p:txBody>
      </p:sp>
      <p:sp>
        <p:nvSpPr>
          <p:cNvPr id="4" name="Pfeil: nach oben gebogen 3">
            <a:extLst>
              <a:ext uri="{FF2B5EF4-FFF2-40B4-BE49-F238E27FC236}">
                <a16:creationId xmlns:a16="http://schemas.microsoft.com/office/drawing/2014/main" id="{A99CC421-EA87-46E7-B331-5D74E9649181}"/>
              </a:ext>
            </a:extLst>
          </p:cNvPr>
          <p:cNvSpPr/>
          <p:nvPr/>
        </p:nvSpPr>
        <p:spPr>
          <a:xfrm flipH="1">
            <a:off x="8668087" y="3645024"/>
            <a:ext cx="668273" cy="1872208"/>
          </a:xfrm>
          <a:prstGeom prst="bentUpArrow">
            <a:avLst>
              <a:gd name="adj1" fmla="val 11496"/>
              <a:gd name="adj2" fmla="val 25000"/>
              <a:gd name="adj3" fmla="val 19936"/>
            </a:avLst>
          </a:prstGeom>
          <a:solidFill>
            <a:srgbClr val="EB6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520243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50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cTn>
                              </p:par>
                            </p:childTnLst>
                          </p:cTn>
                        </p:par>
                        <p:par>
                          <p:cTn id="8" fill="hold">
                            <p:stCondLst>
                              <p:cond delay="1500"/>
                            </p:stCondLst>
                            <p:childTnLst>
                              <p:par>
                                <p:cTn id="9" presetID="2" presetClass="entr" presetSubtype="8"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fade">
                                      <p:cBhvr>
                                        <p:cTn id="30" dur="500"/>
                                        <p:tgtEl>
                                          <p:spTgt spid="14">
                                            <p:txEl>
                                              <p:pRg st="1" end="1"/>
                                            </p:txEl>
                                          </p:spTgt>
                                        </p:tgtEl>
                                      </p:cBhvr>
                                    </p:animEffect>
                                  </p:childTnLst>
                                </p:cTn>
                              </p:par>
                            </p:childTnLst>
                          </p:cTn>
                        </p:par>
                        <p:par>
                          <p:cTn id="31" fill="hold">
                            <p:stCondLst>
                              <p:cond delay="500"/>
                            </p:stCondLst>
                            <p:childTnLst>
                              <p:par>
                                <p:cTn id="32" presetID="10" presetClass="entr" presetSubtype="0" fill="hold" grpId="0" nodeType="afterEffect">
                                  <p:stCondLst>
                                    <p:cond delay="25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3" grpId="0"/>
      <p:bldP spid="23" grpId="0" animBg="1"/>
      <p:bldP spid="5" grpId="0" animBg="1"/>
      <p:bldP spid="4" grpId="0" animBg="1"/>
    </p:bldLst>
  </p:timing>
</p:sld>
</file>

<file path=ppt/theme/theme1.xml><?xml version="1.0" encoding="utf-8"?>
<a:theme xmlns:a="http://schemas.openxmlformats.org/drawingml/2006/main" name="4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993F84-D090-4FF5-82AB-5A95A377AF68}">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6077</Words>
  <Application>Microsoft Macintosh PowerPoint</Application>
  <PresentationFormat>Breitbild</PresentationFormat>
  <Paragraphs>588</Paragraphs>
  <Slides>22</Slides>
  <Notes>22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22</vt:i4>
      </vt:variant>
    </vt:vector>
  </HeadingPairs>
  <TitlesOfParts>
    <vt:vector size="30" baseType="lpstr">
      <vt:lpstr>Aptos</vt:lpstr>
      <vt:lpstr>Arial</vt:lpstr>
      <vt:lpstr>Calibri</vt:lpstr>
      <vt:lpstr>Century Gothic</vt:lpstr>
      <vt:lpstr>Roboto</vt:lpstr>
      <vt:lpstr>Roboto Slab Light</vt:lpstr>
      <vt:lpstr>Wingdings</vt:lpstr>
      <vt:lpstr>4_Larissa-Design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Pauli</dc:creator>
  <cp:lastModifiedBy>Stefan Möck</cp:lastModifiedBy>
  <cp:revision>1783</cp:revision>
  <cp:lastPrinted>2026-04-14T05:20:41Z</cp:lastPrinted>
  <dcterms:created xsi:type="dcterms:W3CDTF">2018-12-06T13:54:02Z</dcterms:created>
  <dcterms:modified xsi:type="dcterms:W3CDTF">2026-04-14T05:43:50Z</dcterms:modified>
</cp:coreProperties>
</file>