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13"/>
  </p:notesMasterIdLst>
  <p:handoutMasterIdLst>
    <p:handoutMasterId r:id="rId14"/>
  </p:handoutMasterIdLst>
  <p:sldIdLst>
    <p:sldId id="259" r:id="rId2"/>
    <p:sldId id="365" r:id="rId3"/>
    <p:sldId id="355" r:id="rId4"/>
    <p:sldId id="426" r:id="rId5"/>
    <p:sldId id="312" r:id="rId6"/>
    <p:sldId id="364" r:id="rId7"/>
    <p:sldId id="427" r:id="rId8"/>
    <p:sldId id="425" r:id="rId9"/>
    <p:sldId id="361" r:id="rId10"/>
    <p:sldId id="391" r:id="rId11"/>
    <p:sldId id="389" r:id="rId12"/>
  </p:sldIdLst>
  <p:sldSz cx="12192000" cy="6858000"/>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heit 9" id="{11858015-C031-C141-BA4A-30A7EA0AB1AD}">
          <p14:sldIdLst>
            <p14:sldId id="259"/>
            <p14:sldId id="365"/>
            <p14:sldId id="355"/>
            <p14:sldId id="426"/>
            <p14:sldId id="312"/>
            <p14:sldId id="364"/>
            <p14:sldId id="427"/>
            <p14:sldId id="425"/>
            <p14:sldId id="361"/>
            <p14:sldId id="391"/>
            <p14:sldId id="3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0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B" initials="P" lastIdx="3" clrIdx="0">
    <p:extLst>
      <p:ext uri="{19B8F6BF-5375-455C-9EA6-DF929625EA0E}">
        <p15:presenceInfo xmlns:p15="http://schemas.microsoft.com/office/powerpoint/2012/main" userId="P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5F2"/>
    <a:srgbClr val="EC6183"/>
    <a:srgbClr val="4F81BD"/>
    <a:srgbClr val="F0F0F0"/>
    <a:srgbClr val="363B46"/>
    <a:srgbClr val="FFFFFF"/>
    <a:srgbClr val="4F4F4F"/>
    <a:srgbClr val="F5F5F5"/>
    <a:srgbClr val="1E497D"/>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9" autoAdjust="0"/>
    <p:restoredTop sz="95364" autoAdjust="0"/>
  </p:normalViewPr>
  <p:slideViewPr>
    <p:cSldViewPr>
      <p:cViewPr varScale="1">
        <p:scale>
          <a:sx n="152" d="100"/>
          <a:sy n="152" d="100"/>
        </p:scale>
        <p:origin x="200" y="3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2" d="100"/>
          <a:sy n="92" d="100"/>
        </p:scale>
        <p:origin x="4288" y="192"/>
      </p:cViewPr>
      <p:guideLst>
        <p:guide orient="horz" pos="3005"/>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63662A3-074E-42C6-9DBF-A604D2E5D797}"/>
              </a:ext>
            </a:extLst>
          </p:cNvPr>
          <p:cNvSpPr>
            <a:spLocks noGrp="1"/>
          </p:cNvSpPr>
          <p:nvPr>
            <p:ph type="hdr" sz="quarter"/>
          </p:nvPr>
        </p:nvSpPr>
        <p:spPr>
          <a:xfrm>
            <a:off x="1" y="1"/>
            <a:ext cx="3170138" cy="48102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1643794-F124-41B3-83AB-1F0572735202}"/>
              </a:ext>
            </a:extLst>
          </p:cNvPr>
          <p:cNvSpPr>
            <a:spLocks noGrp="1"/>
          </p:cNvSpPr>
          <p:nvPr>
            <p:ph type="dt" sz="quarter" idx="1"/>
          </p:nvPr>
        </p:nvSpPr>
        <p:spPr>
          <a:xfrm>
            <a:off x="4143427" y="1"/>
            <a:ext cx="3170138" cy="481028"/>
          </a:xfrm>
          <a:prstGeom prst="rect">
            <a:avLst/>
          </a:prstGeom>
        </p:spPr>
        <p:txBody>
          <a:bodyPr vert="horz" lIns="91440" tIns="45720" rIns="91440" bIns="45720" rtlCol="0"/>
          <a:lstStyle>
            <a:lvl1pPr algn="r">
              <a:defRPr sz="1200"/>
            </a:lvl1pPr>
          </a:lstStyle>
          <a:p>
            <a:fld id="{46C29977-DA05-474B-8101-B333C3B68A97}" type="datetimeFigureOut">
              <a:rPr lang="de-DE" smtClean="0"/>
              <a:pPr/>
              <a:t>18.09.23</a:t>
            </a:fld>
            <a:endParaRPr lang="de-DE"/>
          </a:p>
        </p:txBody>
      </p:sp>
      <p:sp>
        <p:nvSpPr>
          <p:cNvPr id="4" name="Fußzeilenplatzhalter 3">
            <a:extLst>
              <a:ext uri="{FF2B5EF4-FFF2-40B4-BE49-F238E27FC236}">
                <a16:creationId xmlns:a16="http://schemas.microsoft.com/office/drawing/2014/main" id="{C3B28E87-CFF6-42D7-99EF-625FA0946A1A}"/>
              </a:ext>
            </a:extLst>
          </p:cNvPr>
          <p:cNvSpPr>
            <a:spLocks noGrp="1"/>
          </p:cNvSpPr>
          <p:nvPr>
            <p:ph type="ftr" sz="quarter" idx="2"/>
          </p:nvPr>
        </p:nvSpPr>
        <p:spPr>
          <a:xfrm>
            <a:off x="1" y="9120172"/>
            <a:ext cx="3170138" cy="48102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9DA96B8-1599-4F0A-BC91-ADBED972E3CD}"/>
              </a:ext>
            </a:extLst>
          </p:cNvPr>
          <p:cNvSpPr>
            <a:spLocks noGrp="1"/>
          </p:cNvSpPr>
          <p:nvPr>
            <p:ph type="sldNum" sz="quarter" idx="3"/>
          </p:nvPr>
        </p:nvSpPr>
        <p:spPr>
          <a:xfrm>
            <a:off x="4143427" y="9120172"/>
            <a:ext cx="3170138" cy="481028"/>
          </a:xfrm>
          <a:prstGeom prst="rect">
            <a:avLst/>
          </a:prstGeom>
        </p:spPr>
        <p:txBody>
          <a:bodyPr vert="horz" lIns="91440" tIns="45720" rIns="91440" bIns="45720" rtlCol="0" anchor="b"/>
          <a:lstStyle>
            <a:lvl1pPr algn="r">
              <a:defRPr sz="1200"/>
            </a:lvl1pPr>
          </a:lstStyle>
          <a:p>
            <a:fld id="{D4D4A3DF-D952-4CA0-95A8-92F4F6FCC608}" type="slidenum">
              <a:rPr lang="de-DE" smtClean="0"/>
              <a:pPr/>
              <a:t>‹Nr.›</a:t>
            </a:fld>
            <a:endParaRPr lang="de-DE"/>
          </a:p>
        </p:txBody>
      </p:sp>
    </p:spTree>
    <p:extLst>
      <p:ext uri="{BB962C8B-B14F-4D97-AF65-F5344CB8AC3E}">
        <p14:creationId xmlns:p14="http://schemas.microsoft.com/office/powerpoint/2010/main" val="390820106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34369" y="9018967"/>
            <a:ext cx="3169920" cy="480060"/>
          </a:xfrm>
          <a:prstGeom prst="rect">
            <a:avLst/>
          </a:prstGeom>
        </p:spPr>
        <p:txBody>
          <a:bodyPr vert="horz" lIns="99048" tIns="49524" rIns="99048" bIns="49524" rtlCol="0" anchor="b"/>
          <a:lstStyle>
            <a:lvl1pPr algn="r">
              <a:defRPr sz="1300"/>
            </a:lvl1pPr>
          </a:lstStyle>
          <a:p>
            <a:fld id="{A2A61CC0-4B0B-4395-B916-EE71BB03C9A7}" type="slidenum">
              <a:rPr lang="de-DE" smtClean="0"/>
              <a:pPr/>
              <a:t>‹Nr.›</a:t>
            </a:fld>
            <a:endParaRPr lang="de-DE" dirty="0"/>
          </a:p>
        </p:txBody>
      </p:sp>
      <p:cxnSp>
        <p:nvCxnSpPr>
          <p:cNvPr id="3" name="Gerader Verbinder 2">
            <a:extLst>
              <a:ext uri="{FF2B5EF4-FFF2-40B4-BE49-F238E27FC236}">
                <a16:creationId xmlns:a16="http://schemas.microsoft.com/office/drawing/2014/main" id="{8D4F7251-B5F7-4121-8770-EC804E353F11}"/>
              </a:ext>
            </a:extLst>
          </p:cNvPr>
          <p:cNvCxnSpPr>
            <a:cxnSpLocks/>
          </p:cNvCxnSpPr>
          <p:nvPr/>
        </p:nvCxnSpPr>
        <p:spPr>
          <a:xfrm>
            <a:off x="4918964" y="3449570"/>
            <a:ext cx="0" cy="5809427"/>
          </a:xfrm>
          <a:prstGeom prst="line">
            <a:avLst/>
          </a:prstGeom>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F21112F-732E-40C2-8156-4A464CAB21DE}"/>
              </a:ext>
            </a:extLst>
          </p:cNvPr>
          <p:cNvSpPr txBox="1"/>
          <p:nvPr/>
        </p:nvSpPr>
        <p:spPr>
          <a:xfrm>
            <a:off x="5067360" y="4800600"/>
            <a:ext cx="184731" cy="276999"/>
          </a:xfrm>
          <a:prstGeom prst="rect">
            <a:avLst/>
          </a:prstGeom>
          <a:noFill/>
        </p:spPr>
        <p:txBody>
          <a:bodyPr wrap="none" rtlCol="0">
            <a:spAutoFit/>
          </a:bodyPr>
          <a:lstStyle/>
          <a:p>
            <a:endParaRPr lang="de-DE" sz="1200" dirty="0">
              <a:latin typeface="Arial" panose="020B0604020202020204" pitchFamily="34" charset="0"/>
              <a:cs typeface="Arial" panose="020B0604020202020204" pitchFamily="34" charset="0"/>
            </a:endParaRPr>
          </a:p>
        </p:txBody>
      </p:sp>
      <p:sp>
        <p:nvSpPr>
          <p:cNvPr id="13" name="Notizenplatzhalter 4">
            <a:extLst>
              <a:ext uri="{FF2B5EF4-FFF2-40B4-BE49-F238E27FC236}">
                <a16:creationId xmlns:a16="http://schemas.microsoft.com/office/drawing/2014/main" id="{3342E054-2A79-4EE2-845E-24A22919AB3B}"/>
              </a:ext>
            </a:extLst>
          </p:cNvPr>
          <p:cNvSpPr txBox="1">
            <a:spLocks/>
          </p:cNvSpPr>
          <p:nvPr/>
        </p:nvSpPr>
        <p:spPr>
          <a:xfrm>
            <a:off x="5257708" y="3071683"/>
            <a:ext cx="1877717" cy="5809427"/>
          </a:xfrm>
          <a:prstGeom prst="rect">
            <a:avLst/>
          </a:prstGeom>
        </p:spPr>
        <p:txBody>
          <a:bodyPr vert="horz" lIns="99048" tIns="49524" rIns="99048" bIns="49524" rtlCol="0">
            <a:normAutofit/>
          </a:bodyPr>
          <a:lst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algn="l" defTabSz="914400" rtl="0" eaLnBrk="1" latinLnBrk="0" hangingPunct="1">
              <a:buFontTx/>
              <a:buBlip>
                <a:blip r:embed="rId2"/>
              </a:buBlip>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de-DE" dirty="0"/>
          </a:p>
        </p:txBody>
      </p:sp>
      <p:pic>
        <p:nvPicPr>
          <p:cNvPr id="12" name="Grafik 11">
            <a:extLst>
              <a:ext uri="{FF2B5EF4-FFF2-40B4-BE49-F238E27FC236}">
                <a16:creationId xmlns:a16="http://schemas.microsoft.com/office/drawing/2014/main" id="{912A7B6C-00B9-43DB-B4C2-EA6A57CFC1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3" y="-13062"/>
            <a:ext cx="2585182" cy="706083"/>
          </a:xfrm>
          <a:prstGeom prst="rect">
            <a:avLst/>
          </a:prstGeom>
        </p:spPr>
      </p:pic>
      <p:sp>
        <p:nvSpPr>
          <p:cNvPr id="14" name="Folienbildplatzhalter 13">
            <a:extLst>
              <a:ext uri="{FF2B5EF4-FFF2-40B4-BE49-F238E27FC236}">
                <a16:creationId xmlns:a16="http://schemas.microsoft.com/office/drawing/2014/main" id="{DA70297D-14FA-4B94-AA36-C73F06CDEB54}"/>
              </a:ext>
            </a:extLst>
          </p:cNvPr>
          <p:cNvSpPr>
            <a:spLocks noGrp="1" noRot="1" noChangeAspect="1"/>
          </p:cNvSpPr>
          <p:nvPr>
            <p:ph type="sldImg" idx="2"/>
          </p:nvPr>
        </p:nvSpPr>
        <p:spPr>
          <a:xfrm>
            <a:off x="479425" y="990600"/>
            <a:ext cx="3263900" cy="1836738"/>
          </a:xfrm>
          <a:prstGeom prst="rect">
            <a:avLst/>
          </a:prstGeom>
          <a:noFill/>
          <a:ln w="12700">
            <a:solidFill>
              <a:prstClr val="black"/>
            </a:solidFill>
          </a:ln>
        </p:spPr>
        <p:txBody>
          <a:bodyPr vert="horz" lIns="91440" tIns="45720" rIns="91440" bIns="45720" rtlCol="0" anchor="ctr"/>
          <a:lstStyle/>
          <a:p>
            <a:endParaRPr lang="de-DE"/>
          </a:p>
        </p:txBody>
      </p:sp>
      <p:sp>
        <p:nvSpPr>
          <p:cNvPr id="16" name="Notizenplatzhalter 4">
            <a:extLst>
              <a:ext uri="{FF2B5EF4-FFF2-40B4-BE49-F238E27FC236}">
                <a16:creationId xmlns:a16="http://schemas.microsoft.com/office/drawing/2014/main" id="{084EC16F-33C1-4429-B68F-57A3B2BCBCA5}"/>
              </a:ext>
            </a:extLst>
          </p:cNvPr>
          <p:cNvSpPr txBox="1">
            <a:spLocks/>
          </p:cNvSpPr>
          <p:nvPr/>
        </p:nvSpPr>
        <p:spPr>
          <a:xfrm>
            <a:off x="4355425" y="1200336"/>
            <a:ext cx="2344252" cy="1641271"/>
          </a:xfrm>
          <a:prstGeom prst="rect">
            <a:avLst/>
          </a:prstGeom>
        </p:spPr>
        <p:txBody>
          <a:bodyPr vert="horz" lIns="99048" tIns="49524" rIns="99048" bIns="49524" rtlCol="0">
            <a:normAutofit/>
          </a:bodyPr>
          <a:lst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algn="l" defTabSz="914400" rtl="0" eaLnBrk="1" latinLnBrk="0" hangingPunct="1">
              <a:buFontTx/>
              <a:buBlip>
                <a:blip r:embed="rId2"/>
              </a:buBlip>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de-DE" dirty="0"/>
          </a:p>
        </p:txBody>
      </p:sp>
      <p:cxnSp>
        <p:nvCxnSpPr>
          <p:cNvPr id="17" name="Gerader Verbinder 16">
            <a:extLst>
              <a:ext uri="{FF2B5EF4-FFF2-40B4-BE49-F238E27FC236}">
                <a16:creationId xmlns:a16="http://schemas.microsoft.com/office/drawing/2014/main" id="{506D82FE-04D3-46C5-8578-49D5543E1654}"/>
              </a:ext>
            </a:extLst>
          </p:cNvPr>
          <p:cNvCxnSpPr/>
          <p:nvPr/>
        </p:nvCxnSpPr>
        <p:spPr>
          <a:xfrm>
            <a:off x="292344" y="3111813"/>
            <a:ext cx="6629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DD42D1D-BDAA-4452-92C0-43A5E203D745}"/>
              </a:ext>
            </a:extLst>
          </p:cNvPr>
          <p:cNvCxnSpPr/>
          <p:nvPr/>
        </p:nvCxnSpPr>
        <p:spPr>
          <a:xfrm>
            <a:off x="292344" y="3159337"/>
            <a:ext cx="6629962"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Notizenplatzhalter 4">
            <a:extLst>
              <a:ext uri="{FF2B5EF4-FFF2-40B4-BE49-F238E27FC236}">
                <a16:creationId xmlns:a16="http://schemas.microsoft.com/office/drawing/2014/main" id="{4E9947EB-9D51-411C-BF45-9769C4344793}"/>
              </a:ext>
              <a:ext uri="{C183D7F6-B498-43B3-948B-1728B52AA6E4}">
                <adec:decorative xmlns:adec="http://schemas.microsoft.com/office/drawing/2017/decorative" val="0"/>
              </a:ext>
            </a:extLst>
          </p:cNvPr>
          <p:cNvSpPr>
            <a:spLocks noGrp="1"/>
          </p:cNvSpPr>
          <p:nvPr>
            <p:ph type="body" sz="quarter" idx="3"/>
          </p:nvPr>
        </p:nvSpPr>
        <p:spPr>
          <a:xfrm>
            <a:off x="318708" y="3449570"/>
            <a:ext cx="4526055" cy="5809427"/>
          </a:xfrm>
          <a:prstGeom prst="rect">
            <a:avLst/>
          </a:prstGeom>
          <a:noFill/>
        </p:spPr>
        <p:txBody>
          <a:bodyPr vert="horz" lIns="99048" tIns="49524" rIns="99048" bIns="49524"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0" name="Rechteck 19">
            <a:extLst>
              <a:ext uri="{FF2B5EF4-FFF2-40B4-BE49-F238E27FC236}">
                <a16:creationId xmlns:a16="http://schemas.microsoft.com/office/drawing/2014/main" id="{3532C135-1F40-45D4-B728-501C71C0DF96}"/>
              </a:ext>
            </a:extLst>
          </p:cNvPr>
          <p:cNvSpPr/>
          <p:nvPr/>
        </p:nvSpPr>
        <p:spPr>
          <a:xfrm>
            <a:off x="4325381" y="960516"/>
            <a:ext cx="1863011" cy="276999"/>
          </a:xfrm>
          <a:prstGeom prst="rect">
            <a:avLst/>
          </a:prstGeom>
        </p:spPr>
        <p:txBody>
          <a:bodyPr wrap="none">
            <a:spAutoFit/>
          </a:bodyPr>
          <a:lstStyle/>
          <a:p>
            <a:pPr algn="l"/>
            <a:r>
              <a:rPr lang="de-DE" sz="1200" b="1" dirty="0">
                <a:latin typeface="Arial" panose="020B0604020202020204" pitchFamily="34" charset="0"/>
                <a:cs typeface="Arial" panose="020B0604020202020204" pitchFamily="34" charset="0"/>
              </a:rPr>
              <a:t>Zweck/Ziel dieser Folie</a:t>
            </a:r>
          </a:p>
        </p:txBody>
      </p:sp>
      <p:sp>
        <p:nvSpPr>
          <p:cNvPr id="22" name="Rechteck 21">
            <a:extLst>
              <a:ext uri="{FF2B5EF4-FFF2-40B4-BE49-F238E27FC236}">
                <a16:creationId xmlns:a16="http://schemas.microsoft.com/office/drawing/2014/main" id="{9BD3EEAF-8368-4A87-AC45-C761FB9F292E}"/>
              </a:ext>
            </a:extLst>
          </p:cNvPr>
          <p:cNvSpPr/>
          <p:nvPr/>
        </p:nvSpPr>
        <p:spPr>
          <a:xfrm>
            <a:off x="4993162" y="3382019"/>
            <a:ext cx="1066318" cy="276999"/>
          </a:xfrm>
          <a:prstGeom prst="rect">
            <a:avLst/>
          </a:prstGeom>
        </p:spPr>
        <p:txBody>
          <a:bodyPr wrap="none">
            <a:spAutoFit/>
          </a:bodyPr>
          <a:lstStyle/>
          <a:p>
            <a:pPr algn="l"/>
            <a:r>
              <a:rPr lang="de-DE" sz="1200" b="1" dirty="0">
                <a:latin typeface="Arial" panose="020B0604020202020204" pitchFamily="34" charset="0"/>
                <a:cs typeface="Arial" panose="020B0604020202020204" pitchFamily="34" charset="0"/>
              </a:rPr>
              <a:t>Hintergrund</a:t>
            </a:r>
          </a:p>
        </p:txBody>
      </p:sp>
    </p:spTree>
    <p:extLst>
      <p:ext uri="{BB962C8B-B14F-4D97-AF65-F5344CB8AC3E}">
        <p14:creationId xmlns:p14="http://schemas.microsoft.com/office/powerpoint/2010/main" val="7121420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indent="0" algn="l" defTabSz="914400" rtl="0" eaLnBrk="1" latinLnBrk="0" hangingPunct="1">
      <a:buFontTx/>
      <a:buNone/>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image" Target="../media/image6.png"/></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hau-rein-sachsen.d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deutsches-schulportal.de/bildungswesen/wie-laesst-sich-berufsorientierung-an-schulen-staerken/" TargetMode="External"/><Relationship Id="rId4" Type="http://schemas.openxmlformats.org/officeDocument/2006/relationships/image" Target="../media/image6.png"/></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s.microsoft.com/de-de/microsoft-erfindet-die-suche-im-internet-neu-bing-und-edge-sind-jetzt-ki-gesteuert-die-copiloten-fuer-das-web/"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image" Target="../media/image9.png"/><Relationship Id="rId4" Type="http://schemas.openxmlformats.org/officeDocument/2006/relationships/image" Target="../media/image6.png"/></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o-summary.de/suchmaschinen/"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image" Target="../media/image6.png"/><Relationship Id="rId4" Type="http://schemas.openxmlformats.org/officeDocument/2006/relationships/image" Target="../media/image22.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7.xml"/><Relationship Id="rId1" Type="http://schemas.openxmlformats.org/officeDocument/2006/relationships/notesMaster" Target="../notesMasters/notesMaster1.xml"/><Relationship Id="rId5" Type="http://schemas.microsoft.com/office/2007/relationships/hdphoto" Target="../media/hdphoto1.wdp"/><Relationship Id="rId4" Type="http://schemas.openxmlformats.org/officeDocument/2006/relationships/image" Target="../media/image26.png"/></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3n.de/news/digitaler-fussabdruck-google-daten-nutzer-transparenz-579686/"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igbrotherawards.de/2021/was-mich-wirklich-wuetend-macht-googl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a:extLst>
              <a:ext uri="{FF2B5EF4-FFF2-40B4-BE49-F238E27FC236}">
                <a16:creationId xmlns:a16="http://schemas.microsoft.com/office/drawing/2014/main" id="{94AFD26E-C944-46F6-843E-E555114C1301}"/>
              </a:ext>
            </a:extLst>
          </p:cNvPr>
          <p:cNvSpPr>
            <a:spLocks noGrp="1"/>
          </p:cNvSpPr>
          <p:nvPr>
            <p:ph type="body" sz="quarter" idx="3"/>
          </p:nvPr>
        </p:nvSpPr>
        <p:spPr/>
        <p:txBody>
          <a:bodyPr/>
          <a:lstStyle/>
          <a:p>
            <a:endParaRPr lang="de-DE" dirty="0"/>
          </a:p>
        </p:txBody>
      </p:sp>
      <p:sp>
        <p:nvSpPr>
          <p:cNvPr id="4" name="Foliennummernplatzhalter 3"/>
          <p:cNvSpPr>
            <a:spLocks noGrp="1"/>
          </p:cNvSpPr>
          <p:nvPr>
            <p:ph type="sldNum" sz="quarter" idx="5"/>
          </p:nvPr>
        </p:nvSpPr>
        <p:spPr/>
        <p:txBody>
          <a:bodyPr/>
          <a:lstStyle/>
          <a:p>
            <a:fld id="{A2A61CC0-4B0B-4395-B916-EE71BB03C9A7}" type="slidenum">
              <a:rPr lang="de-DE" smtClean="0"/>
              <a:pPr/>
              <a:t>1</a:t>
            </a:fld>
            <a:endParaRPr lang="de-DE" dirty="0"/>
          </a:p>
        </p:txBody>
      </p:sp>
      <p:sp>
        <p:nvSpPr>
          <p:cNvPr id="6" name="Folienbildplatzhalter 5">
            <a:extLst>
              <a:ext uri="{FF2B5EF4-FFF2-40B4-BE49-F238E27FC236}">
                <a16:creationId xmlns:a16="http://schemas.microsoft.com/office/drawing/2014/main" id="{FE06E4C3-618B-4577-8780-F66B7FA2FB4E}"/>
              </a:ext>
            </a:extLst>
          </p:cNvPr>
          <p:cNvSpPr>
            <a:spLocks noGrp="1" noRot="1" noChangeAspect="1"/>
          </p:cNvSpPr>
          <p:nvPr>
            <p:ph type="sldImg"/>
          </p:nvPr>
        </p:nvSpPr>
        <p:spPr>
          <a:xfrm>
            <a:off x="479425" y="990600"/>
            <a:ext cx="3263900" cy="1836738"/>
          </a:xfrm>
        </p:spPr>
      </p:sp>
      <p:sp>
        <p:nvSpPr>
          <p:cNvPr id="5" name="Textfeld 4"/>
          <p:cNvSpPr txBox="1"/>
          <p:nvPr/>
        </p:nvSpPr>
        <p:spPr>
          <a:xfrm>
            <a:off x="4325381" y="1287923"/>
            <a:ext cx="2225936" cy="1015663"/>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Übersicht über Inhalt der Einheit: Wo/wie hole ich mir im Internet Wissen?</a:t>
            </a:r>
          </a:p>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p:txBody>
      </p:sp>
      <p:sp>
        <p:nvSpPr>
          <p:cNvPr id="16" name="Notizenplatzhalter 2">
            <a:extLst>
              <a:ext uri="{FF2B5EF4-FFF2-40B4-BE49-F238E27FC236}">
                <a16:creationId xmlns:a16="http://schemas.microsoft.com/office/drawing/2014/main" id="{12A5D83C-5901-4C6D-AAEC-7FE1AC52508F}"/>
              </a:ext>
            </a:extLst>
          </p:cNvPr>
          <p:cNvSpPr txBox="1">
            <a:spLocks/>
          </p:cNvSpPr>
          <p:nvPr/>
        </p:nvSpPr>
        <p:spPr>
          <a:xfrm>
            <a:off x="355817" y="6084077"/>
            <a:ext cx="4563147" cy="3206986"/>
          </a:xfrm>
          <a:prstGeom prst="rect">
            <a:avLst/>
          </a:prstGeom>
          <a:noFill/>
        </p:spPr>
        <p:txBody>
          <a:bodyPr vert="horz" lIns="99048" tIns="49524" rIns="99048" bIns="49524" rtlCol="0">
            <a:noAutofit/>
          </a:bodyPr>
          <a:lst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indent="0" algn="l" defTabSz="914400" rtl="0" eaLnBrk="1" latinLnBrk="0" hangingPunct="1">
              <a:buFontTx/>
              <a:buNone/>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50000"/>
              </a:lnSpc>
            </a:pPr>
            <a:endParaRPr lang="en-GB" dirty="0"/>
          </a:p>
        </p:txBody>
      </p:sp>
      <p:sp>
        <p:nvSpPr>
          <p:cNvPr id="17" name="Notizenplatzhalter 2">
            <a:extLst>
              <a:ext uri="{FF2B5EF4-FFF2-40B4-BE49-F238E27FC236}">
                <a16:creationId xmlns:a16="http://schemas.microsoft.com/office/drawing/2014/main" id="{C3AEBA6C-7C57-4AF5-86A4-0639ABDB9A1A}"/>
              </a:ext>
            </a:extLst>
          </p:cNvPr>
          <p:cNvSpPr txBox="1">
            <a:spLocks/>
          </p:cNvSpPr>
          <p:nvPr/>
        </p:nvSpPr>
        <p:spPr>
          <a:xfrm>
            <a:off x="318708" y="3449569"/>
            <a:ext cx="4526055" cy="5569397"/>
          </a:xfrm>
          <a:prstGeom prst="rect">
            <a:avLst/>
          </a:prstGeom>
          <a:noFill/>
        </p:spPr>
        <p:txBody>
          <a:bodyPr vert="horz" lIns="99048" tIns="49524" rIns="99048" bIns="49524" rtlCol="0">
            <a:normAutofit/>
          </a:bodyPr>
          <a:lst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algn="l" defTabSz="914400" rtl="0" eaLnBrk="1" latinLnBrk="0" hangingPunct="1">
              <a:buFontTx/>
              <a:buBlip>
                <a:blip r:embed="rId3"/>
              </a:buBlip>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de-DE" dirty="0"/>
          </a:p>
          <a:p>
            <a:endParaRPr lang="de-DE" dirty="0"/>
          </a:p>
          <a:p>
            <a:endParaRPr lang="de-DE" sz="1400" dirty="0"/>
          </a:p>
          <a:p>
            <a:endParaRPr lang="en-GB" sz="1400" dirty="0"/>
          </a:p>
          <a:p>
            <a:endParaRPr lang="en-GB" sz="1400" dirty="0"/>
          </a:p>
          <a:p>
            <a:endParaRPr lang="en-GB" sz="1400" dirty="0"/>
          </a:p>
          <a:p>
            <a:endParaRPr lang="en-GB" sz="1400" dirty="0"/>
          </a:p>
          <a:p>
            <a:pPr>
              <a:spcAft>
                <a:spcPts val="600"/>
              </a:spcAft>
            </a:pPr>
            <a:r>
              <a:rPr lang="en-GB" sz="1300" dirty="0" err="1"/>
              <a:t>Normalschrift</a:t>
            </a:r>
            <a:r>
              <a:rPr lang="en-GB" sz="1300" dirty="0"/>
              <a:t> = </a:t>
            </a:r>
            <a:r>
              <a:rPr lang="en-GB" sz="1300" dirty="0" err="1"/>
              <a:t>Hinweise</a:t>
            </a:r>
            <a:r>
              <a:rPr lang="en-GB" sz="1300" dirty="0"/>
              <a:t> und </a:t>
            </a:r>
            <a:r>
              <a:rPr lang="en-GB" sz="1300" dirty="0" err="1"/>
              <a:t>Erläuterungen</a:t>
            </a:r>
            <a:r>
              <a:rPr lang="en-GB" sz="1300" dirty="0"/>
              <a:t> für die (L)</a:t>
            </a:r>
          </a:p>
          <a:p>
            <a:endParaRPr lang="en-GB" sz="1300" dirty="0"/>
          </a:p>
          <a:p>
            <a:pPr lvl="1">
              <a:lnSpc>
                <a:spcPct val="120000"/>
              </a:lnSpc>
              <a:buNone/>
            </a:pPr>
            <a:r>
              <a:rPr lang="de-DE" sz="1300" dirty="0"/>
              <a:t>Dauer ohne Übung: etwa 20 Minuten.</a:t>
            </a:r>
          </a:p>
          <a:p>
            <a:pPr lvl="1">
              <a:buNone/>
            </a:pPr>
            <a:endParaRPr lang="de-DE" sz="1300" dirty="0"/>
          </a:p>
          <a:p>
            <a:pPr lvl="1">
              <a:buNone/>
            </a:pPr>
            <a:endParaRPr lang="de-DE" sz="1300" dirty="0"/>
          </a:p>
          <a:p>
            <a:pPr lvl="1">
              <a:buNone/>
            </a:pPr>
            <a:r>
              <a:rPr lang="de-DE" sz="1300" dirty="0"/>
              <a:t>Übungen: ca. 10 Minuten</a:t>
            </a:r>
          </a:p>
          <a:p>
            <a:endParaRPr lang="en-GB" sz="1300" dirty="0"/>
          </a:p>
          <a:p>
            <a:endParaRPr lang="en-GB" sz="1300" dirty="0"/>
          </a:p>
          <a:p>
            <a:pPr>
              <a:lnSpc>
                <a:spcPct val="150000"/>
              </a:lnSpc>
            </a:pPr>
            <a:r>
              <a:rPr lang="en-GB" sz="1300" b="1" dirty="0"/>
              <a:t>Thema und </a:t>
            </a:r>
            <a:r>
              <a:rPr lang="en-GB" sz="1300" b="1" dirty="0" err="1"/>
              <a:t>Inhalt</a:t>
            </a:r>
            <a:r>
              <a:rPr lang="en-GB" sz="1300" b="1" dirty="0"/>
              <a:t> der Einheit:</a:t>
            </a:r>
            <a:endParaRPr lang="de-DE" sz="1300" b="1" dirty="0"/>
          </a:p>
          <a:p>
            <a:pPr marL="180975" indent="-180975">
              <a:lnSpc>
                <a:spcPct val="150000"/>
              </a:lnSpc>
              <a:spcAft>
                <a:spcPts val="579"/>
              </a:spcAft>
              <a:buFont typeface="Wingdings" panose="05000000000000000000" pitchFamily="2" charset="2"/>
              <a:buChar char="§"/>
            </a:pPr>
            <a:r>
              <a:rPr lang="de-DE" sz="1300" b="1" dirty="0"/>
              <a:t>Die </a:t>
            </a:r>
            <a:r>
              <a:rPr lang="de-DE" sz="1300" b="1" dirty="0" err="1"/>
              <a:t>SuS</a:t>
            </a:r>
            <a:r>
              <a:rPr lang="de-DE" sz="1300" b="1" dirty="0"/>
              <a:t> lernen, den zielgerichteten Umgang mit Suchmaschinen sowie den zugehörigen Suchstrategien kenne.</a:t>
            </a:r>
            <a:endParaRPr lang="en-GB" sz="1400" dirty="0"/>
          </a:p>
          <a:p>
            <a:pPr lvl="1">
              <a:buFontTx/>
              <a:buNone/>
            </a:pPr>
            <a:endParaRPr lang="de-DE" sz="1400" dirty="0">
              <a:highlight>
                <a:srgbClr val="FFFF00"/>
              </a:highlight>
            </a:endParaRPr>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en-GB" dirty="0"/>
          </a:p>
        </p:txBody>
      </p:sp>
      <p:pic>
        <p:nvPicPr>
          <p:cNvPr id="18" name="Grafik 17" descr="Wecker">
            <a:extLst>
              <a:ext uri="{FF2B5EF4-FFF2-40B4-BE49-F238E27FC236}">
                <a16:creationId xmlns:a16="http://schemas.microsoft.com/office/drawing/2014/main" id="{6B3C9865-A3CD-4337-8032-CD52C530D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346" y="5333176"/>
            <a:ext cx="400665" cy="364775"/>
          </a:xfrm>
          <a:prstGeom prst="rect">
            <a:avLst/>
          </a:prstGeom>
        </p:spPr>
      </p:pic>
      <p:pic>
        <p:nvPicPr>
          <p:cNvPr id="19" name="Grafik 18" descr="Wecker">
            <a:extLst>
              <a:ext uri="{FF2B5EF4-FFF2-40B4-BE49-F238E27FC236}">
                <a16:creationId xmlns:a16="http://schemas.microsoft.com/office/drawing/2014/main" id="{808E6321-66DD-4A80-80AA-4717E5AB9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240" y="5954096"/>
            <a:ext cx="400665" cy="364775"/>
          </a:xfrm>
          <a:prstGeom prst="rect">
            <a:avLst/>
          </a:prstGeom>
        </p:spPr>
      </p:pic>
      <p:sp>
        <p:nvSpPr>
          <p:cNvPr id="20" name="Rechteck 19">
            <a:extLst>
              <a:ext uri="{FF2B5EF4-FFF2-40B4-BE49-F238E27FC236}">
                <a16:creationId xmlns:a16="http://schemas.microsoft.com/office/drawing/2014/main" id="{DB4C8ABF-9B06-48FC-9477-115BA883658B}"/>
              </a:ext>
            </a:extLst>
          </p:cNvPr>
          <p:cNvSpPr/>
          <p:nvPr/>
        </p:nvSpPr>
        <p:spPr>
          <a:xfrm>
            <a:off x="318707" y="3454014"/>
            <a:ext cx="4452131" cy="1006339"/>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C1E06497-4F24-4D15-9C70-4696BB2AE2B7}"/>
              </a:ext>
            </a:extLst>
          </p:cNvPr>
          <p:cNvSpPr/>
          <p:nvPr/>
        </p:nvSpPr>
        <p:spPr>
          <a:xfrm>
            <a:off x="764153" y="3599448"/>
            <a:ext cx="4006685" cy="276999"/>
          </a:xfrm>
          <a:prstGeom prst="rect">
            <a:avLst/>
          </a:prstGeom>
        </p:spPr>
        <p:txBody>
          <a:bodyPr wrap="square">
            <a:spAutoFit/>
          </a:bodyPr>
          <a:lstStyle/>
          <a:p>
            <a:r>
              <a:rPr lang="en-GB" sz="1200" b="1" dirty="0" err="1">
                <a:solidFill>
                  <a:srgbClr val="FF0000"/>
                </a:solidFill>
              </a:rPr>
              <a:t>Ansprache</a:t>
            </a:r>
            <a:r>
              <a:rPr lang="en-GB" sz="1200" b="1" dirty="0">
                <a:solidFill>
                  <a:srgbClr val="FF0000"/>
                </a:solidFill>
              </a:rPr>
              <a:t> an die </a:t>
            </a:r>
            <a:r>
              <a:rPr lang="en-GB" sz="1200" b="1" dirty="0" err="1">
                <a:solidFill>
                  <a:srgbClr val="FF0000"/>
                </a:solidFill>
              </a:rPr>
              <a:t>Schülerinnen</a:t>
            </a:r>
            <a:r>
              <a:rPr lang="en-GB" sz="1200" b="1" dirty="0">
                <a:solidFill>
                  <a:srgbClr val="FF0000"/>
                </a:solidFill>
              </a:rPr>
              <a:t> und </a:t>
            </a:r>
            <a:r>
              <a:rPr lang="en-GB" sz="1200" b="1" dirty="0" err="1">
                <a:solidFill>
                  <a:srgbClr val="FF0000"/>
                </a:solidFill>
              </a:rPr>
              <a:t>Schüler</a:t>
            </a:r>
            <a:r>
              <a:rPr lang="en-GB" sz="1200" b="1" dirty="0">
                <a:solidFill>
                  <a:srgbClr val="FF0000"/>
                </a:solidFill>
              </a:rPr>
              <a:t> (</a:t>
            </a:r>
            <a:r>
              <a:rPr lang="en-GB" sz="1200" b="1" dirty="0" err="1">
                <a:solidFill>
                  <a:srgbClr val="FF0000"/>
                </a:solidFill>
              </a:rPr>
              <a:t>SuS</a:t>
            </a:r>
            <a:r>
              <a:rPr lang="en-GB" sz="1200" b="1" dirty="0">
                <a:solidFill>
                  <a:srgbClr val="FF0000"/>
                </a:solidFill>
              </a:rPr>
              <a:t>)</a:t>
            </a:r>
            <a:endParaRPr lang="de-DE" sz="1200" dirty="0"/>
          </a:p>
        </p:txBody>
      </p:sp>
      <p:pic>
        <p:nvPicPr>
          <p:cNvPr id="22" name="Grafik 21" descr="Ein Bild, das Uhr enthält.&#10;&#10;Automatisch generierte Beschreibung">
            <a:extLst>
              <a:ext uri="{FF2B5EF4-FFF2-40B4-BE49-F238E27FC236}">
                <a16:creationId xmlns:a16="http://schemas.microsoft.com/office/drawing/2014/main" id="{D418AE1B-1B6F-4797-977F-3229DD5751B0}"/>
              </a:ext>
            </a:extLst>
          </p:cNvPr>
          <p:cNvPicPr>
            <a:picLocks noChangeAspect="1"/>
          </p:cNvPicPr>
          <p:nvPr/>
        </p:nvPicPr>
        <p:blipFill rotWithShape="1">
          <a:blip r:embed="rId6">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23" name="Rechteck 22">
            <a:extLst>
              <a:ext uri="{FF2B5EF4-FFF2-40B4-BE49-F238E27FC236}">
                <a16:creationId xmlns:a16="http://schemas.microsoft.com/office/drawing/2014/main" id="{13D45A41-4D8B-4292-B972-6F79C8F04C6F}"/>
              </a:ext>
            </a:extLst>
          </p:cNvPr>
          <p:cNvSpPr/>
          <p:nvPr/>
        </p:nvSpPr>
        <p:spPr>
          <a:xfrm>
            <a:off x="404346" y="3860954"/>
            <a:ext cx="4006686" cy="461665"/>
          </a:xfrm>
          <a:prstGeom prst="rect">
            <a:avLst/>
          </a:prstGeom>
        </p:spPr>
        <p:txBody>
          <a:bodyPr wrap="square">
            <a:spAutoFit/>
          </a:bodyPr>
          <a:lstStyle/>
          <a:p>
            <a:pPr marL="182563" lvl="0">
              <a:defRPr/>
            </a:pPr>
            <a:endParaRPr lang="de-DE" sz="1200" i="1" dirty="0">
              <a:latin typeface="Arial" pitchFamily="34" charset="0"/>
              <a:cs typeface="Arial" pitchFamily="34" charset="0"/>
            </a:endParaRPr>
          </a:p>
          <a:p>
            <a:pPr marL="355600" lvl="0">
              <a:tabLst>
                <a:tab pos="355600" algn="l"/>
              </a:tabLst>
              <a:defRPr/>
            </a:pPr>
            <a:r>
              <a:rPr lang="de-DE" sz="1200" i="1" dirty="0">
                <a:latin typeface="Arial" pitchFamily="34" charset="0"/>
                <a:cs typeface="Arial" pitchFamily="34" charset="0"/>
              </a:rPr>
              <a:t>Den kursiv gedruckten Text können Sie vorlesen.</a:t>
            </a:r>
          </a:p>
        </p:txBody>
      </p:sp>
      <p:sp>
        <p:nvSpPr>
          <p:cNvPr id="15" name="Textfeld 14">
            <a:extLst>
              <a:ext uri="{FF2B5EF4-FFF2-40B4-BE49-F238E27FC236}">
                <a16:creationId xmlns:a16="http://schemas.microsoft.com/office/drawing/2014/main" id="{BA5918E5-5811-422B-881E-FDB58E9BB8F6}"/>
              </a:ext>
            </a:extLst>
          </p:cNvPr>
          <p:cNvSpPr txBox="1"/>
          <p:nvPr/>
        </p:nvSpPr>
        <p:spPr>
          <a:xfrm>
            <a:off x="4965082" y="3420644"/>
            <a:ext cx="1860870" cy="2577116"/>
          </a:xfrm>
          <a:prstGeom prst="rect">
            <a:avLst/>
          </a:prstGeom>
          <a:solidFill>
            <a:schemeClr val="bg1"/>
          </a:solidFill>
        </p:spPr>
        <p:txBody>
          <a:bodyPr wrap="square" rtlCol="0">
            <a:spAutoFit/>
          </a:bodyPr>
          <a:lstStyle/>
          <a:p>
            <a:pPr algn="l">
              <a:spcAft>
                <a:spcPts val="400"/>
              </a:spcAft>
            </a:pPr>
            <a:r>
              <a:rPr lang="de-DE" sz="1200" b="1" dirty="0">
                <a:solidFill>
                  <a:prstClr val="black"/>
                </a:solidFill>
                <a:latin typeface="Arial" pitchFamily="34" charset="0"/>
                <a:cs typeface="Arial" pitchFamily="34" charset="0"/>
              </a:rPr>
              <a:t>Nutzungshinweis:</a:t>
            </a:r>
          </a:p>
          <a:p>
            <a:pPr algn="l">
              <a:lnSpc>
                <a:spcPct val="120000"/>
              </a:lnSpc>
            </a:pPr>
            <a:r>
              <a:rPr lang="de-DE" sz="1100" dirty="0">
                <a:latin typeface="Arial" panose="020B0604020202020204" pitchFamily="34" charset="0"/>
                <a:cs typeface="Arial" panose="020B0604020202020204" pitchFamily="34" charset="0"/>
              </a:rPr>
              <a:t>In dieser Rubrik </a:t>
            </a:r>
            <a:br>
              <a:rPr lang="de-DE" sz="1100" dirty="0">
                <a:latin typeface="Arial" panose="020B0604020202020204" pitchFamily="34" charset="0"/>
                <a:cs typeface="Arial" panose="020B0604020202020204" pitchFamily="34" charset="0"/>
              </a:rPr>
            </a:br>
            <a:r>
              <a:rPr lang="de-DE" sz="1100" dirty="0">
                <a:latin typeface="Arial" panose="020B0604020202020204" pitchFamily="34" charset="0"/>
                <a:cs typeface="Arial" panose="020B0604020202020204" pitchFamily="34" charset="0"/>
              </a:rPr>
              <a:t>finden Sie weitergehende Erläuterungen und Hintergrundinformationen </a:t>
            </a:r>
            <a:br>
              <a:rPr lang="de-DE" sz="1100" dirty="0">
                <a:latin typeface="Arial" panose="020B0604020202020204" pitchFamily="34" charset="0"/>
                <a:cs typeface="Arial" panose="020B0604020202020204" pitchFamily="34" charset="0"/>
              </a:rPr>
            </a:br>
            <a:r>
              <a:rPr lang="de-DE" sz="1100" dirty="0">
                <a:latin typeface="Arial" panose="020B0604020202020204" pitchFamily="34" charset="0"/>
                <a:cs typeface="Arial" panose="020B0604020202020204" pitchFamily="34" charset="0"/>
              </a:rPr>
              <a:t>sowie (Begleit-)Material zur Vertiefung des Stoffs (für Sie als Anregung - kein Pflichtstoff!)</a:t>
            </a:r>
          </a:p>
          <a:p>
            <a:pPr algn="l">
              <a:lnSpc>
                <a:spcPct val="120000"/>
              </a:lnSpc>
            </a:pPr>
            <a:endParaRPr lang="de-DE" sz="1100" dirty="0">
              <a:latin typeface="Arial" panose="020B0604020202020204" pitchFamily="34" charset="0"/>
              <a:cs typeface="Arial" panose="020B0604020202020204" pitchFamily="34" charset="0"/>
            </a:endParaRPr>
          </a:p>
          <a:p>
            <a:pPr algn="l">
              <a:spcAft>
                <a:spcPts val="400"/>
              </a:spcAft>
            </a:pPr>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677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BDC77F5-EE87-D9CF-2AD7-15B941CDF9C5}"/>
              </a:ext>
            </a:extLst>
          </p:cNvPr>
          <p:cNvSpPr/>
          <p:nvPr/>
        </p:nvSpPr>
        <p:spPr>
          <a:xfrm>
            <a:off x="273224" y="3864496"/>
            <a:ext cx="4392000" cy="2664296"/>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200" dirty="0">
                <a:solidFill>
                  <a:schemeClr val="tx1"/>
                </a:solidFill>
              </a:rPr>
              <a:t> </a:t>
            </a:r>
          </a:p>
          <a:p>
            <a:endParaRPr lang="de-DE" sz="1200" dirty="0">
              <a:solidFill>
                <a:schemeClr val="tx1"/>
              </a:solidFill>
            </a:endParaRPr>
          </a:p>
        </p:txBody>
      </p:sp>
      <p:sp>
        <p:nvSpPr>
          <p:cNvPr id="3" name="Notizenplatzhalter 2"/>
          <p:cNvSpPr>
            <a:spLocks noGrp="1"/>
          </p:cNvSpPr>
          <p:nvPr>
            <p:ph type="body" idx="1"/>
          </p:nvPr>
        </p:nvSpPr>
        <p:spPr>
          <a:xfrm>
            <a:off x="231887" y="3396282"/>
            <a:ext cx="4515506" cy="6015283"/>
          </a:xfrm>
        </p:spPr>
        <p:txBody>
          <a:bodyPr>
            <a:normAutofit/>
          </a:bodyPr>
          <a:lstStyle/>
          <a:p>
            <a:pPr>
              <a:lnSpc>
                <a:spcPct val="120000"/>
              </a:lnSpc>
            </a:pPr>
            <a:r>
              <a:rPr lang="en-GB" b="1" dirty="0" err="1">
                <a:sym typeface="Wingdings" panose="05000000000000000000" pitchFamily="2" charset="2"/>
              </a:rPr>
              <a:t>Zusammenfassung</a:t>
            </a:r>
            <a:r>
              <a:rPr lang="en-GB" b="1" dirty="0">
                <a:sym typeface="Wingdings" panose="05000000000000000000" pitchFamily="2" charset="2"/>
              </a:rPr>
              <a:t>:</a:t>
            </a:r>
            <a:endParaRPr lang="en-GB" b="1" dirty="0"/>
          </a:p>
          <a:p>
            <a:pPr>
              <a:lnSpc>
                <a:spcPct val="120000"/>
              </a:lnSpc>
            </a:pPr>
            <a:endParaRPr lang="en-GB" b="1" i="1" dirty="0"/>
          </a:p>
          <a:p>
            <a:pPr>
              <a:lnSpc>
                <a:spcPct val="120000"/>
              </a:lnSpc>
            </a:pPr>
            <a:endParaRPr lang="en-GB" b="1" i="1" dirty="0"/>
          </a:p>
          <a:p>
            <a:pPr>
              <a:lnSpc>
                <a:spcPct val="120000"/>
              </a:lnSpc>
            </a:pPr>
            <a:endParaRPr lang="en-GB" b="1" i="1" dirty="0"/>
          </a:p>
          <a:p>
            <a:pPr>
              <a:lnSpc>
                <a:spcPct val="150000"/>
              </a:lnSpc>
            </a:pPr>
            <a:r>
              <a:rPr lang="de-DE" i="1" dirty="0"/>
              <a:t>Du hast gesehen: Suchmaschinen bieten dir eine gute Möglichkeit, Informationen im </a:t>
            </a:r>
            <a:r>
              <a:rPr lang="de-DE" i="1" dirty="0" err="1"/>
              <a:t>WorldWideWeb</a:t>
            </a:r>
            <a:r>
              <a:rPr lang="de-DE" i="1" dirty="0"/>
              <a:t> zu finden. Das in diesem Kurs gezeigte Suchvorgehen lässt sich aber auch auf andere  Themen und Suchvorgänge übertragen. Egal ob es um Informationen im allgemeinen oder um spezifische Informationen zu deinem künftigen Beruf geht: Überlege Dir die Sachwörter, die im gesuchten Dokument vorkommen sollen. </a:t>
            </a:r>
          </a:p>
          <a:p>
            <a:pPr>
              <a:lnSpc>
                <a:spcPct val="150000"/>
              </a:lnSpc>
            </a:pPr>
            <a:endParaRPr lang="de-DE" i="1" dirty="0"/>
          </a:p>
          <a:p>
            <a:pPr>
              <a:lnSpc>
                <a:spcPct val="150000"/>
              </a:lnSpc>
            </a:pPr>
            <a:r>
              <a:rPr lang="de-DE" b="1" dirty="0"/>
              <a:t>Hinweis für </a:t>
            </a:r>
            <a:r>
              <a:rPr lang="de-DE" b="1" dirty="0" err="1"/>
              <a:t>LuL</a:t>
            </a:r>
            <a:r>
              <a:rPr lang="de-DE" b="1" dirty="0"/>
              <a:t>:</a:t>
            </a:r>
          </a:p>
          <a:p>
            <a:pPr>
              <a:lnSpc>
                <a:spcPct val="150000"/>
              </a:lnSpc>
            </a:pPr>
            <a:r>
              <a:rPr lang="de-DE" dirty="0"/>
              <a:t>Anschließend sollten die </a:t>
            </a:r>
            <a:r>
              <a:rPr lang="de-DE" dirty="0" err="1"/>
              <a:t>SuS</a:t>
            </a:r>
            <a:r>
              <a:rPr lang="de-DE" dirty="0"/>
              <a:t> das Gelernte selbst erproben, indem sie nach einem Praktikumsplatz für ihren Wunschberuf suchen.</a:t>
            </a:r>
          </a:p>
          <a:p>
            <a:pPr>
              <a:lnSpc>
                <a:spcPct val="150000"/>
              </a:lnSpc>
            </a:pPr>
            <a:endParaRPr lang="de-DE" i="1" dirty="0"/>
          </a:p>
          <a:p>
            <a:pPr>
              <a:lnSpc>
                <a:spcPct val="150000"/>
              </a:lnSpc>
            </a:pPr>
            <a:endParaRPr lang="de-DE" i="1"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a:p>
            <a:pPr>
              <a:lnSpc>
                <a:spcPct val="150000"/>
              </a:lnSpc>
            </a:pPr>
            <a:endParaRPr lang="de-DE" dirty="0"/>
          </a:p>
        </p:txBody>
      </p:sp>
      <p:sp>
        <p:nvSpPr>
          <p:cNvPr id="4" name="Foliennummernplatzhalter 3"/>
          <p:cNvSpPr>
            <a:spLocks noGrp="1"/>
          </p:cNvSpPr>
          <p:nvPr>
            <p:ph type="sldNum" sz="quarter" idx="5"/>
          </p:nvPr>
        </p:nvSpPr>
        <p:spPr>
          <a:xfrm>
            <a:off x="5512547" y="9018967"/>
            <a:ext cx="1691742" cy="48006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61CC0-4B0B-4395-B916-EE71BB03C9A7}" type="slidenum">
              <a:rPr kumimoji="0" lang="de-D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Folienbildplatzhalter 7">
            <a:extLst>
              <a:ext uri="{FF2B5EF4-FFF2-40B4-BE49-F238E27FC236}">
                <a16:creationId xmlns:a16="http://schemas.microsoft.com/office/drawing/2014/main" id="{2763EFB2-B9DD-42B5-A2FA-CE6F66478E90}"/>
              </a:ext>
            </a:extLst>
          </p:cNvPr>
          <p:cNvSpPr>
            <a:spLocks noGrp="1" noRot="1" noChangeAspect="1"/>
          </p:cNvSpPr>
          <p:nvPr>
            <p:ph type="sldImg"/>
          </p:nvPr>
        </p:nvSpPr>
        <p:spPr>
          <a:xfrm>
            <a:off x="479425" y="990600"/>
            <a:ext cx="3263900" cy="1836738"/>
          </a:xfrm>
        </p:spPr>
      </p:sp>
      <p:sp>
        <p:nvSpPr>
          <p:cNvPr id="6" name="Textfeld 5"/>
          <p:cNvSpPr txBox="1"/>
          <p:nvPr/>
        </p:nvSpPr>
        <p:spPr>
          <a:xfrm>
            <a:off x="4325381" y="1287923"/>
            <a:ext cx="215173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Zusammenfassung des gelernten</a:t>
            </a:r>
          </a:p>
        </p:txBody>
      </p:sp>
      <p:sp>
        <p:nvSpPr>
          <p:cNvPr id="2" name="Rechteck 1">
            <a:extLst>
              <a:ext uri="{FF2B5EF4-FFF2-40B4-BE49-F238E27FC236}">
                <a16:creationId xmlns:a16="http://schemas.microsoft.com/office/drawing/2014/main" id="{9BAB5F3A-1A49-08DC-027D-7AB8F555B101}"/>
              </a:ext>
            </a:extLst>
          </p:cNvPr>
          <p:cNvSpPr/>
          <p:nvPr/>
        </p:nvSpPr>
        <p:spPr>
          <a:xfrm>
            <a:off x="4953744" y="3360440"/>
            <a:ext cx="1224136"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descr="Ein Bild, das Uhr enthält.&#10;&#10;Automatisch generierte Beschreibung">
            <a:extLst>
              <a:ext uri="{FF2B5EF4-FFF2-40B4-BE49-F238E27FC236}">
                <a16:creationId xmlns:a16="http://schemas.microsoft.com/office/drawing/2014/main" id="{706C3238-23C1-98D0-091C-BA5948F3E8B1}"/>
              </a:ext>
            </a:extLst>
          </p:cNvPr>
          <p:cNvPicPr>
            <a:picLocks noChangeAspect="1"/>
          </p:cNvPicPr>
          <p:nvPr/>
        </p:nvPicPr>
        <p:blipFill rotWithShape="1">
          <a:blip r:embed="rId3">
            <a:extLst>
              <a:ext uri="{28A0092B-C50C-407E-A947-70E740481C1C}">
                <a14:useLocalDpi xmlns:a14="http://schemas.microsoft.com/office/drawing/2010/main" val="0"/>
              </a:ext>
            </a:extLst>
          </a:blip>
          <a:srcRect l="32855" t="19869" r="34760" b="60546"/>
          <a:stretch/>
        </p:blipFill>
        <p:spPr>
          <a:xfrm>
            <a:off x="334037" y="3921980"/>
            <a:ext cx="395047" cy="275034"/>
          </a:xfrm>
          <a:prstGeom prst="rect">
            <a:avLst/>
          </a:prstGeom>
        </p:spPr>
      </p:pic>
      <p:sp>
        <p:nvSpPr>
          <p:cNvPr id="10" name="Textfeld 9">
            <a:extLst>
              <a:ext uri="{FF2B5EF4-FFF2-40B4-BE49-F238E27FC236}">
                <a16:creationId xmlns:a16="http://schemas.microsoft.com/office/drawing/2014/main" id="{C319BC8B-4574-275E-366A-A4B9E5CB0396}"/>
              </a:ext>
            </a:extLst>
          </p:cNvPr>
          <p:cNvSpPr txBox="1"/>
          <p:nvPr/>
        </p:nvSpPr>
        <p:spPr>
          <a:xfrm>
            <a:off x="646631" y="4012367"/>
            <a:ext cx="3659078" cy="461665"/>
          </a:xfrm>
          <a:prstGeom prst="rect">
            <a:avLst/>
          </a:prstGeom>
          <a:noFill/>
        </p:spPr>
        <p:txBody>
          <a:bodyPr wrap="square" rtlCol="0">
            <a:spAutoFit/>
          </a:bodyPr>
          <a:lstStyle/>
          <a:p>
            <a:r>
              <a:rPr lang="de-DE" sz="1200" b="1" dirty="0">
                <a:solidFill>
                  <a:srgbClr val="FF0000"/>
                </a:solidFill>
              </a:rPr>
              <a:t> Ansprache an die </a:t>
            </a:r>
            <a:r>
              <a:rPr lang="de-DE" sz="1200" b="1" dirty="0" err="1">
                <a:solidFill>
                  <a:srgbClr val="FF0000"/>
                </a:solidFill>
              </a:rPr>
              <a:t>SuS</a:t>
            </a:r>
            <a:r>
              <a:rPr lang="de-DE" sz="1200" b="1" dirty="0">
                <a:solidFill>
                  <a:srgbClr val="FF0000"/>
                </a:solidFill>
              </a:rPr>
              <a:t>:</a:t>
            </a:r>
          </a:p>
          <a:p>
            <a:endParaRPr lang="de-DE"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77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A2A61CC0-4B0B-4395-B916-EE71BB03C9A7}" type="slidenum">
              <a:rPr lang="de-DE" smtClean="0"/>
              <a:pPr/>
              <a:t>11</a:t>
            </a:fld>
            <a:endParaRPr lang="de-DE" dirty="0"/>
          </a:p>
        </p:txBody>
      </p:sp>
      <p:sp>
        <p:nvSpPr>
          <p:cNvPr id="5" name="Textfeld 4">
            <a:extLst>
              <a:ext uri="{FF2B5EF4-FFF2-40B4-BE49-F238E27FC236}">
                <a16:creationId xmlns:a16="http://schemas.microsoft.com/office/drawing/2014/main" id="{4F0F4F06-E867-4363-9E66-8D79C0FCDDF3}"/>
              </a:ext>
            </a:extLst>
          </p:cNvPr>
          <p:cNvSpPr txBox="1"/>
          <p:nvPr/>
        </p:nvSpPr>
        <p:spPr>
          <a:xfrm>
            <a:off x="5067359" y="3382019"/>
            <a:ext cx="1187166" cy="646331"/>
          </a:xfrm>
          <a:prstGeom prst="rect">
            <a:avLst/>
          </a:prstGeom>
          <a:solidFill>
            <a:schemeClr val="bg1"/>
          </a:solidFill>
        </p:spPr>
        <p:txBody>
          <a:bodyPr wrap="square" rtlCol="0">
            <a:spAutoFit/>
          </a:bodyPr>
          <a:lstStyle/>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C4243103-E18F-4470-8F52-159E3A344ACC}"/>
              </a:ext>
            </a:extLst>
          </p:cNvPr>
          <p:cNvSpPr txBox="1"/>
          <p:nvPr/>
        </p:nvSpPr>
        <p:spPr>
          <a:xfrm>
            <a:off x="4161656" y="696144"/>
            <a:ext cx="2736304" cy="830997"/>
          </a:xfrm>
          <a:prstGeom prst="rect">
            <a:avLst/>
          </a:prstGeom>
          <a:solidFill>
            <a:schemeClr val="bg1"/>
          </a:solidFill>
        </p:spPr>
        <p:txBody>
          <a:bodyPr wrap="square" rtlCol="0">
            <a:spAutoFit/>
          </a:bodyPr>
          <a:lstStyle/>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9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B11631C9-4AA4-4396-9BB9-7221626151BC}"/>
              </a:ext>
            </a:extLst>
          </p:cNvPr>
          <p:cNvSpPr txBox="1"/>
          <p:nvPr/>
        </p:nvSpPr>
        <p:spPr>
          <a:xfrm>
            <a:off x="311314" y="3430406"/>
            <a:ext cx="4474063" cy="46800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l"/>
            <a:endParaRPr lang="de-DE" sz="1200" dirty="0">
              <a:latin typeface="Arial" panose="020B0604020202020204" pitchFamily="34" charset="0"/>
              <a:cs typeface="Arial" panose="020B0604020202020204" pitchFamily="34" charset="0"/>
            </a:endParaRPr>
          </a:p>
        </p:txBody>
      </p:sp>
      <p:sp>
        <p:nvSpPr>
          <p:cNvPr id="3" name="Notizenplatzhalter 2"/>
          <p:cNvSpPr>
            <a:spLocks noGrp="1"/>
          </p:cNvSpPr>
          <p:nvPr>
            <p:ph type="body" idx="1"/>
          </p:nvPr>
        </p:nvSpPr>
        <p:spPr>
          <a:xfrm>
            <a:off x="311314" y="3430406"/>
            <a:ext cx="4474063" cy="5809427"/>
          </a:xfrm>
          <a:prstGeom prst="rect">
            <a:avLst/>
          </a:prstGeom>
        </p:spPr>
        <p:txBody>
          <a:bodyPr>
            <a:normAutofit fontScale="92500"/>
          </a:bodyPr>
          <a:lstStyle/>
          <a:p>
            <a:pPr>
              <a:lnSpc>
                <a:spcPct val="150000"/>
              </a:lnSpc>
            </a:pPr>
            <a:r>
              <a:rPr lang="de-DE" b="1" dirty="0">
                <a:solidFill>
                  <a:srgbClr val="FF0000"/>
                </a:solidFill>
              </a:rPr>
              <a:t>           </a:t>
            </a:r>
          </a:p>
          <a:p>
            <a:pPr>
              <a:lnSpc>
                <a:spcPct val="150000"/>
              </a:lnSpc>
            </a:pPr>
            <a:endParaRPr lang="de-DE" b="1" dirty="0"/>
          </a:p>
          <a:p>
            <a:pPr marL="171450" indent="-171450">
              <a:lnSpc>
                <a:spcPct val="150000"/>
              </a:lnSpc>
              <a:spcAft>
                <a:spcPts val="600"/>
              </a:spcAft>
              <a:buBlip>
                <a:blip r:embed="rId3"/>
              </a:buBlip>
            </a:pPr>
            <a:r>
              <a:rPr lang="de-DE" sz="1300" b="0" i="1" u="none" strike="noStrike" dirty="0">
                <a:effectLst/>
                <a:latin typeface="+mj-lt"/>
              </a:rPr>
              <a:t>Während eures Praktikums bekommt Ihr die Gelegenheit, einen konkreten Beruf oder Arbeitsbereich sowie das Umfeld eines Unternehmens genauer kennenzulernen. Hierbei könnt Ihr auch wertvolle praktische Erfahrungen in der Arbeitswelt sammeln und einen Einblick in den Ablauf eines durchschnittlichen Arbeitstags gewinnen. </a:t>
            </a:r>
            <a:r>
              <a:rPr lang="de-DE" sz="1300" i="1" dirty="0">
                <a:latin typeface="+mj-lt"/>
              </a:rPr>
              <a:t>Dieser Einblick hilft euch herauszufinden, ob euch der Beruf auch wirklich liegt oder eher nicht. </a:t>
            </a:r>
          </a:p>
          <a:p>
            <a:pPr>
              <a:lnSpc>
                <a:spcPct val="150000"/>
              </a:lnSpc>
              <a:spcAft>
                <a:spcPts val="600"/>
              </a:spcAft>
            </a:pPr>
            <a:endParaRPr lang="de-DE" sz="1400" i="1" dirty="0">
              <a:latin typeface="+mj-lt"/>
            </a:endParaRPr>
          </a:p>
          <a:p>
            <a:pPr>
              <a:lnSpc>
                <a:spcPct val="150000"/>
              </a:lnSpc>
              <a:spcAft>
                <a:spcPts val="600"/>
              </a:spcAft>
            </a:pPr>
            <a:endParaRPr lang="de-DE" sz="1400" i="1" dirty="0">
              <a:latin typeface="+mj-lt"/>
            </a:endParaRPr>
          </a:p>
          <a:p>
            <a:pPr marL="171450" indent="-171450">
              <a:lnSpc>
                <a:spcPct val="150000"/>
              </a:lnSpc>
              <a:spcAft>
                <a:spcPts val="600"/>
              </a:spcAft>
              <a:buBlip>
                <a:blip r:embed="rId3"/>
              </a:buBlip>
            </a:pPr>
            <a:r>
              <a:rPr lang="de-DE" sz="1300" i="1" dirty="0"/>
              <a:t>Wer von Euch ist denn noch auf der Suche nach einem geeigneten Praktikumsplatz?</a:t>
            </a:r>
          </a:p>
          <a:p>
            <a:pPr>
              <a:lnSpc>
                <a:spcPct val="150000"/>
              </a:lnSpc>
              <a:spcAft>
                <a:spcPts val="600"/>
              </a:spcAft>
            </a:pPr>
            <a:endParaRPr lang="de-DE" sz="1400" b="1" i="1" dirty="0">
              <a:latin typeface="+mj-lt"/>
            </a:endParaRPr>
          </a:p>
          <a:p>
            <a:pPr marL="171450" indent="-171450">
              <a:lnSpc>
                <a:spcPct val="150000"/>
              </a:lnSpc>
              <a:spcAft>
                <a:spcPts val="600"/>
              </a:spcAft>
              <a:buBlip>
                <a:blip r:embed="rId3"/>
              </a:buBlip>
            </a:pPr>
            <a:endParaRPr lang="de-DE" sz="1300" i="1" dirty="0"/>
          </a:p>
          <a:p>
            <a:pPr>
              <a:lnSpc>
                <a:spcPct val="150000"/>
              </a:lnSpc>
              <a:spcAft>
                <a:spcPts val="600"/>
              </a:spcAft>
            </a:pPr>
            <a:br>
              <a:rPr lang="de-DE" sz="1300" i="1" dirty="0"/>
            </a:br>
            <a:br>
              <a:rPr lang="de-DE" dirty="0"/>
            </a:br>
            <a:endParaRPr lang="de-DE" dirty="0"/>
          </a:p>
        </p:txBody>
      </p:sp>
      <p:sp>
        <p:nvSpPr>
          <p:cNvPr id="4" name="Foliennummernplatzhalter 3"/>
          <p:cNvSpPr>
            <a:spLocks noGrp="1"/>
          </p:cNvSpPr>
          <p:nvPr>
            <p:ph type="sldNum" sz="quarter" idx="5"/>
          </p:nvPr>
        </p:nvSpPr>
        <p:spPr/>
        <p:txBody>
          <a:bodyPr/>
          <a:lstStyle/>
          <a:p>
            <a:fld id="{A2A61CC0-4B0B-4395-B916-EE71BB03C9A7}" type="slidenum">
              <a:rPr lang="de-DE" smtClean="0"/>
              <a:pPr/>
              <a:t>2</a:t>
            </a:fld>
            <a:endParaRPr lang="de-DE" dirty="0"/>
          </a:p>
        </p:txBody>
      </p:sp>
      <p:sp>
        <p:nvSpPr>
          <p:cNvPr id="7" name="Folienbildplatzhalter 6">
            <a:extLst>
              <a:ext uri="{FF2B5EF4-FFF2-40B4-BE49-F238E27FC236}">
                <a16:creationId xmlns:a16="http://schemas.microsoft.com/office/drawing/2014/main" id="{8233F809-4AFA-42B0-ACBD-747C79BB2111}"/>
              </a:ext>
            </a:extLst>
          </p:cNvPr>
          <p:cNvSpPr>
            <a:spLocks noGrp="1" noRot="1" noChangeAspect="1"/>
          </p:cNvSpPr>
          <p:nvPr>
            <p:ph type="sldImg"/>
          </p:nvPr>
        </p:nvSpPr>
        <p:spPr>
          <a:xfrm>
            <a:off x="479425" y="990600"/>
            <a:ext cx="3263900" cy="1836738"/>
          </a:xfrm>
        </p:spPr>
      </p:sp>
      <p:sp>
        <p:nvSpPr>
          <p:cNvPr id="6" name="Textfeld 5"/>
          <p:cNvSpPr txBox="1"/>
          <p:nvPr/>
        </p:nvSpPr>
        <p:spPr>
          <a:xfrm>
            <a:off x="4325381" y="1287923"/>
            <a:ext cx="2151738" cy="646331"/>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Einstimmung auf das Thema: Umgang mit Suchmaschinen</a:t>
            </a:r>
          </a:p>
        </p:txBody>
      </p:sp>
      <p:sp>
        <p:nvSpPr>
          <p:cNvPr id="8" name="Textfeld 7">
            <a:extLst>
              <a:ext uri="{FF2B5EF4-FFF2-40B4-BE49-F238E27FC236}">
                <a16:creationId xmlns:a16="http://schemas.microsoft.com/office/drawing/2014/main" id="{085B4DB0-6E09-42AB-BF4B-C54FBCD335BB}"/>
              </a:ext>
            </a:extLst>
          </p:cNvPr>
          <p:cNvSpPr txBox="1"/>
          <p:nvPr/>
        </p:nvSpPr>
        <p:spPr>
          <a:xfrm>
            <a:off x="4993162" y="3625145"/>
            <a:ext cx="2003342" cy="5755422"/>
          </a:xfrm>
          <a:prstGeom prst="rect">
            <a:avLst/>
          </a:prstGeom>
          <a:noFill/>
        </p:spPr>
        <p:txBody>
          <a:bodyPr wrap="square" rtlCol="0">
            <a:spAutoFit/>
          </a:bodyPr>
          <a:lstStyle/>
          <a:p>
            <a:pPr>
              <a:spcAft>
                <a:spcPts val="600"/>
              </a:spcAft>
            </a:pPr>
            <a:r>
              <a:rPr lang="de-DE" sz="1100" b="1" i="1" dirty="0"/>
              <a:t>Informationsverhalten der </a:t>
            </a:r>
            <a:r>
              <a:rPr lang="de-DE" sz="1100" b="1" i="1" dirty="0" err="1"/>
              <a:t>SuS</a:t>
            </a:r>
            <a:r>
              <a:rPr lang="de-DE" sz="1100" b="1" i="1" dirty="0"/>
              <a:t> in der BO</a:t>
            </a:r>
            <a:endParaRPr lang="de-DE" sz="1100" dirty="0"/>
          </a:p>
          <a:p>
            <a:r>
              <a:rPr lang="de-DE" sz="1100" kern="100" dirty="0">
                <a:effectLst/>
                <a:ea typeface="Calibri" panose="020F0502020204030204" pitchFamily="34" charset="0"/>
                <a:cs typeface="Times New Roman" panose="02020603050405020304" pitchFamily="18" charset="0"/>
              </a:rPr>
              <a:t>Jährlich verlassen etwa 750.000 Schüler und Schülerinnen in Deutschland die allgemeinbildenden Schulen. Der Übergang von der Schule zur Ausbildung oder zum Studium ist für viele von ihnen mit Unsicherheiten verbunden. Oftmals fehlt ihnen der Überblick über berufliche Möglichkeiten und Unterstützung bei der Berufswahl. Dies ergab eine Umfrage im Juli 2022 im Auftrag der Bertelsmann Stiftung unter 1.666 Jugendlichen im Alter von 14 bis 20 Jahren. Die Hälfte der Befragten gab an, Schwierigkeiten bei der Suche nach Informationen zur Berufswahl zu haben. Zudem nutzen viele von ihnen bei der Recherche für ihre zukünftige Karriere weniger digitale Ressourcen, als man erwarten würde.</a:t>
            </a:r>
          </a:p>
          <a:p>
            <a:endParaRPr lang="de-DE" sz="1100" kern="100" dirty="0">
              <a:effectLst/>
              <a:ea typeface="Calibri" panose="020F0502020204030204" pitchFamily="34" charset="0"/>
              <a:cs typeface="Times New Roman" panose="02020603050405020304" pitchFamily="18" charset="0"/>
            </a:endParaRPr>
          </a:p>
          <a:p>
            <a:r>
              <a:rPr lang="de-DE" sz="1100" dirty="0">
                <a:latin typeface="Arial" panose="020B0604020202020204" pitchFamily="34" charset="0"/>
                <a:cs typeface="Arial" panose="020B0604020202020204" pitchFamily="34" charset="0"/>
                <a:sym typeface="Wingdings" panose="05000000000000000000" pitchFamily="2" charset="2"/>
              </a:rPr>
              <a:t> Forts. nächste Folie</a:t>
            </a:r>
            <a:endParaRPr kumimoji="0" lang="de-DE" sz="1100" b="0" i="0" u="none" strike="noStrike" kern="1200" cap="none" spc="0" normalizeH="0" baseline="0" noProof="0" dirty="0">
              <a:ln>
                <a:noFill/>
              </a:ln>
              <a:solidFill>
                <a:schemeClr val="tx1"/>
              </a:solidFill>
              <a:effectLst/>
              <a:uLnTx/>
              <a:uFillTx/>
              <a:ea typeface="+mn-ea"/>
              <a:cs typeface="Arial" pitchFamily="34" charset="0"/>
            </a:endParaRPr>
          </a:p>
          <a:p>
            <a:endParaRPr lang="de-DE" sz="1100" kern="100" dirty="0">
              <a:effectLst/>
              <a:ea typeface="Calibri" panose="020F0502020204030204" pitchFamily="34" charset="0"/>
              <a:cs typeface="Times New Roman" panose="02020603050405020304" pitchFamily="18" charset="0"/>
            </a:endParaRPr>
          </a:p>
        </p:txBody>
      </p:sp>
      <p:pic>
        <p:nvPicPr>
          <p:cNvPr id="10" name="Grafik 9" descr="Ein Bild, das Uhr enthält.&#10;&#10;Automatisch generierte Beschreibung">
            <a:extLst>
              <a:ext uri="{FF2B5EF4-FFF2-40B4-BE49-F238E27FC236}">
                <a16:creationId xmlns:a16="http://schemas.microsoft.com/office/drawing/2014/main" id="{0FF12DD1-1655-415F-B53C-B7CF71B675C3}"/>
              </a:ext>
            </a:extLst>
          </p:cNvPr>
          <p:cNvPicPr>
            <a:picLocks noChangeAspect="1"/>
          </p:cNvPicPr>
          <p:nvPr/>
        </p:nvPicPr>
        <p:blipFill rotWithShape="1">
          <a:blip r:embed="rId4">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2" name="Textfeld 1">
            <a:extLst>
              <a:ext uri="{FF2B5EF4-FFF2-40B4-BE49-F238E27FC236}">
                <a16:creationId xmlns:a16="http://schemas.microsoft.com/office/drawing/2014/main" id="{9FA91224-07B5-BD4A-BB16-8F83868DF695}"/>
              </a:ext>
            </a:extLst>
          </p:cNvPr>
          <p:cNvSpPr txBox="1"/>
          <p:nvPr/>
        </p:nvSpPr>
        <p:spPr>
          <a:xfrm>
            <a:off x="763200" y="3600000"/>
            <a:ext cx="2736304" cy="461665"/>
          </a:xfrm>
          <a:prstGeom prst="rect">
            <a:avLst/>
          </a:prstGeom>
          <a:noFill/>
        </p:spPr>
        <p:txBody>
          <a:bodyPr wrap="square" rtlCol="0">
            <a:spAutoFit/>
          </a:bodyPr>
          <a:lstStyle/>
          <a:p>
            <a:r>
              <a:rPr lang="de-DE" sz="1200" b="1" dirty="0">
                <a:solidFill>
                  <a:srgbClr val="FF0000"/>
                </a:solidFill>
              </a:rPr>
              <a:t>Ansprache an die </a:t>
            </a:r>
            <a:r>
              <a:rPr lang="de-DE" sz="1200" b="1" dirty="0" err="1">
                <a:solidFill>
                  <a:srgbClr val="FF0000"/>
                </a:solidFill>
              </a:rPr>
              <a:t>SuS</a:t>
            </a:r>
            <a:r>
              <a:rPr lang="de-DE" sz="1200" b="1" dirty="0">
                <a:solidFill>
                  <a:srgbClr val="FF0000"/>
                </a:solidFill>
              </a:rPr>
              <a:t>:</a:t>
            </a:r>
          </a:p>
          <a:p>
            <a:pPr algn="l"/>
            <a:endParaRPr lang="de-DE" sz="1200" dirty="0">
              <a:latin typeface="Arial" panose="020B0604020202020204" pitchFamily="34" charset="0"/>
              <a:cs typeface="Arial" panose="020B0604020202020204" pitchFamily="34" charset="0"/>
            </a:endParaRPr>
          </a:p>
        </p:txBody>
      </p:sp>
      <p:pic>
        <p:nvPicPr>
          <p:cNvPr id="12" name="Grafik 11" descr="Ein Bild, das Uhr enthält.&#10;&#10;Automatisch generierte Beschreibung">
            <a:extLst>
              <a:ext uri="{FF2B5EF4-FFF2-40B4-BE49-F238E27FC236}">
                <a16:creationId xmlns:a16="http://schemas.microsoft.com/office/drawing/2014/main" id="{A27CF978-3267-12CC-CBD4-5BB894D2DFEE}"/>
              </a:ext>
            </a:extLst>
          </p:cNvPr>
          <p:cNvPicPr>
            <a:picLocks noChangeAspect="1"/>
          </p:cNvPicPr>
          <p:nvPr/>
        </p:nvPicPr>
        <p:blipFill rotWithShape="1">
          <a:blip r:embed="rId4">
            <a:extLst>
              <a:ext uri="{28A0092B-C50C-407E-A947-70E740481C1C}">
                <a14:useLocalDpi xmlns:a14="http://schemas.microsoft.com/office/drawing/2010/main" val="0"/>
              </a:ext>
            </a:extLst>
          </a:blip>
          <a:srcRect l="32855" t="19869" r="34760" b="60546"/>
          <a:stretch/>
        </p:blipFill>
        <p:spPr>
          <a:xfrm>
            <a:off x="379282" y="6517518"/>
            <a:ext cx="395047" cy="275034"/>
          </a:xfrm>
          <a:prstGeom prst="rect">
            <a:avLst/>
          </a:prstGeom>
        </p:spPr>
      </p:pic>
      <p:sp>
        <p:nvSpPr>
          <p:cNvPr id="13" name="Textfeld 12">
            <a:extLst>
              <a:ext uri="{FF2B5EF4-FFF2-40B4-BE49-F238E27FC236}">
                <a16:creationId xmlns:a16="http://schemas.microsoft.com/office/drawing/2014/main" id="{E55FE2CC-CB74-23C5-AAD0-DCAA3F0F50C6}"/>
              </a:ext>
            </a:extLst>
          </p:cNvPr>
          <p:cNvSpPr txBox="1"/>
          <p:nvPr/>
        </p:nvSpPr>
        <p:spPr>
          <a:xfrm>
            <a:off x="736270" y="6600800"/>
            <a:ext cx="2736304" cy="461665"/>
          </a:xfrm>
          <a:prstGeom prst="rect">
            <a:avLst/>
          </a:prstGeom>
          <a:noFill/>
        </p:spPr>
        <p:txBody>
          <a:bodyPr wrap="square" rtlCol="0">
            <a:spAutoFit/>
          </a:bodyPr>
          <a:lstStyle/>
          <a:p>
            <a:r>
              <a:rPr lang="de-DE" sz="1200" b="1" dirty="0">
                <a:solidFill>
                  <a:srgbClr val="FF0000"/>
                </a:solidFill>
              </a:rPr>
              <a:t>Kleine Umfrage unter den </a:t>
            </a:r>
            <a:r>
              <a:rPr lang="de-DE" sz="1200" b="1" dirty="0" err="1">
                <a:solidFill>
                  <a:srgbClr val="FF0000"/>
                </a:solidFill>
              </a:rPr>
              <a:t>SuS</a:t>
            </a:r>
            <a:r>
              <a:rPr lang="de-DE" sz="1200" b="1" dirty="0">
                <a:solidFill>
                  <a:srgbClr val="FF0000"/>
                </a:solidFill>
              </a:rPr>
              <a:t>:</a:t>
            </a:r>
          </a:p>
          <a:p>
            <a:pPr algn="l"/>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510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04C327BE-B625-BA45-B198-2BC6126F729B}"/>
              </a:ext>
            </a:extLst>
          </p:cNvPr>
          <p:cNvSpPr txBox="1"/>
          <p:nvPr/>
        </p:nvSpPr>
        <p:spPr>
          <a:xfrm>
            <a:off x="311314" y="3430406"/>
            <a:ext cx="4474063" cy="58320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l"/>
            <a:endParaRPr lang="de-DE" sz="1200" dirty="0">
              <a:latin typeface="Arial" panose="020B0604020202020204" pitchFamily="34" charset="0"/>
              <a:cs typeface="Arial" panose="020B0604020202020204" pitchFamily="34" charset="0"/>
            </a:endParaRPr>
          </a:p>
        </p:txBody>
      </p:sp>
      <p:sp>
        <p:nvSpPr>
          <p:cNvPr id="2" name="Folienbildplatzhalter 1"/>
          <p:cNvSpPr>
            <a:spLocks noGrp="1" noRot="1" noChangeAspect="1"/>
          </p:cNvSpPr>
          <p:nvPr>
            <p:ph type="sldImg"/>
          </p:nvPr>
        </p:nvSpPr>
        <p:spPr>
          <a:xfrm>
            <a:off x="479425" y="990600"/>
            <a:ext cx="3263900" cy="1836738"/>
          </a:xfrm>
        </p:spPr>
      </p:sp>
      <p:sp>
        <p:nvSpPr>
          <p:cNvPr id="5" name="Textfeld 4"/>
          <p:cNvSpPr txBox="1"/>
          <p:nvPr/>
        </p:nvSpPr>
        <p:spPr>
          <a:xfrm>
            <a:off x="4325381" y="1287923"/>
            <a:ext cx="2151738" cy="646331"/>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Die </a:t>
            </a:r>
            <a:r>
              <a:rPr lang="de-DE" sz="1200" dirty="0" err="1">
                <a:latin typeface="Arial" panose="020B0604020202020204" pitchFamily="34" charset="0"/>
                <a:cs typeface="Arial" panose="020B0604020202020204" pitchFamily="34" charset="0"/>
              </a:rPr>
              <a:t>SuS</a:t>
            </a:r>
            <a:r>
              <a:rPr lang="de-DE" sz="1200" dirty="0">
                <a:latin typeface="Arial" panose="020B0604020202020204" pitchFamily="34" charset="0"/>
                <a:cs typeface="Arial" panose="020B0604020202020204" pitchFamily="34" charset="0"/>
              </a:rPr>
              <a:t> sollen das eigene Informationsverhalten reflektieren</a:t>
            </a:r>
          </a:p>
        </p:txBody>
      </p:sp>
      <p:sp>
        <p:nvSpPr>
          <p:cNvPr id="11" name="Rechteck 10">
            <a:extLst>
              <a:ext uri="{FF2B5EF4-FFF2-40B4-BE49-F238E27FC236}">
                <a16:creationId xmlns:a16="http://schemas.microsoft.com/office/drawing/2014/main" id="{33553AE0-DDBE-4EC9-9FFE-EFE5ECE256A6}"/>
              </a:ext>
            </a:extLst>
          </p:cNvPr>
          <p:cNvSpPr/>
          <p:nvPr/>
        </p:nvSpPr>
        <p:spPr>
          <a:xfrm>
            <a:off x="177727" y="3886702"/>
            <a:ext cx="4006686" cy="5321137"/>
          </a:xfrm>
          <a:prstGeom prst="rect">
            <a:avLst/>
          </a:prstGeom>
        </p:spPr>
        <p:txBody>
          <a:bodyPr wrap="square">
            <a:spAutoFit/>
          </a:bodyPr>
          <a:lstStyle/>
          <a:p>
            <a:pPr marL="360363">
              <a:lnSpc>
                <a:spcPct val="150000"/>
              </a:lnSpc>
            </a:pPr>
            <a:r>
              <a:rPr lang="de-DE" sz="1200" i="1" dirty="0">
                <a:latin typeface="Arial" panose="020B0604020202020204" pitchFamily="34" charset="0"/>
                <a:cs typeface="Arial" panose="020B0604020202020204" pitchFamily="34" charset="0"/>
              </a:rPr>
              <a:t>Was meint Ihr? Mit welchen Hilfsmitteln könnte sich Anton über ausgeschriebene Praktikumsstellen informieren? Bzw. Wo informiert ihr euch?</a:t>
            </a:r>
          </a:p>
          <a:p>
            <a:pPr marL="360363">
              <a:lnSpc>
                <a:spcPct val="150000"/>
              </a:lnSpc>
            </a:pPr>
            <a:endParaRPr lang="de-DE" sz="1200" i="1" dirty="0">
              <a:latin typeface="Arial" panose="020B0604020202020204" pitchFamily="34" charset="0"/>
              <a:cs typeface="Arial" panose="020B0604020202020204" pitchFamily="34" charset="0"/>
            </a:endParaRPr>
          </a:p>
          <a:p>
            <a:pPr marL="531813" indent="-171450">
              <a:lnSpc>
                <a:spcPct val="150000"/>
              </a:lnSpc>
              <a:buFont typeface="Wingdings" pitchFamily="2" charset="2"/>
              <a:buChar char="è"/>
            </a:pPr>
            <a:r>
              <a:rPr lang="de-DE" sz="1200" i="1" dirty="0">
                <a:latin typeface="Arial" panose="020B0604020202020204" pitchFamily="34" charset="0"/>
                <a:cs typeface="Arial" panose="020B0604020202020204" pitchFamily="34" charset="0"/>
              </a:rPr>
              <a:t>Antworten einsammeln</a:t>
            </a:r>
          </a:p>
          <a:p>
            <a:pPr marL="531813" indent="-171450">
              <a:lnSpc>
                <a:spcPct val="150000"/>
              </a:lnSpc>
              <a:buFont typeface="Wingdings" pitchFamily="2" charset="2"/>
              <a:buChar char="è"/>
            </a:pPr>
            <a:r>
              <a:rPr lang="de-DE" sz="1200" i="1" dirty="0">
                <a:latin typeface="Arial" panose="020B0604020202020204" pitchFamily="34" charset="0"/>
                <a:cs typeface="Arial" panose="020B0604020202020204" pitchFamily="34" charset="0"/>
              </a:rPr>
              <a:t>Wenn Antwort „ich frage meine Eltern“: Hinweis geben, das dies vielleicht eine gute Orientierungsmöglichkeit ist. Wenn ich jedoch gezielte Informationen suche – hier Informationen zu einem Praktikumsplatz – dann sollte ich mir selbst ein Bild machen und ggf. online recherchieren. Eltern und Lehrkräfte können mich hierbei unterstützen.</a:t>
            </a:r>
          </a:p>
          <a:p>
            <a:pPr marL="531813" indent="-171450">
              <a:lnSpc>
                <a:spcPct val="150000"/>
              </a:lnSpc>
              <a:buFont typeface="Wingdings" pitchFamily="2" charset="2"/>
              <a:buChar char="è"/>
            </a:pPr>
            <a:r>
              <a:rPr lang="de-DE" sz="1200" i="1" dirty="0">
                <a:latin typeface="Arial" panose="020B0604020202020204" pitchFamily="34" charset="0"/>
                <a:cs typeface="Arial" panose="020B0604020202020204" pitchFamily="34" charset="0"/>
              </a:rPr>
              <a:t>2 Möglichkeiten bieten sich an: Suchmaschinen oder die Suche auf Praktikumsportalen wie Schau-Rein (</a:t>
            </a:r>
            <a:r>
              <a:rPr lang="de-DE" sz="1200" i="1" dirty="0">
                <a:latin typeface="Arial" panose="020B0604020202020204" pitchFamily="34" charset="0"/>
                <a:cs typeface="Arial" panose="020B0604020202020204" pitchFamily="34" charset="0"/>
                <a:hlinkClick r:id="rId3"/>
              </a:rPr>
              <a:t>https://www.schau-rein-sachsen.de</a:t>
            </a:r>
            <a:r>
              <a:rPr lang="de-DE" sz="1200" i="1" dirty="0">
                <a:latin typeface="Arial" panose="020B0604020202020204" pitchFamily="34" charset="0"/>
                <a:cs typeface="Arial" panose="020B0604020202020204" pitchFamily="34" charset="0"/>
              </a:rPr>
              <a:t>). Hier geht es zunächst um die Suchmaschinen.</a:t>
            </a:r>
          </a:p>
        </p:txBody>
      </p:sp>
      <p:sp>
        <p:nvSpPr>
          <p:cNvPr id="22" name="Foliennummernplatzhalter 3">
            <a:extLst>
              <a:ext uri="{FF2B5EF4-FFF2-40B4-BE49-F238E27FC236}">
                <a16:creationId xmlns:a16="http://schemas.microsoft.com/office/drawing/2014/main" id="{7EFA94FC-B371-42FA-BB21-9545BD539E61}"/>
              </a:ext>
            </a:extLst>
          </p:cNvPr>
          <p:cNvSpPr txBox="1">
            <a:spLocks/>
          </p:cNvSpPr>
          <p:nvPr/>
        </p:nvSpPr>
        <p:spPr>
          <a:xfrm>
            <a:off x="4034369" y="9018967"/>
            <a:ext cx="3169920" cy="480060"/>
          </a:xfrm>
          <a:prstGeom prst="rect">
            <a:avLst/>
          </a:prstGeom>
        </p:spPr>
        <p:txBody>
          <a:bodyPr vert="horz" lIns="99048" tIns="49524" rIns="99048" bIns="49524" rtlCol="0" anchor="b"/>
          <a:lstStyle>
            <a:defPPr>
              <a:defRPr lang="de-DE"/>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3</a:t>
            </a:r>
          </a:p>
        </p:txBody>
      </p:sp>
      <p:pic>
        <p:nvPicPr>
          <p:cNvPr id="13" name="Grafik 12" descr="Ein Bild, das Uhr enthält.&#10;&#10;Automatisch generierte Beschreibung">
            <a:extLst>
              <a:ext uri="{FF2B5EF4-FFF2-40B4-BE49-F238E27FC236}">
                <a16:creationId xmlns:a16="http://schemas.microsoft.com/office/drawing/2014/main" id="{90094D10-EE8B-8A48-B831-9F51074A1617}"/>
              </a:ext>
            </a:extLst>
          </p:cNvPr>
          <p:cNvPicPr>
            <a:picLocks noChangeAspect="1"/>
          </p:cNvPicPr>
          <p:nvPr/>
        </p:nvPicPr>
        <p:blipFill rotWithShape="1">
          <a:blip r:embed="rId4">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14" name="Textfeld 13">
            <a:extLst>
              <a:ext uri="{FF2B5EF4-FFF2-40B4-BE49-F238E27FC236}">
                <a16:creationId xmlns:a16="http://schemas.microsoft.com/office/drawing/2014/main" id="{DF0B01DC-DE29-C749-A194-E261B0B4871D}"/>
              </a:ext>
            </a:extLst>
          </p:cNvPr>
          <p:cNvSpPr txBox="1"/>
          <p:nvPr/>
        </p:nvSpPr>
        <p:spPr>
          <a:xfrm>
            <a:off x="763200" y="3600000"/>
            <a:ext cx="2736304" cy="276999"/>
          </a:xfrm>
          <a:prstGeom prst="rect">
            <a:avLst/>
          </a:prstGeom>
          <a:noFill/>
        </p:spPr>
        <p:txBody>
          <a:bodyPr wrap="square" rtlCol="0">
            <a:spAutoFit/>
          </a:bodyPr>
          <a:lstStyle/>
          <a:p>
            <a:r>
              <a:rPr lang="de-DE" sz="1200" b="1" dirty="0">
                <a:solidFill>
                  <a:srgbClr val="FF0000"/>
                </a:solidFill>
                <a:latin typeface="Arial" panose="020B0604020202020204" pitchFamily="34" charset="0"/>
                <a:cs typeface="Arial" panose="020B0604020202020204" pitchFamily="34" charset="0"/>
              </a:rPr>
              <a:t>Frage an die </a:t>
            </a:r>
            <a:r>
              <a:rPr lang="de-DE" sz="1200" b="1" dirty="0" err="1">
                <a:solidFill>
                  <a:srgbClr val="FF0000"/>
                </a:solidFill>
                <a:latin typeface="Arial" panose="020B0604020202020204" pitchFamily="34" charset="0"/>
                <a:cs typeface="Arial" panose="020B0604020202020204" pitchFamily="34" charset="0"/>
              </a:rPr>
              <a:t>SuS</a:t>
            </a:r>
            <a:r>
              <a:rPr lang="de-DE" sz="1200" b="1" dirty="0">
                <a:solidFill>
                  <a:srgbClr val="FF0000"/>
                </a:solidFill>
                <a:latin typeface="Arial" panose="020B0604020202020204" pitchFamily="34" charset="0"/>
                <a:cs typeface="Arial" panose="020B0604020202020204" pitchFamily="34" charset="0"/>
              </a:rPr>
              <a:t>:</a:t>
            </a:r>
          </a:p>
        </p:txBody>
      </p:sp>
      <p:sp>
        <p:nvSpPr>
          <p:cNvPr id="8" name="Textfeld 7">
            <a:extLst>
              <a:ext uri="{FF2B5EF4-FFF2-40B4-BE49-F238E27FC236}">
                <a16:creationId xmlns:a16="http://schemas.microsoft.com/office/drawing/2014/main" id="{79DAA924-1DC9-32A0-17F9-DADD79E32549}"/>
              </a:ext>
            </a:extLst>
          </p:cNvPr>
          <p:cNvSpPr txBox="1"/>
          <p:nvPr/>
        </p:nvSpPr>
        <p:spPr>
          <a:xfrm>
            <a:off x="4993162" y="3625145"/>
            <a:ext cx="2003342" cy="4508927"/>
          </a:xfrm>
          <a:prstGeom prst="rect">
            <a:avLst/>
          </a:prstGeom>
          <a:noFill/>
        </p:spPr>
        <p:txBody>
          <a:bodyPr wrap="square" rtlCol="0">
            <a:spAutoFit/>
          </a:bodyPr>
          <a:lstStyle/>
          <a:p>
            <a:pPr>
              <a:spcAft>
                <a:spcPts val="600"/>
              </a:spcAft>
            </a:pPr>
            <a:r>
              <a:rPr lang="de-DE" sz="1100" b="1" i="1" dirty="0"/>
              <a:t>Informationsverhalten der </a:t>
            </a:r>
            <a:r>
              <a:rPr lang="de-DE" sz="1100" b="1" i="1" dirty="0" err="1"/>
              <a:t>SuS</a:t>
            </a:r>
            <a:r>
              <a:rPr lang="de-DE" sz="1100" b="1" i="1" dirty="0"/>
              <a:t> in der BO</a:t>
            </a:r>
            <a:endParaRPr lang="de-DE" sz="1100" dirty="0"/>
          </a:p>
          <a:p>
            <a:r>
              <a:rPr lang="de-DE" sz="1100" kern="100" dirty="0">
                <a:effectLst/>
                <a:ea typeface="Calibri" panose="020F0502020204030204" pitchFamily="34" charset="0"/>
                <a:cs typeface="Times New Roman" panose="02020603050405020304" pitchFamily="18" charset="0"/>
              </a:rPr>
              <a:t>Jugendlichen richten sich mit Fragen zur Berufswahl vor allem an ihre Eltern (73%), gefolgt von der Schule (55%). Erst an dritter Stelle folgt das Internet (48%).</a:t>
            </a:r>
          </a:p>
          <a:p>
            <a:endParaRPr lang="de-DE" sz="1100" kern="100" dirty="0">
              <a:ea typeface="Calibri" panose="020F0502020204030204" pitchFamily="34" charset="0"/>
              <a:cs typeface="Times New Roman" panose="02020603050405020304" pitchFamily="18" charset="0"/>
            </a:endParaRPr>
          </a:p>
          <a:p>
            <a:r>
              <a:rPr lang="de-DE" sz="1100" kern="100" dirty="0">
                <a:effectLst/>
                <a:ea typeface="Calibri" panose="020F0502020204030204" pitchFamily="34" charset="0"/>
                <a:cs typeface="Times New Roman" panose="02020603050405020304" pitchFamily="18" charset="0"/>
              </a:rPr>
              <a:t>Quelle: </a:t>
            </a:r>
            <a:r>
              <a:rPr lang="de-DE" sz="1000" kern="100" dirty="0">
                <a:effectLst/>
                <a:ea typeface="Calibri" panose="020F0502020204030204" pitchFamily="34" charset="0"/>
                <a:cs typeface="Times New Roman" panose="02020603050405020304" pitchFamily="18" charset="0"/>
                <a:hlinkClick r:id="rId5"/>
              </a:rPr>
              <a:t>https://deutsches-schulportal.de/bildungswesen/wie-laesst-sich-berufsorientierung-an-schulen-staerken/</a:t>
            </a:r>
            <a:r>
              <a:rPr lang="de-DE" sz="1000" kern="100" dirty="0">
                <a:effectLst/>
                <a:ea typeface="Calibri" panose="020F0502020204030204" pitchFamily="34" charset="0"/>
                <a:cs typeface="Times New Roman" panose="02020603050405020304" pitchFamily="18" charset="0"/>
              </a:rPr>
              <a:t> </a:t>
            </a:r>
          </a:p>
          <a:p>
            <a:r>
              <a:rPr lang="de-DE" sz="1000" kern="100" dirty="0">
                <a:ea typeface="Calibri" panose="020F0502020204030204" pitchFamily="34" charset="0"/>
                <a:cs typeface="Times New Roman" panose="02020603050405020304" pitchFamily="18" charset="0"/>
              </a:rPr>
              <a:t>(Abruf: 13.09.23)</a:t>
            </a:r>
            <a:endParaRPr lang="de-DE" sz="1000" kern="100" dirty="0">
              <a:effectLst/>
              <a:ea typeface="Calibri" panose="020F0502020204030204" pitchFamily="34" charset="0"/>
              <a:cs typeface="Times New Roman" panose="02020603050405020304" pitchFamily="18" charset="0"/>
            </a:endParaRPr>
          </a:p>
          <a:p>
            <a:endParaRPr lang="de-DE" sz="1100" kern="100" dirty="0">
              <a:ea typeface="Calibri" panose="020F0502020204030204" pitchFamily="34" charset="0"/>
              <a:cs typeface="Times New Roman" panose="02020603050405020304" pitchFamily="18" charset="0"/>
            </a:endParaRPr>
          </a:p>
          <a:p>
            <a:r>
              <a:rPr lang="de-DE" sz="1100" b="0" i="0" u="none" strike="noStrike" dirty="0">
                <a:effectLst/>
              </a:rPr>
              <a:t>Damit junge Menschen in der Lage sind, auch über die BO hinaus eigenständig Informationen zu erschließen, die in der künftigen Berufswelt entscheidend sind, ist es wichtig, den kompetenten Umgang mit Online-Suchtools zu erlernen.</a:t>
            </a:r>
            <a:endParaRPr lang="de-DE" sz="1100" kern="100" dirty="0">
              <a:effectLst/>
              <a:ea typeface="Calibri" panose="020F0502020204030204" pitchFamily="34" charset="0"/>
              <a:cs typeface="Times New Roman" panose="02020603050405020304" pitchFamily="18" charset="0"/>
            </a:endParaRPr>
          </a:p>
          <a:p>
            <a:endParaRPr lang="de-DE" sz="1100" kern="100" dirty="0">
              <a:effectLst/>
              <a:ea typeface="Calibri" panose="020F0502020204030204" pitchFamily="34"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990600"/>
            <a:ext cx="3263900" cy="1836738"/>
          </a:xfrm>
        </p:spPr>
      </p:sp>
      <p:sp>
        <p:nvSpPr>
          <p:cNvPr id="5" name="Textfeld 4"/>
          <p:cNvSpPr txBox="1"/>
          <p:nvPr/>
        </p:nvSpPr>
        <p:spPr>
          <a:xfrm>
            <a:off x="4325381" y="1287923"/>
            <a:ext cx="2151738" cy="830997"/>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Die </a:t>
            </a:r>
            <a:r>
              <a:rPr lang="de-DE" sz="1200" dirty="0" err="1">
                <a:latin typeface="Arial" panose="020B0604020202020204" pitchFamily="34" charset="0"/>
                <a:cs typeface="Arial" panose="020B0604020202020204" pitchFamily="34" charset="0"/>
              </a:rPr>
              <a:t>SuS</a:t>
            </a:r>
            <a:r>
              <a:rPr lang="de-DE" sz="1200" dirty="0">
                <a:latin typeface="Arial" panose="020B0604020202020204" pitchFamily="34" charset="0"/>
                <a:cs typeface="Arial" panose="020B0604020202020204" pitchFamily="34" charset="0"/>
              </a:rPr>
              <a:t> sollen das Suchen und Finden von Informationen spontan erproben</a:t>
            </a:r>
          </a:p>
        </p:txBody>
      </p:sp>
      <p:sp>
        <p:nvSpPr>
          <p:cNvPr id="22" name="Foliennummernplatzhalter 3">
            <a:extLst>
              <a:ext uri="{FF2B5EF4-FFF2-40B4-BE49-F238E27FC236}">
                <a16:creationId xmlns:a16="http://schemas.microsoft.com/office/drawing/2014/main" id="{7EFA94FC-B371-42FA-BB21-9545BD539E61}"/>
              </a:ext>
            </a:extLst>
          </p:cNvPr>
          <p:cNvSpPr txBox="1">
            <a:spLocks/>
          </p:cNvSpPr>
          <p:nvPr/>
        </p:nvSpPr>
        <p:spPr>
          <a:xfrm>
            <a:off x="4034369" y="9018967"/>
            <a:ext cx="3169920" cy="480060"/>
          </a:xfrm>
          <a:prstGeom prst="rect">
            <a:avLst/>
          </a:prstGeom>
        </p:spPr>
        <p:txBody>
          <a:bodyPr vert="horz" lIns="99048" tIns="49524" rIns="99048" bIns="49524" rtlCol="0" anchor="b"/>
          <a:lstStyle>
            <a:defPPr>
              <a:defRPr lang="de-DE"/>
            </a:defPPr>
            <a:lvl1pPr marL="0" algn="r"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3</a:t>
            </a:r>
          </a:p>
        </p:txBody>
      </p:sp>
      <p:sp>
        <p:nvSpPr>
          <p:cNvPr id="3" name="Textfeld 2">
            <a:extLst>
              <a:ext uri="{FF2B5EF4-FFF2-40B4-BE49-F238E27FC236}">
                <a16:creationId xmlns:a16="http://schemas.microsoft.com/office/drawing/2014/main" id="{2FA170B7-2E05-9345-126D-BD39B66D5F9C}"/>
              </a:ext>
            </a:extLst>
          </p:cNvPr>
          <p:cNvSpPr txBox="1"/>
          <p:nvPr/>
        </p:nvSpPr>
        <p:spPr>
          <a:xfrm>
            <a:off x="4993162" y="3625145"/>
            <a:ext cx="2003342" cy="5786199"/>
          </a:xfrm>
          <a:prstGeom prst="rect">
            <a:avLst/>
          </a:prstGeom>
          <a:noFill/>
        </p:spPr>
        <p:txBody>
          <a:bodyPr wrap="square" rtlCol="0">
            <a:spAutoFit/>
          </a:bodyPr>
          <a:lstStyle/>
          <a:p>
            <a:pPr>
              <a:spcAft>
                <a:spcPts val="600"/>
              </a:spcAft>
            </a:pPr>
            <a:r>
              <a:rPr lang="de-DE" sz="1100" b="1" i="1" dirty="0"/>
              <a:t>Wie funktionieren Suchmaschinen?</a:t>
            </a:r>
            <a:endParaRPr lang="de-DE" sz="1100" dirty="0"/>
          </a:p>
          <a:p>
            <a:pPr>
              <a:spcAft>
                <a:spcPts val="300"/>
              </a:spcAft>
            </a:pPr>
            <a:r>
              <a:rPr lang="de-DE" sz="1100" dirty="0"/>
              <a:t>1.) Suchmaschinen besitzen spezielle Programme (engl. Crawler oder </a:t>
            </a:r>
            <a:r>
              <a:rPr lang="de-DE" sz="1100" dirty="0" err="1"/>
              <a:t>Searchbot</a:t>
            </a:r>
            <a:r>
              <a:rPr lang="de-DE" sz="1100" dirty="0"/>
              <a:t>), die das World Wide Web (= mit ihren Knotenpunkten weltweit vernetzte Server) absuchen und möglichst viele der allg. zugänglichen Websites mit ihren Inhalten </a:t>
            </a:r>
            <a:r>
              <a:rPr lang="de-DE" sz="1100" i="1" dirty="0"/>
              <a:t>registrieren </a:t>
            </a:r>
            <a:r>
              <a:rPr lang="de-DE" sz="1100" dirty="0"/>
              <a:t>und</a:t>
            </a:r>
            <a:r>
              <a:rPr lang="de-DE" sz="1100" i="1" dirty="0"/>
              <a:t> indexieren</a:t>
            </a:r>
            <a:r>
              <a:rPr lang="de-DE" sz="1100" dirty="0"/>
              <a:t>.</a:t>
            </a:r>
          </a:p>
          <a:p>
            <a:pPr>
              <a:spcAft>
                <a:spcPts val="300"/>
              </a:spcAft>
            </a:pPr>
            <a:r>
              <a:rPr lang="de-DE" sz="1100" i="1" dirty="0"/>
              <a:t>2</a:t>
            </a:r>
            <a:r>
              <a:rPr lang="de-DE" sz="1100" dirty="0"/>
              <a:t>.) Zu jedem Fund erstellt das Programm einen Index mit </a:t>
            </a:r>
            <a:r>
              <a:rPr lang="de-DE" sz="1100" u="sng" dirty="0"/>
              <a:t>Schlüsselwörtern</a:t>
            </a:r>
            <a:r>
              <a:rPr lang="de-DE" sz="1100" dirty="0"/>
              <a:t>. Die Suchanfrage des Users bewirkt, dass der gesamte Datenbestand nach den Suchwörtern oder Phrasen abgesucht wird. </a:t>
            </a:r>
          </a:p>
          <a:p>
            <a:pPr>
              <a:spcAft>
                <a:spcPts val="300"/>
              </a:spcAft>
            </a:pPr>
            <a:r>
              <a:rPr lang="de-DE" sz="1100" dirty="0"/>
              <a:t>3.) Die Treffer werden in einer nach speziellen Kriterien gelisteten Reihen-folge angezeigt (zum sog. Ranking </a:t>
            </a:r>
            <a:r>
              <a:rPr lang="de-DE" sz="1100" dirty="0">
                <a:sym typeface="Wingdings" panose="05000000000000000000" pitchFamily="2" charset="2"/>
              </a:rPr>
              <a:t> Folie 5</a:t>
            </a:r>
            <a:r>
              <a:rPr lang="de-DE" sz="1100" dirty="0"/>
              <a:t>). Diese Treffer enthalten zumindest Überschrift und Kurzangaben zum Inhalt des Dokuments sowie das Datum seiner Entdeckung und einen Link. Dieser führt zum Standort des Dokuments.  </a:t>
            </a:r>
          </a:p>
        </p:txBody>
      </p:sp>
      <p:sp>
        <p:nvSpPr>
          <p:cNvPr id="15" name="Notizenplatzhalter 2">
            <a:extLst>
              <a:ext uri="{FF2B5EF4-FFF2-40B4-BE49-F238E27FC236}">
                <a16:creationId xmlns:a16="http://schemas.microsoft.com/office/drawing/2014/main" id="{62D54093-EA9B-ABD4-111A-ABFBFF66E3DB}"/>
              </a:ext>
            </a:extLst>
          </p:cNvPr>
          <p:cNvSpPr txBox="1">
            <a:spLocks/>
          </p:cNvSpPr>
          <p:nvPr/>
        </p:nvSpPr>
        <p:spPr>
          <a:xfrm>
            <a:off x="406212" y="3464582"/>
            <a:ext cx="4526055" cy="5944530"/>
          </a:xfrm>
          <a:prstGeom prst="rect">
            <a:avLst/>
          </a:prstGeom>
          <a:noFill/>
        </p:spPr>
        <p:txBody>
          <a:bodyPr vert="horz" lIns="99048" tIns="49524" rIns="99048" bIns="49524" rtlCol="0">
            <a:normAutofit/>
          </a:bodyPr>
          <a:lstStyle>
            <a:lvl1pPr marL="0" algn="l" defTabSz="914400" rtl="0" eaLnBrk="1" latinLnBrk="0" hangingPunct="1">
              <a:defRPr sz="1200" b="0" kern="1200">
                <a:solidFill>
                  <a:schemeClr val="tx1"/>
                </a:solidFill>
                <a:latin typeface="Arial" pitchFamily="34" charset="0"/>
                <a:ea typeface="+mn-ea"/>
                <a:cs typeface="Arial" pitchFamily="34" charset="0"/>
              </a:defRPr>
            </a:lvl1pPr>
            <a:lvl2pPr marL="457200" indent="0" algn="l" defTabSz="914400" rtl="0" eaLnBrk="1" latinLnBrk="0" hangingPunct="1">
              <a:buFontTx/>
              <a:buNone/>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lnSpc>
                <a:spcPct val="150000"/>
              </a:lnSpc>
            </a:pPr>
            <a:r>
              <a:rPr lang="de-DE" b="1" dirty="0"/>
              <a:t> </a:t>
            </a:r>
            <a:endParaRPr lang="de-DE" sz="700" b="1" dirty="0"/>
          </a:p>
          <a:p>
            <a:pPr>
              <a:lnSpc>
                <a:spcPct val="150000"/>
              </a:lnSpc>
            </a:pPr>
            <a:r>
              <a:rPr lang="de-DE" b="1" dirty="0">
                <a:solidFill>
                  <a:srgbClr val="FF0000"/>
                </a:solidFill>
              </a:rPr>
              <a:t>         </a:t>
            </a: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endParaRPr lang="de-DE" b="1" i="1" u="sng" dirty="0">
              <a:solidFill>
                <a:srgbClr val="FF0000"/>
              </a:solidFill>
              <a:sym typeface="Wingdings" pitchFamily="2" charset="2"/>
            </a:endParaRPr>
          </a:p>
          <a:p>
            <a:pPr>
              <a:lnSpc>
                <a:spcPct val="150000"/>
              </a:lnSpc>
            </a:pPr>
            <a:r>
              <a:rPr lang="de-DE" b="1" dirty="0">
                <a:sym typeface="Wingdings" pitchFamily="2" charset="2"/>
              </a:rPr>
              <a:t>Tipp: </a:t>
            </a:r>
            <a:r>
              <a:rPr lang="de-DE" dirty="0">
                <a:sym typeface="Wingdings" pitchFamily="2" charset="2"/>
              </a:rPr>
              <a:t>Das schnellste und einfachste (häufigste) Verfahren:  Auf der Smartphone-Startseite im Google-Fenster „Audio“ drücken (=einschalten) und Suchfrage sprechen = die Google-Such-maschine arbeitet. Sie listet Treffer (Links zu Webseiten), die Aussagen zur Suchfrage enthalten (=Trefferliste).</a:t>
            </a:r>
            <a:endParaRPr lang="de-DE" dirty="0"/>
          </a:p>
          <a:p>
            <a:pPr>
              <a:lnSpc>
                <a:spcPct val="150000"/>
              </a:lnSpc>
            </a:pPr>
            <a:r>
              <a:rPr lang="de-DE" b="1" dirty="0"/>
              <a:t>Hinweis: </a:t>
            </a:r>
            <a:r>
              <a:rPr lang="de-DE" dirty="0"/>
              <a:t>Seit März 2023 bieten Google und Bing Finde-Programme an, die mit </a:t>
            </a:r>
            <a:r>
              <a:rPr lang="de-DE" b="1" dirty="0"/>
              <a:t>Künstlicher Intelligenz </a:t>
            </a:r>
            <a:r>
              <a:rPr lang="de-DE" dirty="0"/>
              <a:t>(KI-Software) arbeiten: Bard (Google) und </a:t>
            </a:r>
            <a:r>
              <a:rPr lang="de-DE" dirty="0" err="1"/>
              <a:t>ChatGPT</a:t>
            </a:r>
            <a:r>
              <a:rPr lang="de-DE" dirty="0"/>
              <a:t> (Bing/Edge). </a:t>
            </a:r>
            <a:r>
              <a:rPr lang="de-DE" dirty="0">
                <a:sym typeface="Wingdings" panose="05000000000000000000" pitchFamily="2" charset="2"/>
              </a:rPr>
              <a:t>Letztere wurde mit </a:t>
            </a:r>
            <a:r>
              <a:rPr lang="de-DE" dirty="0"/>
              <a:t>Microsofts Suchmaschine und Browser verknüpft. Näheres: </a:t>
            </a:r>
            <a:r>
              <a:rPr lang="de-DE" dirty="0">
                <a:hlinkClick r:id="rId3"/>
              </a:rPr>
              <a:t>Microsoft erfindet die Suche im Internet neu: Bing ist jetzt mit dem KI-Tool ChatGPT verknüpft – die Copiloten für das Web | News Center Microsoft</a:t>
            </a:r>
            <a:endParaRPr lang="de-DE" dirty="0">
              <a:sym typeface="Wingdings" panose="05000000000000000000" pitchFamily="2" charset="2"/>
            </a:endParaRPr>
          </a:p>
        </p:txBody>
      </p:sp>
      <p:sp>
        <p:nvSpPr>
          <p:cNvPr id="16" name="Textfeld 15">
            <a:extLst>
              <a:ext uri="{FF2B5EF4-FFF2-40B4-BE49-F238E27FC236}">
                <a16:creationId xmlns:a16="http://schemas.microsoft.com/office/drawing/2014/main" id="{CCCD4DF6-17ED-B498-303B-FACE8FE028D5}"/>
              </a:ext>
            </a:extLst>
          </p:cNvPr>
          <p:cNvSpPr txBox="1"/>
          <p:nvPr/>
        </p:nvSpPr>
        <p:spPr>
          <a:xfrm>
            <a:off x="311314" y="3430404"/>
            <a:ext cx="4474063" cy="22680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l"/>
            <a:endParaRPr lang="de-DE" sz="1200" dirty="0">
              <a:latin typeface="Arial" panose="020B0604020202020204" pitchFamily="34" charset="0"/>
              <a:cs typeface="Arial" panose="020B0604020202020204" pitchFamily="34" charset="0"/>
            </a:endParaRPr>
          </a:p>
        </p:txBody>
      </p:sp>
      <p:pic>
        <p:nvPicPr>
          <p:cNvPr id="17" name="Grafik 16" descr="Ein Bild, das Uhr enthält.&#10;&#10;Automatisch generierte Beschreibung">
            <a:extLst>
              <a:ext uri="{FF2B5EF4-FFF2-40B4-BE49-F238E27FC236}">
                <a16:creationId xmlns:a16="http://schemas.microsoft.com/office/drawing/2014/main" id="{9B347D67-B65C-85A6-9C9A-3624FE8D08CE}"/>
              </a:ext>
            </a:extLst>
          </p:cNvPr>
          <p:cNvPicPr>
            <a:picLocks noChangeAspect="1"/>
          </p:cNvPicPr>
          <p:nvPr/>
        </p:nvPicPr>
        <p:blipFill rotWithShape="1">
          <a:blip r:embed="rId4">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18" name="Rechteck 17">
            <a:extLst>
              <a:ext uri="{FF2B5EF4-FFF2-40B4-BE49-F238E27FC236}">
                <a16:creationId xmlns:a16="http://schemas.microsoft.com/office/drawing/2014/main" id="{B51B7938-4EEB-6C80-2F35-72D842AFB975}"/>
              </a:ext>
            </a:extLst>
          </p:cNvPr>
          <p:cNvSpPr/>
          <p:nvPr/>
        </p:nvSpPr>
        <p:spPr>
          <a:xfrm>
            <a:off x="389698" y="3677727"/>
            <a:ext cx="4115484" cy="1997085"/>
          </a:xfrm>
          <a:prstGeom prst="rect">
            <a:avLst/>
          </a:prstGeom>
        </p:spPr>
        <p:txBody>
          <a:bodyPr wrap="square">
            <a:spAutoFit/>
          </a:bodyPr>
          <a:lstStyle/>
          <a:p>
            <a:pPr marL="171450" indent="-171450">
              <a:lnSpc>
                <a:spcPct val="150000"/>
              </a:lnSpc>
              <a:buFontTx/>
              <a:buBlip>
                <a:blip r:embed="rId5"/>
              </a:buBlip>
            </a:pPr>
            <a:endParaRPr lang="de-DE" sz="1200" i="1" dirty="0"/>
          </a:p>
          <a:p>
            <a:pPr marL="171450" indent="-171450">
              <a:lnSpc>
                <a:spcPct val="150000"/>
              </a:lnSpc>
              <a:buFontTx/>
              <a:buBlip>
                <a:blip r:embed="rId5"/>
              </a:buBlip>
            </a:pPr>
            <a:r>
              <a:rPr lang="de-DE" sz="1200" i="1" dirty="0"/>
              <a:t>Jetzt seid ihr dran! Nutzt eine der beiden Suchmaschinen und sucht nach einer Praktikumsstelle für Anton in Leipzig. Macht euch auf dem Arbeitsblatt Notizen.</a:t>
            </a:r>
          </a:p>
          <a:p>
            <a:pPr>
              <a:lnSpc>
                <a:spcPct val="150000"/>
              </a:lnSpc>
            </a:pPr>
            <a:endParaRPr lang="de-DE" sz="1200" i="1" dirty="0"/>
          </a:p>
          <a:p>
            <a:pPr>
              <a:lnSpc>
                <a:spcPct val="150000"/>
              </a:lnSpc>
            </a:pPr>
            <a:r>
              <a:rPr lang="de-DE" sz="1200" b="1" dirty="0">
                <a:sym typeface="Wingdings" pitchFamily="2" charset="2"/>
              </a:rPr>
              <a:t>Hinweis: </a:t>
            </a:r>
            <a:r>
              <a:rPr lang="de-DE" sz="1200" dirty="0">
                <a:sym typeface="Wingdings" pitchFamily="2" charset="2"/>
              </a:rPr>
              <a:t>Auflösung zur Übung auf Folie 7</a:t>
            </a:r>
          </a:p>
        </p:txBody>
      </p:sp>
      <p:sp>
        <p:nvSpPr>
          <p:cNvPr id="19" name="Textfeld 18">
            <a:extLst>
              <a:ext uri="{FF2B5EF4-FFF2-40B4-BE49-F238E27FC236}">
                <a16:creationId xmlns:a16="http://schemas.microsoft.com/office/drawing/2014/main" id="{48B0BB0C-EAF9-2ABD-3488-F66D1489D636}"/>
              </a:ext>
            </a:extLst>
          </p:cNvPr>
          <p:cNvSpPr txBox="1"/>
          <p:nvPr/>
        </p:nvSpPr>
        <p:spPr>
          <a:xfrm>
            <a:off x="718806" y="3607105"/>
            <a:ext cx="3659078" cy="461665"/>
          </a:xfrm>
          <a:prstGeom prst="rect">
            <a:avLst/>
          </a:prstGeom>
          <a:noFill/>
        </p:spPr>
        <p:txBody>
          <a:bodyPr wrap="square" rtlCol="0">
            <a:spAutoFit/>
          </a:bodyPr>
          <a:lstStyle/>
          <a:p>
            <a:r>
              <a:rPr lang="de-DE" sz="1200" b="1" dirty="0">
                <a:solidFill>
                  <a:srgbClr val="FF0000"/>
                </a:solidFill>
              </a:rPr>
              <a:t> Besprechung der Einstiegsübung mit den </a:t>
            </a:r>
            <a:r>
              <a:rPr lang="de-DE" sz="1200" b="1" dirty="0" err="1">
                <a:solidFill>
                  <a:srgbClr val="FF0000"/>
                </a:solidFill>
              </a:rPr>
              <a:t>SuS</a:t>
            </a:r>
            <a:r>
              <a:rPr lang="de-DE" sz="1200" b="1" dirty="0">
                <a:solidFill>
                  <a:srgbClr val="FF0000"/>
                </a:solidFill>
              </a:rPr>
              <a:t>:</a:t>
            </a:r>
          </a:p>
          <a:p>
            <a:endParaRPr lang="de-DE"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137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5115021F-42C7-4020-AE01-EB53C67A0179}"/>
              </a:ext>
            </a:extLst>
          </p:cNvPr>
          <p:cNvSpPr/>
          <p:nvPr/>
        </p:nvSpPr>
        <p:spPr>
          <a:xfrm>
            <a:off x="318696" y="3432448"/>
            <a:ext cx="4474800" cy="1630587"/>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Notizenplatzhalter 2"/>
          <p:cNvSpPr>
            <a:spLocks noGrp="1"/>
          </p:cNvSpPr>
          <p:nvPr>
            <p:ph type="body" idx="1"/>
          </p:nvPr>
        </p:nvSpPr>
        <p:spPr>
          <a:xfrm>
            <a:off x="318696" y="3432449"/>
            <a:ext cx="4526055" cy="1630586"/>
          </a:xfrm>
        </p:spPr>
        <p:txBody>
          <a:bodyPr>
            <a:normAutofit fontScale="92500"/>
          </a:bodyPr>
          <a:lstStyle/>
          <a:p>
            <a:r>
              <a:rPr lang="de-DE" sz="1300" b="1" dirty="0">
                <a:solidFill>
                  <a:srgbClr val="FF0000"/>
                </a:solidFill>
              </a:rPr>
              <a:t>          </a:t>
            </a:r>
          </a:p>
          <a:p>
            <a:endParaRPr lang="de-DE" sz="1300" dirty="0"/>
          </a:p>
          <a:p>
            <a:pPr>
              <a:lnSpc>
                <a:spcPct val="130000"/>
              </a:lnSpc>
              <a:spcBef>
                <a:spcPts val="1200"/>
              </a:spcBef>
            </a:pPr>
            <a:r>
              <a:rPr lang="de-DE" sz="1300" i="1" dirty="0"/>
              <a:t>Jede dieser Suchmaschinen findet fast immer etwas, das zum gesuchten Thema passt. Und doch findet sie vieles nicht. </a:t>
            </a:r>
          </a:p>
          <a:p>
            <a:pPr>
              <a:lnSpc>
                <a:spcPct val="130000"/>
              </a:lnSpc>
            </a:pPr>
            <a:r>
              <a:rPr lang="de-DE" sz="1300" i="1" dirty="0">
                <a:sym typeface="Wingdings" pitchFamily="2" charset="2"/>
              </a:rPr>
              <a:t> </a:t>
            </a:r>
            <a:r>
              <a:rPr lang="de-DE" sz="1300" b="1" i="1" dirty="0">
                <a:sym typeface="Wingdings" pitchFamily="2" charset="2"/>
              </a:rPr>
              <a:t>Frage an </a:t>
            </a:r>
            <a:r>
              <a:rPr lang="de-DE" sz="1300" b="1" i="1" dirty="0" err="1">
                <a:sym typeface="Wingdings" pitchFamily="2" charset="2"/>
              </a:rPr>
              <a:t>SuS</a:t>
            </a:r>
            <a:r>
              <a:rPr lang="de-DE" sz="1300" b="1" i="1" dirty="0">
                <a:sym typeface="Wingdings" pitchFamily="2" charset="2"/>
              </a:rPr>
              <a:t>:</a:t>
            </a:r>
            <a:r>
              <a:rPr lang="de-DE" sz="1300" i="1" dirty="0">
                <a:sym typeface="Wingdings" pitchFamily="2" charset="2"/>
              </a:rPr>
              <a:t> </a:t>
            </a:r>
            <a:r>
              <a:rPr lang="de-DE" sz="1300" i="1" dirty="0"/>
              <a:t>Was finden bzw. zeigen diese Suchmaschinen grundsätzlich </a:t>
            </a:r>
            <a:r>
              <a:rPr lang="de-DE" sz="1300" b="1" i="1" dirty="0"/>
              <a:t>nicht</a:t>
            </a:r>
            <a:r>
              <a:rPr lang="de-DE" sz="1300" i="1" dirty="0"/>
              <a:t>? (offene Diskussion).</a:t>
            </a:r>
          </a:p>
          <a:p>
            <a:pPr>
              <a:lnSpc>
                <a:spcPct val="110000"/>
              </a:lnSpc>
            </a:pPr>
            <a:endParaRPr lang="de-DE" sz="1100" u="sng" dirty="0">
              <a:sym typeface="Wingdings" pitchFamily="2" charset="2"/>
            </a:endParaRPr>
          </a:p>
        </p:txBody>
      </p:sp>
      <p:sp>
        <p:nvSpPr>
          <p:cNvPr id="9" name="Folienbildplatzhalter 8">
            <a:extLst>
              <a:ext uri="{FF2B5EF4-FFF2-40B4-BE49-F238E27FC236}">
                <a16:creationId xmlns:a16="http://schemas.microsoft.com/office/drawing/2014/main" id="{676DF140-0DEF-4886-8D1F-B1E3618043CF}"/>
              </a:ext>
            </a:extLst>
          </p:cNvPr>
          <p:cNvSpPr>
            <a:spLocks noGrp="1" noRot="1" noChangeAspect="1"/>
          </p:cNvSpPr>
          <p:nvPr>
            <p:ph type="sldImg"/>
          </p:nvPr>
        </p:nvSpPr>
        <p:spPr>
          <a:xfrm>
            <a:off x="479425" y="990600"/>
            <a:ext cx="3263900" cy="1836738"/>
          </a:xfrm>
        </p:spPr>
      </p:sp>
      <p:sp>
        <p:nvSpPr>
          <p:cNvPr id="4" name="Foliennummernplatzhalter 3"/>
          <p:cNvSpPr>
            <a:spLocks noGrp="1"/>
          </p:cNvSpPr>
          <p:nvPr>
            <p:ph type="sldNum" sz="quarter" idx="5"/>
          </p:nvPr>
        </p:nvSpPr>
        <p:spPr/>
        <p:txBody>
          <a:bodyPr/>
          <a:lstStyle/>
          <a:p>
            <a:fld id="{A2A61CC0-4B0B-4395-B916-EE71BB03C9A7}" type="slidenum">
              <a:rPr lang="de-DE" smtClean="0"/>
              <a:pPr/>
              <a:t>5</a:t>
            </a:fld>
            <a:endParaRPr lang="de-DE" dirty="0"/>
          </a:p>
        </p:txBody>
      </p:sp>
      <p:sp>
        <p:nvSpPr>
          <p:cNvPr id="10" name="Textfeld 9"/>
          <p:cNvSpPr txBox="1"/>
          <p:nvPr/>
        </p:nvSpPr>
        <p:spPr>
          <a:xfrm>
            <a:off x="259307" y="8693925"/>
            <a:ext cx="4600268" cy="784830"/>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_______________________________________________________</a:t>
            </a:r>
          </a:p>
          <a:p>
            <a:r>
              <a:rPr lang="de-DE" sz="1100" i="1" dirty="0">
                <a:latin typeface="Arial" panose="020B0604020202020204" pitchFamily="34" charset="0"/>
                <a:cs typeface="Arial" panose="020B0604020202020204" pitchFamily="34" charset="0"/>
              </a:rPr>
              <a:t>Google beherrscht den Markt: </a:t>
            </a:r>
            <a:r>
              <a:rPr lang="de-DE" sz="1100" dirty="0"/>
              <a:t>die stärksten Suchmaschinen 2022 (Abruf: 25.01.23:  </a:t>
            </a:r>
            <a:r>
              <a:rPr lang="de-DE" sz="1100" dirty="0">
                <a:hlinkClick r:id="rId3"/>
              </a:rPr>
              <a:t>https://seo-summary.de/suchmaschinen/</a:t>
            </a:r>
            <a:r>
              <a:rPr lang="de-DE" sz="1100" dirty="0"/>
              <a:t>)</a:t>
            </a:r>
          </a:p>
          <a:p>
            <a:pPr algn="l"/>
            <a:endParaRPr lang="de-DE" sz="12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CE23F9AC-9FB1-4820-BDA6-1A363C618BD4}"/>
              </a:ext>
            </a:extLst>
          </p:cNvPr>
          <p:cNvPicPr>
            <a:picLocks noChangeAspect="1"/>
          </p:cNvPicPr>
          <p:nvPr/>
        </p:nvPicPr>
        <p:blipFill rotWithShape="1">
          <a:blip r:embed="rId4"/>
          <a:srcRect t="9481" r="6139"/>
          <a:stretch/>
        </p:blipFill>
        <p:spPr>
          <a:xfrm>
            <a:off x="417241" y="7011582"/>
            <a:ext cx="4411420" cy="1859710"/>
          </a:xfrm>
          <a:prstGeom prst="rect">
            <a:avLst/>
          </a:prstGeom>
        </p:spPr>
      </p:pic>
      <p:sp>
        <p:nvSpPr>
          <p:cNvPr id="11" name="Textfeld 10"/>
          <p:cNvSpPr txBox="1"/>
          <p:nvPr/>
        </p:nvSpPr>
        <p:spPr>
          <a:xfrm>
            <a:off x="4325381" y="1287923"/>
            <a:ext cx="2151738" cy="646331"/>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Wissen über Charakteristik der  zwei  stärksten Suchmaschinen.</a:t>
            </a:r>
          </a:p>
        </p:txBody>
      </p:sp>
      <p:sp>
        <p:nvSpPr>
          <p:cNvPr id="13" name="Textfeld 12">
            <a:extLst>
              <a:ext uri="{FF2B5EF4-FFF2-40B4-BE49-F238E27FC236}">
                <a16:creationId xmlns:a16="http://schemas.microsoft.com/office/drawing/2014/main" id="{3643D5A2-4BCF-40BE-B1D2-EF1BA560F6C3}"/>
              </a:ext>
            </a:extLst>
          </p:cNvPr>
          <p:cNvSpPr txBox="1"/>
          <p:nvPr/>
        </p:nvSpPr>
        <p:spPr>
          <a:xfrm rot="16200000">
            <a:off x="568657" y="7867608"/>
            <a:ext cx="1225363" cy="260621"/>
          </a:xfrm>
          <a:prstGeom prst="rect">
            <a:avLst/>
          </a:prstGeom>
          <a:noFill/>
        </p:spPr>
        <p:txBody>
          <a:bodyPr wrap="square" rtlCol="0">
            <a:spAutoFit/>
          </a:bodyPr>
          <a:lstStyle/>
          <a:p>
            <a:pPr algn="l"/>
            <a:r>
              <a:rPr lang="de-DE" sz="1100" b="1" dirty="0">
                <a:solidFill>
                  <a:schemeClr val="tx2"/>
                </a:solidFill>
                <a:latin typeface="Arial" panose="020B0604020202020204" pitchFamily="34" charset="0"/>
                <a:cs typeface="Arial" panose="020B0604020202020204" pitchFamily="34" charset="0"/>
              </a:rPr>
              <a:t>Smartphones</a:t>
            </a:r>
          </a:p>
        </p:txBody>
      </p:sp>
      <p:pic>
        <p:nvPicPr>
          <p:cNvPr id="17" name="Grafik 16" descr="Ein Bild, das Uhr enthält.&#10;&#10;Automatisch generierte Beschreibung">
            <a:extLst>
              <a:ext uri="{FF2B5EF4-FFF2-40B4-BE49-F238E27FC236}">
                <a16:creationId xmlns:a16="http://schemas.microsoft.com/office/drawing/2014/main" id="{E1DC6368-6EA1-974D-9931-A63A5DFBA87D}"/>
              </a:ext>
            </a:extLst>
          </p:cNvPr>
          <p:cNvPicPr>
            <a:picLocks noChangeAspect="1"/>
          </p:cNvPicPr>
          <p:nvPr/>
        </p:nvPicPr>
        <p:blipFill rotWithShape="1">
          <a:blip r:embed="rId5">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7" name="Textfeld 6">
            <a:extLst>
              <a:ext uri="{FF2B5EF4-FFF2-40B4-BE49-F238E27FC236}">
                <a16:creationId xmlns:a16="http://schemas.microsoft.com/office/drawing/2014/main" id="{8791B85C-B397-0D40-9984-4E55FD0C5919}"/>
              </a:ext>
            </a:extLst>
          </p:cNvPr>
          <p:cNvSpPr txBox="1"/>
          <p:nvPr/>
        </p:nvSpPr>
        <p:spPr>
          <a:xfrm>
            <a:off x="272452" y="5051972"/>
            <a:ext cx="4521044" cy="2274469"/>
          </a:xfrm>
          <a:prstGeom prst="rect">
            <a:avLst/>
          </a:prstGeom>
          <a:noFill/>
        </p:spPr>
        <p:txBody>
          <a:bodyPr wrap="square" rtlCol="0">
            <a:spAutoFit/>
          </a:bodyPr>
          <a:lstStyle/>
          <a:p>
            <a:pPr>
              <a:lnSpc>
                <a:spcPct val="130000"/>
              </a:lnSpc>
            </a:pPr>
            <a:r>
              <a:rPr lang="de-DE" sz="1200" b="1" dirty="0">
                <a:sym typeface="Wingdings" pitchFamily="2" charset="2"/>
              </a:rPr>
              <a:t>Zutreffende Antworten: </a:t>
            </a:r>
          </a:p>
          <a:p>
            <a:pPr>
              <a:lnSpc>
                <a:spcPct val="130000"/>
              </a:lnSpc>
              <a:spcAft>
                <a:spcPts val="300"/>
              </a:spcAft>
            </a:pPr>
            <a:r>
              <a:rPr lang="de-DE" sz="1200" dirty="0"/>
              <a:t>&gt; Dateien, die nicht allgemein zugänglich sind. Z.B. Dateien auf Datenbanken, die mit einem Passwort geschützt sind. </a:t>
            </a:r>
          </a:p>
          <a:p>
            <a:pPr>
              <a:lnSpc>
                <a:spcPct val="130000"/>
              </a:lnSpc>
              <a:spcAft>
                <a:spcPts val="300"/>
              </a:spcAft>
            </a:pPr>
            <a:r>
              <a:rPr lang="de-DE" sz="1200" dirty="0"/>
              <a:t>&gt; Bei kostenpflichtigen Dateien gibt es nur den Link dorthin, die Datei selbst kann dann nicht geöffnet werden. </a:t>
            </a:r>
          </a:p>
          <a:p>
            <a:pPr>
              <a:lnSpc>
                <a:spcPct val="130000"/>
              </a:lnSpc>
            </a:pPr>
            <a:r>
              <a:rPr lang="de-DE" sz="1200" dirty="0"/>
              <a:t>&gt; Die </a:t>
            </a:r>
            <a:r>
              <a:rPr lang="de-DE" sz="1200" dirty="0" err="1"/>
              <a:t>Searchbots</a:t>
            </a:r>
            <a:r>
              <a:rPr lang="de-DE" sz="1200" dirty="0"/>
              <a:t> (Crawler) der Suchmaschinen finden Dateien nicht, die nicht verlinkt sind. Umgekehrt gesagt: Sie können nur das finden, zu dem auch ein Pfad (Link) führt.</a:t>
            </a:r>
          </a:p>
          <a:p>
            <a:pPr algn="l"/>
            <a:endParaRPr lang="de-DE" sz="1200" dirty="0">
              <a:latin typeface="Arial" panose="020B0604020202020204" pitchFamily="34" charset="0"/>
              <a:cs typeface="Arial" panose="020B0604020202020204" pitchFamily="34" charset="0"/>
            </a:endParaRPr>
          </a:p>
        </p:txBody>
      </p:sp>
      <p:sp>
        <p:nvSpPr>
          <p:cNvPr id="19" name="Textfeld 18">
            <a:extLst>
              <a:ext uri="{FF2B5EF4-FFF2-40B4-BE49-F238E27FC236}">
                <a16:creationId xmlns:a16="http://schemas.microsoft.com/office/drawing/2014/main" id="{855FFC64-7BA8-754D-9EED-8ABA59B9D028}"/>
              </a:ext>
            </a:extLst>
          </p:cNvPr>
          <p:cNvSpPr txBox="1"/>
          <p:nvPr/>
        </p:nvSpPr>
        <p:spPr>
          <a:xfrm>
            <a:off x="707726" y="3562030"/>
            <a:ext cx="4120934" cy="553998"/>
          </a:xfrm>
          <a:prstGeom prst="rect">
            <a:avLst/>
          </a:prstGeom>
          <a:noFill/>
        </p:spPr>
        <p:txBody>
          <a:bodyPr wrap="square" rtlCol="0">
            <a:spAutoFit/>
          </a:bodyPr>
          <a:lstStyle/>
          <a:p>
            <a:pPr>
              <a:lnSpc>
                <a:spcPct val="150000"/>
              </a:lnSpc>
            </a:pPr>
            <a:r>
              <a:rPr lang="de-DE" sz="1200" b="1" dirty="0">
                <a:solidFill>
                  <a:srgbClr val="FF0000"/>
                </a:solidFill>
              </a:rPr>
              <a:t> Hinweise für die </a:t>
            </a:r>
            <a:r>
              <a:rPr lang="de-DE" sz="1200" b="1" dirty="0" err="1">
                <a:solidFill>
                  <a:srgbClr val="FF0000"/>
                </a:solidFill>
              </a:rPr>
              <a:t>SuS</a:t>
            </a:r>
            <a:r>
              <a:rPr lang="de-DE" sz="1200" b="1" dirty="0">
                <a:solidFill>
                  <a:srgbClr val="FF0000"/>
                </a:solidFill>
              </a:rPr>
              <a:t> – Einladung zum Gespräch:</a:t>
            </a:r>
          </a:p>
          <a:p>
            <a:endParaRPr lang="de-DE" sz="1200" b="1" dirty="0">
              <a:solidFill>
                <a:srgbClr val="FF0000"/>
              </a:solidFill>
              <a:latin typeface="Arial" panose="020B0604020202020204" pitchFamily="34" charset="0"/>
              <a:cs typeface="Arial" panose="020B0604020202020204" pitchFamily="34" charset="0"/>
            </a:endParaRPr>
          </a:p>
        </p:txBody>
      </p:sp>
      <p:sp>
        <p:nvSpPr>
          <p:cNvPr id="18" name="Textfeld 17">
            <a:extLst>
              <a:ext uri="{FF2B5EF4-FFF2-40B4-BE49-F238E27FC236}">
                <a16:creationId xmlns:a16="http://schemas.microsoft.com/office/drawing/2014/main" id="{067A3273-9C0B-4DCE-9248-985D1474D523}"/>
              </a:ext>
            </a:extLst>
          </p:cNvPr>
          <p:cNvSpPr txBox="1"/>
          <p:nvPr/>
        </p:nvSpPr>
        <p:spPr>
          <a:xfrm rot="16200000">
            <a:off x="250311" y="7946040"/>
            <a:ext cx="1225363" cy="260621"/>
          </a:xfrm>
          <a:prstGeom prst="rect">
            <a:avLst/>
          </a:prstGeom>
          <a:noFill/>
        </p:spPr>
        <p:txBody>
          <a:bodyPr wrap="square" rtlCol="0">
            <a:spAutoFit/>
          </a:bodyPr>
          <a:lstStyle/>
          <a:p>
            <a:pPr algn="l"/>
            <a:r>
              <a:rPr lang="de-DE" sz="1100" b="1" dirty="0">
                <a:solidFill>
                  <a:schemeClr val="tx2"/>
                </a:solidFill>
                <a:latin typeface="Arial" panose="020B0604020202020204" pitchFamily="34" charset="0"/>
                <a:cs typeface="Arial" panose="020B0604020202020204" pitchFamily="34" charset="0"/>
              </a:rPr>
              <a:t>Desk-/Laptop</a:t>
            </a:r>
          </a:p>
        </p:txBody>
      </p:sp>
      <p:sp>
        <p:nvSpPr>
          <p:cNvPr id="20" name="Textfeld 19">
            <a:extLst>
              <a:ext uri="{FF2B5EF4-FFF2-40B4-BE49-F238E27FC236}">
                <a16:creationId xmlns:a16="http://schemas.microsoft.com/office/drawing/2014/main" id="{8475F7A2-9F09-4C47-99CA-D2C54BB4D911}"/>
              </a:ext>
            </a:extLst>
          </p:cNvPr>
          <p:cNvSpPr txBox="1"/>
          <p:nvPr/>
        </p:nvSpPr>
        <p:spPr>
          <a:xfrm>
            <a:off x="2170796" y="7028558"/>
            <a:ext cx="2689110" cy="1200329"/>
          </a:xfrm>
          <a:prstGeom prst="rect">
            <a:avLst/>
          </a:prstGeom>
          <a:solidFill>
            <a:schemeClr val="bg1"/>
          </a:solidFill>
        </p:spPr>
        <p:txBody>
          <a:bodyPr wrap="square" rtlCol="0">
            <a:spAutoFit/>
          </a:bodyPr>
          <a:lstStyle/>
          <a:p>
            <a:r>
              <a:rPr lang="de-DE" sz="1200" dirty="0"/>
              <a:t>Experten schätzen, dass Google als stärkste Suchmaschine von allen Dateien, die es im Internet gibt (=auf Speichermedien liegen), doch nur rund 30 Prozent erfasst. </a:t>
            </a:r>
          </a:p>
          <a:p>
            <a:pPr algn="l"/>
            <a:endParaRPr lang="de-DE" sz="12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5ACD5822-7859-CDC0-F3F1-61B7AA7FFE15}"/>
              </a:ext>
            </a:extLst>
          </p:cNvPr>
          <p:cNvSpPr/>
          <p:nvPr/>
        </p:nvSpPr>
        <p:spPr>
          <a:xfrm>
            <a:off x="4953744" y="3360440"/>
            <a:ext cx="1224136"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65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990600"/>
            <a:ext cx="3263900" cy="1836738"/>
          </a:xfrm>
        </p:spPr>
      </p:sp>
      <p:sp>
        <p:nvSpPr>
          <p:cNvPr id="4" name="Foliennummernplatzhalter 3"/>
          <p:cNvSpPr>
            <a:spLocks noGrp="1"/>
          </p:cNvSpPr>
          <p:nvPr>
            <p:ph type="sldNum" sz="quarter" idx="5"/>
          </p:nvPr>
        </p:nvSpPr>
        <p:spPr/>
        <p:txBody>
          <a:bodyPr/>
          <a:lstStyle/>
          <a:p>
            <a:fld id="{A2A61CC0-4B0B-4395-B916-EE71BB03C9A7}" type="slidenum">
              <a:rPr lang="de-DE" smtClean="0"/>
              <a:pPr/>
              <a:t>6</a:t>
            </a:fld>
            <a:endParaRPr lang="de-DE" dirty="0"/>
          </a:p>
        </p:txBody>
      </p:sp>
      <p:sp>
        <p:nvSpPr>
          <p:cNvPr id="8" name="Textfeld 7">
            <a:extLst>
              <a:ext uri="{FF2B5EF4-FFF2-40B4-BE49-F238E27FC236}">
                <a16:creationId xmlns:a16="http://schemas.microsoft.com/office/drawing/2014/main" id="{8ADDFF8D-8079-4361-857D-22BD7919B012}"/>
              </a:ext>
            </a:extLst>
          </p:cNvPr>
          <p:cNvSpPr txBox="1"/>
          <p:nvPr/>
        </p:nvSpPr>
        <p:spPr>
          <a:xfrm>
            <a:off x="4325381" y="1287923"/>
            <a:ext cx="2300134" cy="646331"/>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Die </a:t>
            </a:r>
            <a:r>
              <a:rPr lang="de-DE" sz="1200" dirty="0" err="1">
                <a:latin typeface="Arial" panose="020B0604020202020204" pitchFamily="34" charset="0"/>
                <a:cs typeface="Arial" panose="020B0604020202020204" pitchFamily="34" charset="0"/>
              </a:rPr>
              <a:t>SuS</a:t>
            </a:r>
            <a:r>
              <a:rPr lang="de-DE" sz="1200" dirty="0">
                <a:latin typeface="Arial" panose="020B0604020202020204" pitchFamily="34" charset="0"/>
                <a:cs typeface="Arial" panose="020B0604020202020204" pitchFamily="34" charset="0"/>
              </a:rPr>
              <a:t> lernen elementare Suchstrategien kennen: Suchphrase wählen</a:t>
            </a:r>
          </a:p>
        </p:txBody>
      </p:sp>
      <p:sp>
        <p:nvSpPr>
          <p:cNvPr id="9" name="Textfeld 8">
            <a:extLst>
              <a:ext uri="{FF2B5EF4-FFF2-40B4-BE49-F238E27FC236}">
                <a16:creationId xmlns:a16="http://schemas.microsoft.com/office/drawing/2014/main" id="{EE2C7AB5-C289-A343-9F67-F2BF3D7FCD68}"/>
              </a:ext>
            </a:extLst>
          </p:cNvPr>
          <p:cNvSpPr txBox="1"/>
          <p:nvPr/>
        </p:nvSpPr>
        <p:spPr>
          <a:xfrm>
            <a:off x="334928" y="3360440"/>
            <a:ext cx="4474800" cy="54720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l"/>
            <a:endParaRPr lang="de-DE" sz="1200" dirty="0">
              <a:latin typeface="Arial" panose="020B0604020202020204" pitchFamily="34" charset="0"/>
              <a:cs typeface="Arial" panose="020B0604020202020204" pitchFamily="34" charset="0"/>
            </a:endParaRPr>
          </a:p>
        </p:txBody>
      </p:sp>
      <p:pic>
        <p:nvPicPr>
          <p:cNvPr id="11" name="Grafik 10" descr="Ein Bild, das Uhr enthält.&#10;&#10;Automatisch generierte Beschreibung">
            <a:extLst>
              <a:ext uri="{FF2B5EF4-FFF2-40B4-BE49-F238E27FC236}">
                <a16:creationId xmlns:a16="http://schemas.microsoft.com/office/drawing/2014/main" id="{FDD205BC-0712-0247-B7EF-692E8E36BF24}"/>
              </a:ext>
            </a:extLst>
          </p:cNvPr>
          <p:cNvPicPr>
            <a:picLocks noChangeAspect="1"/>
          </p:cNvPicPr>
          <p:nvPr/>
        </p:nvPicPr>
        <p:blipFill rotWithShape="1">
          <a:blip r:embed="rId3">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13" name="Rechteck 12">
            <a:extLst>
              <a:ext uri="{FF2B5EF4-FFF2-40B4-BE49-F238E27FC236}">
                <a16:creationId xmlns:a16="http://schemas.microsoft.com/office/drawing/2014/main" id="{004ADC1A-E72E-2F49-99D9-C3B120F60787}"/>
              </a:ext>
            </a:extLst>
          </p:cNvPr>
          <p:cNvSpPr/>
          <p:nvPr/>
        </p:nvSpPr>
        <p:spPr>
          <a:xfrm>
            <a:off x="415592" y="4024292"/>
            <a:ext cx="4330784" cy="3515514"/>
          </a:xfrm>
          <a:prstGeom prst="rect">
            <a:avLst/>
          </a:prstGeom>
        </p:spPr>
        <p:txBody>
          <a:bodyPr wrap="square">
            <a:spAutoFit/>
          </a:bodyPr>
          <a:lstStyle/>
          <a:p>
            <a:pPr>
              <a:lnSpc>
                <a:spcPct val="150000"/>
              </a:lnSpc>
              <a:spcAft>
                <a:spcPts val="800"/>
              </a:spcAft>
            </a:pPr>
            <a:r>
              <a:rPr lang="de-DE" sz="1200" i="1" dirty="0"/>
              <a:t>Da mit wir aus der Menge der vielen Dokumente im </a:t>
            </a:r>
            <a:r>
              <a:rPr lang="de-DE" sz="1200" i="1" dirty="0" err="1"/>
              <a:t>WorldWideWeb</a:t>
            </a:r>
            <a:r>
              <a:rPr lang="de-DE" sz="1200" i="1" dirty="0"/>
              <a:t> auch die Informationen finden, die wir suchen, müssen wir die richtigen Suchbegriffe oder auch Suchphrase verwenden. Sie sind Voraussetzung für eine erfolgreiche Websuche.</a:t>
            </a:r>
          </a:p>
          <a:p>
            <a:pPr>
              <a:lnSpc>
                <a:spcPct val="150000"/>
              </a:lnSpc>
              <a:spcAft>
                <a:spcPts val="800"/>
              </a:spcAft>
            </a:pPr>
            <a:r>
              <a:rPr lang="de-DE" sz="1200" i="1" dirty="0"/>
              <a:t>Wählt eure Suchbegriffe also so genau wie möglich:</a:t>
            </a:r>
          </a:p>
          <a:p>
            <a:pPr marL="171450" indent="-171450">
              <a:lnSpc>
                <a:spcPct val="150000"/>
              </a:lnSpc>
              <a:spcAft>
                <a:spcPts val="800"/>
              </a:spcAft>
              <a:buFont typeface="Arial" panose="020B0604020202020204" pitchFamily="34" charset="0"/>
              <a:buChar char="•"/>
            </a:pPr>
            <a:r>
              <a:rPr lang="de-DE" sz="1200" b="1" dirty="0"/>
              <a:t>(Klick) </a:t>
            </a:r>
            <a:r>
              <a:rPr lang="de-DE" sz="1200" dirty="0"/>
              <a:t>Suche nach der genauen Berufsbezeichnung </a:t>
            </a:r>
          </a:p>
          <a:p>
            <a:pPr marL="171450" indent="-171450">
              <a:lnSpc>
                <a:spcPct val="150000"/>
              </a:lnSpc>
              <a:spcAft>
                <a:spcPts val="800"/>
              </a:spcAft>
              <a:buFont typeface="Arial" panose="020B0604020202020204" pitchFamily="34" charset="0"/>
              <a:buChar char="•"/>
            </a:pPr>
            <a:r>
              <a:rPr lang="de-DE" sz="1200" b="1" dirty="0"/>
              <a:t>(Klick) </a:t>
            </a:r>
            <a:r>
              <a:rPr lang="de-DE" sz="1200" dirty="0"/>
              <a:t>Benenne die Stadt oder den Landkreis in der du eine Stelle suchst </a:t>
            </a:r>
          </a:p>
          <a:p>
            <a:pPr marL="171450" indent="-171450">
              <a:lnSpc>
                <a:spcPct val="150000"/>
              </a:lnSpc>
              <a:spcAft>
                <a:spcPts val="800"/>
              </a:spcAft>
              <a:buFont typeface="Arial" panose="020B0604020202020204" pitchFamily="34" charset="0"/>
              <a:buChar char="•"/>
            </a:pPr>
            <a:r>
              <a:rPr lang="de-DE" sz="1200" b="1" dirty="0"/>
              <a:t>(Klick) </a:t>
            </a:r>
            <a:r>
              <a:rPr lang="de-DE" sz="1200" dirty="0"/>
              <a:t>Ergänze um den Bereich, in dem du eine Stelle suchst (Praktikum, Ausbildung, Job)</a:t>
            </a:r>
          </a:p>
        </p:txBody>
      </p:sp>
      <p:sp>
        <p:nvSpPr>
          <p:cNvPr id="16" name="Textfeld 15">
            <a:extLst>
              <a:ext uri="{FF2B5EF4-FFF2-40B4-BE49-F238E27FC236}">
                <a16:creationId xmlns:a16="http://schemas.microsoft.com/office/drawing/2014/main" id="{8402D211-0B8C-934D-80CD-0D8ADD27704F}"/>
              </a:ext>
            </a:extLst>
          </p:cNvPr>
          <p:cNvSpPr txBox="1"/>
          <p:nvPr/>
        </p:nvSpPr>
        <p:spPr>
          <a:xfrm>
            <a:off x="718806" y="3607105"/>
            <a:ext cx="3659078" cy="461665"/>
          </a:xfrm>
          <a:prstGeom prst="rect">
            <a:avLst/>
          </a:prstGeom>
          <a:noFill/>
        </p:spPr>
        <p:txBody>
          <a:bodyPr wrap="square" rtlCol="0">
            <a:spAutoFit/>
          </a:bodyPr>
          <a:lstStyle/>
          <a:p>
            <a:r>
              <a:rPr lang="de-DE" sz="1200" b="1" dirty="0">
                <a:solidFill>
                  <a:srgbClr val="FF0000"/>
                </a:solidFill>
              </a:rPr>
              <a:t> Besprechung mit den </a:t>
            </a:r>
            <a:r>
              <a:rPr lang="de-DE" sz="1200" b="1" dirty="0" err="1">
                <a:solidFill>
                  <a:srgbClr val="FF0000"/>
                </a:solidFill>
              </a:rPr>
              <a:t>SuS</a:t>
            </a:r>
            <a:r>
              <a:rPr lang="de-DE" sz="1200" b="1" dirty="0">
                <a:solidFill>
                  <a:srgbClr val="FF0000"/>
                </a:solidFill>
              </a:rPr>
              <a:t>:</a:t>
            </a:r>
          </a:p>
          <a:p>
            <a:endParaRPr lang="de-DE" sz="1200" b="1" dirty="0">
              <a:solidFill>
                <a:srgbClr val="FF0000"/>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775CA9F2-90D7-1C07-5B99-68313A9CBA42}"/>
              </a:ext>
            </a:extLst>
          </p:cNvPr>
          <p:cNvSpPr txBox="1"/>
          <p:nvPr/>
        </p:nvSpPr>
        <p:spPr>
          <a:xfrm>
            <a:off x="4953744" y="3648472"/>
            <a:ext cx="2016224" cy="4832092"/>
          </a:xfrm>
          <a:prstGeom prst="rect">
            <a:avLst/>
          </a:prstGeom>
          <a:noFill/>
        </p:spPr>
        <p:txBody>
          <a:bodyPr wrap="square" rtlCol="0">
            <a:spAutoFit/>
          </a:bodyPr>
          <a:lstStyle/>
          <a:p>
            <a:pPr algn="l"/>
            <a:r>
              <a:rPr lang="de-DE" sz="1100" dirty="0">
                <a:latin typeface="Arial" panose="020B0604020202020204" pitchFamily="34" charset="0"/>
                <a:cs typeface="Arial" panose="020B0604020202020204" pitchFamily="34" charset="0"/>
              </a:rPr>
              <a:t>Die Informatik stellt für die Bezeichnung der Art der Sucheingaben folgende Begriffe zur Verfügung:</a:t>
            </a:r>
          </a:p>
          <a:p>
            <a:pPr algn="l"/>
            <a:endParaRPr lang="de-DE" sz="1100" dirty="0">
              <a:latin typeface="Arial" panose="020B0604020202020204" pitchFamily="34" charset="0"/>
              <a:cs typeface="Arial" panose="020B0604020202020204" pitchFamily="34" charset="0"/>
            </a:endParaRPr>
          </a:p>
          <a:p>
            <a:pPr algn="l"/>
            <a:r>
              <a:rPr lang="de-DE" sz="1100" b="1" dirty="0">
                <a:latin typeface="Arial" panose="020B0604020202020204" pitchFamily="34" charset="0"/>
                <a:cs typeface="Arial" panose="020B0604020202020204" pitchFamily="34" charset="0"/>
              </a:rPr>
              <a:t>String</a:t>
            </a:r>
            <a:r>
              <a:rPr lang="de-DE" sz="1100" dirty="0">
                <a:latin typeface="Arial" panose="020B0604020202020204" pitchFamily="34" charset="0"/>
                <a:cs typeface="Arial" panose="020B0604020202020204" pitchFamily="34" charset="0"/>
              </a:rPr>
              <a:t> nennt man eine Zeichenkette aus einem definierten Zeichensatz. Sie kann Buchstaben, Zahlen und sonstige Zeichen enthalten.</a:t>
            </a:r>
          </a:p>
          <a:p>
            <a:pPr algn="l"/>
            <a:endParaRPr lang="de-DE" sz="1100" dirty="0">
              <a:latin typeface="Arial" panose="020B0604020202020204" pitchFamily="34" charset="0"/>
              <a:cs typeface="Arial" panose="020B0604020202020204" pitchFamily="34" charset="0"/>
            </a:endParaRPr>
          </a:p>
          <a:p>
            <a:r>
              <a:rPr lang="de-DE" sz="1100" b="1" dirty="0"/>
              <a:t>Phrasen</a:t>
            </a:r>
            <a:r>
              <a:rPr lang="de-DE" sz="1100" dirty="0"/>
              <a:t> sind Wortgruppen, deren Elemente syntaktisch und semantisch </a:t>
            </a:r>
            <a:r>
              <a:rPr lang="de-DE" sz="1100" dirty="0" err="1"/>
              <a:t>zusam-mengehören</a:t>
            </a:r>
            <a:r>
              <a:rPr lang="de-DE" sz="1100" dirty="0"/>
              <a:t> und </a:t>
            </a:r>
            <a:r>
              <a:rPr lang="de-DE" sz="1100" dirty="0" err="1"/>
              <a:t>festge</a:t>
            </a:r>
            <a:r>
              <a:rPr lang="de-DE" sz="1100" dirty="0"/>
              <a:t>-legten syntaktischen Regeln folgen. Phrasen sind funktional selbständige Wortgruppen aus einem oder mehreren Elementen.</a:t>
            </a:r>
          </a:p>
          <a:p>
            <a:endParaRPr lang="de-DE" sz="1100"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Prompt: </a:t>
            </a:r>
            <a:r>
              <a:rPr lang="de-DE" sz="1100" dirty="0">
                <a:latin typeface="Arial" panose="020B0604020202020204" pitchFamily="34" charset="0"/>
                <a:cs typeface="Arial" panose="020B0604020202020204" pitchFamily="34" charset="0"/>
              </a:rPr>
              <a:t>Für die KI-basierten Antwortmaschinen ist für die Eingabe des Befehls (neben der Suchfrage auch </a:t>
            </a:r>
            <a:r>
              <a:rPr lang="de-DE" sz="1100" dirty="0" err="1">
                <a:latin typeface="Arial" panose="020B0604020202020204" pitchFamily="34" charset="0"/>
                <a:cs typeface="Arial" panose="020B0604020202020204" pitchFamily="34" charset="0"/>
              </a:rPr>
              <a:t>Anwei-sung</a:t>
            </a:r>
            <a:r>
              <a:rPr lang="de-DE" sz="1100" dirty="0">
                <a:latin typeface="Arial" panose="020B0604020202020204" pitchFamily="34" charset="0"/>
                <a:cs typeface="Arial" panose="020B0604020202020204" pitchFamily="34" charset="0"/>
              </a:rPr>
              <a:t> und Auftrag) die Bezeichnung „Prompt“ üblich.</a:t>
            </a:r>
          </a:p>
        </p:txBody>
      </p:sp>
    </p:spTree>
    <p:extLst>
      <p:ext uri="{BB962C8B-B14F-4D97-AF65-F5344CB8AC3E}">
        <p14:creationId xmlns:p14="http://schemas.microsoft.com/office/powerpoint/2010/main" val="2883036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9425" y="990600"/>
            <a:ext cx="3263900" cy="1836738"/>
          </a:xfrm>
        </p:spPr>
      </p:sp>
      <p:sp>
        <p:nvSpPr>
          <p:cNvPr id="4" name="Foliennummernplatzhalter 3"/>
          <p:cNvSpPr>
            <a:spLocks noGrp="1"/>
          </p:cNvSpPr>
          <p:nvPr>
            <p:ph type="sldNum" sz="quarter" idx="5"/>
          </p:nvPr>
        </p:nvSpPr>
        <p:spPr/>
        <p:txBody>
          <a:bodyPr/>
          <a:lstStyle/>
          <a:p>
            <a:fld id="{A2A61CC0-4B0B-4395-B916-EE71BB03C9A7}" type="slidenum">
              <a:rPr lang="de-DE" smtClean="0"/>
              <a:pPr/>
              <a:t>7</a:t>
            </a:fld>
            <a:endParaRPr lang="de-DE" dirty="0"/>
          </a:p>
        </p:txBody>
      </p:sp>
      <p:sp>
        <p:nvSpPr>
          <p:cNvPr id="8" name="Textfeld 7">
            <a:extLst>
              <a:ext uri="{FF2B5EF4-FFF2-40B4-BE49-F238E27FC236}">
                <a16:creationId xmlns:a16="http://schemas.microsoft.com/office/drawing/2014/main" id="{8ADDFF8D-8079-4361-857D-22BD7919B012}"/>
              </a:ext>
            </a:extLst>
          </p:cNvPr>
          <p:cNvSpPr txBox="1"/>
          <p:nvPr/>
        </p:nvSpPr>
        <p:spPr>
          <a:xfrm>
            <a:off x="4325381" y="1287923"/>
            <a:ext cx="2300134" cy="646331"/>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Die </a:t>
            </a:r>
            <a:r>
              <a:rPr lang="de-DE" sz="1200" dirty="0" err="1">
                <a:latin typeface="Arial" panose="020B0604020202020204" pitchFamily="34" charset="0"/>
                <a:cs typeface="Arial" panose="020B0604020202020204" pitchFamily="34" charset="0"/>
              </a:rPr>
              <a:t>SuS</a:t>
            </a:r>
            <a:r>
              <a:rPr lang="de-DE" sz="1200" dirty="0">
                <a:latin typeface="Arial" panose="020B0604020202020204" pitchFamily="34" charset="0"/>
                <a:cs typeface="Arial" panose="020B0604020202020204" pitchFamily="34" charset="0"/>
              </a:rPr>
              <a:t> lernen elementare Suchstrategien kennen: Suchzeitraum eingrenzen</a:t>
            </a:r>
          </a:p>
        </p:txBody>
      </p:sp>
      <p:sp>
        <p:nvSpPr>
          <p:cNvPr id="9" name="Textfeld 8">
            <a:extLst>
              <a:ext uri="{FF2B5EF4-FFF2-40B4-BE49-F238E27FC236}">
                <a16:creationId xmlns:a16="http://schemas.microsoft.com/office/drawing/2014/main" id="{EE2C7AB5-C289-A343-9F67-F2BF3D7FCD68}"/>
              </a:ext>
            </a:extLst>
          </p:cNvPr>
          <p:cNvSpPr txBox="1"/>
          <p:nvPr/>
        </p:nvSpPr>
        <p:spPr>
          <a:xfrm>
            <a:off x="334928" y="3360440"/>
            <a:ext cx="4474800" cy="5940000"/>
          </a:xfrm>
          <a:prstGeom prst="rect">
            <a:avLst/>
          </a:prstGeom>
          <a:solidFill>
            <a:schemeClr val="bg1">
              <a:lumMod val="95000"/>
            </a:schemeClr>
          </a:solidFill>
          <a:ln>
            <a:solidFill>
              <a:schemeClr val="tx1">
                <a:lumMod val="50000"/>
                <a:lumOff val="50000"/>
              </a:schemeClr>
            </a:solidFill>
          </a:ln>
        </p:spPr>
        <p:txBody>
          <a:bodyPr wrap="square" rtlCol="0">
            <a:spAutoFit/>
          </a:bodyPr>
          <a:lstStyle/>
          <a:p>
            <a:pPr algn="l"/>
            <a:endParaRPr lang="de-DE" sz="1200" dirty="0">
              <a:latin typeface="Arial" panose="020B0604020202020204" pitchFamily="34" charset="0"/>
              <a:cs typeface="Arial" panose="020B0604020202020204" pitchFamily="34" charset="0"/>
            </a:endParaRPr>
          </a:p>
        </p:txBody>
      </p:sp>
      <p:pic>
        <p:nvPicPr>
          <p:cNvPr id="11" name="Grafik 10" descr="Ein Bild, das Uhr enthält.&#10;&#10;Automatisch generierte Beschreibung">
            <a:extLst>
              <a:ext uri="{FF2B5EF4-FFF2-40B4-BE49-F238E27FC236}">
                <a16:creationId xmlns:a16="http://schemas.microsoft.com/office/drawing/2014/main" id="{FDD205BC-0712-0247-B7EF-692E8E36BF24}"/>
              </a:ext>
            </a:extLst>
          </p:cNvPr>
          <p:cNvPicPr>
            <a:picLocks noChangeAspect="1"/>
          </p:cNvPicPr>
          <p:nvPr/>
        </p:nvPicPr>
        <p:blipFill rotWithShape="1">
          <a:blip r:embed="rId3">
            <a:extLst>
              <a:ext uri="{28A0092B-C50C-407E-A947-70E740481C1C}">
                <a14:useLocalDpi xmlns:a14="http://schemas.microsoft.com/office/drawing/2010/main" val="0"/>
              </a:ext>
            </a:extLst>
          </a:blip>
          <a:srcRect l="32855" t="19869" r="34760" b="60546"/>
          <a:stretch/>
        </p:blipFill>
        <p:spPr>
          <a:xfrm>
            <a:off x="406212" y="3516718"/>
            <a:ext cx="395047" cy="275034"/>
          </a:xfrm>
          <a:prstGeom prst="rect">
            <a:avLst/>
          </a:prstGeom>
        </p:spPr>
      </p:pic>
      <p:sp>
        <p:nvSpPr>
          <p:cNvPr id="13" name="Rechteck 12">
            <a:extLst>
              <a:ext uri="{FF2B5EF4-FFF2-40B4-BE49-F238E27FC236}">
                <a16:creationId xmlns:a16="http://schemas.microsoft.com/office/drawing/2014/main" id="{004ADC1A-E72E-2F49-99D9-C3B120F60787}"/>
              </a:ext>
            </a:extLst>
          </p:cNvPr>
          <p:cNvSpPr/>
          <p:nvPr/>
        </p:nvSpPr>
        <p:spPr>
          <a:xfrm>
            <a:off x="415592" y="4024292"/>
            <a:ext cx="4330784" cy="5656548"/>
          </a:xfrm>
          <a:prstGeom prst="rect">
            <a:avLst/>
          </a:prstGeom>
        </p:spPr>
        <p:txBody>
          <a:bodyPr wrap="square">
            <a:spAutoFit/>
          </a:bodyPr>
          <a:lstStyle/>
          <a:p>
            <a:pPr>
              <a:lnSpc>
                <a:spcPct val="130000"/>
              </a:lnSpc>
              <a:spcAft>
                <a:spcPts val="1200"/>
              </a:spcAft>
            </a:pPr>
            <a:r>
              <a:rPr lang="de-DE" sz="1200" dirty="0"/>
              <a:t>Google bietet dir zu einer Suchanfrage meiste sehr viele Treffer, manchmal sogar mehrere Millionen. Damit dir auch wirklich nur die aktuellen Praktikumsplätze angezeigt werden, kannst du bei Google den Suchzeitraum eingrenzen.</a:t>
            </a:r>
          </a:p>
          <a:p>
            <a:pPr>
              <a:lnSpc>
                <a:spcPct val="130000"/>
              </a:lnSpc>
            </a:pPr>
            <a:r>
              <a:rPr lang="de-DE" sz="1200" b="1" dirty="0"/>
              <a:t>Gehe dazu wie folgt vor:</a:t>
            </a:r>
          </a:p>
          <a:p>
            <a:pPr marL="171450" indent="-171450">
              <a:lnSpc>
                <a:spcPct val="130000"/>
              </a:lnSpc>
              <a:buFont typeface="Arial" panose="020B0604020202020204" pitchFamily="34" charset="0"/>
              <a:buChar char="•"/>
            </a:pPr>
            <a:r>
              <a:rPr lang="de-DE" sz="1200" b="1" dirty="0"/>
              <a:t>(Klick) </a:t>
            </a:r>
            <a:r>
              <a:rPr lang="de-DE" sz="1200" dirty="0"/>
              <a:t>Klicke auf den Reiter „Werkzeuge“</a:t>
            </a:r>
          </a:p>
          <a:p>
            <a:pPr marL="171450" indent="-171450">
              <a:lnSpc>
                <a:spcPct val="130000"/>
              </a:lnSpc>
              <a:spcAft>
                <a:spcPts val="1200"/>
              </a:spcAft>
              <a:buFont typeface="Arial" panose="020B0604020202020204" pitchFamily="34" charset="0"/>
              <a:buChar char="•"/>
            </a:pPr>
            <a:r>
              <a:rPr lang="de-DE" sz="1200" b="1" dirty="0"/>
              <a:t>(Klick) </a:t>
            </a:r>
            <a:r>
              <a:rPr lang="de-DE" sz="1200" dirty="0"/>
              <a:t>Klicke anschließend den Reiter Suchzeitraum eingrenzen und wähle Bspw. die Ergebnisübersicht des letzten Monats aus </a:t>
            </a:r>
            <a:r>
              <a:rPr lang="de-DE" sz="1200" b="1" dirty="0"/>
              <a:t>(Klick)</a:t>
            </a:r>
            <a:r>
              <a:rPr lang="de-DE" sz="1200" dirty="0"/>
              <a:t>.</a:t>
            </a:r>
            <a:r>
              <a:rPr lang="de-DE" sz="1200" b="1" dirty="0"/>
              <a:t> </a:t>
            </a:r>
            <a:r>
              <a:rPr lang="de-DE" sz="1200" dirty="0"/>
              <a:t>Dir werden jetzt also die Ergebnisse gezeigt, die im vergangen Monat online gestellt wurden.</a:t>
            </a:r>
          </a:p>
          <a:p>
            <a:pPr>
              <a:lnSpc>
                <a:spcPct val="130000"/>
              </a:lnSpc>
            </a:pPr>
            <a:r>
              <a:rPr lang="de-DE" sz="1200" b="1" dirty="0"/>
              <a:t>Hinweis: </a:t>
            </a:r>
          </a:p>
          <a:p>
            <a:pPr marL="171450" indent="-171450">
              <a:lnSpc>
                <a:spcPct val="130000"/>
              </a:lnSpc>
              <a:buFont typeface="Arial" panose="020B0604020202020204" pitchFamily="34" charset="0"/>
              <a:buChar char="•"/>
            </a:pPr>
            <a:r>
              <a:rPr lang="de-DE" sz="1200" dirty="0"/>
              <a:t>Nicht immer findet man gleich eine geeignete Stelle. Lass dich nicht entmutigen und führe einfach eine Woche später nochmals eine Suche durch. Vielleicht ist mittlerweile eine geeignete Stelle online. Für diesen Fall kannst du den Suchzeitraum auf „letzte Woche“ stellen, bei einer täglichen Suche auf „letzte 24 Stunden“, um deine Suche besser einzugrenzen und schneller zum gewünschten Ergebnis zu kommen.</a:t>
            </a:r>
          </a:p>
          <a:p>
            <a:pPr marL="171450" indent="-171450">
              <a:lnSpc>
                <a:spcPct val="130000"/>
              </a:lnSpc>
              <a:buFont typeface="Arial" panose="020B0604020202020204" pitchFamily="34" charset="0"/>
              <a:buChar char="•"/>
            </a:pPr>
            <a:endParaRPr lang="de-DE" sz="1200" dirty="0"/>
          </a:p>
          <a:p>
            <a:pPr marL="171450" indent="-171450">
              <a:lnSpc>
                <a:spcPct val="130000"/>
              </a:lnSpc>
              <a:buFont typeface="Arial" panose="020B0604020202020204" pitchFamily="34" charset="0"/>
              <a:buChar char="•"/>
            </a:pPr>
            <a:endParaRPr lang="de-DE" sz="1200" dirty="0"/>
          </a:p>
        </p:txBody>
      </p:sp>
      <p:sp>
        <p:nvSpPr>
          <p:cNvPr id="16" name="Textfeld 15">
            <a:extLst>
              <a:ext uri="{FF2B5EF4-FFF2-40B4-BE49-F238E27FC236}">
                <a16:creationId xmlns:a16="http://schemas.microsoft.com/office/drawing/2014/main" id="{8402D211-0B8C-934D-80CD-0D8ADD27704F}"/>
              </a:ext>
            </a:extLst>
          </p:cNvPr>
          <p:cNvSpPr txBox="1"/>
          <p:nvPr/>
        </p:nvSpPr>
        <p:spPr>
          <a:xfrm>
            <a:off x="718806" y="3607105"/>
            <a:ext cx="3659078" cy="461665"/>
          </a:xfrm>
          <a:prstGeom prst="rect">
            <a:avLst/>
          </a:prstGeom>
          <a:noFill/>
        </p:spPr>
        <p:txBody>
          <a:bodyPr wrap="square" rtlCol="0">
            <a:spAutoFit/>
          </a:bodyPr>
          <a:lstStyle/>
          <a:p>
            <a:r>
              <a:rPr lang="de-DE" sz="1200" b="1" dirty="0">
                <a:solidFill>
                  <a:srgbClr val="FF0000"/>
                </a:solidFill>
              </a:rPr>
              <a:t> Besprechung mit den </a:t>
            </a:r>
            <a:r>
              <a:rPr lang="de-DE" sz="1200" b="1" dirty="0" err="1">
                <a:solidFill>
                  <a:srgbClr val="FF0000"/>
                </a:solidFill>
              </a:rPr>
              <a:t>SuS</a:t>
            </a:r>
            <a:r>
              <a:rPr lang="de-DE" sz="1200" b="1" dirty="0">
                <a:solidFill>
                  <a:srgbClr val="FF0000"/>
                </a:solidFill>
              </a:rPr>
              <a:t>:</a:t>
            </a:r>
          </a:p>
          <a:p>
            <a:endParaRPr lang="de-DE" sz="1200" b="1" dirty="0">
              <a:solidFill>
                <a:srgbClr val="FF0000"/>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9CD5F9AB-4F5B-5BE1-5404-2F0C2CC558FF}"/>
              </a:ext>
            </a:extLst>
          </p:cNvPr>
          <p:cNvSpPr txBox="1"/>
          <p:nvPr/>
        </p:nvSpPr>
        <p:spPr>
          <a:xfrm>
            <a:off x="4993162" y="3652224"/>
            <a:ext cx="2003342" cy="4093428"/>
          </a:xfrm>
          <a:prstGeom prst="rect">
            <a:avLst/>
          </a:prstGeom>
          <a:solidFill>
            <a:schemeClr val="bg1"/>
          </a:solidFill>
        </p:spPr>
        <p:txBody>
          <a:bodyPr wrap="square" rtlCol="0">
            <a:spAutoFit/>
          </a:bodyPr>
          <a:lstStyle/>
          <a:p>
            <a:pPr>
              <a:spcAft>
                <a:spcPts val="600"/>
              </a:spcAft>
              <a:buNone/>
            </a:pPr>
            <a:r>
              <a:rPr lang="de-DE" sz="1100" b="1" i="1" dirty="0"/>
              <a:t>Optimierte Nutzung von Suchmaschinen: </a:t>
            </a:r>
          </a:p>
          <a:p>
            <a:pPr>
              <a:buNone/>
            </a:pPr>
            <a:r>
              <a:rPr lang="de-DE" sz="1100" dirty="0"/>
              <a:t>Bei beiden Suchmaschinen kann man die Suche ein-grenzen (Zeitraum, Region, Sprache u.a.) und damit die Treffergenauigkeit </a:t>
            </a:r>
            <a:r>
              <a:rPr lang="de-DE" sz="1100" dirty="0" err="1"/>
              <a:t>verbes-sern</a:t>
            </a:r>
            <a:r>
              <a:rPr lang="de-DE" sz="1100" dirty="0"/>
              <a:t>. </a:t>
            </a:r>
            <a:r>
              <a:rPr lang="de-DE" sz="1100" i="1" dirty="0"/>
              <a:t>Google für Windows</a:t>
            </a:r>
            <a:r>
              <a:rPr lang="de-DE" sz="1100" dirty="0"/>
              <a:t> (also auf dem Laptop) bietet unter „Einstellungen“ die Zeile „Erweiterte Suche.“ Das Menü, das sich öffnet, zeigt viele Möglichkeiten, die Suchanfrage zu präzisieren.</a:t>
            </a:r>
          </a:p>
          <a:p>
            <a:pPr>
              <a:buNone/>
            </a:pPr>
            <a:r>
              <a:rPr lang="de-DE" sz="1100" dirty="0"/>
              <a:t>Bei </a:t>
            </a:r>
            <a:r>
              <a:rPr lang="de-DE" sz="1100" i="1" dirty="0"/>
              <a:t>Google für Android </a:t>
            </a:r>
            <a:r>
              <a:rPr lang="de-DE" sz="1100" dirty="0"/>
              <a:t>(Smartphone) gibt es dies nicht. Aber </a:t>
            </a:r>
            <a:r>
              <a:rPr lang="de-DE" sz="1100" i="1" dirty="0"/>
              <a:t>Google Chrome </a:t>
            </a:r>
            <a:r>
              <a:rPr lang="de-DE" sz="1100" dirty="0"/>
              <a:t>bietet diese Möglichkeit: Oben rechts die 3 Punkte an-klicken, dann bei „Desktop-website“ Häkchen setzen. Jetzt kann man alle </a:t>
            </a:r>
            <a:r>
              <a:rPr lang="de-DE" sz="1100" dirty="0" err="1"/>
              <a:t>Funktio-nen</a:t>
            </a:r>
            <a:r>
              <a:rPr lang="de-DE" sz="1100" dirty="0"/>
              <a:t> wie am Laptop nutzen. </a:t>
            </a:r>
          </a:p>
        </p:txBody>
      </p:sp>
      <p:pic>
        <p:nvPicPr>
          <p:cNvPr id="5" name="Grafik 4" descr="Ein Bild, das Screenshot enthält.&#10;&#10;Automatisch generierte Beschreibung">
            <a:extLst>
              <a:ext uri="{FF2B5EF4-FFF2-40B4-BE49-F238E27FC236}">
                <a16:creationId xmlns:a16="http://schemas.microsoft.com/office/drawing/2014/main" id="{EBED3C86-6358-711C-77BC-750AAA3B663E}"/>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l="2933" t="1" b="53242"/>
          <a:stretch/>
        </p:blipFill>
        <p:spPr>
          <a:xfrm>
            <a:off x="5025752" y="7717558"/>
            <a:ext cx="1898744" cy="1480352"/>
          </a:xfrm>
          <a:prstGeom prst="rect">
            <a:avLst/>
          </a:prstGeom>
          <a:ln>
            <a:solidFill>
              <a:srgbClr val="1E497D"/>
            </a:solidFill>
          </a:ln>
          <a:effectLst/>
        </p:spPr>
      </p:pic>
    </p:spTree>
    <p:extLst>
      <p:ext uri="{BB962C8B-B14F-4D97-AF65-F5344CB8AC3E}">
        <p14:creationId xmlns:p14="http://schemas.microsoft.com/office/powerpoint/2010/main" val="3392230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otizenplatzhalter 10">
            <a:extLst>
              <a:ext uri="{FF2B5EF4-FFF2-40B4-BE49-F238E27FC236}">
                <a16:creationId xmlns:a16="http://schemas.microsoft.com/office/drawing/2014/main" id="{C74368EC-C239-4A31-9203-66242CFACE35}"/>
              </a:ext>
            </a:extLst>
          </p:cNvPr>
          <p:cNvSpPr>
            <a:spLocks noGrp="1"/>
          </p:cNvSpPr>
          <p:nvPr>
            <p:ph type="body" sz="quarter" idx="3"/>
          </p:nvPr>
        </p:nvSpPr>
        <p:spPr/>
        <p:txBody>
          <a:bodyPr/>
          <a:lstStyle/>
          <a:p>
            <a:r>
              <a:rPr lang="de-DE" dirty="0"/>
              <a:t>  </a:t>
            </a:r>
          </a:p>
        </p:txBody>
      </p:sp>
      <p:sp>
        <p:nvSpPr>
          <p:cNvPr id="2" name="Folienbildplatzhalter 1"/>
          <p:cNvSpPr>
            <a:spLocks noGrp="1" noRot="1" noChangeAspect="1"/>
          </p:cNvSpPr>
          <p:nvPr>
            <p:ph type="sldImg"/>
          </p:nvPr>
        </p:nvSpPr>
        <p:spPr>
          <a:xfrm>
            <a:off x="309563" y="1055688"/>
            <a:ext cx="3478212" cy="1957387"/>
          </a:xfrm>
        </p:spPr>
      </p:sp>
      <p:sp>
        <p:nvSpPr>
          <p:cNvPr id="8" name="Rechteck 7">
            <a:extLst>
              <a:ext uri="{FF2B5EF4-FFF2-40B4-BE49-F238E27FC236}">
                <a16:creationId xmlns:a16="http://schemas.microsoft.com/office/drawing/2014/main" id="{15873426-6697-4127-9116-20D228BEC79C}"/>
              </a:ext>
            </a:extLst>
          </p:cNvPr>
          <p:cNvSpPr/>
          <p:nvPr/>
        </p:nvSpPr>
        <p:spPr>
          <a:xfrm>
            <a:off x="309290" y="3677146"/>
            <a:ext cx="4392000" cy="5581851"/>
          </a:xfrm>
          <a:prstGeom prst="rect">
            <a:avLst/>
          </a:prstGeom>
          <a:solidFill>
            <a:schemeClr val="bg1">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de-DE" sz="1200" dirty="0">
                <a:solidFill>
                  <a:schemeClr val="tx1"/>
                </a:solidFill>
              </a:rPr>
              <a:t> </a:t>
            </a:r>
          </a:p>
          <a:p>
            <a:endParaRPr lang="de-DE" sz="1200" dirty="0">
              <a:solidFill>
                <a:schemeClr val="tx1"/>
              </a:solidFill>
            </a:endParaRPr>
          </a:p>
        </p:txBody>
      </p:sp>
      <p:sp>
        <p:nvSpPr>
          <p:cNvPr id="4" name="Foliennummernplatzhalter 3"/>
          <p:cNvSpPr>
            <a:spLocks noGrp="1"/>
          </p:cNvSpPr>
          <p:nvPr>
            <p:ph type="sldNum" sz="quarter" idx="5"/>
          </p:nvPr>
        </p:nvSpPr>
        <p:spPr/>
        <p:txBody>
          <a:bodyPr/>
          <a:lstStyle/>
          <a:p>
            <a:fld id="{A2A61CC0-4B0B-4395-B916-EE71BB03C9A7}" type="slidenum">
              <a:rPr lang="de-DE" smtClean="0"/>
              <a:pPr/>
              <a:t>8</a:t>
            </a:fld>
            <a:endParaRPr lang="de-DE" dirty="0"/>
          </a:p>
        </p:txBody>
      </p:sp>
      <p:sp>
        <p:nvSpPr>
          <p:cNvPr id="5" name="Rechteck 4">
            <a:extLst>
              <a:ext uri="{FF2B5EF4-FFF2-40B4-BE49-F238E27FC236}">
                <a16:creationId xmlns:a16="http://schemas.microsoft.com/office/drawing/2014/main" id="{0A0FB4A0-AF08-471E-80CF-B1A490D5A506}"/>
              </a:ext>
            </a:extLst>
          </p:cNvPr>
          <p:cNvSpPr/>
          <p:nvPr/>
        </p:nvSpPr>
        <p:spPr>
          <a:xfrm>
            <a:off x="741600" y="3836911"/>
            <a:ext cx="3888432" cy="276999"/>
          </a:xfrm>
          <a:prstGeom prst="rect">
            <a:avLst/>
          </a:prstGeom>
        </p:spPr>
        <p:txBody>
          <a:bodyPr wrap="square">
            <a:spAutoFit/>
          </a:bodyPr>
          <a:lstStyle/>
          <a:p>
            <a:r>
              <a:rPr lang="en-GB" sz="1200" b="1" dirty="0" err="1">
                <a:solidFill>
                  <a:srgbClr val="FF0000"/>
                </a:solidFill>
              </a:rPr>
              <a:t>Auflösung</a:t>
            </a:r>
            <a:r>
              <a:rPr lang="en-GB" sz="1200" b="1" dirty="0">
                <a:solidFill>
                  <a:srgbClr val="FF0000"/>
                </a:solidFill>
              </a:rPr>
              <a:t> der </a:t>
            </a:r>
            <a:r>
              <a:rPr lang="en-GB" sz="1200" b="1" dirty="0" err="1">
                <a:solidFill>
                  <a:srgbClr val="FF0000"/>
                </a:solidFill>
              </a:rPr>
              <a:t>Übung</a:t>
            </a:r>
            <a:r>
              <a:rPr lang="en-GB" sz="1200" b="1" dirty="0">
                <a:solidFill>
                  <a:srgbClr val="FF0000"/>
                </a:solidFill>
              </a:rPr>
              <a:t> </a:t>
            </a:r>
            <a:r>
              <a:rPr lang="en-GB" sz="1200" b="1" dirty="0" err="1">
                <a:solidFill>
                  <a:srgbClr val="FF0000"/>
                </a:solidFill>
              </a:rPr>
              <a:t>mit</a:t>
            </a:r>
            <a:r>
              <a:rPr lang="en-GB" sz="1200" b="1" dirty="0">
                <a:solidFill>
                  <a:srgbClr val="FF0000"/>
                </a:solidFill>
              </a:rPr>
              <a:t> den </a:t>
            </a:r>
            <a:r>
              <a:rPr lang="en-GB" sz="1200" b="1" dirty="0" err="1">
                <a:solidFill>
                  <a:srgbClr val="FF0000"/>
                </a:solidFill>
              </a:rPr>
              <a:t>SuS</a:t>
            </a:r>
            <a:r>
              <a:rPr lang="en-GB" sz="1200" b="1" dirty="0">
                <a:solidFill>
                  <a:srgbClr val="FF0000"/>
                </a:solidFill>
              </a:rPr>
              <a:t>:</a:t>
            </a:r>
            <a:endParaRPr lang="de-DE" sz="1200" dirty="0"/>
          </a:p>
        </p:txBody>
      </p:sp>
      <p:pic>
        <p:nvPicPr>
          <p:cNvPr id="6" name="Grafik 5" descr="Ein Bild, das Uhr enthält.&#10;&#10;Automatisch generierte Beschreibung">
            <a:extLst>
              <a:ext uri="{FF2B5EF4-FFF2-40B4-BE49-F238E27FC236}">
                <a16:creationId xmlns:a16="http://schemas.microsoft.com/office/drawing/2014/main" id="{AEBF3E02-69DC-40EE-BD55-799AD1135512}"/>
              </a:ext>
            </a:extLst>
          </p:cNvPr>
          <p:cNvPicPr>
            <a:picLocks noChangeAspect="1"/>
          </p:cNvPicPr>
          <p:nvPr/>
        </p:nvPicPr>
        <p:blipFill rotWithShape="1">
          <a:blip r:embed="rId3">
            <a:extLst>
              <a:ext uri="{28A0092B-C50C-407E-A947-70E740481C1C}">
                <a14:useLocalDpi xmlns:a14="http://schemas.microsoft.com/office/drawing/2010/main" val="0"/>
              </a:ext>
            </a:extLst>
          </a:blip>
          <a:srcRect l="32855" t="19869" r="34760" b="60546"/>
          <a:stretch/>
        </p:blipFill>
        <p:spPr>
          <a:xfrm>
            <a:off x="394223" y="3751304"/>
            <a:ext cx="383388" cy="293179"/>
          </a:xfrm>
          <a:prstGeom prst="rect">
            <a:avLst/>
          </a:prstGeom>
        </p:spPr>
      </p:pic>
      <p:sp>
        <p:nvSpPr>
          <p:cNvPr id="3" name="Notizenplatzhalter 2">
            <a:extLst>
              <a:ext uri="{FF2B5EF4-FFF2-40B4-BE49-F238E27FC236}">
                <a16:creationId xmlns:a16="http://schemas.microsoft.com/office/drawing/2014/main" id="{06685B30-0062-2818-DA82-ADC1FD8E25DA}"/>
              </a:ext>
            </a:extLst>
          </p:cNvPr>
          <p:cNvSpPr txBox="1">
            <a:spLocks/>
          </p:cNvSpPr>
          <p:nvPr/>
        </p:nvSpPr>
        <p:spPr>
          <a:xfrm>
            <a:off x="4993162" y="3652224"/>
            <a:ext cx="2077540" cy="5674324"/>
          </a:xfrm>
          <a:prstGeom prst="rect">
            <a:avLst/>
          </a:prstGeom>
          <a:noFill/>
        </p:spPr>
        <p:txBody>
          <a:bodyPr vert="horz" lIns="99048" tIns="49524" rIns="99048" bIns="49524" rtlCol="0">
            <a:noAutofit/>
          </a:bodyPr>
          <a:lstStyle/>
          <a:p>
            <a:pPr marL="0" marR="0" lvl="0" indent="0" algn="l" defTabSz="914400" rtl="0" eaLnBrk="1" fontAlgn="auto" latinLnBrk="0" hangingPunct="1">
              <a:lnSpc>
                <a:spcPct val="100000"/>
              </a:lnSpc>
              <a:spcAft>
                <a:spcPts val="300"/>
              </a:spcAft>
              <a:buClrTx/>
              <a:buSzTx/>
              <a:buFontTx/>
              <a:buNone/>
              <a:tabLst/>
              <a:defRPr/>
            </a:pPr>
            <a:r>
              <a:rPr kumimoji="0" lang="de-DE" sz="1100" b="1" i="1" u="none" strike="noStrike" kern="1200" cap="none" spc="0" normalizeH="0" baseline="0" noProof="0" dirty="0">
                <a:ln>
                  <a:noFill/>
                </a:ln>
                <a:solidFill>
                  <a:schemeClr val="tx1"/>
                </a:solidFill>
                <a:effectLst/>
                <a:uLnTx/>
                <a:uFillTx/>
                <a:ea typeface="+mn-ea"/>
                <a:cs typeface="Arial" pitchFamily="34" charset="0"/>
              </a:rPr>
              <a:t>Das Suchmaschinen-Ranking I:</a:t>
            </a:r>
            <a:endParaRPr lang="de-DE" sz="1100" dirty="0">
              <a:cs typeface="Arial" pitchFamily="34" charset="0"/>
            </a:endParaRPr>
          </a:p>
          <a:p>
            <a:pPr marL="0" marR="0" lvl="0" indent="0" algn="l" defTabSz="914400" rtl="0" eaLnBrk="1" fontAlgn="auto" latinLnBrk="0" hangingPunct="1">
              <a:lnSpc>
                <a:spcPct val="100000"/>
              </a:lnSpc>
              <a:spcAft>
                <a:spcPts val="300"/>
              </a:spcAft>
              <a:buClrTx/>
              <a:buSzTx/>
              <a:buFontTx/>
              <a:buNone/>
              <a:tabLst/>
              <a:defRPr/>
            </a:pPr>
            <a:r>
              <a:rPr kumimoji="0" lang="de-DE" sz="1100" b="0" i="0" u="none" strike="noStrike" kern="1200" cap="none" spc="0" normalizeH="0" baseline="0" noProof="0" dirty="0">
                <a:ln>
                  <a:noFill/>
                </a:ln>
                <a:solidFill>
                  <a:schemeClr val="tx1"/>
                </a:solidFill>
                <a:effectLst/>
                <a:uLnTx/>
                <a:uFillTx/>
                <a:ea typeface="+mn-ea"/>
                <a:cs typeface="Arial" pitchFamily="34" charset="0"/>
              </a:rPr>
              <a:t>Für die </a:t>
            </a:r>
            <a:r>
              <a:rPr kumimoji="0" lang="de-DE" sz="1100" i="1" u="none" strike="noStrike" kern="1200" cap="none" spc="0" normalizeH="0" baseline="0" noProof="0" dirty="0">
                <a:ln>
                  <a:noFill/>
                </a:ln>
                <a:solidFill>
                  <a:schemeClr val="tx1"/>
                </a:solidFill>
                <a:effectLst/>
                <a:uLnTx/>
                <a:uFillTx/>
                <a:ea typeface="+mn-ea"/>
                <a:cs typeface="Arial" pitchFamily="34" charset="0"/>
              </a:rPr>
              <a:t>Qualität von Such-maschinen </a:t>
            </a:r>
            <a:r>
              <a:rPr kumimoji="0" lang="de-DE" sz="1100" b="0" i="0" u="none" strike="noStrike" kern="1200" cap="none" spc="0" normalizeH="0" baseline="0" noProof="0" dirty="0">
                <a:ln>
                  <a:noFill/>
                </a:ln>
                <a:solidFill>
                  <a:schemeClr val="tx1"/>
                </a:solidFill>
                <a:effectLst/>
                <a:uLnTx/>
                <a:uFillTx/>
                <a:ea typeface="+mn-ea"/>
                <a:cs typeface="Arial" pitchFamily="34" charset="0"/>
              </a:rPr>
              <a:t>sind der Umfang an abgesuchten Dokumenten, deren Indexierung (der Such-index ist das </a:t>
            </a:r>
            <a:r>
              <a:rPr kumimoji="0" lang="de-DE" sz="1100" b="0" i="0" u="none" strike="noStrike" kern="1200" cap="none" spc="0" normalizeH="0" baseline="0" noProof="0" dirty="0" err="1">
                <a:ln>
                  <a:noFill/>
                </a:ln>
                <a:solidFill>
                  <a:schemeClr val="tx1"/>
                </a:solidFill>
                <a:effectLst/>
                <a:uLnTx/>
                <a:uFillTx/>
                <a:ea typeface="+mn-ea"/>
                <a:cs typeface="Arial" pitchFamily="34" charset="0"/>
              </a:rPr>
              <a:t>Geschäftsge-heimnis</a:t>
            </a:r>
            <a:r>
              <a:rPr kumimoji="0" lang="de-DE" sz="1100" b="0" i="0" u="none" strike="noStrike" kern="1200" cap="none" spc="0" normalizeH="0" baseline="0" noProof="0" dirty="0">
                <a:ln>
                  <a:noFill/>
                </a:ln>
                <a:solidFill>
                  <a:schemeClr val="tx1"/>
                </a:solidFill>
                <a:effectLst/>
                <a:uLnTx/>
                <a:uFillTx/>
                <a:ea typeface="+mn-ea"/>
                <a:cs typeface="Arial" pitchFamily="34" charset="0"/>
              </a:rPr>
              <a:t>) sowie die Suche-Finde-</a:t>
            </a:r>
            <a:r>
              <a:rPr lang="de-DE" sz="1100" dirty="0">
                <a:cs typeface="Arial" pitchFamily="34" charset="0"/>
              </a:rPr>
              <a:t>G</a:t>
            </a:r>
            <a:r>
              <a:rPr kumimoji="0" lang="de-DE" sz="1100" b="0" i="0" u="none" strike="noStrike" kern="1200" cap="none" spc="0" normalizeH="0" baseline="0" noProof="0" dirty="0" err="1">
                <a:ln>
                  <a:noFill/>
                </a:ln>
                <a:solidFill>
                  <a:schemeClr val="tx1"/>
                </a:solidFill>
                <a:effectLst/>
                <a:uLnTx/>
                <a:uFillTx/>
                <a:ea typeface="+mn-ea"/>
                <a:cs typeface="Arial" pitchFamily="34" charset="0"/>
              </a:rPr>
              <a:t>eschwindigkeit</a:t>
            </a:r>
            <a:r>
              <a:rPr kumimoji="0" lang="de-DE" sz="1100" b="0" i="0" u="none" strike="noStrike" kern="1200" cap="none" spc="0" normalizeH="0" baseline="0" noProof="0" dirty="0">
                <a:ln>
                  <a:noFill/>
                </a:ln>
                <a:solidFill>
                  <a:schemeClr val="tx1"/>
                </a:solidFill>
                <a:effectLst/>
                <a:uLnTx/>
                <a:uFillTx/>
                <a:ea typeface="+mn-ea"/>
                <a:cs typeface="Arial" pitchFamily="34" charset="0"/>
              </a:rPr>
              <a:t> der Programme wichtig. </a:t>
            </a:r>
            <a:br>
              <a:rPr kumimoji="0" lang="de-DE" sz="1100" b="0" i="0" u="none" strike="noStrike" kern="1200" cap="none" spc="0" normalizeH="0" baseline="0" noProof="0" dirty="0">
                <a:ln>
                  <a:noFill/>
                </a:ln>
                <a:solidFill>
                  <a:schemeClr val="tx1"/>
                </a:solidFill>
                <a:effectLst/>
                <a:uLnTx/>
                <a:uFillTx/>
                <a:ea typeface="+mn-ea"/>
                <a:cs typeface="Arial" pitchFamily="34" charset="0"/>
              </a:rPr>
            </a:br>
            <a:r>
              <a:rPr kumimoji="0" lang="de-DE" sz="1100" b="0" i="0" u="none" strike="noStrike" kern="1200" cap="none" spc="0" normalizeH="0" baseline="0" noProof="0" dirty="0">
                <a:ln>
                  <a:noFill/>
                </a:ln>
                <a:solidFill>
                  <a:schemeClr val="tx1"/>
                </a:solidFill>
                <a:effectLst/>
                <a:uLnTx/>
                <a:uFillTx/>
                <a:ea typeface="+mn-ea"/>
                <a:cs typeface="Arial" pitchFamily="34" charset="0"/>
              </a:rPr>
              <a:t>Für den Nutzer bedeutsam ist das sog. </a:t>
            </a:r>
            <a:r>
              <a:rPr kumimoji="0" lang="de-DE" sz="1100" b="0" i="1" u="none" strike="noStrike" kern="1200" cap="none" spc="0" normalizeH="0" baseline="0" noProof="0" dirty="0">
                <a:ln>
                  <a:noFill/>
                </a:ln>
                <a:solidFill>
                  <a:schemeClr val="tx1"/>
                </a:solidFill>
                <a:effectLst/>
                <a:uLnTx/>
                <a:uFillTx/>
                <a:ea typeface="+mn-ea"/>
                <a:cs typeface="Arial" pitchFamily="34" charset="0"/>
              </a:rPr>
              <a:t>Ranking</a:t>
            </a:r>
            <a:r>
              <a:rPr kumimoji="0" lang="de-DE" sz="1100" b="0" i="0" u="none" strike="noStrike" kern="1200" cap="none" spc="0" normalizeH="0" baseline="0" noProof="0" dirty="0">
                <a:ln>
                  <a:noFill/>
                </a:ln>
                <a:solidFill>
                  <a:schemeClr val="tx1"/>
                </a:solidFill>
                <a:effectLst/>
                <a:uLnTx/>
                <a:uFillTx/>
                <a:ea typeface="+mn-ea"/>
                <a:cs typeface="Arial" pitchFamily="34" charset="0"/>
              </a:rPr>
              <a:t>: die Reihen-folge, in der die Treffer </a:t>
            </a:r>
            <a:r>
              <a:rPr kumimoji="0" lang="de-DE" sz="1100" b="0" i="0" u="none" strike="noStrike" kern="1200" cap="none" spc="0" normalizeH="0" baseline="0" noProof="0" dirty="0" err="1">
                <a:ln>
                  <a:noFill/>
                </a:ln>
                <a:solidFill>
                  <a:schemeClr val="tx1"/>
                </a:solidFill>
                <a:effectLst/>
                <a:uLnTx/>
                <a:uFillTx/>
                <a:ea typeface="+mn-ea"/>
                <a:cs typeface="Arial" pitchFamily="34" charset="0"/>
              </a:rPr>
              <a:t>ange</a:t>
            </a:r>
            <a:r>
              <a:rPr kumimoji="0" lang="de-DE" sz="1100" b="0" i="0" u="none" strike="noStrike" kern="1200" cap="none" spc="0" normalizeH="0" baseline="0" noProof="0" dirty="0">
                <a:ln>
                  <a:noFill/>
                </a:ln>
                <a:solidFill>
                  <a:schemeClr val="tx1"/>
                </a:solidFill>
                <a:effectLst/>
                <a:uLnTx/>
                <a:uFillTx/>
                <a:ea typeface="+mn-ea"/>
                <a:cs typeface="Arial" pitchFamily="34" charset="0"/>
              </a:rPr>
              <a:t>-zeigt werden. </a:t>
            </a:r>
            <a:r>
              <a:rPr kumimoji="0" lang="de-DE" sz="1100" b="0" i="0" u="none" strike="noStrike" kern="1200" cap="none" spc="0" normalizeH="0" baseline="0" noProof="0" dirty="0">
                <a:ln>
                  <a:noFill/>
                </a:ln>
                <a:solidFill>
                  <a:schemeClr val="tx1"/>
                </a:solidFill>
                <a:effectLst/>
                <a:uLnTx/>
                <a:uFillTx/>
                <a:ea typeface="+mn-ea"/>
                <a:cs typeface="Arial" pitchFamily="34" charset="0"/>
                <a:sym typeface="Wingdings" panose="05000000000000000000" pitchFamily="2" charset="2"/>
              </a:rPr>
              <a:t> </a:t>
            </a:r>
            <a:r>
              <a:rPr kumimoji="0" lang="de-DE" sz="1100" b="0" i="0" u="none" strike="noStrike" kern="1200" cap="none" spc="0" normalizeH="0" baseline="0" noProof="0" dirty="0">
                <a:ln>
                  <a:noFill/>
                </a:ln>
                <a:solidFill>
                  <a:schemeClr val="tx1"/>
                </a:solidFill>
                <a:effectLst/>
                <a:uLnTx/>
                <a:uFillTx/>
                <a:ea typeface="+mn-ea"/>
                <a:cs typeface="Arial" pitchFamily="34" charset="0"/>
              </a:rPr>
              <a:t>In der Such-maschinensprache die </a:t>
            </a:r>
            <a:r>
              <a:rPr kumimoji="0" lang="de-DE" sz="1100" b="0" i="1" u="none" strike="noStrike" kern="1200" cap="none" spc="0" normalizeH="0" baseline="0" noProof="0" dirty="0">
                <a:ln>
                  <a:noFill/>
                </a:ln>
                <a:solidFill>
                  <a:schemeClr val="tx1"/>
                </a:solidFill>
                <a:effectLst/>
                <a:uLnTx/>
                <a:uFillTx/>
                <a:ea typeface="+mn-ea"/>
                <a:cs typeface="Arial" pitchFamily="34" charset="0"/>
              </a:rPr>
              <a:t>Relevanz</a:t>
            </a:r>
            <a:r>
              <a:rPr kumimoji="0" lang="de-DE" sz="1100" b="0" i="0" u="none" strike="noStrike" kern="1200" cap="none" spc="0" normalizeH="0" baseline="0" noProof="0" dirty="0">
                <a:ln>
                  <a:noFill/>
                </a:ln>
                <a:solidFill>
                  <a:schemeClr val="tx1"/>
                </a:solidFill>
                <a:effectLst/>
                <a:uLnTx/>
                <a:uFillTx/>
                <a:ea typeface="+mn-ea"/>
                <a:cs typeface="Arial" pitchFamily="34" charset="0"/>
              </a:rPr>
              <a:t>. Jede Maschine nutzt eigene Relevanz-Kriterien. </a:t>
            </a:r>
            <a:r>
              <a:rPr kumimoji="0" lang="de-DE" sz="1100" b="0" u="none" strike="noStrike" kern="1200" cap="none" spc="0" normalizeH="0" baseline="0" noProof="0" dirty="0">
                <a:ln>
                  <a:noFill/>
                </a:ln>
                <a:solidFill>
                  <a:schemeClr val="tx1"/>
                </a:solidFill>
                <a:effectLst/>
                <a:uLnTx/>
                <a:uFillTx/>
                <a:ea typeface="+mn-ea"/>
                <a:cs typeface="Arial" pitchFamily="34" charset="0"/>
              </a:rPr>
              <a:t>Diese stützen sich auf </a:t>
            </a:r>
            <a:r>
              <a:rPr kumimoji="0" lang="de-DE" sz="1100" b="0" i="0" u="none" strike="noStrike" kern="1200" cap="none" spc="0" normalizeH="0" baseline="0" noProof="0" dirty="0">
                <a:ln>
                  <a:noFill/>
                </a:ln>
                <a:solidFill>
                  <a:schemeClr val="tx1"/>
                </a:solidFill>
                <a:effectLst/>
                <a:uLnTx/>
                <a:uFillTx/>
                <a:ea typeface="+mn-ea"/>
                <a:cs typeface="Arial" pitchFamily="34" charset="0"/>
              </a:rPr>
              <a:t>Wort- und Kontext-analysen. Google gewichtet zudem die Links, die von irgendwo auf die gesuchte Webseite verweisen. </a:t>
            </a:r>
            <a:r>
              <a:rPr lang="de-DE" sz="1100" dirty="0"/>
              <a:t>Dabei wird jedem Element aufgrund seiner Verlinkungsstruktur ein Gewicht, der PageRank, zugerechnet</a:t>
            </a:r>
            <a:r>
              <a:rPr kumimoji="0" lang="de-DE" sz="1100" b="0" i="0" u="none" strike="noStrike" kern="1200" cap="none" spc="0" normalizeH="0" baseline="0" noProof="0" dirty="0">
                <a:ln>
                  <a:noFill/>
                </a:ln>
                <a:solidFill>
                  <a:schemeClr val="tx1"/>
                </a:solidFill>
                <a:effectLst/>
                <a:uLnTx/>
                <a:uFillTx/>
                <a:ea typeface="+mn-ea"/>
                <a:cs typeface="Arial" pitchFamily="34" charset="0"/>
              </a:rPr>
              <a:t> (je mehr Gewicht, desto relevanter ist der Treffer und desto </a:t>
            </a:r>
            <a:r>
              <a:rPr kumimoji="0" lang="de-DE" sz="1100" b="0" u="none" strike="noStrike" kern="1200" cap="none" spc="0" normalizeH="0" baseline="0" noProof="0" dirty="0">
                <a:ln>
                  <a:noFill/>
                </a:ln>
                <a:solidFill>
                  <a:schemeClr val="tx1"/>
                </a:solidFill>
                <a:effectLst/>
                <a:uLnTx/>
                <a:uFillTx/>
                <a:ea typeface="+mn-ea"/>
                <a:cs typeface="Arial" pitchFamily="34" charset="0"/>
              </a:rPr>
              <a:t>höher sein Ranking; entwickelt hat dies Google-Mitbegründer Larry Page).</a:t>
            </a:r>
            <a:endParaRPr lang="de-DE" sz="1100" i="1" dirty="0">
              <a:cs typeface="Arial" pitchFamily="34" charset="0"/>
            </a:endParaRPr>
          </a:p>
          <a:p>
            <a:pPr lvl="0">
              <a:spcAft>
                <a:spcPts val="300"/>
              </a:spcAft>
              <a:defRPr/>
            </a:pPr>
            <a:r>
              <a:rPr lang="de-DE" sz="1100" dirty="0">
                <a:latin typeface="Arial" panose="020B0604020202020204" pitchFamily="34" charset="0"/>
                <a:cs typeface="Arial" panose="020B0604020202020204" pitchFamily="34" charset="0"/>
                <a:sym typeface="Wingdings" panose="05000000000000000000" pitchFamily="2" charset="2"/>
              </a:rPr>
              <a:t> Forts. nächste Folie</a:t>
            </a:r>
            <a:endParaRPr kumimoji="0" lang="de-DE" sz="1100" b="0" i="0" u="none" strike="noStrike" kern="1200" cap="none" spc="0" normalizeH="0" baseline="0" noProof="0" dirty="0">
              <a:ln>
                <a:noFill/>
              </a:ln>
              <a:solidFill>
                <a:schemeClr val="tx1"/>
              </a:solidFill>
              <a:effectLst/>
              <a:uLnTx/>
              <a:uFillTx/>
              <a:ea typeface="+mn-ea"/>
              <a:cs typeface="Arial" pitchFamily="34" charset="0"/>
            </a:endParaRPr>
          </a:p>
        </p:txBody>
      </p:sp>
      <p:sp>
        <p:nvSpPr>
          <p:cNvPr id="10" name="Textfeld 9">
            <a:extLst>
              <a:ext uri="{FF2B5EF4-FFF2-40B4-BE49-F238E27FC236}">
                <a16:creationId xmlns:a16="http://schemas.microsoft.com/office/drawing/2014/main" id="{E0E8A5C5-2ACB-A5C0-1849-6B3844293110}"/>
              </a:ext>
            </a:extLst>
          </p:cNvPr>
          <p:cNvSpPr txBox="1"/>
          <p:nvPr/>
        </p:nvSpPr>
        <p:spPr>
          <a:xfrm>
            <a:off x="4325381" y="1287923"/>
            <a:ext cx="2151738" cy="276999"/>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Auflösung zur Übung</a:t>
            </a:r>
          </a:p>
        </p:txBody>
      </p:sp>
      <p:sp>
        <p:nvSpPr>
          <p:cNvPr id="12" name="Rechteck 11">
            <a:extLst>
              <a:ext uri="{FF2B5EF4-FFF2-40B4-BE49-F238E27FC236}">
                <a16:creationId xmlns:a16="http://schemas.microsoft.com/office/drawing/2014/main" id="{868B2211-9B53-8BD4-98CB-6FA57B0E6925}"/>
              </a:ext>
            </a:extLst>
          </p:cNvPr>
          <p:cNvSpPr/>
          <p:nvPr/>
        </p:nvSpPr>
        <p:spPr>
          <a:xfrm>
            <a:off x="415592" y="4228281"/>
            <a:ext cx="4330784" cy="5588902"/>
          </a:xfrm>
          <a:prstGeom prst="rect">
            <a:avLst/>
          </a:prstGeom>
        </p:spPr>
        <p:txBody>
          <a:bodyPr wrap="square">
            <a:spAutoFit/>
          </a:bodyPr>
          <a:lstStyle/>
          <a:p>
            <a:pPr>
              <a:lnSpc>
                <a:spcPct val="130000"/>
              </a:lnSpc>
            </a:pPr>
            <a:r>
              <a:rPr lang="de-DE" sz="1200" dirty="0"/>
              <a:t>Nehmt jetzt wieder euer Arbeitsblatt von vorhin </a:t>
            </a:r>
            <a:r>
              <a:rPr lang="de-DE" sz="1200" b="1" dirty="0"/>
              <a:t>(Klick)</a:t>
            </a:r>
            <a:r>
              <a:rPr lang="de-DE" sz="1200" dirty="0"/>
              <a:t>:</a:t>
            </a:r>
            <a:endParaRPr lang="de-DE" sz="1200" b="1" dirty="0"/>
          </a:p>
          <a:p>
            <a:pPr marL="171450" indent="-171450">
              <a:lnSpc>
                <a:spcPct val="130000"/>
              </a:lnSpc>
              <a:buFont typeface="Arial" panose="020B0604020202020204" pitchFamily="34" charset="0"/>
              <a:buChar char="•"/>
            </a:pPr>
            <a:r>
              <a:rPr lang="de-DE" sz="1200" i="1" dirty="0"/>
              <a:t>Mit welcher Suchphrase habt ihr zu Beginn gesucht?</a:t>
            </a:r>
          </a:p>
          <a:p>
            <a:pPr marL="171450" indent="-171450">
              <a:lnSpc>
                <a:spcPct val="130000"/>
              </a:lnSpc>
              <a:buFont typeface="Arial" panose="020B0604020202020204" pitchFamily="34" charset="0"/>
              <a:buChar char="•"/>
            </a:pPr>
            <a:r>
              <a:rPr lang="de-DE" sz="1200" i="1" dirty="0"/>
              <a:t>Habt ihr eine ausgeschriebene Stelle finden können?</a:t>
            </a:r>
          </a:p>
          <a:p>
            <a:pPr marL="171450" indent="-171450">
              <a:lnSpc>
                <a:spcPct val="130000"/>
              </a:lnSpc>
              <a:buFont typeface="Arial" panose="020B0604020202020204" pitchFamily="34" charset="0"/>
              <a:buChar char="•"/>
            </a:pPr>
            <a:r>
              <a:rPr lang="de-DE" sz="1200" i="1" dirty="0"/>
              <a:t>Würdet ihr jetzt einen andere Suchphrase wählen? Wenn ja, welche?</a:t>
            </a:r>
          </a:p>
          <a:p>
            <a:pPr marL="171450" indent="-171450">
              <a:lnSpc>
                <a:spcPct val="130000"/>
              </a:lnSpc>
              <a:buFont typeface="Arial" panose="020B0604020202020204" pitchFamily="34" charset="0"/>
              <a:buChar char="•"/>
            </a:pPr>
            <a:endParaRPr lang="de-DE" sz="1200" i="1" dirty="0"/>
          </a:p>
          <a:p>
            <a:pPr>
              <a:lnSpc>
                <a:spcPct val="130000"/>
              </a:lnSpc>
            </a:pPr>
            <a:r>
              <a:rPr lang="de-DE" sz="1200" dirty="0"/>
              <a:t>Zeigen der Auflösung </a:t>
            </a:r>
            <a:r>
              <a:rPr lang="de-DE" sz="1200" b="1" dirty="0"/>
              <a:t>(Klicken…)</a:t>
            </a:r>
          </a:p>
          <a:p>
            <a:pPr>
              <a:lnSpc>
                <a:spcPct val="130000"/>
              </a:lnSpc>
            </a:pPr>
            <a:endParaRPr lang="de-DE" sz="1200" dirty="0"/>
          </a:p>
          <a:p>
            <a:pPr>
              <a:lnSpc>
                <a:spcPct val="130000"/>
              </a:lnSpc>
            </a:pPr>
            <a:r>
              <a:rPr lang="de-DE" sz="1200" b="1" dirty="0"/>
              <a:t>Hinweis: </a:t>
            </a:r>
            <a:r>
              <a:rPr lang="de-DE" sz="1200" dirty="0"/>
              <a:t>Google präsentiert seine Treffer nach dem sogenannten Ranking (siehe Hintergrund). Für dieses Ranking wird mitunter auch der Nutzerstandort verwertet. Deshalb kann es sein, dass auch ohne Nennung der Stadt oder Region passende Vorschläge präsentiert werden (Google erkennt, von wo wir unsere Anfrage stellen). </a:t>
            </a:r>
          </a:p>
          <a:p>
            <a:pPr>
              <a:lnSpc>
                <a:spcPct val="130000"/>
              </a:lnSpc>
            </a:pPr>
            <a:endParaRPr lang="de-DE" sz="1200" dirty="0"/>
          </a:p>
          <a:p>
            <a:pPr>
              <a:lnSpc>
                <a:spcPct val="130000"/>
              </a:lnSpc>
            </a:pPr>
            <a:r>
              <a:rPr lang="de-DE" sz="1200" dirty="0"/>
              <a:t>Im nächsten Schritt schauen wir uns die Treffer-Präsentation genauer an.</a:t>
            </a:r>
          </a:p>
          <a:p>
            <a:pPr>
              <a:lnSpc>
                <a:spcPct val="130000"/>
              </a:lnSpc>
            </a:pPr>
            <a:endParaRPr lang="de-DE" sz="1200" dirty="0"/>
          </a:p>
          <a:p>
            <a:pPr marL="171450" indent="-171450">
              <a:lnSpc>
                <a:spcPct val="130000"/>
              </a:lnSpc>
              <a:buFont typeface="Arial" panose="020B0604020202020204" pitchFamily="34" charset="0"/>
              <a:buChar char="•"/>
            </a:pPr>
            <a:endParaRPr lang="de-DE" sz="1200" dirty="0"/>
          </a:p>
          <a:p>
            <a:pPr>
              <a:lnSpc>
                <a:spcPct val="130000"/>
              </a:lnSpc>
            </a:pPr>
            <a:endParaRPr lang="de-DE" sz="1200" dirty="0"/>
          </a:p>
          <a:p>
            <a:pPr>
              <a:lnSpc>
                <a:spcPct val="130000"/>
              </a:lnSpc>
            </a:pPr>
            <a:endParaRPr lang="de-DE" sz="1200" dirty="0"/>
          </a:p>
          <a:p>
            <a:pPr>
              <a:lnSpc>
                <a:spcPct val="130000"/>
              </a:lnSpc>
            </a:pPr>
            <a:endParaRPr lang="de-DE" sz="1200" dirty="0"/>
          </a:p>
          <a:p>
            <a:pPr marL="171450" indent="-171450">
              <a:lnSpc>
                <a:spcPct val="130000"/>
              </a:lnSpc>
              <a:buFont typeface="Arial" panose="020B0604020202020204" pitchFamily="34" charset="0"/>
              <a:buChar char="•"/>
            </a:pPr>
            <a:endParaRPr lang="de-DE" sz="1200" dirty="0"/>
          </a:p>
        </p:txBody>
      </p:sp>
    </p:spTree>
    <p:extLst>
      <p:ext uri="{BB962C8B-B14F-4D97-AF65-F5344CB8AC3E}">
        <p14:creationId xmlns:p14="http://schemas.microsoft.com/office/powerpoint/2010/main" val="1207775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5"/>
          </p:nvPr>
        </p:nvSpPr>
        <p:spPr/>
        <p:txBody>
          <a:bodyPr/>
          <a:lstStyle/>
          <a:p>
            <a:fld id="{A2A61CC0-4B0B-4395-B916-EE71BB03C9A7}" type="slidenum">
              <a:rPr lang="de-DE" smtClean="0"/>
              <a:pPr/>
              <a:t>9</a:t>
            </a:fld>
            <a:endParaRPr lang="de-DE" dirty="0"/>
          </a:p>
        </p:txBody>
      </p:sp>
      <p:sp>
        <p:nvSpPr>
          <p:cNvPr id="8" name="Folienbildplatzhalter 7">
            <a:extLst>
              <a:ext uri="{FF2B5EF4-FFF2-40B4-BE49-F238E27FC236}">
                <a16:creationId xmlns:a16="http://schemas.microsoft.com/office/drawing/2014/main" id="{ACA65A44-24FA-4C2C-BBCB-A370BA64EBFD}"/>
              </a:ext>
            </a:extLst>
          </p:cNvPr>
          <p:cNvSpPr>
            <a:spLocks noGrp="1" noRot="1" noChangeAspect="1"/>
          </p:cNvSpPr>
          <p:nvPr>
            <p:ph type="sldImg"/>
          </p:nvPr>
        </p:nvSpPr>
        <p:spPr>
          <a:xfrm>
            <a:off x="479425" y="990600"/>
            <a:ext cx="3263900" cy="1836738"/>
          </a:xfrm>
        </p:spPr>
      </p:sp>
      <p:sp>
        <p:nvSpPr>
          <p:cNvPr id="6" name="Textfeld 5"/>
          <p:cNvSpPr txBox="1"/>
          <p:nvPr/>
        </p:nvSpPr>
        <p:spPr>
          <a:xfrm>
            <a:off x="4325381" y="1287923"/>
            <a:ext cx="2151738" cy="461665"/>
          </a:xfrm>
          <a:prstGeom prst="rect">
            <a:avLst/>
          </a:prstGeom>
          <a:noFill/>
        </p:spPr>
        <p:txBody>
          <a:bodyPr wrap="square" rtlCol="0">
            <a:spAutoFit/>
          </a:bodyPr>
          <a:lstStyle/>
          <a:p>
            <a:pPr algn="l"/>
            <a:r>
              <a:rPr lang="de-DE" sz="1200" dirty="0">
                <a:latin typeface="Arial" panose="020B0604020202020204" pitchFamily="34" charset="0"/>
                <a:cs typeface="Arial" panose="020B0604020202020204" pitchFamily="34" charset="0"/>
              </a:rPr>
              <a:t>Den </a:t>
            </a:r>
            <a:r>
              <a:rPr lang="de-DE" sz="1200" dirty="0" err="1">
                <a:latin typeface="Arial" panose="020B0604020202020204" pitchFamily="34" charset="0"/>
                <a:cs typeface="Arial" panose="020B0604020202020204" pitchFamily="34" charset="0"/>
              </a:rPr>
              <a:t>SuS</a:t>
            </a:r>
            <a:r>
              <a:rPr lang="de-DE" sz="1200" dirty="0">
                <a:latin typeface="Arial" panose="020B0604020202020204" pitchFamily="34" charset="0"/>
                <a:cs typeface="Arial" panose="020B0604020202020204" pitchFamily="34" charset="0"/>
              </a:rPr>
              <a:t> die Charakteristik der Treffer-Anzeige zeigen.</a:t>
            </a:r>
          </a:p>
        </p:txBody>
      </p:sp>
      <p:sp>
        <p:nvSpPr>
          <p:cNvPr id="9" name="Textfeld 8"/>
          <p:cNvSpPr txBox="1"/>
          <p:nvPr/>
        </p:nvSpPr>
        <p:spPr>
          <a:xfrm>
            <a:off x="355666" y="3360440"/>
            <a:ext cx="4526070" cy="4567019"/>
          </a:xfrm>
          <a:prstGeom prst="rect">
            <a:avLst/>
          </a:prstGeom>
          <a:noFill/>
        </p:spPr>
        <p:txBody>
          <a:bodyPr wrap="square" rtlCol="0">
            <a:spAutoFit/>
          </a:bodyPr>
          <a:lstStyle/>
          <a:p>
            <a:pPr>
              <a:lnSpc>
                <a:spcPct val="150000"/>
              </a:lnSpc>
              <a:spcAft>
                <a:spcPts val="600"/>
              </a:spcAft>
            </a:pPr>
            <a:r>
              <a:rPr lang="de-DE" sz="1200" b="1" dirty="0">
                <a:latin typeface="+mj-lt"/>
              </a:rPr>
              <a:t>Vertiefung (sofern Zeit und Interesse): </a:t>
            </a:r>
          </a:p>
          <a:p>
            <a:pPr>
              <a:lnSpc>
                <a:spcPct val="150000"/>
              </a:lnSpc>
            </a:pPr>
            <a:r>
              <a:rPr lang="de-DE" sz="1200" dirty="0">
                <a:latin typeface="+mj-lt"/>
                <a:sym typeface="Wingdings" pitchFamily="2" charset="2"/>
              </a:rPr>
              <a:t>Da wir aus einer ganzen Menge von Suchergebnissen, das für uns Beste raussuchen müssen, bietet es sich an eine Vorauswahl über die Trefferpräsentation vorzunehmen. Ein Blick auf die einzelnen Suchtreffer kann uns einen ersten Überblick geben, ob das gezeigte Ergebnis für uns relevant ist oder nicht.</a:t>
            </a:r>
          </a:p>
          <a:p>
            <a:pPr>
              <a:lnSpc>
                <a:spcPct val="150000"/>
              </a:lnSpc>
            </a:pPr>
            <a:endParaRPr lang="de-DE" sz="1200" dirty="0">
              <a:latin typeface="+mj-lt"/>
              <a:sym typeface="Wingdings" pitchFamily="2" charset="2"/>
            </a:endParaRPr>
          </a:p>
          <a:p>
            <a:pPr>
              <a:lnSpc>
                <a:spcPct val="150000"/>
              </a:lnSpc>
            </a:pPr>
            <a:r>
              <a:rPr lang="de-DE" sz="1200" dirty="0">
                <a:latin typeface="+mj-lt"/>
                <a:sym typeface="Wingdings" pitchFamily="2" charset="2"/>
              </a:rPr>
              <a:t>Das Beispiel: Der Webadresse können wir entnehmen, dass es sich um das </a:t>
            </a:r>
            <a:r>
              <a:rPr lang="de-DE" sz="1200" i="1" dirty="0">
                <a:latin typeface="+mj-lt"/>
                <a:sym typeface="Wingdings" pitchFamily="2" charset="2"/>
              </a:rPr>
              <a:t>Audio Zentrum Leipzig Süd </a:t>
            </a:r>
            <a:r>
              <a:rPr lang="de-DE" sz="1200" dirty="0">
                <a:latin typeface="+mj-lt"/>
                <a:sym typeface="Wingdings" pitchFamily="2" charset="2"/>
              </a:rPr>
              <a:t>handelt. </a:t>
            </a:r>
          </a:p>
          <a:p>
            <a:pPr>
              <a:lnSpc>
                <a:spcPct val="150000"/>
              </a:lnSpc>
            </a:pPr>
            <a:r>
              <a:rPr lang="de-DE" sz="1200" dirty="0">
                <a:latin typeface="+mj-lt"/>
                <a:sym typeface="Wingdings" pitchFamily="2" charset="2"/>
              </a:rPr>
              <a:t>In der Überschrift des Treffers lesen wir hier: Schülerpraktikum.</a:t>
            </a:r>
          </a:p>
          <a:p>
            <a:pPr>
              <a:lnSpc>
                <a:spcPct val="150000"/>
              </a:lnSpc>
            </a:pPr>
            <a:r>
              <a:rPr lang="de-DE" sz="1200" dirty="0">
                <a:latin typeface="+mj-lt"/>
                <a:sym typeface="Wingdings" pitchFamily="2" charset="2"/>
              </a:rPr>
              <a:t>Ein weiteres Indiz, dass sich hinter diesem Link eine entsprechende Stellenausschreibung für unseren gesuchten Praktikumsplatz befindet. </a:t>
            </a:r>
          </a:p>
          <a:p>
            <a:pPr>
              <a:lnSpc>
                <a:spcPct val="150000"/>
              </a:lnSpc>
            </a:pPr>
            <a:r>
              <a:rPr lang="de-DE" sz="1200" dirty="0">
                <a:latin typeface="+mj-lt"/>
                <a:sym typeface="Wingdings" pitchFamily="2" charset="2"/>
              </a:rPr>
              <a:t>Ein vielversprechender Suchtreffer also!</a:t>
            </a:r>
          </a:p>
          <a:p>
            <a:pPr>
              <a:lnSpc>
                <a:spcPct val="150000"/>
              </a:lnSpc>
            </a:pPr>
            <a:endParaRPr lang="de-DE" sz="1200" dirty="0">
              <a:latin typeface="+mj-lt"/>
              <a:sym typeface="Wingdings" pitchFamily="2" charset="2"/>
            </a:endParaRPr>
          </a:p>
          <a:p>
            <a:pPr algn="l">
              <a:lnSpc>
                <a:spcPct val="150000"/>
              </a:lnSpc>
            </a:pPr>
            <a:endParaRPr lang="de-DE" sz="1200" dirty="0">
              <a:latin typeface="+mj-lt"/>
              <a:cs typeface="Arial" panose="020B0604020202020204" pitchFamily="34" charset="0"/>
            </a:endParaRPr>
          </a:p>
        </p:txBody>
      </p:sp>
      <p:sp>
        <p:nvSpPr>
          <p:cNvPr id="2" name="Notizenplatzhalter 2">
            <a:extLst>
              <a:ext uri="{FF2B5EF4-FFF2-40B4-BE49-F238E27FC236}">
                <a16:creationId xmlns:a16="http://schemas.microsoft.com/office/drawing/2014/main" id="{60962FCD-ECD6-C7F9-2B17-2654BA4A50C1}"/>
              </a:ext>
            </a:extLst>
          </p:cNvPr>
          <p:cNvSpPr txBox="1">
            <a:spLocks/>
          </p:cNvSpPr>
          <p:nvPr/>
        </p:nvSpPr>
        <p:spPr>
          <a:xfrm>
            <a:off x="4993162" y="3652224"/>
            <a:ext cx="2077540" cy="5674324"/>
          </a:xfrm>
          <a:prstGeom prst="rect">
            <a:avLst/>
          </a:prstGeom>
          <a:noFill/>
        </p:spPr>
        <p:txBody>
          <a:bodyPr vert="horz" lIns="99048" tIns="49524" rIns="99048" bIns="49524" rtlCol="0">
            <a:noAutofit/>
          </a:bodyPr>
          <a:lstStyle/>
          <a:p>
            <a:pPr>
              <a:spcAft>
                <a:spcPts val="300"/>
              </a:spcAft>
              <a:defRPr/>
            </a:pPr>
            <a:r>
              <a:rPr lang="de-DE" sz="1100" b="1" i="1" dirty="0">
                <a:cs typeface="Arial" pitchFamily="34" charset="0"/>
              </a:rPr>
              <a:t>Das Suchmaschinen-Ranking II:</a:t>
            </a:r>
            <a:endParaRPr lang="de-DE" sz="1100" dirty="0">
              <a:cs typeface="Arial" pitchFamily="34" charset="0"/>
            </a:endParaRPr>
          </a:p>
          <a:p>
            <a:pPr lvl="0">
              <a:spcAft>
                <a:spcPts val="300"/>
              </a:spcAft>
              <a:defRPr/>
            </a:pPr>
            <a:r>
              <a:rPr lang="de-DE" sz="1100" dirty="0">
                <a:cs typeface="Arial" pitchFamily="34" charset="0"/>
              </a:rPr>
              <a:t>Auch persönliche Daten des Nutzers, wie: frühere Suchfragen, Seitenaufrufe und Standort, werden von Suchmaschinen einbezogen. Deshalb erhält man zur selben Suchfrage in Leipzig ein anderes Ranking als in München oder Hamburg. Der folgende Link </a:t>
            </a:r>
            <a:r>
              <a:rPr lang="de-DE" sz="1100" dirty="0" err="1">
                <a:cs typeface="Arial" pitchFamily="34" charset="0"/>
              </a:rPr>
              <a:t>veranschau</a:t>
            </a:r>
            <a:r>
              <a:rPr lang="de-DE" sz="1100" dirty="0">
                <a:cs typeface="Arial" pitchFamily="34" charset="0"/>
              </a:rPr>
              <a:t>-licht, wie man selbst prüfen kann, welche Nutzerdaten auf Google gesammelt werden:</a:t>
            </a:r>
            <a:br>
              <a:rPr lang="de-DE" sz="1100" dirty="0">
                <a:cs typeface="Arial" pitchFamily="34" charset="0"/>
              </a:rPr>
            </a:br>
            <a:r>
              <a:rPr lang="de-DE" sz="1050" dirty="0">
                <a:cs typeface="Arial" pitchFamily="34" charset="0"/>
                <a:hlinkClick r:id="rId3"/>
              </a:rPr>
              <a:t>https://t3n.de/news/digitaler-fussabdruck-google-daten-nutzer-transparenz-579686/</a:t>
            </a:r>
            <a:r>
              <a:rPr lang="de-DE" sz="1050" i="1" dirty="0">
                <a:cs typeface="Arial" pitchFamily="34" charset="0"/>
              </a:rPr>
              <a:t>(Abruf 20.01.23)</a:t>
            </a:r>
          </a:p>
          <a:p>
            <a:pPr lvl="0">
              <a:spcAft>
                <a:spcPts val="300"/>
              </a:spcAft>
              <a:defRPr/>
            </a:pPr>
            <a:r>
              <a:rPr lang="de-DE" sz="1100" dirty="0">
                <a:cs typeface="Arial" pitchFamily="34" charset="0"/>
              </a:rPr>
              <a:t>Durch das massive Sammeln von persönlichen Nutzerdaten hat Google 2021 erneut den kritischen  </a:t>
            </a:r>
            <a:r>
              <a:rPr lang="de-DE" sz="1100" dirty="0" err="1">
                <a:cs typeface="Arial" pitchFamily="34" charset="0"/>
              </a:rPr>
              <a:t>BigBrotherAward</a:t>
            </a:r>
            <a:r>
              <a:rPr lang="de-DE" sz="1100" dirty="0">
                <a:cs typeface="Arial" pitchFamily="34" charset="0"/>
              </a:rPr>
              <a:t> erhalten, und zwar: „für </a:t>
            </a:r>
            <a:r>
              <a:rPr lang="de-DE" sz="1100" dirty="0"/>
              <a:t>jüngst offenbar gewordene massive Manipulation des Internet-Werbemarktes [...]" heißt es u. a. in der Laudatio. </a:t>
            </a:r>
            <a:r>
              <a:rPr lang="de-DE" sz="1000" dirty="0">
                <a:hlinkClick r:id="rId4"/>
              </a:rPr>
              <a:t>https://bigbrotherawards.de/2021/was-mich-wirklich-wuetend-macht-google</a:t>
            </a:r>
            <a:r>
              <a:rPr lang="de-DE" sz="1000" dirty="0"/>
              <a:t> </a:t>
            </a:r>
            <a:r>
              <a:rPr lang="de-DE" sz="1000" i="1" dirty="0"/>
              <a:t>(Abruf: 20.01.23)</a:t>
            </a:r>
            <a:endParaRPr lang="de-DE" sz="1000" dirty="0"/>
          </a:p>
          <a:p>
            <a:pPr lvl="0">
              <a:defRPr/>
            </a:pPr>
            <a:endParaRPr lang="de-DE" sz="1050" dirty="0"/>
          </a:p>
        </p:txBody>
      </p:sp>
    </p:spTree>
    <p:extLst>
      <p:ext uri="{BB962C8B-B14F-4D97-AF65-F5344CB8AC3E}">
        <p14:creationId xmlns:p14="http://schemas.microsoft.com/office/powerpoint/2010/main" val="110117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
        <p:nvSpPr>
          <p:cNvPr id="3" name="Foliennummernplatzhalter 5">
            <a:extLst>
              <a:ext uri="{FF2B5EF4-FFF2-40B4-BE49-F238E27FC236}">
                <a16:creationId xmlns:a16="http://schemas.microsoft.com/office/drawing/2014/main" id="{E1F3207F-E7F8-4119-BCF9-BACBCB06FC10}"/>
              </a:ext>
            </a:extLst>
          </p:cNvPr>
          <p:cNvSpPr txBox="1">
            <a:spLocks/>
          </p:cNvSpPr>
          <p:nvPr userDrawn="1"/>
        </p:nvSpPr>
        <p:spPr>
          <a:xfrm>
            <a:off x="335360" y="6237312"/>
            <a:ext cx="28448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324707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609600" y="1600201"/>
            <a:ext cx="109728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180160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2014921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83499" y="1412776"/>
            <a:ext cx="9121013" cy="4176464"/>
          </a:xfrm>
          <a:prstGeom prst="rect">
            <a:avLst/>
          </a:prstGeo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
        <p:nvSpPr>
          <p:cNvPr id="5" name="Foliennummernplatzhalter 5">
            <a:extLst>
              <a:ext uri="{FF2B5EF4-FFF2-40B4-BE49-F238E27FC236}">
                <a16:creationId xmlns:a16="http://schemas.microsoft.com/office/drawing/2014/main" id="{5D7AE750-48BC-4A66-8C7E-5CDFD680E955}"/>
              </a:ext>
            </a:extLst>
          </p:cNvPr>
          <p:cNvSpPr txBox="1">
            <a:spLocks/>
          </p:cNvSpPr>
          <p:nvPr userDrawn="1"/>
        </p:nvSpPr>
        <p:spPr>
          <a:xfrm>
            <a:off x="335360" y="6237312"/>
            <a:ext cx="28448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4264752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61AECA-E0BC-49B7-8ACF-52D2BD02138C}"/>
              </a:ext>
            </a:extLst>
          </p:cNvPr>
          <p:cNvSpPr>
            <a:spLocks noGrp="1"/>
          </p:cNvSpPr>
          <p:nvPr>
            <p:ph type="ctrTitle"/>
          </p:nvPr>
        </p:nvSpPr>
        <p:spPr>
          <a:xfrm>
            <a:off x="1524000" y="1122363"/>
            <a:ext cx="9144000" cy="2387600"/>
          </a:xfrm>
          <a:prstGeom prst="rect">
            <a:avLst/>
          </a:prstGeom>
        </p:spPr>
        <p:txBody>
          <a:bodyPr anchor="b"/>
          <a:lstStyle>
            <a:lvl1pPr algn="ct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0C995F2D-E0EC-4E61-B48C-6EFE94238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Datumsplatzhalter 3">
            <a:extLst>
              <a:ext uri="{FF2B5EF4-FFF2-40B4-BE49-F238E27FC236}">
                <a16:creationId xmlns:a16="http://schemas.microsoft.com/office/drawing/2014/main" id="{00BCE5DB-FEE1-4ACF-B9CE-8C718898096E}"/>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4ACF5302-F44F-46F6-892A-0354E7BA2B4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15C06F40-C98C-40A6-9DAF-0BDF565F3FD9}"/>
              </a:ext>
            </a:extLst>
          </p:cNvPr>
          <p:cNvSpPr>
            <a:spLocks noGrp="1"/>
          </p:cNvSpPr>
          <p:nvPr>
            <p:ph type="sldNum" sz="quarter" idx="12"/>
          </p:nvPr>
        </p:nvSpPr>
        <p:spPr/>
        <p:txBody>
          <a:bodyPr/>
          <a:lstStyle/>
          <a:p>
            <a:fld id="{995B83AF-091C-4368-ABDB-DF7FEF1A6B80}" type="slidenum">
              <a:rPr lang="de-DE" smtClean="0"/>
              <a:pPr/>
              <a:t>‹Nr.›</a:t>
            </a:fld>
            <a:endParaRPr lang="de-DE"/>
          </a:p>
        </p:txBody>
      </p:sp>
    </p:spTree>
    <p:extLst>
      <p:ext uri="{BB962C8B-B14F-4D97-AF65-F5344CB8AC3E}">
        <p14:creationId xmlns:p14="http://schemas.microsoft.com/office/powerpoint/2010/main" val="193617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3A0318-23CE-49AF-A65C-7D662E8ACB13}"/>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F627583A-DBE5-4AC7-931C-F08D90D42B09}"/>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8AF9BBAE-DA4B-43A3-8707-8BB9B8F94F8F}"/>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A1C8B68-B2E3-47C1-B557-8618A6433A79}"/>
              </a:ext>
            </a:extLst>
          </p:cNvPr>
          <p:cNvSpPr>
            <a:spLocks noGrp="1"/>
          </p:cNvSpPr>
          <p:nvPr>
            <p:ph type="sldNum" sz="quarter" idx="12"/>
          </p:nvPr>
        </p:nvSpPr>
        <p:spPr/>
        <p:txBody>
          <a:bodyPr/>
          <a:lstStyle/>
          <a:p>
            <a:fld id="{995B83AF-091C-4368-ABDB-DF7FEF1A6B80}" type="slidenum">
              <a:rPr lang="de-DE" smtClean="0"/>
              <a:pPr/>
              <a:t>‹Nr.›</a:t>
            </a:fld>
            <a:endParaRPr lang="de-DE" dirty="0"/>
          </a:p>
        </p:txBody>
      </p:sp>
    </p:spTree>
    <p:extLst>
      <p:ext uri="{BB962C8B-B14F-4D97-AF65-F5344CB8AC3E}">
        <p14:creationId xmlns:p14="http://schemas.microsoft.com/office/powerpoint/2010/main" val="215749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35360" y="188640"/>
            <a:ext cx="10972800" cy="792088"/>
          </a:xfrm>
          <a:prstGeom prst="rect">
            <a:avLst/>
          </a:prstGeom>
        </p:spPr>
        <p:txBody>
          <a:bodyPr anchor="ctr"/>
          <a:lstStyle>
            <a:lvl1pPr algn="l">
              <a:defRPr sz="3600" b="0">
                <a:ln>
                  <a:noFill/>
                </a:ln>
                <a:solidFill>
                  <a:schemeClr val="tx1"/>
                </a:solidFill>
                <a:latin typeface="Arial" pitchFamily="34" charset="0"/>
                <a:cs typeface="Arial" pitchFamily="34" charset="0"/>
              </a:defRPr>
            </a:lvl1pPr>
          </a:lstStyle>
          <a:p>
            <a:r>
              <a:rPr lang="de-DE" dirty="0"/>
              <a:t>Titelmasterformat durch Klicken bearbeiten</a:t>
            </a:r>
          </a:p>
        </p:txBody>
      </p:sp>
      <p:sp>
        <p:nvSpPr>
          <p:cNvPr id="3" name="Inhaltsplatzhalter 2"/>
          <p:cNvSpPr>
            <a:spLocks noGrp="1"/>
          </p:cNvSpPr>
          <p:nvPr>
            <p:ph idx="1"/>
          </p:nvPr>
        </p:nvSpPr>
        <p:spPr>
          <a:xfrm>
            <a:off x="609600" y="1600201"/>
            <a:ext cx="109728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
        <p:nvSpPr>
          <p:cNvPr id="7" name="Foliennummernplatzhalter 5">
            <a:extLst>
              <a:ext uri="{FF2B5EF4-FFF2-40B4-BE49-F238E27FC236}">
                <a16:creationId xmlns:a16="http://schemas.microsoft.com/office/drawing/2014/main" id="{4D2CBE2A-CB4B-496A-B9F0-869CE625416B}"/>
              </a:ext>
            </a:extLst>
          </p:cNvPr>
          <p:cNvSpPr txBox="1">
            <a:spLocks/>
          </p:cNvSpPr>
          <p:nvPr userDrawn="1"/>
        </p:nvSpPr>
        <p:spPr>
          <a:xfrm>
            <a:off x="335360" y="6237312"/>
            <a:ext cx="28448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99908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a:xfrm>
            <a:off x="609600" y="6356351"/>
            <a:ext cx="2844800" cy="365125"/>
          </a:xfrm>
          <a:prstGeom prst="rect">
            <a:avLst/>
          </a:prstGeom>
        </p:spPr>
        <p:txBody>
          <a:bodyPr/>
          <a:lstStyle/>
          <a:p>
            <a:endParaRPr lang="de-DE" dirty="0"/>
          </a:p>
        </p:txBody>
      </p:sp>
      <p:sp>
        <p:nvSpPr>
          <p:cNvPr id="5" name="Fußzeilenplatzhalter 4"/>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6" name="Foliennummernplatzhalter 5"/>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406988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219798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a:xfrm>
            <a:off x="609600" y="6356351"/>
            <a:ext cx="2844800" cy="365125"/>
          </a:xfrm>
          <a:prstGeom prst="rect">
            <a:avLst/>
          </a:prstGeom>
        </p:spPr>
        <p:txBody>
          <a:bodyPr/>
          <a:lstStyle/>
          <a:p>
            <a:endParaRPr lang="de-DE" dirty="0"/>
          </a:p>
        </p:txBody>
      </p:sp>
      <p:sp>
        <p:nvSpPr>
          <p:cNvPr id="8" name="Fußzeilenplatzhalter 7"/>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9" name="Foliennummernplatzhalter 8"/>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162728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Titelmasterformat durch Klicken bearbeiten</a:t>
            </a:r>
          </a:p>
        </p:txBody>
      </p:sp>
      <p:sp>
        <p:nvSpPr>
          <p:cNvPr id="3" name="Datumsplatzhalter 2"/>
          <p:cNvSpPr>
            <a:spLocks noGrp="1"/>
          </p:cNvSpPr>
          <p:nvPr>
            <p:ph type="dt" sz="half" idx="10"/>
          </p:nvPr>
        </p:nvSpPr>
        <p:spPr>
          <a:xfrm>
            <a:off x="609600" y="6356351"/>
            <a:ext cx="2844800" cy="365125"/>
          </a:xfrm>
          <a:prstGeom prst="rect">
            <a:avLst/>
          </a:prstGeom>
        </p:spPr>
        <p:txBody>
          <a:bodyPr/>
          <a:lstStyle/>
          <a:p>
            <a:endParaRPr lang="de-DE" dirty="0"/>
          </a:p>
        </p:txBody>
      </p:sp>
      <p:sp>
        <p:nvSpPr>
          <p:cNvPr id="4" name="Fußzeilenplatzhalter 3"/>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5" name="Foliennummernplatzhalter 4"/>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58067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09600" y="6356351"/>
            <a:ext cx="2844800" cy="365125"/>
          </a:xfrm>
          <a:prstGeom prst="rect">
            <a:avLst/>
          </a:prstGeom>
        </p:spPr>
        <p:txBody>
          <a:bodyPr/>
          <a:lstStyle/>
          <a:p>
            <a:endParaRPr lang="de-DE" dirty="0"/>
          </a:p>
        </p:txBody>
      </p:sp>
      <p:sp>
        <p:nvSpPr>
          <p:cNvPr id="3" name="Fußzeilenplatzhalter 2"/>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4" name="Foliennummernplatzhalter 3"/>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198052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133058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a:xfrm>
            <a:off x="609600" y="6356351"/>
            <a:ext cx="2844800" cy="365125"/>
          </a:xfrm>
          <a:prstGeom prst="rect">
            <a:avLst/>
          </a:prstGeom>
        </p:spPr>
        <p:txBody>
          <a:bodyPr/>
          <a:lstStyle/>
          <a:p>
            <a:endParaRPr lang="de-DE" dirty="0"/>
          </a:p>
        </p:txBody>
      </p:sp>
      <p:sp>
        <p:nvSpPr>
          <p:cNvPr id="6" name="Fußzeilenplatzhalter 5"/>
          <p:cNvSpPr>
            <a:spLocks noGrp="1"/>
          </p:cNvSpPr>
          <p:nvPr>
            <p:ph type="ftr" sz="quarter" idx="11"/>
          </p:nvPr>
        </p:nvSpPr>
        <p:spPr>
          <a:xfrm>
            <a:off x="4165600" y="6356351"/>
            <a:ext cx="3860800" cy="365125"/>
          </a:xfrm>
          <a:prstGeom prst="rect">
            <a:avLst/>
          </a:prstGeom>
        </p:spPr>
        <p:txBody>
          <a:bodyPr/>
          <a:lstStyle/>
          <a:p>
            <a:endParaRPr lang="de-DE" dirty="0"/>
          </a:p>
        </p:txBody>
      </p:sp>
      <p:sp>
        <p:nvSpPr>
          <p:cNvPr id="7" name="Foliennummernplatzhalter 6"/>
          <p:cNvSpPr>
            <a:spLocks noGrp="1"/>
          </p:cNvSpPr>
          <p:nvPr>
            <p:ph type="sldNum" sz="quarter" idx="12"/>
          </p:nvPr>
        </p:nvSpPr>
        <p:spPr>
          <a:xfrm>
            <a:off x="8737600" y="6356351"/>
            <a:ext cx="2844800" cy="365125"/>
          </a:xfrm>
          <a:prstGeom prst="rect">
            <a:avLst/>
          </a:prstGeom>
        </p:spPr>
        <p:txBody>
          <a:bodyPr/>
          <a:lstStyle/>
          <a:p>
            <a:fld id="{0793B557-C5D9-488F-ABF8-3B4B976721B8}" type="slidenum">
              <a:rPr lang="de-DE" smtClean="0"/>
              <a:pPr/>
              <a:t>‹Nr.›</a:t>
            </a:fld>
            <a:endParaRPr lang="de-DE" dirty="0"/>
          </a:p>
        </p:txBody>
      </p:sp>
    </p:spTree>
    <p:extLst>
      <p:ext uri="{BB962C8B-B14F-4D97-AF65-F5344CB8AC3E}">
        <p14:creationId xmlns:p14="http://schemas.microsoft.com/office/powerpoint/2010/main" val="202118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el 1"/>
          <p:cNvSpPr txBox="1">
            <a:spLocks/>
          </p:cNvSpPr>
          <p:nvPr userDrawn="1"/>
        </p:nvSpPr>
        <p:spPr>
          <a:xfrm>
            <a:off x="239350" y="216024"/>
            <a:ext cx="11713301" cy="908720"/>
          </a:xfrm>
          <a:prstGeom prst="rect">
            <a:avLst/>
          </a:prstGeom>
        </p:spPr>
        <p:txBody>
          <a:bodyPr>
            <a:normAutofit/>
          </a:bodyPr>
          <a:lstStyle>
            <a:lvl1pPr>
              <a:defRPr sz="3600">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3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Untertitel 2"/>
          <p:cNvSpPr txBox="1">
            <a:spLocks/>
          </p:cNvSpPr>
          <p:nvPr userDrawn="1"/>
        </p:nvSpPr>
        <p:spPr>
          <a:xfrm>
            <a:off x="1583499" y="1412776"/>
            <a:ext cx="9121013" cy="4176464"/>
          </a:xfrm>
          <a:prstGeom prst="rect">
            <a:avLst/>
          </a:prstGeo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DE" sz="1800" b="0"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13" name="Rechteck 12">
            <a:extLst>
              <a:ext uri="{FF2B5EF4-FFF2-40B4-BE49-F238E27FC236}">
                <a16:creationId xmlns:a16="http://schemas.microsoft.com/office/drawing/2014/main" id="{F1B9DE57-DD8B-402A-B6CC-8D9566ECF9DE}"/>
              </a:ext>
            </a:extLst>
          </p:cNvPr>
          <p:cNvSpPr/>
          <p:nvPr userDrawn="1"/>
        </p:nvSpPr>
        <p:spPr>
          <a:xfrm>
            <a:off x="0" y="1094850"/>
            <a:ext cx="7392144" cy="45719"/>
          </a:xfrm>
          <a:prstGeom prst="rect">
            <a:avLst/>
          </a:prstGeom>
          <a:gradFill>
            <a:gsLst>
              <a:gs pos="21000">
                <a:schemeClr val="bg1">
                  <a:alpha val="0"/>
                </a:schemeClr>
              </a:gs>
              <a:gs pos="100000">
                <a:schemeClr val="bg1">
                  <a:lumMod val="0"/>
                  <a:lumOff val="100000"/>
                </a:schemeClr>
              </a:gs>
              <a:gs pos="88000">
                <a:schemeClr val="bg1"/>
              </a:gs>
              <a:gs pos="84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8BFBC58C-0559-44AD-9E52-8253B46338C1}"/>
              </a:ext>
            </a:extLst>
          </p:cNvPr>
          <p:cNvSpPr/>
          <p:nvPr userDrawn="1"/>
        </p:nvSpPr>
        <p:spPr>
          <a:xfrm>
            <a:off x="0" y="0"/>
            <a:ext cx="12192000" cy="1010072"/>
          </a:xfrm>
          <a:prstGeom prst="rect">
            <a:avLst/>
          </a:prstGeom>
          <a:gradFill flip="none" rotWithShape="1">
            <a:gsLst>
              <a:gs pos="0">
                <a:srgbClr val="9BBBCE"/>
              </a:gs>
              <a:gs pos="0">
                <a:srgbClr val="2193B0"/>
              </a:gs>
              <a:gs pos="100000">
                <a:srgbClr val="005AA7"/>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itel 1">
            <a:extLst>
              <a:ext uri="{FF2B5EF4-FFF2-40B4-BE49-F238E27FC236}">
                <a16:creationId xmlns:a16="http://schemas.microsoft.com/office/drawing/2014/main" id="{39117B3E-B6BE-47F7-99D9-473225F4E3E1}"/>
              </a:ext>
            </a:extLst>
          </p:cNvPr>
          <p:cNvSpPr txBox="1">
            <a:spLocks/>
          </p:cNvSpPr>
          <p:nvPr userDrawn="1"/>
        </p:nvSpPr>
        <p:spPr>
          <a:xfrm>
            <a:off x="239350" y="216024"/>
            <a:ext cx="11713301" cy="908720"/>
          </a:xfrm>
          <a:prstGeom prst="rect">
            <a:avLst/>
          </a:prstGeom>
        </p:spPr>
        <p:txBody>
          <a:bodyPr>
            <a:normAutofit/>
          </a:bodyPr>
          <a:lstStyle>
            <a:lvl1pPr>
              <a:defRPr sz="3600">
                <a:latin typeface="Arial" pitchFamily="34" charset="0"/>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DE" sz="36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4" name="Titel 1">
            <a:extLst>
              <a:ext uri="{FF2B5EF4-FFF2-40B4-BE49-F238E27FC236}">
                <a16:creationId xmlns:a16="http://schemas.microsoft.com/office/drawing/2014/main" id="{56FC7A12-D6E1-46B4-881D-108B5BCE41F7}"/>
              </a:ext>
            </a:extLst>
          </p:cNvPr>
          <p:cNvSpPr txBox="1">
            <a:spLocks/>
          </p:cNvSpPr>
          <p:nvPr userDrawn="1"/>
        </p:nvSpPr>
        <p:spPr>
          <a:xfrm>
            <a:off x="166055" y="188640"/>
            <a:ext cx="2387051" cy="648949"/>
          </a:xfrm>
          <a:prstGeom prst="rect">
            <a:avLst/>
          </a:prstGeom>
          <a:effectLst/>
        </p:spPr>
        <p:txBody>
          <a:bodyPr anchor="ctr"/>
          <a:lstStyle>
            <a:lvl1pPr algn="l" defTabSz="914400" rtl="0" eaLnBrk="1" latinLnBrk="0" hangingPunct="1">
              <a:spcBef>
                <a:spcPct val="0"/>
              </a:spcBef>
              <a:buNone/>
              <a:defRPr sz="3600" b="0" kern="1200">
                <a:ln>
                  <a:noFill/>
                </a:ln>
                <a:solidFill>
                  <a:schemeClr val="tx1"/>
                </a:solidFill>
                <a:latin typeface="Arial" pitchFamily="34" charset="0"/>
                <a:ea typeface="+mj-ea"/>
                <a:cs typeface="Arial" pitchFamily="34" charset="0"/>
              </a:defRPr>
            </a:lvl1pPr>
          </a:lstStyle>
          <a:p>
            <a:r>
              <a:rPr lang="de-DE" sz="2800" b="1" cap="none" baseline="0" dirty="0">
                <a:solidFill>
                  <a:schemeClr val="bg1"/>
                </a:solidFill>
                <a:effectLst/>
                <a:latin typeface="Roboto Slab" pitchFamily="2" charset="0"/>
              </a:rPr>
              <a:t>BO-Tool </a:t>
            </a:r>
            <a:r>
              <a:rPr lang="de-DE" sz="2800" b="1" cap="none" baseline="0" dirty="0">
                <a:solidFill>
                  <a:schemeClr val="bg1"/>
                </a:solidFill>
                <a:effectLst/>
                <a:latin typeface="Roboto Slab Light" pitchFamily="2" charset="0"/>
              </a:rPr>
              <a:t> |</a:t>
            </a:r>
          </a:p>
        </p:txBody>
      </p:sp>
      <p:sp>
        <p:nvSpPr>
          <p:cNvPr id="17" name="Foliennummernplatzhalter 5">
            <a:extLst>
              <a:ext uri="{FF2B5EF4-FFF2-40B4-BE49-F238E27FC236}">
                <a16:creationId xmlns:a16="http://schemas.microsoft.com/office/drawing/2014/main" id="{43517813-0800-459C-A6AA-A3938C24267B}"/>
              </a:ext>
            </a:extLst>
          </p:cNvPr>
          <p:cNvSpPr>
            <a:spLocks noGrp="1"/>
          </p:cNvSpPr>
          <p:nvPr>
            <p:ph type="sldNum" sz="quarter" idx="4"/>
          </p:nvPr>
        </p:nvSpPr>
        <p:spPr>
          <a:xfrm>
            <a:off x="239350" y="6339627"/>
            <a:ext cx="2844800" cy="365125"/>
          </a:xfrm>
          <a:prstGeom prst="rect">
            <a:avLst/>
          </a:prstGeom>
        </p:spPr>
        <p:txBody>
          <a:bodyPr/>
          <a:lstStyle/>
          <a:p>
            <a:fld id="{0793B557-C5D9-488F-ABF8-3B4B976721B8}" type="slidenum">
              <a:rPr lang="de-DE" smtClean="0"/>
              <a:pPr/>
              <a:t>‹Nr.›</a:t>
            </a:fld>
            <a:endParaRPr lang="de-DE" dirty="0"/>
          </a:p>
        </p:txBody>
      </p:sp>
      <p:pic>
        <p:nvPicPr>
          <p:cNvPr id="3" name="Picture 2">
            <a:extLst>
              <a:ext uri="{FF2B5EF4-FFF2-40B4-BE49-F238E27FC236}">
                <a16:creationId xmlns:a16="http://schemas.microsoft.com/office/drawing/2014/main" id="{204D55FF-4F27-E148-B0D9-4181AC81A6DE}"/>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997448" y="188640"/>
            <a:ext cx="1955202" cy="648949"/>
          </a:xfrm>
          <a:prstGeom prst="rect">
            <a:avLst/>
          </a:prstGeom>
        </p:spPr>
      </p:pic>
      <p:sp>
        <p:nvSpPr>
          <p:cNvPr id="18" name="Titel 1">
            <a:extLst>
              <a:ext uri="{FF2B5EF4-FFF2-40B4-BE49-F238E27FC236}">
                <a16:creationId xmlns:a16="http://schemas.microsoft.com/office/drawing/2014/main" id="{7F6FE61F-1530-484C-8B66-2A7B225D1980}"/>
              </a:ext>
            </a:extLst>
          </p:cNvPr>
          <p:cNvSpPr txBox="1">
            <a:spLocks/>
          </p:cNvSpPr>
          <p:nvPr userDrawn="1"/>
        </p:nvSpPr>
        <p:spPr>
          <a:xfrm>
            <a:off x="2376432" y="200199"/>
            <a:ext cx="7791365" cy="648949"/>
          </a:xfrm>
          <a:prstGeom prst="rect">
            <a:avLst/>
          </a:prstGeom>
          <a:effectLst/>
        </p:spPr>
        <p:txBody>
          <a:bodyPr anchor="ctr"/>
          <a:lstStyle>
            <a:lvl1pPr algn="l" defTabSz="914400" rtl="0" eaLnBrk="1" latinLnBrk="0" hangingPunct="1">
              <a:spcBef>
                <a:spcPct val="0"/>
              </a:spcBef>
              <a:buNone/>
              <a:defRPr sz="3600" b="0" kern="1200">
                <a:ln>
                  <a:noFill/>
                </a:ln>
                <a:solidFill>
                  <a:schemeClr val="tx1"/>
                </a:solidFill>
                <a:latin typeface="Arial" pitchFamily="34" charset="0"/>
                <a:ea typeface="+mj-ea"/>
                <a:cs typeface="Arial" pitchFamily="34" charset="0"/>
              </a:defRPr>
            </a:lvl1pPr>
          </a:lstStyle>
          <a:p>
            <a:pPr algn="l"/>
            <a:r>
              <a:rPr lang="de-DE" sz="2800" b="0" i="0" baseline="0" dirty="0">
                <a:solidFill>
                  <a:schemeClr val="bg1"/>
                </a:solidFill>
                <a:effectLst/>
                <a:latin typeface="Roboto Slab Light" pitchFamily="2" charset="0"/>
              </a:rPr>
              <a:t>Recherche mit Suchmaschinen</a:t>
            </a:r>
          </a:p>
        </p:txBody>
      </p:sp>
    </p:spTree>
    <p:extLst>
      <p:ext uri="{BB962C8B-B14F-4D97-AF65-F5344CB8AC3E}">
        <p14:creationId xmlns:p14="http://schemas.microsoft.com/office/powerpoint/2010/main" val="42397697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eijc.eu/" TargetMode="External"/><Relationship Id="rId7" Type="http://schemas.openxmlformats.org/officeDocument/2006/relationships/hyperlink" Target="mailto:info@eijc.e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fitfornews.de/" TargetMode="External"/><Relationship Id="rId5" Type="http://schemas.openxmlformats.org/officeDocument/2006/relationships/image" Target="../media/image31.gif"/><Relationship Id="rId4" Type="http://schemas.openxmlformats.org/officeDocument/2006/relationships/hyperlink" Target="http://creativecommons.org/licenses/by-nc-nd/4.0/?ref=chooser-v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ngimg.com/download/38114"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hyperlink" Target="http://stackoverflow.com/questions/13486976/why-does-the-tint-of-searchbar-in-uisearchdisplaycontroller-looks-different-tha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de.wikipedia.org/wiki/Datei:Bing_logo_(2016).svg" TargetMode="External"/><Relationship Id="rId4" Type="http://schemas.openxmlformats.org/officeDocument/2006/relationships/image" Target="../media/image13.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de.wikipedia.org/wiki/Datei:Bing_logo_(2016).sv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jpeg"/><Relationship Id="rId7" Type="http://schemas.openxmlformats.org/officeDocument/2006/relationships/hyperlink" Target="https://svgsilh.com/de/f44336/image/15749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www.pngall.com/check-mark-png" TargetMode="Externa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D57139B2-20D4-4B9E-A053-C8D228228D33}"/>
              </a:ext>
            </a:extLst>
          </p:cNvPr>
          <p:cNvSpPr/>
          <p:nvPr/>
        </p:nvSpPr>
        <p:spPr>
          <a:xfrm>
            <a:off x="0" y="0"/>
            <a:ext cx="12193200" cy="6858000"/>
          </a:xfrm>
          <a:prstGeom prst="rect">
            <a:avLst/>
          </a:prstGeom>
          <a:gradFill flip="none" rotWithShape="1">
            <a:gsLst>
              <a:gs pos="0">
                <a:srgbClr val="005AA7"/>
              </a:gs>
              <a:gs pos="100000">
                <a:srgbClr val="2193B0"/>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itel 1">
            <a:extLst>
              <a:ext uri="{FF2B5EF4-FFF2-40B4-BE49-F238E27FC236}">
                <a16:creationId xmlns:a16="http://schemas.microsoft.com/office/drawing/2014/main" id="{BD1C737E-F726-4365-AC6E-BB10A175CEA2}"/>
              </a:ext>
            </a:extLst>
          </p:cNvPr>
          <p:cNvSpPr txBox="1">
            <a:spLocks/>
          </p:cNvSpPr>
          <p:nvPr/>
        </p:nvSpPr>
        <p:spPr>
          <a:xfrm>
            <a:off x="623392" y="4509120"/>
            <a:ext cx="10972800" cy="1800200"/>
          </a:xfrm>
          <a:prstGeom prst="rect">
            <a:avLst/>
          </a:prstGeom>
        </p:spPr>
        <p:txBody>
          <a:bodyPr>
            <a:normAutofit/>
          </a:bodyP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r>
              <a:rPr lang="de-DE" sz="4400" b="1" dirty="0">
                <a:solidFill>
                  <a:schemeClr val="bg1"/>
                </a:solidFill>
                <a:latin typeface="Roboto Slab" pitchFamily="2" charset="0"/>
                <a:ea typeface="Roboto Slab" pitchFamily="2" charset="0"/>
              </a:rPr>
              <a:t>Berufliche Orientierung</a:t>
            </a:r>
            <a:r>
              <a:rPr lang="de-DE" sz="4400" dirty="0">
                <a:solidFill>
                  <a:schemeClr val="bg1"/>
                </a:solidFill>
                <a:latin typeface="Roboto Slab Light" pitchFamily="2" charset="0"/>
                <a:ea typeface="Roboto Slab Light" pitchFamily="2" charset="0"/>
              </a:rPr>
              <a:t> | </a:t>
            </a:r>
          </a:p>
          <a:p>
            <a:r>
              <a:rPr lang="de-DE" sz="4400" dirty="0">
                <a:solidFill>
                  <a:schemeClr val="bg1"/>
                </a:solidFill>
                <a:latin typeface="Roboto Slab Light" pitchFamily="2" charset="0"/>
                <a:ea typeface="Roboto Slab Light" pitchFamily="2" charset="0"/>
              </a:rPr>
              <a:t>Recherche mit Suchmaschinen</a:t>
            </a:r>
          </a:p>
        </p:txBody>
      </p:sp>
      <p:pic>
        <p:nvPicPr>
          <p:cNvPr id="9" name="Picture 3">
            <a:extLst>
              <a:ext uri="{FF2B5EF4-FFF2-40B4-BE49-F238E27FC236}">
                <a16:creationId xmlns:a16="http://schemas.microsoft.com/office/drawing/2014/main" id="{2838B4EF-39B2-4710-B3E5-3C4650CA1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7608" y="1628800"/>
            <a:ext cx="6801072" cy="2257336"/>
          </a:xfrm>
          <a:prstGeom prst="rect">
            <a:avLst/>
          </a:prstGeom>
        </p:spPr>
      </p:pic>
    </p:spTree>
    <p:extLst>
      <p:ext uri="{BB962C8B-B14F-4D97-AF65-F5344CB8AC3E}">
        <p14:creationId xmlns:p14="http://schemas.microsoft.com/office/powerpoint/2010/main" val="412846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Kleidung, Person, Schuhwerk, Cartoon enthält.&#10;&#10;Automatisch generierte Beschreibung">
            <a:extLst>
              <a:ext uri="{FF2B5EF4-FFF2-40B4-BE49-F238E27FC236}">
                <a16:creationId xmlns:a16="http://schemas.microsoft.com/office/drawing/2014/main" id="{64D53E20-55D6-C531-2DE7-ABBA0C26D4E6}"/>
              </a:ext>
            </a:extLst>
          </p:cNvPr>
          <p:cNvPicPr>
            <a:picLocks noChangeAspect="1"/>
          </p:cNvPicPr>
          <p:nvPr/>
        </p:nvPicPr>
        <p:blipFill rotWithShape="1">
          <a:blip r:embed="rId3">
            <a:extLst>
              <a:ext uri="{28A0092B-C50C-407E-A947-70E740481C1C}">
                <a14:useLocalDpi xmlns:a14="http://schemas.microsoft.com/office/drawing/2010/main" val="0"/>
              </a:ext>
            </a:extLst>
          </a:blip>
          <a:srcRect l="24535" t="41630" r="63845" b="8386"/>
          <a:stretch/>
        </p:blipFill>
        <p:spPr>
          <a:xfrm>
            <a:off x="9064473" y="3068960"/>
            <a:ext cx="3105033" cy="3772622"/>
          </a:xfrm>
          <a:prstGeom prst="rect">
            <a:avLst/>
          </a:prstGeom>
        </p:spPr>
      </p:pic>
      <p:sp>
        <p:nvSpPr>
          <p:cNvPr id="11" name="Rechteck 10">
            <a:extLst>
              <a:ext uri="{FF2B5EF4-FFF2-40B4-BE49-F238E27FC236}">
                <a16:creationId xmlns:a16="http://schemas.microsoft.com/office/drawing/2014/main" id="{4D352BD9-9369-4A23-9DDB-7E0CD2D0FA02}"/>
              </a:ext>
            </a:extLst>
          </p:cNvPr>
          <p:cNvSpPr/>
          <p:nvPr/>
        </p:nvSpPr>
        <p:spPr>
          <a:xfrm>
            <a:off x="0" y="1196752"/>
            <a:ext cx="3513151"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564F4284-3C86-442B-9392-31FA22A43951}"/>
              </a:ext>
            </a:extLst>
          </p:cNvPr>
          <p:cNvSpPr txBox="1"/>
          <p:nvPr/>
        </p:nvSpPr>
        <p:spPr>
          <a:xfrm>
            <a:off x="-168696" y="1286418"/>
            <a:ext cx="4968552" cy="492443"/>
          </a:xfrm>
          <a:prstGeom prst="rect">
            <a:avLst/>
          </a:prstGeom>
          <a:noFill/>
        </p:spPr>
        <p:txBody>
          <a:bodyPr wrap="square" rtlCol="0">
            <a:spAutoFit/>
          </a:bodyPr>
          <a:lstStyle/>
          <a:p>
            <a:pPr marL="481013" marR="0" lvl="3" indent="0" algn="l" defTabSz="914400" rtl="0" eaLnBrk="1" fontAlgn="auto" latinLnBrk="0" hangingPunct="1">
              <a:lnSpc>
                <a:spcPct val="100000"/>
              </a:lnSpc>
              <a:spcBef>
                <a:spcPts val="0"/>
              </a:spcBef>
              <a:spcAft>
                <a:spcPts val="0"/>
              </a:spcAft>
              <a:buClrTx/>
              <a:buSzPct val="100000"/>
              <a:buFontTx/>
              <a:buNone/>
              <a:tabLst/>
              <a:defRPr/>
            </a:pPr>
            <a:r>
              <a:rPr kumimoji="0" lang="de-DE" sz="2600" i="0" u="none" strike="noStrike" kern="1200" cap="none" spc="0" normalizeH="0" baseline="0" noProof="0" dirty="0">
                <a:ln>
                  <a:noFill/>
                </a:ln>
                <a:solidFill>
                  <a:srgbClr val="015BA8"/>
                </a:solidFill>
                <a:effectLst/>
                <a:uLnTx/>
                <a:uFillTx/>
                <a:latin typeface="Arial"/>
                <a:ea typeface="Roboto" panose="02000000000000000000" pitchFamily="2" charset="0"/>
                <a:cs typeface="+mn-cs"/>
              </a:rPr>
              <a:t>Zusammenfassung</a:t>
            </a:r>
          </a:p>
        </p:txBody>
      </p:sp>
      <p:sp>
        <p:nvSpPr>
          <p:cNvPr id="3" name="Foliennummernplatzhalter 2">
            <a:extLst>
              <a:ext uri="{FF2B5EF4-FFF2-40B4-BE49-F238E27FC236}">
                <a16:creationId xmlns:a16="http://schemas.microsoft.com/office/drawing/2014/main" id="{E4665233-56A2-B548-BDD2-8C32E6ED3CA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5B83AF-091C-4368-ABDB-DF7FEF1A6B80}" type="slidenum">
              <a:rPr kumimoji="0" lang="de-DE" sz="18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e-DE"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Rechteck: abgerundete Ecken 3">
            <a:extLst>
              <a:ext uri="{FF2B5EF4-FFF2-40B4-BE49-F238E27FC236}">
                <a16:creationId xmlns:a16="http://schemas.microsoft.com/office/drawing/2014/main" id="{55AC4AFD-A048-5986-A9E3-D9B85622C67C}"/>
              </a:ext>
            </a:extLst>
          </p:cNvPr>
          <p:cNvSpPr/>
          <p:nvPr/>
        </p:nvSpPr>
        <p:spPr>
          <a:xfrm>
            <a:off x="767408" y="2780929"/>
            <a:ext cx="9549678" cy="2016000"/>
          </a:xfrm>
          <a:prstGeom prst="round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ts val="3520"/>
              </a:lnSpc>
              <a:spcAft>
                <a:spcPts val="1200"/>
              </a:spcAft>
              <a:buBlip>
                <a:blip r:embed="rId4"/>
              </a:buBlip>
            </a:pPr>
            <a:r>
              <a:rPr lang="de-DE" sz="2400" dirty="0">
                <a:solidFill>
                  <a:schemeClr val="tx1"/>
                </a:solidFill>
              </a:rPr>
              <a:t>Wähle deine Suchbegriffe so genau wie möglich (Sachwörter!)</a:t>
            </a:r>
          </a:p>
          <a:p>
            <a:pPr marL="457200" indent="-457200">
              <a:lnSpc>
                <a:spcPts val="3520"/>
              </a:lnSpc>
              <a:spcAft>
                <a:spcPts val="1200"/>
              </a:spcAft>
              <a:buBlip>
                <a:blip r:embed="rId4"/>
              </a:buBlip>
            </a:pPr>
            <a:r>
              <a:rPr lang="de-DE" sz="2400" dirty="0">
                <a:solidFill>
                  <a:schemeClr val="tx1"/>
                </a:solidFill>
                <a:latin typeface="Arial" panose="020B0604020202020204" pitchFamily="34" charset="0"/>
                <a:cs typeface="Arial" panose="020B0604020202020204" pitchFamily="34" charset="0"/>
              </a:rPr>
              <a:t>Grenze den Suchzeitraum ein</a:t>
            </a:r>
          </a:p>
          <a:p>
            <a:pPr marL="457200" indent="-457200">
              <a:lnSpc>
                <a:spcPts val="3520"/>
              </a:lnSpc>
              <a:spcAft>
                <a:spcPts val="1200"/>
              </a:spcAft>
              <a:buBlip>
                <a:blip r:embed="rId4"/>
              </a:buBlip>
            </a:pPr>
            <a:r>
              <a:rPr lang="de-DE" sz="2400" dirty="0">
                <a:solidFill>
                  <a:schemeClr val="tx1"/>
                </a:solidFill>
                <a:latin typeface="Arial" panose="020B0604020202020204" pitchFamily="34" charset="0"/>
                <a:cs typeface="Arial" panose="020B0604020202020204" pitchFamily="34" charset="0"/>
              </a:rPr>
              <a:t>Schaue dir mindestens die ersten 10 Suchergebnisse an. </a:t>
            </a:r>
          </a:p>
          <a:p>
            <a:pPr marL="457200" indent="-457200">
              <a:lnSpc>
                <a:spcPts val="3520"/>
              </a:lnSpc>
              <a:spcAft>
                <a:spcPts val="1200"/>
              </a:spcAft>
              <a:buBlip>
                <a:blip r:embed="rId4"/>
              </a:buBlip>
            </a:pPr>
            <a:r>
              <a:rPr lang="de-DE" sz="2400" dirty="0">
                <a:solidFill>
                  <a:schemeClr val="tx1"/>
                </a:solidFill>
                <a:latin typeface="Arial" panose="020B0604020202020204" pitchFamily="34" charset="0"/>
                <a:cs typeface="Arial" panose="020B0604020202020204" pitchFamily="34" charset="0"/>
              </a:rPr>
              <a:t>Beachte: „Gesponserte“ Treffer sind Werbeanzeigen.</a:t>
            </a:r>
          </a:p>
          <a:p>
            <a:pPr marL="457200" indent="-457200">
              <a:lnSpc>
                <a:spcPts val="3520"/>
              </a:lnSpc>
              <a:spcAft>
                <a:spcPts val="1200"/>
              </a:spcAft>
              <a:buBlip>
                <a:blip r:embed="rId4"/>
              </a:buBlip>
            </a:pPr>
            <a:r>
              <a:rPr lang="de-DE" sz="2400" dirty="0">
                <a:solidFill>
                  <a:schemeClr val="tx1"/>
                </a:solidFill>
                <a:latin typeface="Arial" panose="020B0604020202020204" pitchFamily="34" charset="0"/>
                <a:cs typeface="Arial" panose="020B0604020202020204" pitchFamily="34" charset="0"/>
              </a:rPr>
              <a:t>Schaue dir die Treffer genau an. Die Webadresse und der Textanriss geben Hinweise, ob der angezeigte Treffer </a:t>
            </a:r>
            <a:br>
              <a:rPr lang="de-DE" sz="2400" dirty="0">
                <a:solidFill>
                  <a:schemeClr val="tx1"/>
                </a:solidFill>
                <a:latin typeface="Arial" panose="020B0604020202020204" pitchFamily="34" charset="0"/>
                <a:cs typeface="Arial" panose="020B0604020202020204" pitchFamily="34" charset="0"/>
              </a:rPr>
            </a:br>
            <a:r>
              <a:rPr lang="de-DE" sz="2400" dirty="0">
                <a:solidFill>
                  <a:schemeClr val="tx1"/>
                </a:solidFill>
                <a:latin typeface="Arial" panose="020B0604020202020204" pitchFamily="34" charset="0"/>
                <a:cs typeface="Arial" panose="020B0604020202020204" pitchFamily="34" charset="0"/>
              </a:rPr>
              <a:t>für dich interessant ist.</a:t>
            </a:r>
          </a:p>
        </p:txBody>
      </p:sp>
    </p:spTree>
    <p:extLst>
      <p:ext uri="{BB962C8B-B14F-4D97-AF65-F5344CB8AC3E}">
        <p14:creationId xmlns:p14="http://schemas.microsoft.com/office/powerpoint/2010/main" val="208723368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BB91CC8-250E-429D-B6BA-4C3B16CC7AE5}"/>
              </a:ext>
            </a:extLst>
          </p:cNvPr>
          <p:cNvSpPr>
            <a:spLocks noGrp="1"/>
          </p:cNvSpPr>
          <p:nvPr>
            <p:ph type="sldNum" sz="quarter" idx="12"/>
          </p:nvPr>
        </p:nvSpPr>
        <p:spPr/>
        <p:txBody>
          <a:bodyPr/>
          <a:lstStyle/>
          <a:p>
            <a:fld id="{0793B557-C5D9-488F-ABF8-3B4B976721B8}" type="slidenum">
              <a:rPr lang="de-DE" smtClean="0"/>
              <a:pPr/>
              <a:t>11</a:t>
            </a:fld>
            <a:endParaRPr lang="de-DE" dirty="0"/>
          </a:p>
        </p:txBody>
      </p:sp>
      <p:sp>
        <p:nvSpPr>
          <p:cNvPr id="4" name="Rectangle 3">
            <a:extLst>
              <a:ext uri="{FF2B5EF4-FFF2-40B4-BE49-F238E27FC236}">
                <a16:creationId xmlns:a16="http://schemas.microsoft.com/office/drawing/2014/main" id="{B1C1DC27-C34B-4C11-A31E-2B661FE95E6D}"/>
              </a:ext>
            </a:extLst>
          </p:cNvPr>
          <p:cNvSpPr/>
          <p:nvPr/>
        </p:nvSpPr>
        <p:spPr>
          <a:xfrm>
            <a:off x="2077966" y="2523562"/>
            <a:ext cx="5534219" cy="4334437"/>
          </a:xfrm>
          <a:prstGeom prst="rect">
            <a:avLst/>
          </a:prstGeom>
          <a:solidFill>
            <a:srgbClr val="E5F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Rectangle 3">
            <a:extLst>
              <a:ext uri="{FF2B5EF4-FFF2-40B4-BE49-F238E27FC236}">
                <a16:creationId xmlns:a16="http://schemas.microsoft.com/office/drawing/2014/main" id="{14EE1B86-A505-436B-8C74-3448A444FCBD}"/>
              </a:ext>
            </a:extLst>
          </p:cNvPr>
          <p:cNvSpPr/>
          <p:nvPr/>
        </p:nvSpPr>
        <p:spPr>
          <a:xfrm>
            <a:off x="8542334" y="2523562"/>
            <a:ext cx="3649666" cy="4334437"/>
          </a:xfrm>
          <a:prstGeom prst="rect">
            <a:avLst/>
          </a:prstGeom>
          <a:solidFill>
            <a:srgbClr val="E5F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Rectangle 2">
            <a:extLst>
              <a:ext uri="{FF2B5EF4-FFF2-40B4-BE49-F238E27FC236}">
                <a16:creationId xmlns:a16="http://schemas.microsoft.com/office/drawing/2014/main" id="{01237846-03E9-464F-A0C9-00557C63FA0D}"/>
              </a:ext>
            </a:extLst>
          </p:cNvPr>
          <p:cNvSpPr>
            <a:spLocks noChangeArrowheads="1"/>
          </p:cNvSpPr>
          <p:nvPr/>
        </p:nvSpPr>
        <p:spPr bwMode="auto">
          <a:xfrm>
            <a:off x="2077965" y="2762381"/>
            <a:ext cx="52421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hlinkClick r:id="rId3"/>
              </a:rPr>
              <a:t>fit for news </a:t>
            </a:r>
            <a:r>
              <a:rPr kumimoji="0" lang="en-US"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2023 by EIJK gem. </a:t>
            </a:r>
            <a:r>
              <a:rPr kumimoji="0" lang="en-US" altLang="de-DE" sz="1600" b="1" i="0" u="none" strike="noStrike" cap="none" normalizeH="0" baseline="0" dirty="0" err="1">
                <a:ln>
                  <a:noFill/>
                </a:ln>
                <a:solidFill>
                  <a:schemeClr val="tx1"/>
                </a:solidFill>
                <a:effectLst/>
                <a:latin typeface="+mj-lt"/>
                <a:ea typeface="Calibri" panose="020F0502020204030204" pitchFamily="34" charset="0"/>
                <a:cs typeface="Times New Roman" panose="02020603050405020304" pitchFamily="18" charset="0"/>
              </a:rPr>
              <a:t>e.V.</a:t>
            </a:r>
            <a:br>
              <a:rPr kumimoji="0" lang="en-US"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r>
              <a:rPr kumimoji="0" lang="en-US"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is licensed under </a:t>
            </a:r>
            <a:r>
              <a:rPr kumimoji="0" lang="en-US" altLang="de-DE" sz="16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hlinkClick r:id="rId4"/>
              </a:rPr>
              <a:t>CC BY-NC-ND 4.0 </a:t>
            </a:r>
            <a:endParaRPr kumimoji="0" lang="de-DE" altLang="de-DE" sz="1600" b="1" i="0" u="none" strike="noStrike" cap="none" normalizeH="0" baseline="0" dirty="0">
              <a:ln>
                <a:noFill/>
              </a:ln>
              <a:solidFill>
                <a:schemeClr val="tx1"/>
              </a:solidFill>
              <a:effectLst/>
              <a:latin typeface="+mj-lt"/>
            </a:endParaRPr>
          </a:p>
        </p:txBody>
      </p:sp>
      <p:pic>
        <p:nvPicPr>
          <p:cNvPr id="7" name="Grafik 0" descr="CC-Lizenz by nc nd_gtafik.png">
            <a:extLst>
              <a:ext uri="{FF2B5EF4-FFF2-40B4-BE49-F238E27FC236}">
                <a16:creationId xmlns:a16="http://schemas.microsoft.com/office/drawing/2014/main" id="{75EDBCCF-65C7-4565-81B7-9E90FD94D56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0424" y="3504714"/>
            <a:ext cx="2515417" cy="88039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4FCD909-39B2-4315-B66A-36C3BCE47501}"/>
              </a:ext>
            </a:extLst>
          </p:cNvPr>
          <p:cNvSpPr>
            <a:spLocks noChangeArrowheads="1"/>
          </p:cNvSpPr>
          <p:nvPr/>
        </p:nvSpPr>
        <p:spPr bwMode="auto">
          <a:xfrm>
            <a:off x="2077965" y="4567127"/>
            <a:ext cx="568863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Die Einheiten dürfen für individuelle Unterrichtszwecke angepasst werden, aber nicht in veränderter Form weitergegeben werden.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dirty="0">
              <a:latin typeface="+mj-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Regelmäßige Updates, Erweiterungen und neue Lehrmaterialien werden unter </a:t>
            </a: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hlinkClick r:id="rId6"/>
              </a:rPr>
              <a:t>www.fitfornews.de</a:t>
            </a: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bereitgestellt. Bei Fragen kontaktieren Sie das Team des EIJK unter </a:t>
            </a: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hlinkClick r:id="rId7"/>
              </a:rPr>
              <a:t>info@eijc.eu</a:t>
            </a: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Diese Einheit wurde zuletzt veränder</a:t>
            </a:r>
            <a:r>
              <a:rPr kumimoji="0" lang="de-DE" altLang="de-DE" sz="1400" b="0" i="0" strike="noStrike" cap="none" normalizeH="0" baseline="0" dirty="0">
                <a:ln>
                  <a:noFill/>
                </a:ln>
                <a:effectLst/>
                <a:latin typeface="+mj-lt"/>
                <a:ea typeface="Calibri" panose="020F0502020204030204" pitchFamily="34" charset="0"/>
                <a:cs typeface="Times New Roman" panose="02020603050405020304" pitchFamily="18" charset="0"/>
              </a:rPr>
              <a:t>t am </a:t>
            </a:r>
            <a:r>
              <a:rPr lang="de-DE" altLang="de-DE" sz="1400" dirty="0">
                <a:latin typeface="+mj-lt"/>
                <a:ea typeface="Calibri" panose="020F0502020204030204" pitchFamily="34" charset="0"/>
                <a:cs typeface="Times New Roman" panose="02020603050405020304" pitchFamily="18" charset="0"/>
              </a:rPr>
              <a:t>13.09.2023</a:t>
            </a:r>
            <a:r>
              <a:rPr kumimoji="0" lang="de-DE" altLang="de-DE" sz="14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endParaRPr kumimoji="0" lang="de-DE" altLang="de-DE" sz="1400" b="0" i="0" u="none" strike="noStrike" cap="none" normalizeH="0" baseline="0" dirty="0">
              <a:ln>
                <a:noFill/>
              </a:ln>
              <a:solidFill>
                <a:schemeClr val="tx1"/>
              </a:solidFill>
              <a:effectLst/>
              <a:latin typeface="+mj-lt"/>
            </a:endParaRPr>
          </a:p>
        </p:txBody>
      </p:sp>
      <p:pic>
        <p:nvPicPr>
          <p:cNvPr id="9" name="Grafik 8">
            <a:extLst>
              <a:ext uri="{FF2B5EF4-FFF2-40B4-BE49-F238E27FC236}">
                <a16:creationId xmlns:a16="http://schemas.microsoft.com/office/drawing/2014/main" id="{668CECE9-7B24-46E5-8CC2-E3DD7378168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42334" y="2523563"/>
            <a:ext cx="3357615" cy="1009848"/>
          </a:xfrm>
          <a:prstGeom prst="rect">
            <a:avLst/>
          </a:prstGeom>
        </p:spPr>
      </p:pic>
      <p:sp>
        <p:nvSpPr>
          <p:cNvPr id="10" name="Textfeld 9">
            <a:extLst>
              <a:ext uri="{FF2B5EF4-FFF2-40B4-BE49-F238E27FC236}">
                <a16:creationId xmlns:a16="http://schemas.microsoft.com/office/drawing/2014/main" id="{1CA6E8CF-2F04-4082-92EB-65A7A1DCC58E}"/>
              </a:ext>
            </a:extLst>
          </p:cNvPr>
          <p:cNvSpPr txBox="1"/>
          <p:nvPr/>
        </p:nvSpPr>
        <p:spPr>
          <a:xfrm>
            <a:off x="1559496" y="1421135"/>
            <a:ext cx="7344816" cy="492443"/>
          </a:xfrm>
          <a:prstGeom prst="rect">
            <a:avLst/>
          </a:prstGeom>
          <a:noFill/>
        </p:spPr>
        <p:txBody>
          <a:bodyPr wrap="square" rtlCol="0">
            <a:spAutoFit/>
          </a:bodyPr>
          <a:lstStyle/>
          <a:p>
            <a:pPr marL="481013" lvl="3">
              <a:buSzPct val="100000"/>
            </a:pPr>
            <a:r>
              <a:rPr lang="de-DE" sz="2600" b="1" dirty="0">
                <a:solidFill>
                  <a:srgbClr val="015BA8"/>
                </a:solidFill>
                <a:ea typeface="Roboto" panose="02000000000000000000" pitchFamily="2" charset="0"/>
              </a:rPr>
              <a:t>Information zur Lizenzierung</a:t>
            </a:r>
          </a:p>
        </p:txBody>
      </p:sp>
      <p:cxnSp>
        <p:nvCxnSpPr>
          <p:cNvPr id="11" name="Gerader Verbinder 10">
            <a:extLst>
              <a:ext uri="{FF2B5EF4-FFF2-40B4-BE49-F238E27FC236}">
                <a16:creationId xmlns:a16="http://schemas.microsoft.com/office/drawing/2014/main" id="{21B020BF-3CA1-455D-B9B0-ED41DDEA5483}"/>
              </a:ext>
            </a:extLst>
          </p:cNvPr>
          <p:cNvCxnSpPr>
            <a:cxnSpLocks/>
          </p:cNvCxnSpPr>
          <p:nvPr/>
        </p:nvCxnSpPr>
        <p:spPr>
          <a:xfrm flipH="1">
            <a:off x="2077966" y="1988840"/>
            <a:ext cx="10114034" cy="0"/>
          </a:xfrm>
          <a:prstGeom prst="line">
            <a:avLst/>
          </a:prstGeom>
          <a:ln w="88900" cmpd="sng">
            <a:solidFill>
              <a:srgbClr val="015BA8"/>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45C69905-2508-47CA-BFB3-45F2D68C54A2}"/>
              </a:ext>
            </a:extLst>
          </p:cNvPr>
          <p:cNvSpPr txBox="1"/>
          <p:nvPr/>
        </p:nvSpPr>
        <p:spPr>
          <a:xfrm>
            <a:off x="8722285" y="3504067"/>
            <a:ext cx="2722401" cy="2893100"/>
          </a:xfrm>
          <a:prstGeom prst="rect">
            <a:avLst/>
          </a:prstGeom>
          <a:noFill/>
        </p:spPr>
        <p:txBody>
          <a:bodyPr wrap="square" rtlCol="0">
            <a:spAutoFit/>
          </a:bodyPr>
          <a:lstStyle/>
          <a:p>
            <a:br>
              <a:rPr lang="de-DE" sz="1400" dirty="0"/>
            </a:br>
            <a:r>
              <a:rPr lang="de-DE" sz="1400" dirty="0" err="1"/>
              <a:t>Menckestraße</a:t>
            </a:r>
            <a:r>
              <a:rPr lang="de-DE" sz="1400" dirty="0"/>
              <a:t> 27 </a:t>
            </a:r>
            <a:br>
              <a:rPr lang="de-DE" sz="1400" dirty="0"/>
            </a:br>
            <a:r>
              <a:rPr lang="de-DE" sz="1400" dirty="0"/>
              <a:t>04155 Leipzig </a:t>
            </a:r>
            <a:br>
              <a:rPr lang="de-DE" sz="1400" dirty="0"/>
            </a:br>
            <a:r>
              <a:rPr lang="de-DE" sz="1400" dirty="0"/>
              <a:t>Fon: 0341 56 296 66 </a:t>
            </a:r>
            <a:br>
              <a:rPr lang="de-DE" sz="1400" dirty="0"/>
            </a:br>
            <a:r>
              <a:rPr lang="de-DE" sz="1400" dirty="0"/>
              <a:t>E-Mail: info@eijc.eu</a:t>
            </a:r>
          </a:p>
          <a:p>
            <a:r>
              <a:rPr lang="de-DE" sz="1400" dirty="0">
                <a:solidFill>
                  <a:srgbClr val="4A7EBB"/>
                </a:solidFill>
                <a:hlinkClick r:id="rId3"/>
              </a:rPr>
              <a:t>www.eijc.eu</a:t>
            </a:r>
            <a:endParaRPr lang="de-DE" sz="1400" dirty="0">
              <a:solidFill>
                <a:srgbClr val="4A7EBB"/>
              </a:solidFill>
            </a:endParaRPr>
          </a:p>
          <a:p>
            <a:endParaRPr lang="de-DE" sz="1400" dirty="0"/>
          </a:p>
          <a:p>
            <a:endParaRPr lang="de-DE" sz="1400" dirty="0"/>
          </a:p>
          <a:p>
            <a:r>
              <a:rPr lang="de-DE" sz="1400" dirty="0"/>
              <a:t>Das Projekt</a:t>
            </a:r>
            <a:r>
              <a:rPr lang="de-DE" sz="1400" dirty="0">
                <a:solidFill>
                  <a:srgbClr val="015BA8"/>
                </a:solidFill>
              </a:rPr>
              <a:t> </a:t>
            </a:r>
            <a:r>
              <a:rPr lang="de-DE" sz="1400" i="1" dirty="0">
                <a:solidFill>
                  <a:srgbClr val="015BA8"/>
                </a:solidFill>
              </a:rPr>
              <a:t>fit </a:t>
            </a:r>
            <a:r>
              <a:rPr lang="de-DE" sz="1400" i="1" dirty="0" err="1">
                <a:solidFill>
                  <a:srgbClr val="015BA8"/>
                </a:solidFill>
              </a:rPr>
              <a:t>for</a:t>
            </a:r>
            <a:r>
              <a:rPr lang="de-DE" sz="1400" i="1" dirty="0">
                <a:solidFill>
                  <a:srgbClr val="015BA8"/>
                </a:solidFill>
              </a:rPr>
              <a:t> </a:t>
            </a:r>
            <a:r>
              <a:rPr lang="de-DE" sz="1400" i="1" dirty="0" err="1">
                <a:solidFill>
                  <a:srgbClr val="015BA8"/>
                </a:solidFill>
              </a:rPr>
              <a:t>news</a:t>
            </a:r>
            <a:r>
              <a:rPr lang="de-DE" sz="1400" dirty="0">
                <a:solidFill>
                  <a:srgbClr val="015BA8"/>
                </a:solidFill>
              </a:rPr>
              <a:t> </a:t>
            </a:r>
            <a:r>
              <a:rPr lang="de-DE" sz="1400" dirty="0"/>
              <a:t>wird gefördert von der Stiftung Neue Länder (SNL) sowie der Medienstiftung der Sparkasse Leipzig.</a:t>
            </a:r>
            <a:endParaRPr lang="de-DE" sz="1400" dirty="0">
              <a:solidFill>
                <a:srgbClr val="1880C6"/>
              </a:solidFill>
            </a:endParaRPr>
          </a:p>
        </p:txBody>
      </p:sp>
    </p:spTree>
    <p:extLst>
      <p:ext uri="{BB962C8B-B14F-4D97-AF65-F5344CB8AC3E}">
        <p14:creationId xmlns:p14="http://schemas.microsoft.com/office/powerpoint/2010/main" val="2132534046"/>
      </p:ext>
    </p:extLst>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2609C26-7B73-B79A-4EF9-9CB6A014D62F}"/>
              </a:ext>
            </a:extLst>
          </p:cNvPr>
          <p:cNvSpPr/>
          <p:nvPr/>
        </p:nvSpPr>
        <p:spPr>
          <a:xfrm>
            <a:off x="9231728" y="2060848"/>
            <a:ext cx="2736304" cy="4797152"/>
          </a:xfrm>
          <a:prstGeom prst="rect">
            <a:avLst/>
          </a:prstGeom>
          <a:solidFill>
            <a:srgbClr val="DBE5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Kleidung, Hose, Person, Cartoon enthält.&#10;&#10;Automatisch generierte Beschreibung">
            <a:extLst>
              <a:ext uri="{FF2B5EF4-FFF2-40B4-BE49-F238E27FC236}">
                <a16:creationId xmlns:a16="http://schemas.microsoft.com/office/drawing/2014/main" id="{EA83D1A1-5C83-41A7-7239-5B566FE25F0B}"/>
              </a:ext>
            </a:extLst>
          </p:cNvPr>
          <p:cNvPicPr>
            <a:picLocks noChangeAspect="1"/>
          </p:cNvPicPr>
          <p:nvPr/>
        </p:nvPicPr>
        <p:blipFill rotWithShape="1">
          <a:blip r:embed="rId3"/>
          <a:srcRect b="50000"/>
          <a:stretch/>
        </p:blipFill>
        <p:spPr>
          <a:xfrm>
            <a:off x="9108458" y="1582046"/>
            <a:ext cx="2951300" cy="5275954"/>
          </a:xfrm>
          <a:prstGeom prst="rect">
            <a:avLst/>
          </a:prstGeom>
        </p:spPr>
      </p:pic>
      <p:pic>
        <p:nvPicPr>
          <p:cNvPr id="3" name="Grafik 2" descr="Ein Bild, das Kleidung, Schuhwerk, Cartoon, Person enthält.&#10;&#10;Automatisch generierte Beschreibung">
            <a:extLst>
              <a:ext uri="{FF2B5EF4-FFF2-40B4-BE49-F238E27FC236}">
                <a16:creationId xmlns:a16="http://schemas.microsoft.com/office/drawing/2014/main" id="{6FD12913-94AA-1209-1E40-D8E835CF68AF}"/>
              </a:ext>
            </a:extLst>
          </p:cNvPr>
          <p:cNvPicPr>
            <a:picLocks noChangeAspect="1"/>
          </p:cNvPicPr>
          <p:nvPr/>
        </p:nvPicPr>
        <p:blipFill rotWithShape="1">
          <a:blip r:embed="rId4"/>
          <a:srcRect r="81651" b="12233"/>
          <a:stretch/>
        </p:blipFill>
        <p:spPr>
          <a:xfrm>
            <a:off x="-222105" y="1196743"/>
            <a:ext cx="4085858" cy="5661258"/>
          </a:xfrm>
          <a:prstGeom prst="rect">
            <a:avLst/>
          </a:prstGeom>
        </p:spPr>
      </p:pic>
      <p:sp>
        <p:nvSpPr>
          <p:cNvPr id="14" name="Textfeld 13">
            <a:extLst>
              <a:ext uri="{FF2B5EF4-FFF2-40B4-BE49-F238E27FC236}">
                <a16:creationId xmlns:a16="http://schemas.microsoft.com/office/drawing/2014/main" id="{13F7828B-AAC4-4DAC-9B16-450981C21B5E}"/>
              </a:ext>
            </a:extLst>
          </p:cNvPr>
          <p:cNvSpPr txBox="1"/>
          <p:nvPr/>
        </p:nvSpPr>
        <p:spPr>
          <a:xfrm>
            <a:off x="55475" y="1334017"/>
            <a:ext cx="184731" cy="2400657"/>
          </a:xfrm>
          <a:prstGeom prst="rect">
            <a:avLst/>
          </a:prstGeom>
          <a:noFill/>
        </p:spPr>
        <p:txBody>
          <a:bodyPr wrap="none" rtlCol="0">
            <a:spAutoFit/>
          </a:bodyPr>
          <a:lstStyle/>
          <a:p>
            <a:endParaRPr lang="de-DE" sz="15000" dirty="0">
              <a:solidFill>
                <a:srgbClr val="0072C0"/>
              </a:solidFill>
              <a:latin typeface="Arial Black" panose="020B0A04020102020204" pitchFamily="34" charset="0"/>
            </a:endParaRPr>
          </a:p>
        </p:txBody>
      </p:sp>
      <p:sp>
        <p:nvSpPr>
          <p:cNvPr id="8" name="Sprechblase: rechteckig mit abgerundeten Ecken 7">
            <a:extLst>
              <a:ext uri="{FF2B5EF4-FFF2-40B4-BE49-F238E27FC236}">
                <a16:creationId xmlns:a16="http://schemas.microsoft.com/office/drawing/2014/main" id="{234C8617-0EF0-4CA2-AEDA-3FD22A6E2B98}"/>
              </a:ext>
            </a:extLst>
          </p:cNvPr>
          <p:cNvSpPr/>
          <p:nvPr/>
        </p:nvSpPr>
        <p:spPr>
          <a:xfrm>
            <a:off x="2815172" y="1334017"/>
            <a:ext cx="5437595" cy="1249479"/>
          </a:xfrm>
          <a:prstGeom prst="wedgeRoundRectCallout">
            <a:avLst>
              <a:gd name="adj1" fmla="val -54146"/>
              <a:gd name="adj2" fmla="val 96609"/>
              <a:gd name="adj3" fmla="val 16667"/>
            </a:avLst>
          </a:prstGeom>
          <a:solidFill>
            <a:srgbClr val="EB6183"/>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de-DE" sz="2400" dirty="0">
                <a:solidFill>
                  <a:schemeClr val="bg1"/>
                </a:solidFill>
              </a:rPr>
              <a:t>Ich glaube KFZ-Mechatroniker wäre der passende Beruf für mich.</a:t>
            </a:r>
          </a:p>
        </p:txBody>
      </p:sp>
      <p:sp>
        <p:nvSpPr>
          <p:cNvPr id="2" name="Foliennummernplatzhalter 1">
            <a:extLst>
              <a:ext uri="{FF2B5EF4-FFF2-40B4-BE49-F238E27FC236}">
                <a16:creationId xmlns:a16="http://schemas.microsoft.com/office/drawing/2014/main" id="{10A1FE2E-56B7-2A4E-8328-D8C9464D35AD}"/>
              </a:ext>
            </a:extLst>
          </p:cNvPr>
          <p:cNvSpPr>
            <a:spLocks noGrp="1"/>
          </p:cNvSpPr>
          <p:nvPr>
            <p:ph type="sldNum" sz="quarter" idx="12"/>
          </p:nvPr>
        </p:nvSpPr>
        <p:spPr/>
        <p:txBody>
          <a:bodyPr/>
          <a:lstStyle/>
          <a:p>
            <a:fld id="{995B83AF-091C-4368-ABDB-DF7FEF1A6B80}" type="slidenum">
              <a:rPr lang="de-DE" smtClean="0"/>
              <a:pPr/>
              <a:t>2</a:t>
            </a:fld>
            <a:endParaRPr lang="de-DE"/>
          </a:p>
        </p:txBody>
      </p:sp>
      <p:sp>
        <p:nvSpPr>
          <p:cNvPr id="4" name="Sprechblase: rechteckig mit abgerundeten Ecken 7">
            <a:extLst>
              <a:ext uri="{FF2B5EF4-FFF2-40B4-BE49-F238E27FC236}">
                <a16:creationId xmlns:a16="http://schemas.microsoft.com/office/drawing/2014/main" id="{AA5CFF45-7B69-20A4-0AA7-C91273FD32CD}"/>
              </a:ext>
            </a:extLst>
          </p:cNvPr>
          <p:cNvSpPr/>
          <p:nvPr/>
        </p:nvSpPr>
        <p:spPr>
          <a:xfrm>
            <a:off x="2566580" y="5283195"/>
            <a:ext cx="6541878" cy="1249479"/>
          </a:xfrm>
          <a:prstGeom prst="wedgeRoundRectCallout">
            <a:avLst>
              <a:gd name="adj1" fmla="val -56560"/>
              <a:gd name="adj2" fmla="val -154873"/>
              <a:gd name="adj3" fmla="val 16667"/>
            </a:avLst>
          </a:prstGeom>
          <a:solidFill>
            <a:srgbClr val="EB6183"/>
          </a:solidFill>
          <a:ln w="317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de-DE" sz="2400" dirty="0">
                <a:solidFill>
                  <a:schemeClr val="bg1"/>
                </a:solidFill>
              </a:rPr>
              <a:t>Nein! Ich habe keinen Praktikumsplatz in der Nähe finden können.</a:t>
            </a:r>
          </a:p>
        </p:txBody>
      </p:sp>
      <p:sp>
        <p:nvSpPr>
          <p:cNvPr id="7" name="Sprechblase: rechteckig mit abgerundeten Ecken 10">
            <a:extLst>
              <a:ext uri="{FF2B5EF4-FFF2-40B4-BE49-F238E27FC236}">
                <a16:creationId xmlns:a16="http://schemas.microsoft.com/office/drawing/2014/main" id="{4E7F984B-4BA5-281E-2EF0-6B437251C199}"/>
              </a:ext>
            </a:extLst>
          </p:cNvPr>
          <p:cNvSpPr/>
          <p:nvPr/>
        </p:nvSpPr>
        <p:spPr>
          <a:xfrm>
            <a:off x="4511824" y="2744397"/>
            <a:ext cx="4845226" cy="2276793"/>
          </a:xfrm>
          <a:prstGeom prst="wedgeRoundRectCallout">
            <a:avLst>
              <a:gd name="adj1" fmla="val 70004"/>
              <a:gd name="adj2" fmla="val -43398"/>
              <a:gd name="adj3" fmla="val 16667"/>
            </a:avLst>
          </a:prstGeom>
          <a:solidFill>
            <a:schemeClr val="accent1"/>
          </a:solidFill>
          <a:ln w="31750">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800"/>
              </a:spcBef>
            </a:pPr>
            <a:r>
              <a:rPr lang="de-DE" sz="2400" dirty="0">
                <a:solidFill>
                  <a:schemeClr val="bg1"/>
                </a:solidFill>
              </a:rPr>
              <a:t>Bist du dir sicher? Hast du schon ein Praktikum in diesem Bereich gemacht?</a:t>
            </a:r>
          </a:p>
        </p:txBody>
      </p:sp>
    </p:spTree>
    <p:extLst>
      <p:ext uri="{BB962C8B-B14F-4D97-AF65-F5344CB8AC3E}">
        <p14:creationId xmlns:p14="http://schemas.microsoft.com/office/powerpoint/2010/main" val="1944206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1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750"/>
                            </p:stCondLst>
                            <p:childTnLst>
                              <p:par>
                                <p:cTn id="13" presetID="1" presetClass="entr" presetSubtype="0" fill="hold" grpId="0" nodeType="afterEffect">
                                  <p:stCondLst>
                                    <p:cond delay="3500"/>
                                  </p:stCondLst>
                                  <p:childTnLst>
                                    <p:set>
                                      <p:cBhvr>
                                        <p:cTn id="14" dur="1" fill="hold">
                                          <p:stCondLst>
                                            <p:cond delay="174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E6D229B4-AC23-493A-B4DC-62846BED27D5}"/>
              </a:ext>
            </a:extLst>
          </p:cNvPr>
          <p:cNvSpPr/>
          <p:nvPr/>
        </p:nvSpPr>
        <p:spPr>
          <a:xfrm>
            <a:off x="1" y="1175779"/>
            <a:ext cx="7176119"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02D49CA-7600-48C1-B106-84B2E68C9F0E}"/>
              </a:ext>
            </a:extLst>
          </p:cNvPr>
          <p:cNvSpPr txBox="1"/>
          <p:nvPr/>
        </p:nvSpPr>
        <p:spPr>
          <a:xfrm>
            <a:off x="-168696" y="1289597"/>
            <a:ext cx="7344816" cy="492443"/>
          </a:xfrm>
          <a:prstGeom prst="rect">
            <a:avLst/>
          </a:prstGeom>
          <a:noFill/>
        </p:spPr>
        <p:txBody>
          <a:bodyPr wrap="square" rtlCol="0">
            <a:spAutoFit/>
          </a:bodyPr>
          <a:lstStyle/>
          <a:p>
            <a:pPr marL="481013" lvl="3">
              <a:buSzPct val="100000"/>
            </a:pPr>
            <a:r>
              <a:rPr lang="de-DE" sz="2600" dirty="0">
                <a:solidFill>
                  <a:srgbClr val="015BA8"/>
                </a:solidFill>
                <a:ea typeface="Roboto" panose="02000000000000000000" pitchFamily="2" charset="0"/>
              </a:rPr>
              <a:t>Zuverlässige Informationen finden! aber wie?</a:t>
            </a:r>
          </a:p>
        </p:txBody>
      </p:sp>
      <p:sp>
        <p:nvSpPr>
          <p:cNvPr id="2" name="Foliennummernplatzhalter 1">
            <a:extLst>
              <a:ext uri="{FF2B5EF4-FFF2-40B4-BE49-F238E27FC236}">
                <a16:creationId xmlns:a16="http://schemas.microsoft.com/office/drawing/2014/main" id="{FB977683-4550-AC49-BF8C-B95F53D4D734}"/>
              </a:ext>
            </a:extLst>
          </p:cNvPr>
          <p:cNvSpPr>
            <a:spLocks noGrp="1"/>
          </p:cNvSpPr>
          <p:nvPr>
            <p:ph type="sldNum" sz="quarter" idx="12"/>
          </p:nvPr>
        </p:nvSpPr>
        <p:spPr>
          <a:xfrm>
            <a:off x="222165" y="6359618"/>
            <a:ext cx="2844800" cy="365125"/>
          </a:xfrm>
        </p:spPr>
        <p:txBody>
          <a:bodyPr/>
          <a:lstStyle/>
          <a:p>
            <a:fld id="{0793B557-C5D9-488F-ABF8-3B4B976721B8}" type="slidenum">
              <a:rPr lang="de-DE" smtClean="0">
                <a:solidFill>
                  <a:schemeClr val="bg1"/>
                </a:solidFill>
              </a:rPr>
              <a:pPr/>
              <a:t>3</a:t>
            </a:fld>
            <a:endParaRPr lang="de-DE" dirty="0">
              <a:solidFill>
                <a:schemeClr val="bg1"/>
              </a:solidFill>
            </a:endParaRPr>
          </a:p>
        </p:txBody>
      </p:sp>
      <p:sp>
        <p:nvSpPr>
          <p:cNvPr id="4" name="Abgerundetes Rechteck 3">
            <a:extLst>
              <a:ext uri="{FF2B5EF4-FFF2-40B4-BE49-F238E27FC236}">
                <a16:creationId xmlns:a16="http://schemas.microsoft.com/office/drawing/2014/main" id="{BB3CE0B4-9BEE-26A6-6249-21925DDA9C5A}"/>
              </a:ext>
            </a:extLst>
          </p:cNvPr>
          <p:cNvSpPr/>
          <p:nvPr/>
        </p:nvSpPr>
        <p:spPr>
          <a:xfrm>
            <a:off x="1127448" y="2708920"/>
            <a:ext cx="8784976" cy="3240360"/>
          </a:xfrm>
          <a:prstGeom prst="roundRect">
            <a:avLst/>
          </a:prstGeom>
          <a:solidFill>
            <a:srgbClr val="4F81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descr="Ein Bild, das Kleidung, Person, Schuhwerk, Mobiliar enthält.&#10;&#10;Automatisch generierte Beschreibung">
            <a:extLst>
              <a:ext uri="{FF2B5EF4-FFF2-40B4-BE49-F238E27FC236}">
                <a16:creationId xmlns:a16="http://schemas.microsoft.com/office/drawing/2014/main" id="{E860CFD4-FAED-6D8A-9D41-6B8FE579ECEF}"/>
              </a:ext>
            </a:extLst>
          </p:cNvPr>
          <p:cNvPicPr>
            <a:picLocks noChangeAspect="1"/>
          </p:cNvPicPr>
          <p:nvPr/>
        </p:nvPicPr>
        <p:blipFill rotWithShape="1">
          <a:blip r:embed="rId3">
            <a:extLst>
              <a:ext uri="{28A0092B-C50C-407E-A947-70E740481C1C}">
                <a14:useLocalDpi xmlns:a14="http://schemas.microsoft.com/office/drawing/2010/main" val="0"/>
              </a:ext>
            </a:extLst>
          </a:blip>
          <a:srcRect r="65618" b="33822"/>
          <a:stretch/>
        </p:blipFill>
        <p:spPr>
          <a:xfrm>
            <a:off x="1116608" y="2192331"/>
            <a:ext cx="1821759" cy="3776026"/>
          </a:xfrm>
          <a:prstGeom prst="rect">
            <a:avLst/>
          </a:prstGeom>
        </p:spPr>
      </p:pic>
      <p:sp>
        <p:nvSpPr>
          <p:cNvPr id="7" name="Textfeld 6">
            <a:extLst>
              <a:ext uri="{FF2B5EF4-FFF2-40B4-BE49-F238E27FC236}">
                <a16:creationId xmlns:a16="http://schemas.microsoft.com/office/drawing/2014/main" id="{E8E351B1-33A9-11CC-9D74-31088C4F04B7}"/>
              </a:ext>
            </a:extLst>
          </p:cNvPr>
          <p:cNvSpPr txBox="1"/>
          <p:nvPr/>
        </p:nvSpPr>
        <p:spPr>
          <a:xfrm>
            <a:off x="2986595" y="3128226"/>
            <a:ext cx="6624736" cy="2401748"/>
          </a:xfrm>
          <a:prstGeom prst="rect">
            <a:avLst/>
          </a:prstGeom>
          <a:noFill/>
        </p:spPr>
        <p:txBody>
          <a:bodyPr wrap="square" rtlCol="0">
            <a:spAutoFit/>
          </a:bodyPr>
          <a:lstStyle/>
          <a:p>
            <a:pPr>
              <a:lnSpc>
                <a:spcPct val="120000"/>
              </a:lnSpc>
            </a:pPr>
            <a:r>
              <a:rPr lang="de-DE" sz="3200" dirty="0">
                <a:solidFill>
                  <a:schemeClr val="bg1"/>
                </a:solidFill>
              </a:rPr>
              <a:t>Was meint ihr? </a:t>
            </a:r>
          </a:p>
          <a:p>
            <a:pPr>
              <a:lnSpc>
                <a:spcPct val="120000"/>
              </a:lnSpc>
            </a:pPr>
            <a:r>
              <a:rPr lang="de-DE" sz="3200" dirty="0">
                <a:solidFill>
                  <a:schemeClr val="bg1"/>
                </a:solidFill>
              </a:rPr>
              <a:t>Wie könnte Anton einen geeigneten Praktikumsplatz finden?</a:t>
            </a:r>
          </a:p>
          <a:p>
            <a:pPr>
              <a:lnSpc>
                <a:spcPct val="120000"/>
              </a:lnSpc>
            </a:pPr>
            <a:r>
              <a:rPr lang="de-DE" sz="3200" dirty="0">
                <a:solidFill>
                  <a:schemeClr val="bg1"/>
                </a:solidFill>
              </a:rPr>
              <a:t>Macht Vorschläge!</a:t>
            </a:r>
          </a:p>
        </p:txBody>
      </p:sp>
      <p:pic>
        <p:nvPicPr>
          <p:cNvPr id="9" name="Grafik 8" descr="Ein Bild, das Symbol, Grafiken, Silhouette, Design enthält.&#10;&#10;Automatisch generierte Beschreibung">
            <a:extLst>
              <a:ext uri="{FF2B5EF4-FFF2-40B4-BE49-F238E27FC236}">
                <a16:creationId xmlns:a16="http://schemas.microsoft.com/office/drawing/2014/main" id="{86035059-08C0-4156-ACFA-DCFE90D688F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88653" y="1870103"/>
            <a:ext cx="4748636" cy="4392488"/>
          </a:xfrm>
          <a:prstGeom prst="rect">
            <a:avLst/>
          </a:prstGeom>
          <a:effectLst>
            <a:outerShdw blurRad="50800" dist="38100" dir="8100000" algn="tr" rotWithShape="0">
              <a:prstClr val="black">
                <a:alpha val="40000"/>
              </a:prstClr>
            </a:outerShdw>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E6D229B4-AC23-493A-B4DC-62846BED27D5}"/>
              </a:ext>
            </a:extLst>
          </p:cNvPr>
          <p:cNvSpPr/>
          <p:nvPr/>
        </p:nvSpPr>
        <p:spPr>
          <a:xfrm>
            <a:off x="1" y="1175779"/>
            <a:ext cx="8472263"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02D49CA-7600-48C1-B106-84B2E68C9F0E}"/>
              </a:ext>
            </a:extLst>
          </p:cNvPr>
          <p:cNvSpPr txBox="1"/>
          <p:nvPr/>
        </p:nvSpPr>
        <p:spPr>
          <a:xfrm>
            <a:off x="2690686" y="1299488"/>
            <a:ext cx="7344816" cy="492443"/>
          </a:xfrm>
          <a:prstGeom prst="rect">
            <a:avLst/>
          </a:prstGeom>
          <a:noFill/>
        </p:spPr>
        <p:txBody>
          <a:bodyPr wrap="square" rtlCol="0">
            <a:spAutoFit/>
          </a:bodyPr>
          <a:lstStyle/>
          <a:p>
            <a:pPr marL="481013" lvl="3">
              <a:buSzPct val="100000"/>
            </a:pPr>
            <a:r>
              <a:rPr lang="de-DE" sz="2600" dirty="0">
                <a:solidFill>
                  <a:srgbClr val="015BA8"/>
                </a:solidFill>
                <a:ea typeface="Roboto" panose="02000000000000000000" pitchFamily="2" charset="0"/>
              </a:rPr>
              <a:t>Zuverlässige Informationen finden</a:t>
            </a:r>
          </a:p>
        </p:txBody>
      </p:sp>
      <p:sp>
        <p:nvSpPr>
          <p:cNvPr id="2" name="Foliennummernplatzhalter 1">
            <a:extLst>
              <a:ext uri="{FF2B5EF4-FFF2-40B4-BE49-F238E27FC236}">
                <a16:creationId xmlns:a16="http://schemas.microsoft.com/office/drawing/2014/main" id="{FB977683-4550-AC49-BF8C-B95F53D4D734}"/>
              </a:ext>
            </a:extLst>
          </p:cNvPr>
          <p:cNvSpPr>
            <a:spLocks noGrp="1"/>
          </p:cNvSpPr>
          <p:nvPr>
            <p:ph type="sldNum" sz="quarter" idx="12"/>
          </p:nvPr>
        </p:nvSpPr>
        <p:spPr>
          <a:xfrm>
            <a:off x="222165" y="6359618"/>
            <a:ext cx="2844800" cy="365125"/>
          </a:xfrm>
        </p:spPr>
        <p:txBody>
          <a:bodyPr/>
          <a:lstStyle/>
          <a:p>
            <a:fld id="{0793B557-C5D9-488F-ABF8-3B4B976721B8}" type="slidenum">
              <a:rPr lang="de-DE" smtClean="0">
                <a:solidFill>
                  <a:schemeClr val="bg1"/>
                </a:solidFill>
              </a:rPr>
              <a:pPr/>
              <a:t>4</a:t>
            </a:fld>
            <a:endParaRPr lang="de-DE" dirty="0">
              <a:solidFill>
                <a:schemeClr val="bg1"/>
              </a:solidFill>
            </a:endParaRPr>
          </a:p>
        </p:txBody>
      </p:sp>
      <p:sp>
        <p:nvSpPr>
          <p:cNvPr id="7" name="Textfeld 6">
            <a:extLst>
              <a:ext uri="{FF2B5EF4-FFF2-40B4-BE49-F238E27FC236}">
                <a16:creationId xmlns:a16="http://schemas.microsoft.com/office/drawing/2014/main" id="{E8E351B1-33A9-11CC-9D74-31088C4F04B7}"/>
              </a:ext>
            </a:extLst>
          </p:cNvPr>
          <p:cNvSpPr txBox="1"/>
          <p:nvPr/>
        </p:nvSpPr>
        <p:spPr>
          <a:xfrm>
            <a:off x="1991544" y="3418841"/>
            <a:ext cx="6624736" cy="1810817"/>
          </a:xfrm>
          <a:prstGeom prst="rect">
            <a:avLst/>
          </a:prstGeom>
          <a:noFill/>
        </p:spPr>
        <p:txBody>
          <a:bodyPr wrap="square" rtlCol="0">
            <a:spAutoFit/>
          </a:bodyPr>
          <a:lstStyle/>
          <a:p>
            <a:pPr>
              <a:lnSpc>
                <a:spcPct val="120000"/>
              </a:lnSpc>
            </a:pPr>
            <a:r>
              <a:rPr lang="de-DE" sz="3200" dirty="0">
                <a:solidFill>
                  <a:schemeClr val="bg1"/>
                </a:solidFill>
              </a:rPr>
              <a:t>Was meint ihr? </a:t>
            </a:r>
          </a:p>
          <a:p>
            <a:pPr>
              <a:lnSpc>
                <a:spcPct val="120000"/>
              </a:lnSpc>
            </a:pPr>
            <a:r>
              <a:rPr lang="de-DE" sz="3200" dirty="0">
                <a:solidFill>
                  <a:schemeClr val="bg1"/>
                </a:solidFill>
              </a:rPr>
              <a:t>Wie könnte Anton einen geeigneten Praktikumsplatz finden?</a:t>
            </a:r>
          </a:p>
        </p:txBody>
      </p:sp>
      <p:grpSp>
        <p:nvGrpSpPr>
          <p:cNvPr id="3" name="Gruppieren 2">
            <a:extLst>
              <a:ext uri="{FF2B5EF4-FFF2-40B4-BE49-F238E27FC236}">
                <a16:creationId xmlns:a16="http://schemas.microsoft.com/office/drawing/2014/main" id="{E0912D97-C0BB-C051-607C-16B0F55155ED}"/>
              </a:ext>
            </a:extLst>
          </p:cNvPr>
          <p:cNvGrpSpPr/>
          <p:nvPr/>
        </p:nvGrpSpPr>
        <p:grpSpPr>
          <a:xfrm>
            <a:off x="1631504" y="2793749"/>
            <a:ext cx="8595684" cy="1323677"/>
            <a:chOff x="1631504" y="2793749"/>
            <a:chExt cx="8595684" cy="1323677"/>
          </a:xfrm>
        </p:grpSpPr>
        <p:grpSp>
          <p:nvGrpSpPr>
            <p:cNvPr id="5" name="Gruppieren 4">
              <a:extLst>
                <a:ext uri="{FF2B5EF4-FFF2-40B4-BE49-F238E27FC236}">
                  <a16:creationId xmlns:a16="http://schemas.microsoft.com/office/drawing/2014/main" id="{F64DFFB6-9306-8D8D-77FD-5B375E3FDAAC}"/>
                </a:ext>
              </a:extLst>
            </p:cNvPr>
            <p:cNvGrpSpPr/>
            <p:nvPr/>
          </p:nvGrpSpPr>
          <p:grpSpPr>
            <a:xfrm>
              <a:off x="1631504" y="2793749"/>
              <a:ext cx="3412127" cy="1323677"/>
              <a:chOff x="1631504" y="2793749"/>
              <a:chExt cx="3412127" cy="1323677"/>
            </a:xfrm>
          </p:grpSpPr>
          <p:sp>
            <p:nvSpPr>
              <p:cNvPr id="12" name="Abgerundetes Rechteck 11">
                <a:extLst>
                  <a:ext uri="{FF2B5EF4-FFF2-40B4-BE49-F238E27FC236}">
                    <a16:creationId xmlns:a16="http://schemas.microsoft.com/office/drawing/2014/main" id="{706C4FFE-64B0-F91C-877B-45F630FEBCDE}"/>
                  </a:ext>
                </a:extLst>
              </p:cNvPr>
              <p:cNvSpPr/>
              <p:nvPr/>
            </p:nvSpPr>
            <p:spPr>
              <a:xfrm>
                <a:off x="1631504" y="2793749"/>
                <a:ext cx="3412127" cy="1323677"/>
              </a:xfrm>
              <a:prstGeom prst="round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EC025A7E-3306-88FD-61FF-FB6A6B2357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6101" y="3045586"/>
                <a:ext cx="2743215" cy="928121"/>
              </a:xfrm>
              <a:prstGeom prst="rect">
                <a:avLst/>
              </a:prstGeom>
              <a:effectLst>
                <a:outerShdw blurRad="50800" dist="38100" dir="2700000" algn="tl" rotWithShape="0">
                  <a:prstClr val="black">
                    <a:alpha val="40000"/>
                  </a:prstClr>
                </a:outerShdw>
              </a:effectLst>
            </p:spPr>
          </p:pic>
        </p:grpSp>
        <p:grpSp>
          <p:nvGrpSpPr>
            <p:cNvPr id="8" name="Gruppieren 7">
              <a:extLst>
                <a:ext uri="{FF2B5EF4-FFF2-40B4-BE49-F238E27FC236}">
                  <a16:creationId xmlns:a16="http://schemas.microsoft.com/office/drawing/2014/main" id="{56279087-CA3A-1DCA-538F-4360D93AC59F}"/>
                </a:ext>
              </a:extLst>
            </p:cNvPr>
            <p:cNvGrpSpPr/>
            <p:nvPr/>
          </p:nvGrpSpPr>
          <p:grpSpPr>
            <a:xfrm>
              <a:off x="6815061" y="2793749"/>
              <a:ext cx="3412127" cy="1323677"/>
              <a:chOff x="6815061" y="2793749"/>
              <a:chExt cx="3412127" cy="1323677"/>
            </a:xfrm>
          </p:grpSpPr>
          <p:sp>
            <p:nvSpPr>
              <p:cNvPr id="10" name="Abgerundetes Rechteck 9">
                <a:extLst>
                  <a:ext uri="{FF2B5EF4-FFF2-40B4-BE49-F238E27FC236}">
                    <a16:creationId xmlns:a16="http://schemas.microsoft.com/office/drawing/2014/main" id="{9063CFA6-0EC6-A75C-C049-86E7DF50257D}"/>
                  </a:ext>
                </a:extLst>
              </p:cNvPr>
              <p:cNvSpPr/>
              <p:nvPr/>
            </p:nvSpPr>
            <p:spPr>
              <a:xfrm>
                <a:off x="6815061" y="2793749"/>
                <a:ext cx="3412127" cy="1323677"/>
              </a:xfrm>
              <a:prstGeom prst="round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Grafik 10" descr="Ein Bild, das Text, Schild enthält.&#10;&#10;Automatisch generierte Beschreibung">
                <a:extLst>
                  <a:ext uri="{FF2B5EF4-FFF2-40B4-BE49-F238E27FC236}">
                    <a16:creationId xmlns:a16="http://schemas.microsoft.com/office/drawing/2014/main" id="{0BDCFEAB-AD99-ABDD-D9C0-778BC3702743}"/>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256100" y="2884301"/>
                <a:ext cx="2530047" cy="1022890"/>
              </a:xfrm>
              <a:prstGeom prst="rect">
                <a:avLst/>
              </a:prstGeom>
              <a:effectLst>
                <a:outerShdw blurRad="50800" dist="38100" dir="8100000" algn="tr" rotWithShape="0">
                  <a:prstClr val="black">
                    <a:alpha val="40000"/>
                  </a:prstClr>
                </a:outerShdw>
              </a:effectLst>
            </p:spPr>
          </p:pic>
        </p:grpSp>
      </p:grpSp>
      <p:pic>
        <p:nvPicPr>
          <p:cNvPr id="14" name="Grafik 13">
            <a:extLst>
              <a:ext uri="{FF2B5EF4-FFF2-40B4-BE49-F238E27FC236}">
                <a16:creationId xmlns:a16="http://schemas.microsoft.com/office/drawing/2014/main" id="{49741528-1CB1-9F4F-80E9-46BA76CFB513}"/>
              </a:ext>
            </a:extLst>
          </p:cNvPr>
          <p:cNvPicPr>
            <a:picLocks noChangeAspect="1"/>
          </p:cNvPicPr>
          <p:nvPr/>
        </p:nvPicPr>
        <p:blipFill rotWithShape="1">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rcRect/>
          <a:stretch/>
        </p:blipFill>
        <p:spPr>
          <a:xfrm>
            <a:off x="1559495" y="4369263"/>
            <a:ext cx="8712968" cy="1116806"/>
          </a:xfrm>
          <a:prstGeom prst="roundRect">
            <a:avLst/>
          </a:prstGeom>
          <a:effectLst>
            <a:outerShdw blurRad="50800" dist="38100" dir="2700000" algn="tl" rotWithShape="0">
              <a:prstClr val="black">
                <a:alpha val="40000"/>
              </a:prstClr>
            </a:outerShdw>
          </a:effectLst>
        </p:spPr>
      </p:pic>
      <p:sp>
        <p:nvSpPr>
          <p:cNvPr id="15" name="Textfeld 14">
            <a:extLst>
              <a:ext uri="{FF2B5EF4-FFF2-40B4-BE49-F238E27FC236}">
                <a16:creationId xmlns:a16="http://schemas.microsoft.com/office/drawing/2014/main" id="{2A687520-22F4-7843-A76C-F908F43F1028}"/>
              </a:ext>
            </a:extLst>
          </p:cNvPr>
          <p:cNvSpPr txBox="1"/>
          <p:nvPr/>
        </p:nvSpPr>
        <p:spPr>
          <a:xfrm>
            <a:off x="3115288" y="4681444"/>
            <a:ext cx="6645240" cy="492443"/>
          </a:xfrm>
          <a:prstGeom prst="rect">
            <a:avLst/>
          </a:prstGeom>
          <a:solidFill>
            <a:schemeClr val="bg1"/>
          </a:solidFill>
        </p:spPr>
        <p:txBody>
          <a:bodyPr wrap="square" rtlCol="0">
            <a:spAutoFit/>
          </a:bodyPr>
          <a:lstStyle/>
          <a:p>
            <a:r>
              <a:rPr lang="de-DE" sz="2600" dirty="0">
                <a:effectLst>
                  <a:outerShdw blurRad="38100" dist="38100" dir="2700000" algn="tl">
                    <a:srgbClr val="000000">
                      <a:alpha val="43137"/>
                    </a:srgbClr>
                  </a:outerShdw>
                </a:effectLst>
                <a:latin typeface="Bahnschrift SemiLight" panose="020B0502040204020203" pitchFamily="34" charset="0"/>
              </a:rPr>
              <a:t>  </a:t>
            </a:r>
            <a:r>
              <a:rPr lang="de-DE" sz="2600" dirty="0">
                <a:solidFill>
                  <a:schemeClr val="tx1">
                    <a:lumMod val="65000"/>
                    <a:lumOff val="35000"/>
                  </a:schemeClr>
                </a:solidFill>
              </a:rPr>
              <a:t>Suche mit einer dieser Suchmaschinen! </a:t>
            </a:r>
            <a:endParaRPr lang="de-DE" sz="2600" dirty="0">
              <a:solidFill>
                <a:schemeClr val="tx1">
                  <a:lumMod val="65000"/>
                  <a:lumOff val="35000"/>
                </a:schemeClr>
              </a:solidFill>
              <a:effectLst>
                <a:outerShdw blurRad="38100" dist="38100" dir="2700000" algn="tl">
                  <a:srgbClr val="000000">
                    <a:alpha val="43137"/>
                  </a:srgbClr>
                </a:outerShdw>
              </a:effectLst>
              <a:latin typeface="Lucida Console" panose="020B0609040504020204" pitchFamily="49" charset="0"/>
            </a:endParaRPr>
          </a:p>
        </p:txBody>
      </p:sp>
      <p:sp>
        <p:nvSpPr>
          <p:cNvPr id="17" name="Rechteck 16">
            <a:extLst>
              <a:ext uri="{FF2B5EF4-FFF2-40B4-BE49-F238E27FC236}">
                <a16:creationId xmlns:a16="http://schemas.microsoft.com/office/drawing/2014/main" id="{FC6FA015-D261-3E3D-9185-9D65983D0D28}"/>
              </a:ext>
            </a:extLst>
          </p:cNvPr>
          <p:cNvSpPr/>
          <p:nvPr/>
        </p:nvSpPr>
        <p:spPr>
          <a:xfrm>
            <a:off x="268312" y="1196752"/>
            <a:ext cx="2659336" cy="720080"/>
          </a:xfrm>
          <a:prstGeom prst="rect">
            <a:avLst/>
          </a:prstGeom>
          <a:solidFill>
            <a:srgbClr val="E1FFE6"/>
          </a:solidFill>
          <a:ln w="38100">
            <a:solidFill>
              <a:srgbClr val="A7C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t>
            </a:r>
          </a:p>
        </p:txBody>
      </p:sp>
      <p:sp>
        <p:nvSpPr>
          <p:cNvPr id="18" name="TextBox 14">
            <a:extLst>
              <a:ext uri="{FF2B5EF4-FFF2-40B4-BE49-F238E27FC236}">
                <a16:creationId xmlns:a16="http://schemas.microsoft.com/office/drawing/2014/main" id="{19AA276E-0833-001D-B041-E5C97CB13F9E}"/>
              </a:ext>
            </a:extLst>
          </p:cNvPr>
          <p:cNvSpPr txBox="1"/>
          <p:nvPr/>
        </p:nvSpPr>
        <p:spPr>
          <a:xfrm>
            <a:off x="1116217" y="1337466"/>
            <a:ext cx="1574469" cy="523220"/>
          </a:xfrm>
          <a:prstGeom prst="rect">
            <a:avLst/>
          </a:prstGeom>
          <a:noFill/>
        </p:spPr>
        <p:txBody>
          <a:bodyPr wrap="none" rtlCol="0">
            <a:spAutoFit/>
          </a:bodyPr>
          <a:lstStyle/>
          <a:p>
            <a:pPr algn="r"/>
            <a:r>
              <a:rPr lang="x-none" sz="2800" b="1">
                <a:solidFill>
                  <a:srgbClr val="015BA8"/>
                </a:solidFill>
                <a:latin typeface="Roboto Slab" pitchFamily="2" charset="0"/>
                <a:ea typeface="Roboto Slab" pitchFamily="2" charset="0"/>
              </a:rPr>
              <a:t>#übung</a:t>
            </a:r>
            <a:r>
              <a:rPr lang="de-DE" sz="2800" b="1" dirty="0">
                <a:solidFill>
                  <a:srgbClr val="015BA8"/>
                </a:solidFill>
                <a:latin typeface="Roboto Slab" pitchFamily="2" charset="0"/>
                <a:ea typeface="Roboto Slab" pitchFamily="2" charset="0"/>
              </a:rPr>
              <a:t> </a:t>
            </a:r>
            <a:endParaRPr lang="x-none" sz="2800" b="1" dirty="0">
              <a:solidFill>
                <a:srgbClr val="015BA8"/>
              </a:solidFill>
              <a:latin typeface="Roboto Slab" pitchFamily="2" charset="0"/>
              <a:ea typeface="Roboto Slab" pitchFamily="2" charset="0"/>
            </a:endParaRPr>
          </a:p>
        </p:txBody>
      </p:sp>
      <p:pic>
        <p:nvPicPr>
          <p:cNvPr id="19" name="Graphic 15">
            <a:extLst>
              <a:ext uri="{FF2B5EF4-FFF2-40B4-BE49-F238E27FC236}">
                <a16:creationId xmlns:a16="http://schemas.microsoft.com/office/drawing/2014/main" id="{0FBAE5CB-68D5-2D25-D2DC-EB1B8199F6C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8926" y="1331461"/>
            <a:ext cx="516867" cy="516867"/>
          </a:xfrm>
          <a:prstGeom prst="rect">
            <a:avLst/>
          </a:prstGeom>
        </p:spPr>
      </p:pic>
    </p:spTree>
    <p:extLst>
      <p:ext uri="{BB962C8B-B14F-4D97-AF65-F5344CB8AC3E}">
        <p14:creationId xmlns:p14="http://schemas.microsoft.com/office/powerpoint/2010/main" val="36546044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repeatCount="0" fill="hold" grpId="0" nodeType="withEffect">
                                  <p:stCondLst>
                                    <p:cond delay="0"/>
                                  </p:stCondLst>
                                  <p:iterate type="lt">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par>
                                <p:cTn id="13" presetID="26" presetClass="emph" presetSubtype="0" repeatCount="0" fill="hold" nodeType="withEffect">
                                  <p:stCondLst>
                                    <p:cond delay="2500"/>
                                  </p:stCondLst>
                                  <p:childTnLst>
                                    <p:animEffect transition="out" filter="fade">
                                      <p:cBhvr>
                                        <p:cTn id="14" dur="2000" tmFilter="0, 0; .2, .5; .8, .5; 1, 0"/>
                                        <p:tgtEl>
                                          <p:spTgt spid="3"/>
                                        </p:tgtEl>
                                      </p:cBhvr>
                                    </p:animEffect>
                                    <p:animScale>
                                      <p:cBhvr>
                                        <p:cTn id="15" dur="100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51329F8F-BC50-46BB-B013-EA7403F6B029}"/>
              </a:ext>
            </a:extLst>
          </p:cNvPr>
          <p:cNvSpPr/>
          <p:nvPr/>
        </p:nvSpPr>
        <p:spPr>
          <a:xfrm>
            <a:off x="3215680" y="1979787"/>
            <a:ext cx="8976319" cy="2116415"/>
          </a:xfrm>
          <a:prstGeom prst="round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ts val="3520"/>
              </a:lnSpc>
              <a:spcAft>
                <a:spcPts val="1200"/>
              </a:spcAft>
              <a:buBlip>
                <a:blip r:embed="rId3"/>
              </a:buBlip>
            </a:pPr>
            <a:r>
              <a:rPr lang="de-DE" sz="2400" dirty="0">
                <a:solidFill>
                  <a:schemeClr val="tx1"/>
                </a:solidFill>
                <a:latin typeface="Arial" panose="020B0604020202020204" pitchFamily="34" charset="0"/>
                <a:cs typeface="Arial" panose="020B0604020202020204" pitchFamily="34" charset="0"/>
              </a:rPr>
              <a:t>Sie erfassen im Internet Milliarden Texte, Bilder und Videos. Die werden indexiert (= in Worte und Wortteile zerlegt) und zusammen mit einem Link gespeichert. </a:t>
            </a:r>
          </a:p>
        </p:txBody>
      </p:sp>
      <p:sp>
        <p:nvSpPr>
          <p:cNvPr id="2" name="Foliennummernplatzhalter 1">
            <a:extLst>
              <a:ext uri="{FF2B5EF4-FFF2-40B4-BE49-F238E27FC236}">
                <a16:creationId xmlns:a16="http://schemas.microsoft.com/office/drawing/2014/main" id="{8AA20BB8-9026-714E-899F-D04FDBCE9B37}"/>
              </a:ext>
            </a:extLst>
          </p:cNvPr>
          <p:cNvSpPr>
            <a:spLocks noGrp="1"/>
          </p:cNvSpPr>
          <p:nvPr>
            <p:ph type="sldNum" sz="quarter" idx="12"/>
          </p:nvPr>
        </p:nvSpPr>
        <p:spPr/>
        <p:txBody>
          <a:bodyPr/>
          <a:lstStyle/>
          <a:p>
            <a:fld id="{995B83AF-091C-4368-ABDB-DF7FEF1A6B80}" type="slidenum">
              <a:rPr lang="de-DE" smtClean="0"/>
              <a:pPr/>
              <a:t>5</a:t>
            </a:fld>
            <a:endParaRPr lang="de-DE" dirty="0"/>
          </a:p>
        </p:txBody>
      </p:sp>
      <p:sp>
        <p:nvSpPr>
          <p:cNvPr id="15" name="Rechteck 14">
            <a:extLst>
              <a:ext uri="{FF2B5EF4-FFF2-40B4-BE49-F238E27FC236}">
                <a16:creationId xmlns:a16="http://schemas.microsoft.com/office/drawing/2014/main" id="{09703FF4-7F15-4C85-920D-57AC8FF416A7}"/>
              </a:ext>
            </a:extLst>
          </p:cNvPr>
          <p:cNvSpPr/>
          <p:nvPr/>
        </p:nvSpPr>
        <p:spPr>
          <a:xfrm>
            <a:off x="-9439" y="1172600"/>
            <a:ext cx="8877747"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C77DBEB4-A431-44A8-B3BE-D80259876EA3}"/>
              </a:ext>
            </a:extLst>
          </p:cNvPr>
          <p:cNvSpPr txBox="1"/>
          <p:nvPr/>
        </p:nvSpPr>
        <p:spPr>
          <a:xfrm>
            <a:off x="26565" y="1296508"/>
            <a:ext cx="9264352" cy="492443"/>
          </a:xfrm>
          <a:prstGeom prst="rect">
            <a:avLst/>
          </a:prstGeom>
          <a:noFill/>
        </p:spPr>
        <p:txBody>
          <a:bodyPr wrap="square" rtlCol="0">
            <a:spAutoFit/>
          </a:bodyPr>
          <a:lstStyle/>
          <a:p>
            <a:pPr marL="481013" lvl="3">
              <a:buSzPct val="100000"/>
            </a:pPr>
            <a:r>
              <a:rPr lang="de-DE" sz="2600" b="1" dirty="0">
                <a:solidFill>
                  <a:srgbClr val="015BA8"/>
                </a:solidFill>
                <a:ea typeface="Roboto" panose="02000000000000000000" pitchFamily="2" charset="0"/>
              </a:rPr>
              <a:t>Stärken </a:t>
            </a:r>
            <a:r>
              <a:rPr lang="de-DE" sz="2600" dirty="0">
                <a:solidFill>
                  <a:srgbClr val="015BA8"/>
                </a:solidFill>
                <a:ea typeface="Roboto" panose="02000000000000000000" pitchFamily="2" charset="0"/>
              </a:rPr>
              <a:t>und </a:t>
            </a:r>
            <a:r>
              <a:rPr lang="de-DE" sz="2600" b="1" dirty="0">
                <a:solidFill>
                  <a:srgbClr val="015BA8"/>
                </a:solidFill>
                <a:ea typeface="Roboto" panose="02000000000000000000" pitchFamily="2" charset="0"/>
              </a:rPr>
              <a:t>Schwächen </a:t>
            </a:r>
            <a:r>
              <a:rPr lang="de-DE" sz="2600" dirty="0">
                <a:solidFill>
                  <a:srgbClr val="015BA8"/>
                </a:solidFill>
                <a:ea typeface="Roboto" panose="02000000000000000000" pitchFamily="2" charset="0"/>
              </a:rPr>
              <a:t>von Google und Bing</a:t>
            </a:r>
          </a:p>
        </p:txBody>
      </p:sp>
      <p:grpSp>
        <p:nvGrpSpPr>
          <p:cNvPr id="5" name="Gruppieren 4">
            <a:extLst>
              <a:ext uri="{FF2B5EF4-FFF2-40B4-BE49-F238E27FC236}">
                <a16:creationId xmlns:a16="http://schemas.microsoft.com/office/drawing/2014/main" id="{6FE3FFB6-3764-CBAC-3A1C-D13C1DFE1C8F}"/>
              </a:ext>
            </a:extLst>
          </p:cNvPr>
          <p:cNvGrpSpPr/>
          <p:nvPr/>
        </p:nvGrpSpPr>
        <p:grpSpPr>
          <a:xfrm>
            <a:off x="125305" y="2381573"/>
            <a:ext cx="2958845" cy="1119436"/>
            <a:chOff x="1631504" y="2793749"/>
            <a:chExt cx="3412127" cy="1323677"/>
          </a:xfrm>
        </p:grpSpPr>
        <p:sp>
          <p:nvSpPr>
            <p:cNvPr id="12" name="Abgerundetes Rechteck 11">
              <a:extLst>
                <a:ext uri="{FF2B5EF4-FFF2-40B4-BE49-F238E27FC236}">
                  <a16:creationId xmlns:a16="http://schemas.microsoft.com/office/drawing/2014/main" id="{289AB0B1-995F-4EF7-8862-ACD89880D1E2}"/>
                </a:ext>
              </a:extLst>
            </p:cNvPr>
            <p:cNvSpPr/>
            <p:nvPr/>
          </p:nvSpPr>
          <p:spPr>
            <a:xfrm>
              <a:off x="1631504" y="2793749"/>
              <a:ext cx="3412127" cy="1323677"/>
            </a:xfrm>
            <a:prstGeom prst="round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4" name="Grafik 13">
              <a:extLst>
                <a:ext uri="{FF2B5EF4-FFF2-40B4-BE49-F238E27FC236}">
                  <a16:creationId xmlns:a16="http://schemas.microsoft.com/office/drawing/2014/main" id="{B562D13A-2C2A-6520-9099-89EC89345F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6101" y="3045586"/>
              <a:ext cx="2743215" cy="928121"/>
            </a:xfrm>
            <a:prstGeom prst="rect">
              <a:avLst/>
            </a:prstGeom>
            <a:effectLst>
              <a:outerShdw blurRad="50800" dist="38100" dir="2700000" algn="tl" rotWithShape="0">
                <a:prstClr val="black">
                  <a:alpha val="40000"/>
                </a:prstClr>
              </a:outerShdw>
            </a:effectLst>
          </p:spPr>
        </p:pic>
      </p:grpSp>
      <p:grpSp>
        <p:nvGrpSpPr>
          <p:cNvPr id="6" name="Gruppieren 5">
            <a:extLst>
              <a:ext uri="{FF2B5EF4-FFF2-40B4-BE49-F238E27FC236}">
                <a16:creationId xmlns:a16="http://schemas.microsoft.com/office/drawing/2014/main" id="{24A1FFEA-A8AB-081E-0E86-900ACB661C02}"/>
              </a:ext>
            </a:extLst>
          </p:cNvPr>
          <p:cNvGrpSpPr/>
          <p:nvPr/>
        </p:nvGrpSpPr>
        <p:grpSpPr>
          <a:xfrm>
            <a:off x="125305" y="3988884"/>
            <a:ext cx="2947833" cy="1119436"/>
            <a:chOff x="6815061" y="2793749"/>
            <a:chExt cx="3412127" cy="1323677"/>
          </a:xfrm>
        </p:grpSpPr>
        <p:sp>
          <p:nvSpPr>
            <p:cNvPr id="8" name="Abgerundetes Rechteck 7">
              <a:extLst>
                <a:ext uri="{FF2B5EF4-FFF2-40B4-BE49-F238E27FC236}">
                  <a16:creationId xmlns:a16="http://schemas.microsoft.com/office/drawing/2014/main" id="{759B8188-DD7E-F18B-B9D5-F975DA71BC04}"/>
                </a:ext>
              </a:extLst>
            </p:cNvPr>
            <p:cNvSpPr/>
            <p:nvPr/>
          </p:nvSpPr>
          <p:spPr>
            <a:xfrm>
              <a:off x="6815061" y="2793749"/>
              <a:ext cx="3412127" cy="1323677"/>
            </a:xfrm>
            <a:prstGeom prst="roundRect">
              <a:avLst/>
            </a:prstGeom>
            <a:solidFill>
              <a:srgbClr val="F7F7F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descr="Ein Bild, das Text, Schild enthält.&#10;&#10;Automatisch generierte Beschreibung">
              <a:extLst>
                <a:ext uri="{FF2B5EF4-FFF2-40B4-BE49-F238E27FC236}">
                  <a16:creationId xmlns:a16="http://schemas.microsoft.com/office/drawing/2014/main" id="{284C0281-8CA8-F2C0-CA6D-E43F798DDF27}"/>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7256100" y="2884301"/>
              <a:ext cx="2530047" cy="1022890"/>
            </a:xfrm>
            <a:prstGeom prst="rect">
              <a:avLst/>
            </a:prstGeom>
            <a:effectLst>
              <a:outerShdw blurRad="50800" dist="38100" dir="8100000" algn="tr" rotWithShape="0">
                <a:prstClr val="black">
                  <a:alpha val="40000"/>
                </a:prstClr>
              </a:outerShdw>
            </a:effectLst>
          </p:spPr>
        </p:pic>
      </p:grpSp>
      <p:sp>
        <p:nvSpPr>
          <p:cNvPr id="25" name="Textfeld 24">
            <a:extLst>
              <a:ext uri="{FF2B5EF4-FFF2-40B4-BE49-F238E27FC236}">
                <a16:creationId xmlns:a16="http://schemas.microsoft.com/office/drawing/2014/main" id="{40E9B1C5-4BF6-13CB-9C1C-098957C4D881}"/>
              </a:ext>
            </a:extLst>
          </p:cNvPr>
          <p:cNvSpPr txBox="1"/>
          <p:nvPr/>
        </p:nvSpPr>
        <p:spPr>
          <a:xfrm>
            <a:off x="3287688" y="3988884"/>
            <a:ext cx="8787987" cy="1396664"/>
          </a:xfrm>
          <a:prstGeom prst="rect">
            <a:avLst/>
          </a:prstGeom>
          <a:noFill/>
        </p:spPr>
        <p:txBody>
          <a:bodyPr wrap="square">
            <a:spAutoFit/>
          </a:bodyPr>
          <a:lstStyle/>
          <a:p>
            <a:pPr marL="457200" indent="-457200">
              <a:lnSpc>
                <a:spcPts val="3520"/>
              </a:lnSpc>
              <a:spcAft>
                <a:spcPts val="1200"/>
              </a:spcAft>
              <a:buBlip>
                <a:blip r:embed="rId3"/>
              </a:buBlip>
            </a:pPr>
            <a:r>
              <a:rPr lang="de-DE" sz="2400" dirty="0">
                <a:solidFill>
                  <a:schemeClr val="tx1"/>
                </a:solidFill>
                <a:latin typeface="Arial" panose="020B0604020202020204" pitchFamily="34" charset="0"/>
                <a:cs typeface="Arial" panose="020B0604020202020204" pitchFamily="34" charset="0"/>
              </a:rPr>
              <a:t>Wenn ein bestimmtes Wort (oder Wortgruppe) gesucht wird, zeigt die Suchmaschine den Link zu allen Dokumenten, </a:t>
            </a:r>
            <a:br>
              <a:rPr lang="de-DE" sz="2400" dirty="0">
                <a:solidFill>
                  <a:schemeClr val="tx1"/>
                </a:solidFill>
                <a:latin typeface="Arial" panose="020B0604020202020204" pitchFamily="34" charset="0"/>
                <a:cs typeface="Arial" panose="020B0604020202020204" pitchFamily="34" charset="0"/>
              </a:rPr>
            </a:br>
            <a:r>
              <a:rPr lang="de-DE" sz="2400" dirty="0">
                <a:solidFill>
                  <a:schemeClr val="tx1"/>
                </a:solidFill>
                <a:latin typeface="Arial" panose="020B0604020202020204" pitchFamily="34" charset="0"/>
                <a:cs typeface="Arial" panose="020B0604020202020204" pitchFamily="34" charset="0"/>
              </a:rPr>
              <a:t>in denen dieses Wort (oder die Gruppe) vorkommt. </a:t>
            </a:r>
          </a:p>
        </p:txBody>
      </p:sp>
      <p:cxnSp>
        <p:nvCxnSpPr>
          <p:cNvPr id="3" name="Gerader Verbinder 16">
            <a:extLst>
              <a:ext uri="{FF2B5EF4-FFF2-40B4-BE49-F238E27FC236}">
                <a16:creationId xmlns:a16="http://schemas.microsoft.com/office/drawing/2014/main" id="{A128FF3C-DC35-42FE-E740-E22A149E3219}"/>
              </a:ext>
            </a:extLst>
          </p:cNvPr>
          <p:cNvCxnSpPr>
            <a:cxnSpLocks/>
          </p:cNvCxnSpPr>
          <p:nvPr/>
        </p:nvCxnSpPr>
        <p:spPr>
          <a:xfrm flipH="1">
            <a:off x="3719736" y="6165304"/>
            <a:ext cx="8472264" cy="0"/>
          </a:xfrm>
          <a:prstGeom prst="line">
            <a:avLst/>
          </a:prstGeom>
          <a:ln w="88900" cmpd="sng">
            <a:solidFill>
              <a:srgbClr val="015BA8"/>
            </a:solidFill>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00B3F3BC-9556-2F30-F83A-1A21DBB89DE7}"/>
              </a:ext>
            </a:extLst>
          </p:cNvPr>
          <p:cNvSpPr txBox="1"/>
          <p:nvPr/>
        </p:nvSpPr>
        <p:spPr>
          <a:xfrm>
            <a:off x="3617757" y="6276245"/>
            <a:ext cx="8836246" cy="461665"/>
          </a:xfrm>
          <a:prstGeom prst="rect">
            <a:avLst/>
          </a:prstGeom>
          <a:noFill/>
        </p:spPr>
        <p:txBody>
          <a:bodyPr wrap="square" rtlCol="0">
            <a:spAutoFit/>
          </a:bodyPr>
          <a:lstStyle/>
          <a:p>
            <a:r>
              <a:rPr lang="de-DE" sz="2400" b="1" dirty="0">
                <a:solidFill>
                  <a:srgbClr val="015BA7"/>
                </a:solidFill>
              </a:rPr>
              <a:t>Jetzt schauen wir uns verschiedene Suchstrategien an</a:t>
            </a:r>
          </a:p>
        </p:txBody>
      </p:sp>
      <p:pic>
        <p:nvPicPr>
          <p:cNvPr id="11" name="Graphic 2">
            <a:extLst>
              <a:ext uri="{FF2B5EF4-FFF2-40B4-BE49-F238E27FC236}">
                <a16:creationId xmlns:a16="http://schemas.microsoft.com/office/drawing/2014/main" id="{36AA2E47-2AC9-51E8-4F93-0B733D0DD651}"/>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655853" y="6297167"/>
            <a:ext cx="419822" cy="419822"/>
          </a:xfrm>
          <a:prstGeom prst="rect">
            <a:avLst/>
          </a:prstGeom>
        </p:spPr>
      </p:pic>
    </p:spTree>
    <p:extLst>
      <p:ext uri="{BB962C8B-B14F-4D97-AF65-F5344CB8AC3E}">
        <p14:creationId xmlns:p14="http://schemas.microsoft.com/office/powerpoint/2010/main" val="33350952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C87C3915-9B09-45D4-B787-B1DA203B21D6}"/>
              </a:ext>
            </a:extLst>
          </p:cNvPr>
          <p:cNvSpPr/>
          <p:nvPr/>
        </p:nvSpPr>
        <p:spPr>
          <a:xfrm>
            <a:off x="26565" y="1175779"/>
            <a:ext cx="5184577"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BEF58261-A1C8-44A2-A989-23BA0E24DE08}"/>
              </a:ext>
            </a:extLst>
          </p:cNvPr>
          <p:cNvSpPr txBox="1"/>
          <p:nvPr/>
        </p:nvSpPr>
        <p:spPr>
          <a:xfrm>
            <a:off x="-312712" y="908720"/>
            <a:ext cx="7344816" cy="892552"/>
          </a:xfrm>
          <a:prstGeom prst="rect">
            <a:avLst/>
          </a:prstGeom>
          <a:noFill/>
        </p:spPr>
        <p:txBody>
          <a:bodyPr wrap="square" rtlCol="0">
            <a:spAutoFit/>
          </a:bodyPr>
          <a:lstStyle/>
          <a:p>
            <a:pPr marL="481013" lvl="3">
              <a:buSzPct val="100000"/>
            </a:pPr>
            <a:endParaRPr lang="de-DE" sz="2600" dirty="0">
              <a:solidFill>
                <a:srgbClr val="015BA8"/>
              </a:solidFill>
              <a:ea typeface="Roboto" panose="02000000000000000000" pitchFamily="2" charset="0"/>
            </a:endParaRPr>
          </a:p>
          <a:p>
            <a:pPr marL="481013" lvl="3">
              <a:buSzPct val="100000"/>
            </a:pPr>
            <a:r>
              <a:rPr lang="de-DE" sz="2600" dirty="0">
                <a:solidFill>
                  <a:srgbClr val="015BA8"/>
                </a:solidFill>
                <a:ea typeface="Roboto" panose="02000000000000000000" pitchFamily="2" charset="0"/>
              </a:rPr>
              <a:t>Die richtige Suchphrase wählen</a:t>
            </a:r>
          </a:p>
        </p:txBody>
      </p:sp>
      <p:sp>
        <p:nvSpPr>
          <p:cNvPr id="10" name="Rechteck: abgerundete Ecken 3">
            <a:extLst>
              <a:ext uri="{FF2B5EF4-FFF2-40B4-BE49-F238E27FC236}">
                <a16:creationId xmlns:a16="http://schemas.microsoft.com/office/drawing/2014/main" id="{98D9B52C-5BF0-6F9D-AB8B-A211EF0F42A0}"/>
              </a:ext>
            </a:extLst>
          </p:cNvPr>
          <p:cNvSpPr/>
          <p:nvPr/>
        </p:nvSpPr>
        <p:spPr>
          <a:xfrm>
            <a:off x="1586883" y="2182316"/>
            <a:ext cx="7893494" cy="2116415"/>
          </a:xfrm>
          <a:prstGeom prst="round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ts val="3520"/>
              </a:lnSpc>
              <a:spcAft>
                <a:spcPts val="1200"/>
              </a:spcAft>
              <a:buBlip>
                <a:blip r:embed="rId3"/>
              </a:buBlip>
            </a:pPr>
            <a:r>
              <a:rPr lang="de-DE" sz="2600" dirty="0">
                <a:solidFill>
                  <a:schemeClr val="tx1"/>
                </a:solidFill>
              </a:rPr>
              <a:t>Wähle deine Suchbegriffe so, dass sie dir möglichst passende Ergebnisse liefern.</a:t>
            </a:r>
          </a:p>
          <a:p>
            <a:pPr marL="457200" indent="-457200">
              <a:lnSpc>
                <a:spcPts val="3520"/>
              </a:lnSpc>
              <a:spcAft>
                <a:spcPts val="1200"/>
              </a:spcAft>
              <a:buBlip>
                <a:blip r:embed="rId3"/>
              </a:buBlip>
            </a:pPr>
            <a:endParaRPr lang="de-DE" sz="2400" dirty="0">
              <a:solidFill>
                <a:schemeClr val="tx1"/>
              </a:solidFill>
              <a:latin typeface="Arial" panose="020B0604020202020204" pitchFamily="34" charset="0"/>
              <a:cs typeface="Arial" panose="020B0604020202020204" pitchFamily="34" charset="0"/>
            </a:endParaRPr>
          </a:p>
        </p:txBody>
      </p:sp>
      <p:grpSp>
        <p:nvGrpSpPr>
          <p:cNvPr id="23" name="Gruppieren 22">
            <a:extLst>
              <a:ext uri="{FF2B5EF4-FFF2-40B4-BE49-F238E27FC236}">
                <a16:creationId xmlns:a16="http://schemas.microsoft.com/office/drawing/2014/main" id="{105FDACF-1CFF-A371-5740-68B228B82BED}"/>
              </a:ext>
            </a:extLst>
          </p:cNvPr>
          <p:cNvGrpSpPr/>
          <p:nvPr/>
        </p:nvGrpSpPr>
        <p:grpSpPr>
          <a:xfrm>
            <a:off x="2020362" y="3788128"/>
            <a:ext cx="5474186" cy="1324297"/>
            <a:chOff x="803064" y="4025890"/>
            <a:chExt cx="5474186" cy="1324297"/>
          </a:xfrm>
        </p:grpSpPr>
        <p:sp>
          <p:nvSpPr>
            <p:cNvPr id="8" name="Abgerundetes Rechteck 7">
              <a:extLst>
                <a:ext uri="{FF2B5EF4-FFF2-40B4-BE49-F238E27FC236}">
                  <a16:creationId xmlns:a16="http://schemas.microsoft.com/office/drawing/2014/main" id="{6B5416DF-5800-5DD8-A393-83DA24949D73}"/>
                </a:ext>
              </a:extLst>
            </p:cNvPr>
            <p:cNvSpPr/>
            <p:nvPr/>
          </p:nvSpPr>
          <p:spPr>
            <a:xfrm>
              <a:off x="803064" y="4025890"/>
              <a:ext cx="5184576" cy="1296144"/>
            </a:xfrm>
            <a:prstGeom prst="round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5" name="Rechteck 14">
              <a:extLst>
                <a:ext uri="{FF2B5EF4-FFF2-40B4-BE49-F238E27FC236}">
                  <a16:creationId xmlns:a16="http://schemas.microsoft.com/office/drawing/2014/main" id="{604CE7AD-29DB-2E3F-730E-12711A982FCA}"/>
                </a:ext>
              </a:extLst>
            </p:cNvPr>
            <p:cNvSpPr/>
            <p:nvPr/>
          </p:nvSpPr>
          <p:spPr>
            <a:xfrm>
              <a:off x="3214840" y="4904856"/>
              <a:ext cx="326106" cy="30704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id="{C8B6CC58-223B-6E8B-3E61-7B42A191DE54}"/>
                </a:ext>
              </a:extLst>
            </p:cNvPr>
            <p:cNvSpPr txBox="1"/>
            <p:nvPr/>
          </p:nvSpPr>
          <p:spPr>
            <a:xfrm>
              <a:off x="804642" y="4202504"/>
              <a:ext cx="5472608" cy="738664"/>
            </a:xfrm>
            <a:prstGeom prst="rect">
              <a:avLst/>
            </a:prstGeom>
            <a:noFill/>
          </p:spPr>
          <p:txBody>
            <a:bodyPr wrap="square" rtlCol="0">
              <a:spAutoFit/>
            </a:bodyPr>
            <a:lstStyle/>
            <a:p>
              <a:r>
                <a:rPr lang="de-DE" sz="2400" dirty="0">
                  <a:solidFill>
                    <a:schemeClr val="bg1"/>
                  </a:solidFill>
                </a:rPr>
                <a:t>Kfz-Mechatroniker Leipzig Praktikum</a:t>
              </a:r>
            </a:p>
            <a:p>
              <a:endParaRPr lang="de-DE" dirty="0"/>
            </a:p>
          </p:txBody>
        </p:sp>
        <p:pic>
          <p:nvPicPr>
            <p:cNvPr id="12" name="Grafik 11">
              <a:extLst>
                <a:ext uri="{FF2B5EF4-FFF2-40B4-BE49-F238E27FC236}">
                  <a16:creationId xmlns:a16="http://schemas.microsoft.com/office/drawing/2014/main" id="{B6CFD73B-EF89-64DB-6DA5-76C7DE27C5C2}"/>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65970" y="4658826"/>
              <a:ext cx="749951" cy="691361"/>
            </a:xfrm>
            <a:prstGeom prst="rect">
              <a:avLst/>
            </a:prstGeom>
          </p:spPr>
        </p:pic>
      </p:grpSp>
      <p:grpSp>
        <p:nvGrpSpPr>
          <p:cNvPr id="24" name="Gruppieren 23">
            <a:extLst>
              <a:ext uri="{FF2B5EF4-FFF2-40B4-BE49-F238E27FC236}">
                <a16:creationId xmlns:a16="http://schemas.microsoft.com/office/drawing/2014/main" id="{F5DD71A2-CFB0-AC4D-0976-2761FC0BF241}"/>
              </a:ext>
            </a:extLst>
          </p:cNvPr>
          <p:cNvGrpSpPr/>
          <p:nvPr/>
        </p:nvGrpSpPr>
        <p:grpSpPr>
          <a:xfrm>
            <a:off x="1797794" y="5406105"/>
            <a:ext cx="5472608" cy="1296143"/>
            <a:chOff x="6059104" y="4025891"/>
            <a:chExt cx="5472608" cy="1296143"/>
          </a:xfrm>
        </p:grpSpPr>
        <p:sp>
          <p:nvSpPr>
            <p:cNvPr id="9" name="Abgerundetes Rechteck 8">
              <a:extLst>
                <a:ext uri="{FF2B5EF4-FFF2-40B4-BE49-F238E27FC236}">
                  <a16:creationId xmlns:a16="http://schemas.microsoft.com/office/drawing/2014/main" id="{A709ED41-048B-673E-B7C9-9F80DBFAEDD4}"/>
                </a:ext>
              </a:extLst>
            </p:cNvPr>
            <p:cNvSpPr/>
            <p:nvPr/>
          </p:nvSpPr>
          <p:spPr>
            <a:xfrm>
              <a:off x="6312026" y="4025891"/>
              <a:ext cx="5184572" cy="1296143"/>
            </a:xfrm>
            <a:prstGeom prst="roundRect">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sp>
          <p:nvSpPr>
            <p:cNvPr id="14" name="Rechteck 13">
              <a:extLst>
                <a:ext uri="{FF2B5EF4-FFF2-40B4-BE49-F238E27FC236}">
                  <a16:creationId xmlns:a16="http://schemas.microsoft.com/office/drawing/2014/main" id="{1279FB25-4744-D8B5-35BB-E3FBF5B70D80}"/>
                </a:ext>
              </a:extLst>
            </p:cNvPr>
            <p:cNvSpPr/>
            <p:nvPr/>
          </p:nvSpPr>
          <p:spPr>
            <a:xfrm>
              <a:off x="8572050" y="4791296"/>
              <a:ext cx="446715" cy="42060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a:extLst>
                <a:ext uri="{FF2B5EF4-FFF2-40B4-BE49-F238E27FC236}">
                  <a16:creationId xmlns:a16="http://schemas.microsoft.com/office/drawing/2014/main" id="{F389BA2D-D8E5-D6ED-875B-C7D00687573F}"/>
                </a:ext>
              </a:extLst>
            </p:cNvPr>
            <p:cNvSpPr txBox="1"/>
            <p:nvPr/>
          </p:nvSpPr>
          <p:spPr>
            <a:xfrm>
              <a:off x="6059104" y="4202504"/>
              <a:ext cx="5472608" cy="738664"/>
            </a:xfrm>
            <a:prstGeom prst="rect">
              <a:avLst/>
            </a:prstGeom>
            <a:noFill/>
          </p:spPr>
          <p:txBody>
            <a:bodyPr wrap="square" rtlCol="0">
              <a:spAutoFit/>
            </a:bodyPr>
            <a:lstStyle/>
            <a:p>
              <a:pPr algn="ctr"/>
              <a:r>
                <a:rPr lang="de-DE" sz="2400" dirty="0">
                  <a:solidFill>
                    <a:schemeClr val="bg1"/>
                  </a:solidFill>
                </a:rPr>
                <a:t>Praktikum in Autowerkstatt</a:t>
              </a:r>
            </a:p>
            <a:p>
              <a:endParaRPr lang="de-DE" dirty="0"/>
            </a:p>
          </p:txBody>
        </p:sp>
        <p:pic>
          <p:nvPicPr>
            <p:cNvPr id="13" name="Grafik 12">
              <a:extLst>
                <a:ext uri="{FF2B5EF4-FFF2-40B4-BE49-F238E27FC236}">
                  <a16:creationId xmlns:a16="http://schemas.microsoft.com/office/drawing/2014/main" id="{7CA8A3AE-F001-5110-EA11-A21DF58FB158}"/>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72050" y="4739061"/>
              <a:ext cx="525287" cy="465781"/>
            </a:xfrm>
            <a:prstGeom prst="rect">
              <a:avLst/>
            </a:prstGeom>
          </p:spPr>
        </p:pic>
      </p:grpSp>
      <p:sp>
        <p:nvSpPr>
          <p:cNvPr id="18" name="Textfeld 17">
            <a:extLst>
              <a:ext uri="{FF2B5EF4-FFF2-40B4-BE49-F238E27FC236}">
                <a16:creationId xmlns:a16="http://schemas.microsoft.com/office/drawing/2014/main" id="{0D07ED00-EC26-0479-5DD1-2C464A6FA879}"/>
              </a:ext>
            </a:extLst>
          </p:cNvPr>
          <p:cNvSpPr txBox="1"/>
          <p:nvPr/>
        </p:nvSpPr>
        <p:spPr>
          <a:xfrm>
            <a:off x="2020362" y="3964742"/>
            <a:ext cx="2916672" cy="738664"/>
          </a:xfrm>
          <a:prstGeom prst="rect">
            <a:avLst/>
          </a:prstGeom>
          <a:noFill/>
        </p:spPr>
        <p:txBody>
          <a:bodyPr wrap="square" rtlCol="0">
            <a:spAutoFit/>
          </a:bodyPr>
          <a:lstStyle/>
          <a:p>
            <a:r>
              <a:rPr lang="de-DE" sz="2400" dirty="0">
                <a:solidFill>
                  <a:schemeClr val="accent3">
                    <a:lumMod val="60000"/>
                    <a:lumOff val="40000"/>
                  </a:schemeClr>
                </a:solidFill>
              </a:rPr>
              <a:t>Kfz-Mechatroniker</a:t>
            </a:r>
            <a:endParaRPr lang="de-DE" sz="2400" dirty="0">
              <a:solidFill>
                <a:srgbClr val="EC6183"/>
              </a:solidFill>
            </a:endParaRPr>
          </a:p>
          <a:p>
            <a:endParaRPr lang="de-DE" dirty="0"/>
          </a:p>
        </p:txBody>
      </p:sp>
      <p:sp>
        <p:nvSpPr>
          <p:cNvPr id="21" name="Textfeld 20">
            <a:extLst>
              <a:ext uri="{FF2B5EF4-FFF2-40B4-BE49-F238E27FC236}">
                <a16:creationId xmlns:a16="http://schemas.microsoft.com/office/drawing/2014/main" id="{AC7BA86A-D58F-B1C3-F016-B8C2FD705416}"/>
              </a:ext>
            </a:extLst>
          </p:cNvPr>
          <p:cNvSpPr txBox="1"/>
          <p:nvPr/>
        </p:nvSpPr>
        <p:spPr>
          <a:xfrm>
            <a:off x="4576994" y="3966116"/>
            <a:ext cx="1293755" cy="738664"/>
          </a:xfrm>
          <a:prstGeom prst="rect">
            <a:avLst/>
          </a:prstGeom>
          <a:noFill/>
        </p:spPr>
        <p:txBody>
          <a:bodyPr wrap="square" rtlCol="0">
            <a:spAutoFit/>
          </a:bodyPr>
          <a:lstStyle/>
          <a:p>
            <a:r>
              <a:rPr lang="de-DE" sz="2400" dirty="0">
                <a:solidFill>
                  <a:schemeClr val="accent6"/>
                </a:solidFill>
              </a:rPr>
              <a:t>Leipzig</a:t>
            </a:r>
          </a:p>
          <a:p>
            <a:endParaRPr lang="de-DE" dirty="0"/>
          </a:p>
        </p:txBody>
      </p:sp>
      <p:sp>
        <p:nvSpPr>
          <p:cNvPr id="22" name="Textfeld 21">
            <a:extLst>
              <a:ext uri="{FF2B5EF4-FFF2-40B4-BE49-F238E27FC236}">
                <a16:creationId xmlns:a16="http://schemas.microsoft.com/office/drawing/2014/main" id="{F35D8549-651F-B108-8D92-BB35EC747686}"/>
              </a:ext>
            </a:extLst>
          </p:cNvPr>
          <p:cNvSpPr txBox="1"/>
          <p:nvPr/>
        </p:nvSpPr>
        <p:spPr>
          <a:xfrm>
            <a:off x="5639800" y="3963368"/>
            <a:ext cx="1599914" cy="738664"/>
          </a:xfrm>
          <a:prstGeom prst="rect">
            <a:avLst/>
          </a:prstGeom>
          <a:noFill/>
        </p:spPr>
        <p:txBody>
          <a:bodyPr wrap="square" rtlCol="0">
            <a:spAutoFit/>
          </a:bodyPr>
          <a:lstStyle/>
          <a:p>
            <a:r>
              <a:rPr lang="de-DE" sz="2400" dirty="0">
                <a:solidFill>
                  <a:srgbClr val="FFFF00"/>
                </a:solidFill>
              </a:rPr>
              <a:t>Praktikum</a:t>
            </a:r>
          </a:p>
          <a:p>
            <a:endParaRPr lang="de-DE" dirty="0"/>
          </a:p>
        </p:txBody>
      </p:sp>
      <p:pic>
        <p:nvPicPr>
          <p:cNvPr id="26" name="Grafik 25" descr="Ein Bild, das Kleidung, Person, Schuhwerk, Mobiliar enthält.&#10;&#10;Automatisch generierte Beschreibung">
            <a:extLst>
              <a:ext uri="{FF2B5EF4-FFF2-40B4-BE49-F238E27FC236}">
                <a16:creationId xmlns:a16="http://schemas.microsoft.com/office/drawing/2014/main" id="{F7ECE9BD-2553-6BB6-101F-ED75844F1926}"/>
              </a:ext>
            </a:extLst>
          </p:cNvPr>
          <p:cNvPicPr>
            <a:picLocks noChangeAspect="1"/>
          </p:cNvPicPr>
          <p:nvPr/>
        </p:nvPicPr>
        <p:blipFill rotWithShape="1">
          <a:blip r:embed="rId8">
            <a:extLst>
              <a:ext uri="{28A0092B-C50C-407E-A947-70E740481C1C}">
                <a14:useLocalDpi xmlns:a14="http://schemas.microsoft.com/office/drawing/2010/main" val="0"/>
              </a:ext>
            </a:extLst>
          </a:blip>
          <a:srcRect l="35303" b="17073"/>
          <a:stretch/>
        </p:blipFill>
        <p:spPr>
          <a:xfrm>
            <a:off x="7977290" y="1170884"/>
            <a:ext cx="4120238" cy="5687116"/>
          </a:xfrm>
          <a:prstGeom prst="rect">
            <a:avLst/>
          </a:prstGeom>
        </p:spPr>
      </p:pic>
    </p:spTree>
    <p:extLst>
      <p:ext uri="{BB962C8B-B14F-4D97-AF65-F5344CB8AC3E}">
        <p14:creationId xmlns:p14="http://schemas.microsoft.com/office/powerpoint/2010/main" val="2056697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a:extLst>
              <a:ext uri="{FF2B5EF4-FFF2-40B4-BE49-F238E27FC236}">
                <a16:creationId xmlns:a16="http://schemas.microsoft.com/office/drawing/2014/main" id="{C87C3915-9B09-45D4-B787-B1DA203B21D6}"/>
              </a:ext>
            </a:extLst>
          </p:cNvPr>
          <p:cNvSpPr/>
          <p:nvPr/>
        </p:nvSpPr>
        <p:spPr>
          <a:xfrm>
            <a:off x="26565" y="1175779"/>
            <a:ext cx="4845299"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Textfeld 34">
            <a:extLst>
              <a:ext uri="{FF2B5EF4-FFF2-40B4-BE49-F238E27FC236}">
                <a16:creationId xmlns:a16="http://schemas.microsoft.com/office/drawing/2014/main" id="{BEF58261-A1C8-44A2-A989-23BA0E24DE08}"/>
              </a:ext>
            </a:extLst>
          </p:cNvPr>
          <p:cNvSpPr txBox="1"/>
          <p:nvPr/>
        </p:nvSpPr>
        <p:spPr>
          <a:xfrm>
            <a:off x="-312712" y="908720"/>
            <a:ext cx="7344816" cy="892552"/>
          </a:xfrm>
          <a:prstGeom prst="rect">
            <a:avLst/>
          </a:prstGeom>
          <a:noFill/>
        </p:spPr>
        <p:txBody>
          <a:bodyPr wrap="square" rtlCol="0">
            <a:spAutoFit/>
          </a:bodyPr>
          <a:lstStyle/>
          <a:p>
            <a:pPr marL="481013" lvl="3">
              <a:buSzPct val="100000"/>
            </a:pPr>
            <a:endParaRPr lang="de-DE" sz="2600" dirty="0">
              <a:solidFill>
                <a:srgbClr val="015BA8"/>
              </a:solidFill>
              <a:ea typeface="Roboto" panose="02000000000000000000" pitchFamily="2" charset="0"/>
            </a:endParaRPr>
          </a:p>
          <a:p>
            <a:pPr marL="481013" lvl="3">
              <a:buSzPct val="100000"/>
            </a:pPr>
            <a:r>
              <a:rPr lang="de-DE" sz="2600" dirty="0">
                <a:solidFill>
                  <a:srgbClr val="015BA8"/>
                </a:solidFill>
                <a:ea typeface="Roboto" panose="02000000000000000000" pitchFamily="2" charset="0"/>
              </a:rPr>
              <a:t>Den Suchzeitraum eingrenzen</a:t>
            </a:r>
          </a:p>
        </p:txBody>
      </p:sp>
      <p:grpSp>
        <p:nvGrpSpPr>
          <p:cNvPr id="13" name="Gruppieren 12">
            <a:extLst>
              <a:ext uri="{FF2B5EF4-FFF2-40B4-BE49-F238E27FC236}">
                <a16:creationId xmlns:a16="http://schemas.microsoft.com/office/drawing/2014/main" id="{CB117875-B6DA-B3CE-8856-03C8A90FEAFE}"/>
              </a:ext>
            </a:extLst>
          </p:cNvPr>
          <p:cNvGrpSpPr/>
          <p:nvPr/>
        </p:nvGrpSpPr>
        <p:grpSpPr>
          <a:xfrm>
            <a:off x="1082649" y="3437642"/>
            <a:ext cx="10314728" cy="4036732"/>
            <a:chOff x="1082649" y="3437642"/>
            <a:chExt cx="10314728" cy="4036732"/>
          </a:xfrm>
        </p:grpSpPr>
        <p:sp>
          <p:nvSpPr>
            <p:cNvPr id="6" name="Abgerundetes Rechteck 5">
              <a:extLst>
                <a:ext uri="{FF2B5EF4-FFF2-40B4-BE49-F238E27FC236}">
                  <a16:creationId xmlns:a16="http://schemas.microsoft.com/office/drawing/2014/main" id="{643CFD62-89F3-A11C-2128-85DE035E2989}"/>
                </a:ext>
              </a:extLst>
            </p:cNvPr>
            <p:cNvSpPr/>
            <p:nvPr/>
          </p:nvSpPr>
          <p:spPr>
            <a:xfrm>
              <a:off x="1082649" y="3437642"/>
              <a:ext cx="10314728" cy="3951798"/>
            </a:xfrm>
            <a:prstGeom prst="roundRect">
              <a:avLst>
                <a:gd name="adj" fmla="val 10882"/>
              </a:avLst>
            </a:prstGeom>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2000" dirty="0"/>
            </a:p>
          </p:txBody>
        </p:sp>
        <p:pic>
          <p:nvPicPr>
            <p:cNvPr id="2" name="Grafik 1">
              <a:extLst>
                <a:ext uri="{FF2B5EF4-FFF2-40B4-BE49-F238E27FC236}">
                  <a16:creationId xmlns:a16="http://schemas.microsoft.com/office/drawing/2014/main" id="{7C64DC4C-3DC1-39A8-5A60-EE8D2D182CEC}"/>
                </a:ext>
              </a:extLst>
            </p:cNvPr>
            <p:cNvPicPr>
              <a:picLocks noChangeAspect="1"/>
            </p:cNvPicPr>
            <p:nvPr/>
          </p:nvPicPr>
          <p:blipFill>
            <a:blip r:embed="rId3"/>
            <a:stretch>
              <a:fillRect/>
            </a:stretch>
          </p:blipFill>
          <p:spPr>
            <a:xfrm>
              <a:off x="1289883" y="3616456"/>
              <a:ext cx="9900260" cy="3857918"/>
            </a:xfrm>
            <a:prstGeom prst="roundRect">
              <a:avLst>
                <a:gd name="adj" fmla="val 9405"/>
              </a:avLst>
            </a:prstGeom>
          </p:spPr>
        </p:pic>
      </p:grpSp>
      <p:sp>
        <p:nvSpPr>
          <p:cNvPr id="3" name="Rechteck: abgerundete Ecken 3">
            <a:extLst>
              <a:ext uri="{FF2B5EF4-FFF2-40B4-BE49-F238E27FC236}">
                <a16:creationId xmlns:a16="http://schemas.microsoft.com/office/drawing/2014/main" id="{7BAFE9BA-EDD4-800A-97BC-D3300A8A99EE}"/>
              </a:ext>
            </a:extLst>
          </p:cNvPr>
          <p:cNvSpPr/>
          <p:nvPr/>
        </p:nvSpPr>
        <p:spPr>
          <a:xfrm>
            <a:off x="1607840" y="1982377"/>
            <a:ext cx="8976319" cy="2116415"/>
          </a:xfrm>
          <a:prstGeom prst="roundRect">
            <a:avLst/>
          </a:prstGeom>
          <a:no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nSpc>
                <a:spcPts val="3520"/>
              </a:lnSpc>
              <a:spcAft>
                <a:spcPts val="1200"/>
              </a:spcAft>
              <a:buBlip>
                <a:blip r:embed="rId4"/>
              </a:buBlip>
            </a:pPr>
            <a:r>
              <a:rPr lang="de-DE" sz="2400" dirty="0">
                <a:solidFill>
                  <a:schemeClr val="tx1"/>
                </a:solidFill>
              </a:rPr>
              <a:t>Grenze den Suchzeitraum ein, um möglichst aktuelle Ergebnisse zu erhalten</a:t>
            </a:r>
          </a:p>
          <a:p>
            <a:pPr marL="457200" indent="-457200">
              <a:lnSpc>
                <a:spcPts val="3520"/>
              </a:lnSpc>
              <a:spcAft>
                <a:spcPts val="1200"/>
              </a:spcAft>
              <a:buBlip>
                <a:blip r:embed="rId4"/>
              </a:buBlip>
            </a:pPr>
            <a:endParaRPr lang="de-DE" sz="2400" dirty="0">
              <a:solidFill>
                <a:schemeClr val="tx1"/>
              </a:solidFill>
              <a:latin typeface="Arial" panose="020B0604020202020204" pitchFamily="34" charset="0"/>
              <a:cs typeface="Arial" panose="020B0604020202020204" pitchFamily="34" charset="0"/>
            </a:endParaRPr>
          </a:p>
        </p:txBody>
      </p:sp>
      <p:sp>
        <p:nvSpPr>
          <p:cNvPr id="10" name="Abgerundetes Rechteck 9">
            <a:extLst>
              <a:ext uri="{FF2B5EF4-FFF2-40B4-BE49-F238E27FC236}">
                <a16:creationId xmlns:a16="http://schemas.microsoft.com/office/drawing/2014/main" id="{A368F8F8-B220-8C2D-99DD-747EC7D4762E}"/>
              </a:ext>
            </a:extLst>
          </p:cNvPr>
          <p:cNvSpPr/>
          <p:nvPr/>
        </p:nvSpPr>
        <p:spPr>
          <a:xfrm>
            <a:off x="10056440" y="4150135"/>
            <a:ext cx="792088" cy="358985"/>
          </a:xfrm>
          <a:prstGeom prst="roundRect">
            <a:avLst/>
          </a:prstGeom>
          <a:noFill/>
          <a:ln>
            <a:solidFill>
              <a:srgbClr val="EC61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0">
            <a:extLst>
              <a:ext uri="{FF2B5EF4-FFF2-40B4-BE49-F238E27FC236}">
                <a16:creationId xmlns:a16="http://schemas.microsoft.com/office/drawing/2014/main" id="{F23A4F9A-24DD-06C2-980E-40ECF0910202}"/>
              </a:ext>
            </a:extLst>
          </p:cNvPr>
          <p:cNvSpPr/>
          <p:nvPr/>
        </p:nvSpPr>
        <p:spPr>
          <a:xfrm>
            <a:off x="7968208" y="4581129"/>
            <a:ext cx="1008112" cy="288032"/>
          </a:xfrm>
          <a:prstGeom prst="roundRect">
            <a:avLst/>
          </a:prstGeom>
          <a:noFill/>
          <a:ln>
            <a:solidFill>
              <a:srgbClr val="EC61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1">
            <a:extLst>
              <a:ext uri="{FF2B5EF4-FFF2-40B4-BE49-F238E27FC236}">
                <a16:creationId xmlns:a16="http://schemas.microsoft.com/office/drawing/2014/main" id="{9C9A336A-7950-A681-D4F7-499D6DD700E5}"/>
              </a:ext>
            </a:extLst>
          </p:cNvPr>
          <p:cNvSpPr/>
          <p:nvPr/>
        </p:nvSpPr>
        <p:spPr>
          <a:xfrm>
            <a:off x="7896200" y="5733256"/>
            <a:ext cx="1440160" cy="288032"/>
          </a:xfrm>
          <a:prstGeom prst="roundRect">
            <a:avLst/>
          </a:prstGeom>
          <a:noFill/>
          <a:ln>
            <a:solidFill>
              <a:srgbClr val="EC618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7627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descr="Ein Bild, das Text, Screenshot, Software, Webseite enthält.&#10;&#10;Automatisch generierte Beschreibung">
            <a:extLst>
              <a:ext uri="{FF2B5EF4-FFF2-40B4-BE49-F238E27FC236}">
                <a16:creationId xmlns:a16="http://schemas.microsoft.com/office/drawing/2014/main" id="{8C001FFE-F36D-244D-2A71-EDEC68E61965}"/>
              </a:ext>
            </a:extLst>
          </p:cNvPr>
          <p:cNvPicPr>
            <a:picLocks noChangeAspect="1"/>
          </p:cNvPicPr>
          <p:nvPr/>
        </p:nvPicPr>
        <p:blipFill rotWithShape="1">
          <a:blip r:embed="rId3">
            <a:extLst>
              <a:ext uri="{28A0092B-C50C-407E-A947-70E740481C1C}">
                <a14:useLocalDpi xmlns:a14="http://schemas.microsoft.com/office/drawing/2010/main" val="0"/>
              </a:ext>
            </a:extLst>
          </a:blip>
          <a:srcRect l="3599" t="8463" r="52559" b="-4294"/>
          <a:stretch/>
        </p:blipFill>
        <p:spPr>
          <a:xfrm>
            <a:off x="7940092" y="1312658"/>
            <a:ext cx="4088679" cy="5026969"/>
          </a:xfrm>
          <a:prstGeom prst="rect">
            <a:avLst/>
          </a:prstGeom>
          <a:effectLst>
            <a:outerShdw blurRad="50800" dist="38100" dir="8100000" algn="tr" rotWithShape="0">
              <a:prstClr val="black">
                <a:alpha val="40000"/>
              </a:prstClr>
            </a:outerShdw>
          </a:effectLst>
        </p:spPr>
      </p:pic>
      <p:grpSp>
        <p:nvGrpSpPr>
          <p:cNvPr id="24" name="Gruppieren 23">
            <a:extLst>
              <a:ext uri="{FF2B5EF4-FFF2-40B4-BE49-F238E27FC236}">
                <a16:creationId xmlns:a16="http://schemas.microsoft.com/office/drawing/2014/main" id="{B88DD253-088C-6FCD-A9D9-475A0E246137}"/>
              </a:ext>
            </a:extLst>
          </p:cNvPr>
          <p:cNvGrpSpPr/>
          <p:nvPr/>
        </p:nvGrpSpPr>
        <p:grpSpPr>
          <a:xfrm>
            <a:off x="5260953" y="1196752"/>
            <a:ext cx="2513834" cy="1296144"/>
            <a:chOff x="5389263" y="1309296"/>
            <a:chExt cx="2513834" cy="1296144"/>
          </a:xfrm>
        </p:grpSpPr>
        <p:sp>
          <p:nvSpPr>
            <p:cNvPr id="22" name="Abgerundetes Rechteck 21">
              <a:extLst>
                <a:ext uri="{FF2B5EF4-FFF2-40B4-BE49-F238E27FC236}">
                  <a16:creationId xmlns:a16="http://schemas.microsoft.com/office/drawing/2014/main" id="{94600CCA-E65F-D57A-1ED5-EC9F64CBCAA7}"/>
                </a:ext>
              </a:extLst>
            </p:cNvPr>
            <p:cNvSpPr/>
            <p:nvPr/>
          </p:nvSpPr>
          <p:spPr>
            <a:xfrm>
              <a:off x="5389263" y="1309296"/>
              <a:ext cx="2513834" cy="1296144"/>
            </a:xfrm>
            <a:prstGeom prst="roundRect">
              <a:avLst/>
            </a:prstGeom>
            <a:solidFill>
              <a:srgbClr val="497EB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952C144-E2C5-4256-8AC5-4448FAC91DC6}"/>
                </a:ext>
              </a:extLst>
            </p:cNvPr>
            <p:cNvSpPr txBox="1"/>
            <p:nvPr/>
          </p:nvSpPr>
          <p:spPr>
            <a:xfrm>
              <a:off x="5432222" y="1466086"/>
              <a:ext cx="2448272" cy="923330"/>
            </a:xfrm>
            <a:prstGeom prst="rect">
              <a:avLst/>
            </a:prstGeom>
            <a:noFill/>
          </p:spPr>
          <p:txBody>
            <a:bodyPr wrap="square" rtlCol="0">
              <a:spAutoFit/>
            </a:bodyPr>
            <a:lstStyle/>
            <a:p>
              <a:r>
                <a:rPr lang="de-DE" dirty="0">
                  <a:solidFill>
                    <a:schemeClr val="bg1"/>
                  </a:solidFill>
                </a:rPr>
                <a:t>Hier unsere </a:t>
              </a:r>
              <a:r>
                <a:rPr lang="de-DE" b="1" dirty="0">
                  <a:solidFill>
                    <a:schemeClr val="bg1"/>
                  </a:solidFill>
                </a:rPr>
                <a:t>Trefferliste vom September 2023:</a:t>
              </a:r>
            </a:p>
          </p:txBody>
        </p:sp>
      </p:grpSp>
      <p:grpSp>
        <p:nvGrpSpPr>
          <p:cNvPr id="51" name="Gruppieren 50">
            <a:extLst>
              <a:ext uri="{FF2B5EF4-FFF2-40B4-BE49-F238E27FC236}">
                <a16:creationId xmlns:a16="http://schemas.microsoft.com/office/drawing/2014/main" id="{8B683843-4415-083F-E5B1-59A0E654181D}"/>
              </a:ext>
            </a:extLst>
          </p:cNvPr>
          <p:cNvGrpSpPr/>
          <p:nvPr/>
        </p:nvGrpSpPr>
        <p:grpSpPr>
          <a:xfrm>
            <a:off x="5260953" y="2060848"/>
            <a:ext cx="2957199" cy="1872208"/>
            <a:chOff x="5260953" y="2204864"/>
            <a:chExt cx="2957199" cy="1872208"/>
          </a:xfrm>
        </p:grpSpPr>
        <p:grpSp>
          <p:nvGrpSpPr>
            <p:cNvPr id="38" name="Gruppieren 37">
              <a:extLst>
                <a:ext uri="{FF2B5EF4-FFF2-40B4-BE49-F238E27FC236}">
                  <a16:creationId xmlns:a16="http://schemas.microsoft.com/office/drawing/2014/main" id="{B5B02BF6-8E10-4798-8DD2-9EAEE6252AAC}"/>
                </a:ext>
              </a:extLst>
            </p:cNvPr>
            <p:cNvGrpSpPr/>
            <p:nvPr/>
          </p:nvGrpSpPr>
          <p:grpSpPr>
            <a:xfrm>
              <a:off x="5260953" y="2780928"/>
              <a:ext cx="2513834" cy="1296144"/>
              <a:chOff x="5243061" y="2852936"/>
              <a:chExt cx="2513834" cy="1296144"/>
            </a:xfrm>
          </p:grpSpPr>
          <p:sp>
            <p:nvSpPr>
              <p:cNvPr id="26" name="Abgerundetes Rechteck 25">
                <a:extLst>
                  <a:ext uri="{FF2B5EF4-FFF2-40B4-BE49-F238E27FC236}">
                    <a16:creationId xmlns:a16="http://schemas.microsoft.com/office/drawing/2014/main" id="{EF70848B-8B05-7B5B-936C-8FF0D487D148}"/>
                  </a:ext>
                </a:extLst>
              </p:cNvPr>
              <p:cNvSpPr/>
              <p:nvPr/>
            </p:nvSpPr>
            <p:spPr>
              <a:xfrm>
                <a:off x="5243061" y="2852936"/>
                <a:ext cx="2513834" cy="1296144"/>
              </a:xfrm>
              <a:prstGeom prst="roundRect">
                <a:avLst/>
              </a:prstGeom>
              <a:solidFill>
                <a:srgbClr val="497EB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EA03EAB-24BE-4D79-BDA0-796204870E75}"/>
                  </a:ext>
                </a:extLst>
              </p:cNvPr>
              <p:cNvSpPr txBox="1"/>
              <p:nvPr/>
            </p:nvSpPr>
            <p:spPr>
              <a:xfrm>
                <a:off x="5286020" y="2932495"/>
                <a:ext cx="2304256" cy="923330"/>
              </a:xfrm>
              <a:prstGeom prst="rect">
                <a:avLst/>
              </a:prstGeom>
              <a:noFill/>
              <a:ln>
                <a:noFill/>
              </a:ln>
            </p:spPr>
            <p:txBody>
              <a:bodyPr wrap="square" rtlCol="0">
                <a:spAutoFit/>
              </a:bodyPr>
              <a:lstStyle/>
              <a:p>
                <a:r>
                  <a:rPr lang="de-DE" dirty="0">
                    <a:solidFill>
                      <a:schemeClr val="bg1"/>
                    </a:solidFill>
                  </a:rPr>
                  <a:t>Wir sehen</a:t>
                </a:r>
                <a:r>
                  <a:rPr lang="de-DE" b="1" dirty="0">
                    <a:solidFill>
                      <a:schemeClr val="bg1"/>
                    </a:solidFill>
                  </a:rPr>
                  <a:t>: </a:t>
                </a:r>
                <a:r>
                  <a:rPr lang="de-DE" dirty="0">
                    <a:solidFill>
                      <a:schemeClr val="bg1"/>
                    </a:solidFill>
                  </a:rPr>
                  <a:t>Google bietet uns über 2 Millionen Treffer.</a:t>
                </a:r>
              </a:p>
            </p:txBody>
          </p:sp>
        </p:grpSp>
        <p:cxnSp>
          <p:nvCxnSpPr>
            <p:cNvPr id="18" name="Gerade Verbindung mit Pfeil 17">
              <a:extLst>
                <a:ext uri="{FF2B5EF4-FFF2-40B4-BE49-F238E27FC236}">
                  <a16:creationId xmlns:a16="http://schemas.microsoft.com/office/drawing/2014/main" id="{ECB199AC-1A3E-6AA2-FEEC-304F5088C669}"/>
                </a:ext>
              </a:extLst>
            </p:cNvPr>
            <p:cNvCxnSpPr>
              <a:cxnSpLocks/>
            </p:cNvCxnSpPr>
            <p:nvPr/>
          </p:nvCxnSpPr>
          <p:spPr>
            <a:xfrm flipV="1">
              <a:off x="7608168" y="2204864"/>
              <a:ext cx="609984" cy="7103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4" name="Pfeil: nach links 3">
            <a:extLst>
              <a:ext uri="{FF2B5EF4-FFF2-40B4-BE49-F238E27FC236}">
                <a16:creationId xmlns:a16="http://schemas.microsoft.com/office/drawing/2014/main" id="{94B48E3F-74B7-49E5-821A-00CCFFBD1980}"/>
              </a:ext>
            </a:extLst>
          </p:cNvPr>
          <p:cNvSpPr/>
          <p:nvPr/>
        </p:nvSpPr>
        <p:spPr>
          <a:xfrm>
            <a:off x="10113337" y="1312658"/>
            <a:ext cx="936104" cy="253205"/>
          </a:xfrm>
          <a:prstGeom prst="leftArrow">
            <a:avLst/>
          </a:prstGeom>
          <a:solidFill>
            <a:srgbClr val="EB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3EB35C33-6B8A-FA6C-7461-C3DB3251FB3C}"/>
              </a:ext>
            </a:extLst>
          </p:cNvPr>
          <p:cNvGrpSpPr/>
          <p:nvPr/>
        </p:nvGrpSpPr>
        <p:grpSpPr>
          <a:xfrm>
            <a:off x="240956" y="2301624"/>
            <a:ext cx="4580916" cy="1845171"/>
            <a:chOff x="362956" y="3866671"/>
            <a:chExt cx="4580916" cy="1845171"/>
          </a:xfrm>
        </p:grpSpPr>
        <p:sp>
          <p:nvSpPr>
            <p:cNvPr id="19" name="Abgerundetes Rechteck 18">
              <a:extLst>
                <a:ext uri="{FF2B5EF4-FFF2-40B4-BE49-F238E27FC236}">
                  <a16:creationId xmlns:a16="http://schemas.microsoft.com/office/drawing/2014/main" id="{359102FF-0CC6-0D90-A966-7441203442C6}"/>
                </a:ext>
              </a:extLst>
            </p:cNvPr>
            <p:cNvSpPr/>
            <p:nvPr/>
          </p:nvSpPr>
          <p:spPr>
            <a:xfrm>
              <a:off x="362956" y="3866671"/>
              <a:ext cx="4557490" cy="1845171"/>
            </a:xfrm>
            <a:prstGeom prst="roundRect">
              <a:avLst/>
            </a:prstGeom>
            <a:solidFill>
              <a:srgbClr val="DBE7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Textfeld 24">
              <a:extLst>
                <a:ext uri="{FF2B5EF4-FFF2-40B4-BE49-F238E27FC236}">
                  <a16:creationId xmlns:a16="http://schemas.microsoft.com/office/drawing/2014/main" id="{897D9782-3E62-896C-929C-542778F8770F}"/>
                </a:ext>
              </a:extLst>
            </p:cNvPr>
            <p:cNvSpPr txBox="1"/>
            <p:nvPr/>
          </p:nvSpPr>
          <p:spPr>
            <a:xfrm>
              <a:off x="519593" y="4042757"/>
              <a:ext cx="4424279" cy="1569660"/>
            </a:xfrm>
            <a:prstGeom prst="rect">
              <a:avLst/>
            </a:prstGeom>
            <a:noFill/>
          </p:spPr>
          <p:txBody>
            <a:bodyPr wrap="square">
              <a:spAutoFit/>
            </a:bodyPr>
            <a:lstStyle/>
            <a:p>
              <a:pPr>
                <a:spcAft>
                  <a:spcPts val="1200"/>
                </a:spcAft>
                <a:buBlip>
                  <a:blip r:embed="rId4"/>
                </a:buBlip>
              </a:pPr>
              <a:r>
                <a:rPr lang="de-DE" sz="2400" dirty="0"/>
                <a:t> Welche </a:t>
              </a:r>
              <a:r>
                <a:rPr lang="de-DE" sz="2400" b="1" dirty="0"/>
                <a:t>Schlüsselworte</a:t>
              </a:r>
              <a:r>
                <a:rPr lang="de-DE" sz="2400" dirty="0"/>
                <a:t> wollt ihr in das Suchfeld eingeben? </a:t>
              </a:r>
              <a:br>
                <a:rPr lang="de-DE" sz="2400" dirty="0"/>
              </a:br>
              <a:r>
                <a:rPr lang="de-DE" sz="2400" dirty="0"/>
                <a:t>Macht Vorschläge!</a:t>
              </a:r>
            </a:p>
          </p:txBody>
        </p:sp>
      </p:grpSp>
      <p:grpSp>
        <p:nvGrpSpPr>
          <p:cNvPr id="30" name="Gruppieren 29">
            <a:extLst>
              <a:ext uri="{FF2B5EF4-FFF2-40B4-BE49-F238E27FC236}">
                <a16:creationId xmlns:a16="http://schemas.microsoft.com/office/drawing/2014/main" id="{349129DC-ADDB-EE8C-D770-CD86C3BF99FD}"/>
              </a:ext>
            </a:extLst>
          </p:cNvPr>
          <p:cNvGrpSpPr/>
          <p:nvPr/>
        </p:nvGrpSpPr>
        <p:grpSpPr>
          <a:xfrm>
            <a:off x="239350" y="4426693"/>
            <a:ext cx="4655172" cy="1594595"/>
            <a:chOff x="391882" y="5345798"/>
            <a:chExt cx="4655172" cy="1594595"/>
          </a:xfrm>
        </p:grpSpPr>
        <p:sp>
          <p:nvSpPr>
            <p:cNvPr id="20" name="Abgerundetes Rechteck 19">
              <a:extLst>
                <a:ext uri="{FF2B5EF4-FFF2-40B4-BE49-F238E27FC236}">
                  <a16:creationId xmlns:a16="http://schemas.microsoft.com/office/drawing/2014/main" id="{947504D3-0DDE-FC37-3BCA-D9A94A0A5F3B}"/>
                </a:ext>
              </a:extLst>
            </p:cNvPr>
            <p:cNvSpPr/>
            <p:nvPr/>
          </p:nvSpPr>
          <p:spPr>
            <a:xfrm>
              <a:off x="391882" y="5345798"/>
              <a:ext cx="4557490" cy="1594595"/>
            </a:xfrm>
            <a:prstGeom prst="roundRect">
              <a:avLst/>
            </a:prstGeom>
            <a:solidFill>
              <a:srgbClr val="DBE7F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F3538010-4975-41E2-FA12-AA9A1E46AC5D}"/>
                </a:ext>
              </a:extLst>
            </p:cNvPr>
            <p:cNvSpPr txBox="1"/>
            <p:nvPr/>
          </p:nvSpPr>
          <p:spPr>
            <a:xfrm>
              <a:off x="532488" y="5445224"/>
              <a:ext cx="4514566" cy="1277273"/>
            </a:xfrm>
            <a:prstGeom prst="rect">
              <a:avLst/>
            </a:prstGeom>
            <a:noFill/>
          </p:spPr>
          <p:txBody>
            <a:bodyPr wrap="square">
              <a:spAutoFit/>
            </a:bodyPr>
            <a:lstStyle/>
            <a:p>
              <a:pPr>
                <a:spcAft>
                  <a:spcPts val="600"/>
                </a:spcAft>
                <a:buBlip>
                  <a:blip r:embed="rId4"/>
                </a:buBlip>
              </a:pPr>
              <a:r>
                <a:rPr lang="de-DE" sz="2400" dirty="0"/>
                <a:t> Wir nehmen diese drei: </a:t>
              </a:r>
            </a:p>
            <a:p>
              <a:pPr lvl="1">
                <a:spcAft>
                  <a:spcPts val="1200"/>
                </a:spcAft>
              </a:pPr>
              <a:r>
                <a:rPr lang="de-DE" sz="2400" b="1" dirty="0">
                  <a:solidFill>
                    <a:srgbClr val="EB6183"/>
                  </a:solidFill>
                </a:rPr>
                <a:t>KFZ-Mechatroniker Praktikum Leipzig</a:t>
              </a:r>
            </a:p>
          </p:txBody>
        </p:sp>
      </p:grpSp>
      <p:sp>
        <p:nvSpPr>
          <p:cNvPr id="3" name="Foliennummernplatzhalter 2">
            <a:extLst>
              <a:ext uri="{FF2B5EF4-FFF2-40B4-BE49-F238E27FC236}">
                <a16:creationId xmlns:a16="http://schemas.microsoft.com/office/drawing/2014/main" id="{35A38994-86E1-4FE5-BCCA-75B1AE2D63CA}"/>
              </a:ext>
            </a:extLst>
          </p:cNvPr>
          <p:cNvSpPr>
            <a:spLocks noGrp="1"/>
          </p:cNvSpPr>
          <p:nvPr>
            <p:ph type="sldNum" sz="quarter" idx="12"/>
          </p:nvPr>
        </p:nvSpPr>
        <p:spPr/>
        <p:txBody>
          <a:bodyPr/>
          <a:lstStyle/>
          <a:p>
            <a:fld id="{995B83AF-091C-4368-ABDB-DF7FEF1A6B80}" type="slidenum">
              <a:rPr lang="de-DE" smtClean="0"/>
              <a:pPr/>
              <a:t>8</a:t>
            </a:fld>
            <a:r>
              <a:rPr lang="de-DE" dirty="0"/>
              <a:t>	</a:t>
            </a:r>
          </a:p>
        </p:txBody>
      </p:sp>
      <p:sp>
        <p:nvSpPr>
          <p:cNvPr id="46" name="Abgerundetes Rechteck 45">
            <a:extLst>
              <a:ext uri="{FF2B5EF4-FFF2-40B4-BE49-F238E27FC236}">
                <a16:creationId xmlns:a16="http://schemas.microsoft.com/office/drawing/2014/main" id="{E9ACABD7-EE9E-0134-DF6F-D4FC7C99496B}"/>
              </a:ext>
            </a:extLst>
          </p:cNvPr>
          <p:cNvSpPr/>
          <p:nvPr/>
        </p:nvSpPr>
        <p:spPr>
          <a:xfrm>
            <a:off x="8220420" y="1988840"/>
            <a:ext cx="3744416" cy="144016"/>
          </a:xfrm>
          <a:prstGeom prst="roundRect">
            <a:avLst/>
          </a:prstGeom>
          <a:noFill/>
          <a:ln w="28575">
            <a:solidFill>
              <a:srgbClr val="497E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5" name="Gruppieren 34">
            <a:extLst>
              <a:ext uri="{FF2B5EF4-FFF2-40B4-BE49-F238E27FC236}">
                <a16:creationId xmlns:a16="http://schemas.microsoft.com/office/drawing/2014/main" id="{526935BD-3C86-4E95-F4AF-EEF883EE01A8}"/>
              </a:ext>
            </a:extLst>
          </p:cNvPr>
          <p:cNvGrpSpPr/>
          <p:nvPr/>
        </p:nvGrpSpPr>
        <p:grpSpPr>
          <a:xfrm>
            <a:off x="5270493" y="3811454"/>
            <a:ext cx="2923279" cy="2933980"/>
            <a:chOff x="5260953" y="2780926"/>
            <a:chExt cx="2923279" cy="2933980"/>
          </a:xfrm>
        </p:grpSpPr>
        <p:grpSp>
          <p:nvGrpSpPr>
            <p:cNvPr id="36" name="Gruppieren 35">
              <a:extLst>
                <a:ext uri="{FF2B5EF4-FFF2-40B4-BE49-F238E27FC236}">
                  <a16:creationId xmlns:a16="http://schemas.microsoft.com/office/drawing/2014/main" id="{C0C55E70-5FC8-831E-9D31-F43135214C28}"/>
                </a:ext>
              </a:extLst>
            </p:cNvPr>
            <p:cNvGrpSpPr/>
            <p:nvPr/>
          </p:nvGrpSpPr>
          <p:grpSpPr>
            <a:xfrm>
              <a:off x="5260953" y="2780926"/>
              <a:ext cx="2560441" cy="2933980"/>
              <a:chOff x="5243061" y="2852934"/>
              <a:chExt cx="2560441" cy="2933980"/>
            </a:xfrm>
          </p:grpSpPr>
          <p:sp>
            <p:nvSpPr>
              <p:cNvPr id="40" name="Abgerundetes Rechteck 39">
                <a:extLst>
                  <a:ext uri="{FF2B5EF4-FFF2-40B4-BE49-F238E27FC236}">
                    <a16:creationId xmlns:a16="http://schemas.microsoft.com/office/drawing/2014/main" id="{BC058014-438F-A197-AE93-4DA521D9455A}"/>
                  </a:ext>
                </a:extLst>
              </p:cNvPr>
              <p:cNvSpPr/>
              <p:nvPr/>
            </p:nvSpPr>
            <p:spPr>
              <a:xfrm>
                <a:off x="5243061" y="2852934"/>
                <a:ext cx="2513834" cy="2667433"/>
              </a:xfrm>
              <a:prstGeom prst="roundRect">
                <a:avLst>
                  <a:gd name="adj" fmla="val 9723"/>
                </a:avLst>
              </a:prstGeom>
              <a:solidFill>
                <a:srgbClr val="ED6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1" name="Textfeld 40">
                <a:extLst>
                  <a:ext uri="{FF2B5EF4-FFF2-40B4-BE49-F238E27FC236}">
                    <a16:creationId xmlns:a16="http://schemas.microsoft.com/office/drawing/2014/main" id="{4EB576BA-3830-D629-2D46-D58F32F9CF43}"/>
                  </a:ext>
                </a:extLst>
              </p:cNvPr>
              <p:cNvSpPr txBox="1"/>
              <p:nvPr/>
            </p:nvSpPr>
            <p:spPr>
              <a:xfrm>
                <a:off x="5378321" y="2924592"/>
                <a:ext cx="2425181" cy="2862322"/>
              </a:xfrm>
              <a:prstGeom prst="rect">
                <a:avLst/>
              </a:prstGeom>
              <a:noFill/>
              <a:ln>
                <a:noFill/>
              </a:ln>
            </p:spPr>
            <p:txBody>
              <a:bodyPr wrap="square" rtlCol="0">
                <a:spAutoFit/>
              </a:bodyPr>
              <a:lstStyle/>
              <a:p>
                <a:r>
                  <a:rPr lang="de-DE" dirty="0">
                    <a:solidFill>
                      <a:schemeClr val="bg1"/>
                    </a:solidFill>
                  </a:rPr>
                  <a:t>Folgend sehen wir Werbeanzeigen von zwei Unternehmen und dem Jobportal </a:t>
                </a:r>
                <a:r>
                  <a:rPr lang="de-DE" dirty="0" err="1">
                    <a:solidFill>
                      <a:schemeClr val="bg1"/>
                    </a:solidFill>
                  </a:rPr>
                  <a:t>Steppstone</a:t>
                </a:r>
                <a:r>
                  <a:rPr lang="de-DE" dirty="0">
                    <a:solidFill>
                      <a:schemeClr val="bg1"/>
                    </a:solidFill>
                  </a:rPr>
                  <a:t>. Dort konnten wir leider keine Praktikums-stellen finden.</a:t>
                </a:r>
              </a:p>
              <a:p>
                <a:pPr algn="r"/>
                <a:endParaRPr lang="de-DE" dirty="0">
                  <a:solidFill>
                    <a:schemeClr val="bg1"/>
                  </a:solidFill>
                </a:endParaRPr>
              </a:p>
              <a:p>
                <a:pPr algn="r"/>
                <a:r>
                  <a:rPr lang="de-DE" dirty="0">
                    <a:solidFill>
                      <a:schemeClr val="bg1"/>
                    </a:solidFill>
                  </a:rPr>
                  <a:t>  </a:t>
                </a:r>
                <a:endParaRPr lang="de-DE" i="1" dirty="0">
                  <a:solidFill>
                    <a:schemeClr val="bg1"/>
                  </a:solidFill>
                </a:endParaRPr>
              </a:p>
            </p:txBody>
          </p:sp>
        </p:grpSp>
        <p:cxnSp>
          <p:nvCxnSpPr>
            <p:cNvPr id="39" name="Gerade Verbindung mit Pfeil 38">
              <a:extLst>
                <a:ext uri="{FF2B5EF4-FFF2-40B4-BE49-F238E27FC236}">
                  <a16:creationId xmlns:a16="http://schemas.microsoft.com/office/drawing/2014/main" id="{43513F21-426C-E109-41C7-455E94599466}"/>
                </a:ext>
              </a:extLst>
            </p:cNvPr>
            <p:cNvCxnSpPr>
              <a:cxnSpLocks/>
            </p:cNvCxnSpPr>
            <p:nvPr/>
          </p:nvCxnSpPr>
          <p:spPr>
            <a:xfrm>
              <a:off x="7608168" y="2915250"/>
              <a:ext cx="576064" cy="0"/>
            </a:xfrm>
            <a:prstGeom prst="straightConnector1">
              <a:avLst/>
            </a:prstGeom>
            <a:ln w="38100">
              <a:solidFill>
                <a:srgbClr val="ED6182"/>
              </a:solidFill>
              <a:tailEnd type="triangle"/>
            </a:ln>
          </p:spPr>
          <p:style>
            <a:lnRef idx="1">
              <a:schemeClr val="accent1"/>
            </a:lnRef>
            <a:fillRef idx="0">
              <a:schemeClr val="accent1"/>
            </a:fillRef>
            <a:effectRef idx="0">
              <a:schemeClr val="accent1"/>
            </a:effectRef>
            <a:fontRef idx="minor">
              <a:schemeClr val="tx1"/>
            </a:fontRef>
          </p:style>
        </p:cxnSp>
      </p:grpSp>
      <p:sp>
        <p:nvSpPr>
          <p:cNvPr id="42" name="Abgerundetes Rechteck 41">
            <a:extLst>
              <a:ext uri="{FF2B5EF4-FFF2-40B4-BE49-F238E27FC236}">
                <a16:creationId xmlns:a16="http://schemas.microsoft.com/office/drawing/2014/main" id="{638DF3C4-9F90-8D22-C8AC-051A59B61E36}"/>
              </a:ext>
            </a:extLst>
          </p:cNvPr>
          <p:cNvSpPr/>
          <p:nvPr/>
        </p:nvSpPr>
        <p:spPr>
          <a:xfrm>
            <a:off x="8218152" y="2192295"/>
            <a:ext cx="3744416" cy="3304642"/>
          </a:xfrm>
          <a:prstGeom prst="roundRect">
            <a:avLst>
              <a:gd name="adj" fmla="val 1359"/>
            </a:avLst>
          </a:prstGeom>
          <a:noFill/>
          <a:ln w="28575">
            <a:solidFill>
              <a:srgbClr val="ED6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72CFA2A-FAB6-C0B2-F0B0-69DAE26B1F45}"/>
              </a:ext>
            </a:extLst>
          </p:cNvPr>
          <p:cNvSpPr/>
          <p:nvPr/>
        </p:nvSpPr>
        <p:spPr>
          <a:xfrm>
            <a:off x="268312" y="1196752"/>
            <a:ext cx="2659336" cy="720080"/>
          </a:xfrm>
          <a:prstGeom prst="rect">
            <a:avLst/>
          </a:prstGeom>
          <a:solidFill>
            <a:srgbClr val="E1FFE6"/>
          </a:solidFill>
          <a:ln w="38100">
            <a:solidFill>
              <a:srgbClr val="A7C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a:t>
            </a:r>
          </a:p>
        </p:txBody>
      </p:sp>
      <p:sp>
        <p:nvSpPr>
          <p:cNvPr id="33" name="TextBox 14">
            <a:extLst>
              <a:ext uri="{FF2B5EF4-FFF2-40B4-BE49-F238E27FC236}">
                <a16:creationId xmlns:a16="http://schemas.microsoft.com/office/drawing/2014/main" id="{4AD2BBEA-1718-86F7-CB5B-32A58A702719}"/>
              </a:ext>
            </a:extLst>
          </p:cNvPr>
          <p:cNvSpPr txBox="1"/>
          <p:nvPr/>
        </p:nvSpPr>
        <p:spPr>
          <a:xfrm>
            <a:off x="1116217" y="1337466"/>
            <a:ext cx="1574469" cy="523220"/>
          </a:xfrm>
          <a:prstGeom prst="rect">
            <a:avLst/>
          </a:prstGeom>
          <a:noFill/>
        </p:spPr>
        <p:txBody>
          <a:bodyPr wrap="none" rtlCol="0">
            <a:spAutoFit/>
          </a:bodyPr>
          <a:lstStyle/>
          <a:p>
            <a:pPr algn="r"/>
            <a:r>
              <a:rPr lang="x-none" sz="2800" b="1">
                <a:solidFill>
                  <a:srgbClr val="015BA8"/>
                </a:solidFill>
                <a:latin typeface="Roboto Slab" pitchFamily="2" charset="0"/>
                <a:ea typeface="Roboto Slab" pitchFamily="2" charset="0"/>
              </a:rPr>
              <a:t>#übung</a:t>
            </a:r>
            <a:r>
              <a:rPr lang="de-DE" sz="2800" b="1" dirty="0">
                <a:solidFill>
                  <a:srgbClr val="015BA8"/>
                </a:solidFill>
                <a:latin typeface="Roboto Slab" pitchFamily="2" charset="0"/>
                <a:ea typeface="Roboto Slab" pitchFamily="2" charset="0"/>
              </a:rPr>
              <a:t> </a:t>
            </a:r>
            <a:endParaRPr lang="x-none" sz="2800" b="1" dirty="0">
              <a:solidFill>
                <a:srgbClr val="015BA8"/>
              </a:solidFill>
              <a:latin typeface="Roboto Slab" pitchFamily="2" charset="0"/>
              <a:ea typeface="Roboto Slab" pitchFamily="2" charset="0"/>
            </a:endParaRPr>
          </a:p>
        </p:txBody>
      </p:sp>
      <p:pic>
        <p:nvPicPr>
          <p:cNvPr id="43" name="Graphic 15">
            <a:extLst>
              <a:ext uri="{FF2B5EF4-FFF2-40B4-BE49-F238E27FC236}">
                <a16:creationId xmlns:a16="http://schemas.microsoft.com/office/drawing/2014/main" id="{82444F48-5162-176D-F5DC-959AF8626F5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8926" y="1331461"/>
            <a:ext cx="516867" cy="516867"/>
          </a:xfrm>
          <a:prstGeom prst="rect">
            <a:avLst/>
          </a:prstGeom>
        </p:spPr>
      </p:pic>
      <p:grpSp>
        <p:nvGrpSpPr>
          <p:cNvPr id="63" name="Gruppieren 62">
            <a:extLst>
              <a:ext uri="{FF2B5EF4-FFF2-40B4-BE49-F238E27FC236}">
                <a16:creationId xmlns:a16="http://schemas.microsoft.com/office/drawing/2014/main" id="{10BB3882-11F8-4E82-2FD8-40240A3BDD86}"/>
              </a:ext>
            </a:extLst>
          </p:cNvPr>
          <p:cNvGrpSpPr/>
          <p:nvPr/>
        </p:nvGrpSpPr>
        <p:grpSpPr>
          <a:xfrm>
            <a:off x="4847496" y="1043667"/>
            <a:ext cx="7441192" cy="5913726"/>
            <a:chOff x="7239338" y="921374"/>
            <a:chExt cx="7248128" cy="5733255"/>
          </a:xfrm>
        </p:grpSpPr>
        <p:sp>
          <p:nvSpPr>
            <p:cNvPr id="54" name="Rechteck 53">
              <a:extLst>
                <a:ext uri="{FF2B5EF4-FFF2-40B4-BE49-F238E27FC236}">
                  <a16:creationId xmlns:a16="http://schemas.microsoft.com/office/drawing/2014/main" id="{FCCF7993-C4C8-6835-33E8-59AA1787F84F}"/>
                </a:ext>
              </a:extLst>
            </p:cNvPr>
            <p:cNvSpPr/>
            <p:nvPr/>
          </p:nvSpPr>
          <p:spPr>
            <a:xfrm>
              <a:off x="7239338" y="921374"/>
              <a:ext cx="7248128" cy="57332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6" name="Gruppieren 55">
              <a:extLst>
                <a:ext uri="{FF2B5EF4-FFF2-40B4-BE49-F238E27FC236}">
                  <a16:creationId xmlns:a16="http://schemas.microsoft.com/office/drawing/2014/main" id="{39E377F4-AE26-48FE-0E80-34C18165D8A7}"/>
                </a:ext>
              </a:extLst>
            </p:cNvPr>
            <p:cNvGrpSpPr/>
            <p:nvPr/>
          </p:nvGrpSpPr>
          <p:grpSpPr>
            <a:xfrm>
              <a:off x="9538570" y="1245613"/>
              <a:ext cx="4119817" cy="5026969"/>
              <a:chOff x="4081234" y="1351120"/>
              <a:chExt cx="4119817" cy="5026969"/>
            </a:xfrm>
          </p:grpSpPr>
          <p:pic>
            <p:nvPicPr>
              <p:cNvPr id="55" name="Grafik 54" descr="Ein Bild, das Text, Screenshot, Software, Webseite enthält.&#10;&#10;Automatisch generierte Beschreibung">
                <a:extLst>
                  <a:ext uri="{FF2B5EF4-FFF2-40B4-BE49-F238E27FC236}">
                    <a16:creationId xmlns:a16="http://schemas.microsoft.com/office/drawing/2014/main" id="{7A67A385-FBE3-D259-24B7-C906E3CE90BA}"/>
                  </a:ext>
                </a:extLst>
              </p:cNvPr>
              <p:cNvPicPr>
                <a:picLocks noChangeAspect="1"/>
              </p:cNvPicPr>
              <p:nvPr/>
            </p:nvPicPr>
            <p:blipFill rotWithShape="1">
              <a:blip r:embed="rId3">
                <a:extLst>
                  <a:ext uri="{28A0092B-C50C-407E-A947-70E740481C1C}">
                    <a14:useLocalDpi xmlns:a14="http://schemas.microsoft.com/office/drawing/2010/main" val="0"/>
                  </a:ext>
                </a:extLst>
              </a:blip>
              <a:srcRect l="3599" t="8463" r="52559" b="-4294"/>
              <a:stretch/>
            </p:blipFill>
            <p:spPr>
              <a:xfrm>
                <a:off x="4081234" y="1351120"/>
                <a:ext cx="4088679" cy="5026969"/>
              </a:xfrm>
              <a:prstGeom prst="rect">
                <a:avLst/>
              </a:prstGeom>
              <a:effectLst>
                <a:outerShdw blurRad="50800" dist="38100" dir="8100000" algn="tr" rotWithShape="0">
                  <a:prstClr val="black">
                    <a:alpha val="40000"/>
                  </a:prstClr>
                </a:outerShdw>
              </a:effectLst>
            </p:spPr>
          </p:pic>
          <p:pic>
            <p:nvPicPr>
              <p:cNvPr id="50" name="Grafik 49" descr="Ein Bild, das Text, Software, Webseite, Website enthält.&#10;&#10;Automatisch generierte Beschreibung">
                <a:extLst>
                  <a:ext uri="{FF2B5EF4-FFF2-40B4-BE49-F238E27FC236}">
                    <a16:creationId xmlns:a16="http://schemas.microsoft.com/office/drawing/2014/main" id="{D2ACAE41-1AED-AAE2-E74F-09609D512143}"/>
                  </a:ext>
                </a:extLst>
              </p:cNvPr>
              <p:cNvPicPr>
                <a:picLocks noChangeAspect="1"/>
              </p:cNvPicPr>
              <p:nvPr/>
            </p:nvPicPr>
            <p:blipFill rotWithShape="1">
              <a:blip r:embed="rId7">
                <a:extLst>
                  <a:ext uri="{28A0092B-C50C-407E-A947-70E740481C1C}">
                    <a14:useLocalDpi xmlns:a14="http://schemas.microsoft.com/office/drawing/2010/main" val="0"/>
                  </a:ext>
                </a:extLst>
              </a:blip>
              <a:srcRect l="9521" t="12657" r="50525" b="9942"/>
              <a:stretch/>
            </p:blipFill>
            <p:spPr>
              <a:xfrm>
                <a:off x="4112060" y="1751762"/>
                <a:ext cx="4088991" cy="4455656"/>
              </a:xfrm>
              <a:prstGeom prst="rect">
                <a:avLst/>
              </a:prstGeom>
              <a:effectLst/>
            </p:spPr>
          </p:pic>
        </p:grpSp>
      </p:grpSp>
      <p:grpSp>
        <p:nvGrpSpPr>
          <p:cNvPr id="64" name="Gruppieren 63">
            <a:extLst>
              <a:ext uri="{FF2B5EF4-FFF2-40B4-BE49-F238E27FC236}">
                <a16:creationId xmlns:a16="http://schemas.microsoft.com/office/drawing/2014/main" id="{FBD12109-4732-69F2-1744-20836FD1D42F}"/>
              </a:ext>
            </a:extLst>
          </p:cNvPr>
          <p:cNvGrpSpPr/>
          <p:nvPr/>
        </p:nvGrpSpPr>
        <p:grpSpPr>
          <a:xfrm>
            <a:off x="5226289" y="3068960"/>
            <a:ext cx="2915439" cy="3180200"/>
            <a:chOff x="5218449" y="3294819"/>
            <a:chExt cx="2923279" cy="3180200"/>
          </a:xfrm>
        </p:grpSpPr>
        <p:grpSp>
          <p:nvGrpSpPr>
            <p:cNvPr id="57" name="Gruppieren 56">
              <a:extLst>
                <a:ext uri="{FF2B5EF4-FFF2-40B4-BE49-F238E27FC236}">
                  <a16:creationId xmlns:a16="http://schemas.microsoft.com/office/drawing/2014/main" id="{DAC67A6B-EAB9-AA68-0F4F-B0ED175B727B}"/>
                </a:ext>
              </a:extLst>
            </p:cNvPr>
            <p:cNvGrpSpPr/>
            <p:nvPr/>
          </p:nvGrpSpPr>
          <p:grpSpPr>
            <a:xfrm>
              <a:off x="5218449" y="3294819"/>
              <a:ext cx="2923279" cy="3180200"/>
              <a:chOff x="5260953" y="2780927"/>
              <a:chExt cx="2923279" cy="3180200"/>
            </a:xfrm>
          </p:grpSpPr>
          <p:grpSp>
            <p:nvGrpSpPr>
              <p:cNvPr id="58" name="Gruppieren 57">
                <a:extLst>
                  <a:ext uri="{FF2B5EF4-FFF2-40B4-BE49-F238E27FC236}">
                    <a16:creationId xmlns:a16="http://schemas.microsoft.com/office/drawing/2014/main" id="{962BE826-5ADA-7458-B03E-99604C561FB3}"/>
                  </a:ext>
                </a:extLst>
              </p:cNvPr>
              <p:cNvGrpSpPr/>
              <p:nvPr/>
            </p:nvGrpSpPr>
            <p:grpSpPr>
              <a:xfrm>
                <a:off x="5260953" y="2780927"/>
                <a:ext cx="2560441" cy="3180200"/>
                <a:chOff x="5243061" y="2852935"/>
                <a:chExt cx="2560441" cy="3180200"/>
              </a:xfrm>
            </p:grpSpPr>
            <p:sp>
              <p:nvSpPr>
                <p:cNvPr id="60" name="Abgerundetes Rechteck 59">
                  <a:extLst>
                    <a:ext uri="{FF2B5EF4-FFF2-40B4-BE49-F238E27FC236}">
                      <a16:creationId xmlns:a16="http://schemas.microsoft.com/office/drawing/2014/main" id="{152C5922-EE87-0D64-09A3-9278C7130323}"/>
                    </a:ext>
                  </a:extLst>
                </p:cNvPr>
                <p:cNvSpPr/>
                <p:nvPr/>
              </p:nvSpPr>
              <p:spPr>
                <a:xfrm>
                  <a:off x="5243061" y="2852935"/>
                  <a:ext cx="2513834" cy="2667432"/>
                </a:xfrm>
                <a:prstGeom prst="roundRect">
                  <a:avLst>
                    <a:gd name="adj" fmla="val 9723"/>
                  </a:avLst>
                </a:prstGeom>
                <a:solidFill>
                  <a:srgbClr val="ED61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Textfeld 60">
                  <a:extLst>
                    <a:ext uri="{FF2B5EF4-FFF2-40B4-BE49-F238E27FC236}">
                      <a16:creationId xmlns:a16="http://schemas.microsoft.com/office/drawing/2014/main" id="{01299ECF-988F-9D84-93ED-53D78C90D94F}"/>
                    </a:ext>
                  </a:extLst>
                </p:cNvPr>
                <p:cNvSpPr txBox="1"/>
                <p:nvPr/>
              </p:nvSpPr>
              <p:spPr>
                <a:xfrm>
                  <a:off x="5378321" y="2924592"/>
                  <a:ext cx="2425181" cy="3108543"/>
                </a:xfrm>
                <a:prstGeom prst="rect">
                  <a:avLst/>
                </a:prstGeom>
                <a:noFill/>
                <a:ln>
                  <a:noFill/>
                </a:ln>
              </p:spPr>
              <p:txBody>
                <a:bodyPr wrap="square" rtlCol="0">
                  <a:spAutoFit/>
                </a:bodyPr>
                <a:lstStyle/>
                <a:p>
                  <a:r>
                    <a:rPr lang="de-DE" sz="2000" dirty="0">
                      <a:solidFill>
                        <a:schemeClr val="bg1"/>
                      </a:solidFill>
                    </a:rPr>
                    <a:t>Erst an siebter und achter Stelle </a:t>
                  </a:r>
                </a:p>
                <a:p>
                  <a:r>
                    <a:rPr lang="de-DE" sz="2000" dirty="0">
                      <a:solidFill>
                        <a:schemeClr val="bg1"/>
                      </a:solidFill>
                    </a:rPr>
                    <a:t>finden wir Ausschreibungen zu unserer gesuchten Praktikumsstelle in Leipzig.</a:t>
                  </a:r>
                </a:p>
                <a:p>
                  <a:pPr algn="r"/>
                  <a:endParaRPr lang="de-DE" dirty="0">
                    <a:solidFill>
                      <a:schemeClr val="bg1"/>
                    </a:solidFill>
                  </a:endParaRPr>
                </a:p>
                <a:p>
                  <a:pPr algn="r"/>
                  <a:r>
                    <a:rPr lang="de-DE" dirty="0">
                      <a:solidFill>
                        <a:schemeClr val="bg1"/>
                      </a:solidFill>
                    </a:rPr>
                    <a:t>  </a:t>
                  </a:r>
                  <a:endParaRPr lang="de-DE" i="1" dirty="0">
                    <a:solidFill>
                      <a:schemeClr val="bg1"/>
                    </a:solidFill>
                  </a:endParaRPr>
                </a:p>
              </p:txBody>
            </p:sp>
          </p:grpSp>
          <p:cxnSp>
            <p:nvCxnSpPr>
              <p:cNvPr id="59" name="Gerade Verbindung mit Pfeil 58">
                <a:extLst>
                  <a:ext uri="{FF2B5EF4-FFF2-40B4-BE49-F238E27FC236}">
                    <a16:creationId xmlns:a16="http://schemas.microsoft.com/office/drawing/2014/main" id="{0F60045D-7926-4160-6FC2-06F410A6E75D}"/>
                  </a:ext>
                </a:extLst>
              </p:cNvPr>
              <p:cNvCxnSpPr>
                <a:cxnSpLocks/>
              </p:cNvCxnSpPr>
              <p:nvPr/>
            </p:nvCxnSpPr>
            <p:spPr>
              <a:xfrm>
                <a:off x="7608168" y="2915250"/>
                <a:ext cx="576064" cy="0"/>
              </a:xfrm>
              <a:prstGeom prst="straightConnector1">
                <a:avLst/>
              </a:prstGeom>
              <a:ln w="38100">
                <a:solidFill>
                  <a:srgbClr val="ED618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Gerade Verbindung mit Pfeil 61">
              <a:extLst>
                <a:ext uri="{FF2B5EF4-FFF2-40B4-BE49-F238E27FC236}">
                  <a16:creationId xmlns:a16="http://schemas.microsoft.com/office/drawing/2014/main" id="{EDB19325-DCAE-CE2B-DA54-547F4358AEDD}"/>
                </a:ext>
              </a:extLst>
            </p:cNvPr>
            <p:cNvCxnSpPr>
              <a:cxnSpLocks/>
            </p:cNvCxnSpPr>
            <p:nvPr/>
          </p:nvCxnSpPr>
          <p:spPr>
            <a:xfrm>
              <a:off x="7565664" y="4221088"/>
              <a:ext cx="576064" cy="0"/>
            </a:xfrm>
            <a:prstGeom prst="straightConnector1">
              <a:avLst/>
            </a:prstGeom>
            <a:ln w="38100">
              <a:solidFill>
                <a:srgbClr val="ED618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2995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1+#ppt_w/2"/>
                                          </p:val>
                                        </p:tav>
                                        <p:tav tm="100000">
                                          <p:val>
                                            <p:strVal val="#ppt_x"/>
                                          </p:val>
                                        </p:tav>
                                      </p:tavLst>
                                    </p:anim>
                                    <p:anim calcmode="lin" valueType="num">
                                      <p:cBhvr additive="base">
                                        <p:cTn id="14" dur="5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1+#ppt_w/2"/>
                                          </p:val>
                                        </p:tav>
                                        <p:tav tm="100000">
                                          <p:val>
                                            <p:strVal val="#ppt_x"/>
                                          </p:val>
                                        </p:tav>
                                      </p:tavLst>
                                    </p:anim>
                                    <p:anim calcmode="lin" valueType="num">
                                      <p:cBhvr additive="base">
                                        <p:cTn id="19" dur="500" fill="hold"/>
                                        <p:tgtEl>
                                          <p:spTgt spid="4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31" presetClass="entr" presetSubtype="0" fill="hold" grpId="0" nodeType="afterEffect">
                                  <p:stCondLst>
                                    <p:cond delay="25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blinds(horizontal)">
                                      <p:cBhvr>
                                        <p:cTn id="47" dur="500"/>
                                        <p:tgtEl>
                                          <p:spTgt spid="63"/>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6"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Software, Webseite, Website enthält.&#10;&#10;Automatisch generierte Beschreibung">
            <a:extLst>
              <a:ext uri="{FF2B5EF4-FFF2-40B4-BE49-F238E27FC236}">
                <a16:creationId xmlns:a16="http://schemas.microsoft.com/office/drawing/2014/main" id="{12BF8699-971E-0832-54A0-A8AB8954819F}"/>
              </a:ext>
            </a:extLst>
          </p:cNvPr>
          <p:cNvPicPr>
            <a:picLocks noChangeAspect="1"/>
          </p:cNvPicPr>
          <p:nvPr/>
        </p:nvPicPr>
        <p:blipFill rotWithShape="1">
          <a:blip r:embed="rId3">
            <a:extLst>
              <a:ext uri="{28A0092B-C50C-407E-A947-70E740481C1C}">
                <a14:useLocalDpi xmlns:a14="http://schemas.microsoft.com/office/drawing/2010/main" val="0"/>
              </a:ext>
            </a:extLst>
          </a:blip>
          <a:srcRect l="9521" t="36325" r="50525" b="50268"/>
          <a:stretch/>
        </p:blipFill>
        <p:spPr>
          <a:xfrm>
            <a:off x="64951" y="3575876"/>
            <a:ext cx="10008897" cy="1889160"/>
          </a:xfrm>
          <a:prstGeom prst="rect">
            <a:avLst/>
          </a:prstGeom>
          <a:effectLst/>
        </p:spPr>
      </p:pic>
      <p:sp>
        <p:nvSpPr>
          <p:cNvPr id="22" name="Textfeld 21"/>
          <p:cNvSpPr txBox="1"/>
          <p:nvPr/>
        </p:nvSpPr>
        <p:spPr>
          <a:xfrm>
            <a:off x="7676918" y="4315150"/>
            <a:ext cx="3531650" cy="400110"/>
          </a:xfrm>
          <a:prstGeom prst="rect">
            <a:avLst/>
          </a:prstGeom>
          <a:solidFill>
            <a:srgbClr val="EB6183"/>
          </a:solidFill>
          <a:ln>
            <a:noFill/>
          </a:ln>
        </p:spPr>
        <p:txBody>
          <a:bodyPr wrap="square" rtlCol="0">
            <a:spAutoFit/>
          </a:bodyPr>
          <a:lstStyle/>
          <a:p>
            <a:r>
              <a:rPr lang="de-DE" sz="2000" b="1" dirty="0">
                <a:solidFill>
                  <a:schemeClr val="bg1"/>
                </a:solidFill>
                <a:latin typeface="Arial" panose="020B0604020202020204" pitchFamily="34" charset="0"/>
                <a:cs typeface="Arial" panose="020B0604020202020204" pitchFamily="34" charset="0"/>
              </a:rPr>
              <a:t>Überschrift des Treffers</a:t>
            </a:r>
          </a:p>
        </p:txBody>
      </p:sp>
      <p:sp>
        <p:nvSpPr>
          <p:cNvPr id="24" name="Textfeld 23"/>
          <p:cNvSpPr txBox="1"/>
          <p:nvPr/>
        </p:nvSpPr>
        <p:spPr>
          <a:xfrm>
            <a:off x="7196272" y="3696997"/>
            <a:ext cx="3344071" cy="400110"/>
          </a:xfrm>
          <a:prstGeom prst="rect">
            <a:avLst/>
          </a:prstGeom>
          <a:solidFill>
            <a:srgbClr val="EB6183"/>
          </a:solidFill>
          <a:ln>
            <a:noFill/>
          </a:ln>
        </p:spPr>
        <p:txBody>
          <a:bodyPr wrap="square" rtlCol="0">
            <a:spAutoFit/>
          </a:bodyPr>
          <a:lstStyle/>
          <a:p>
            <a:r>
              <a:rPr lang="de-DE" sz="2000" b="1" dirty="0">
                <a:solidFill>
                  <a:schemeClr val="bg1"/>
                </a:solidFill>
                <a:latin typeface="Arial" panose="020B0604020202020204" pitchFamily="34" charset="0"/>
                <a:cs typeface="Arial" panose="020B0604020202020204" pitchFamily="34" charset="0"/>
              </a:rPr>
              <a:t>Webadresse des Treffers</a:t>
            </a:r>
          </a:p>
        </p:txBody>
      </p:sp>
      <p:sp>
        <p:nvSpPr>
          <p:cNvPr id="26" name="Textfeld 25"/>
          <p:cNvSpPr txBox="1"/>
          <p:nvPr/>
        </p:nvSpPr>
        <p:spPr>
          <a:xfrm>
            <a:off x="8656585" y="4829090"/>
            <a:ext cx="3037543" cy="400110"/>
          </a:xfrm>
          <a:prstGeom prst="rect">
            <a:avLst/>
          </a:prstGeom>
          <a:solidFill>
            <a:srgbClr val="EB6183"/>
          </a:solidFill>
          <a:ln>
            <a:noFill/>
          </a:ln>
        </p:spPr>
        <p:txBody>
          <a:bodyPr wrap="square" rtlCol="0">
            <a:spAutoFit/>
          </a:bodyPr>
          <a:lstStyle/>
          <a:p>
            <a:r>
              <a:rPr lang="de-DE" sz="2000" b="1" dirty="0">
                <a:solidFill>
                  <a:schemeClr val="bg1"/>
                </a:solidFill>
                <a:latin typeface="Arial" panose="020B0604020202020204" pitchFamily="34" charset="0"/>
                <a:cs typeface="Arial" panose="020B0604020202020204" pitchFamily="34" charset="0"/>
              </a:rPr>
              <a:t>Textbeginn des Treffers</a:t>
            </a:r>
          </a:p>
        </p:txBody>
      </p:sp>
      <p:pic>
        <p:nvPicPr>
          <p:cNvPr id="23" name="Grafik 22">
            <a:extLst>
              <a:ext uri="{FF2B5EF4-FFF2-40B4-BE49-F238E27FC236}">
                <a16:creationId xmlns:a16="http://schemas.microsoft.com/office/drawing/2014/main" id="{C92AFC92-0E64-436F-8E7B-9DD150D6DF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8880" y="3228520"/>
            <a:ext cx="1440160" cy="487254"/>
          </a:xfrm>
          <a:prstGeom prst="rect">
            <a:avLst/>
          </a:prstGeom>
        </p:spPr>
      </p:pic>
      <p:sp>
        <p:nvSpPr>
          <p:cNvPr id="2" name="Foliennummernplatzhalter 1">
            <a:extLst>
              <a:ext uri="{FF2B5EF4-FFF2-40B4-BE49-F238E27FC236}">
                <a16:creationId xmlns:a16="http://schemas.microsoft.com/office/drawing/2014/main" id="{ABDBB59B-316A-854A-AAD9-509B0E1B4BF4}"/>
              </a:ext>
            </a:extLst>
          </p:cNvPr>
          <p:cNvSpPr>
            <a:spLocks noGrp="1"/>
          </p:cNvSpPr>
          <p:nvPr>
            <p:ph type="sldNum" sz="quarter" idx="12"/>
          </p:nvPr>
        </p:nvSpPr>
        <p:spPr/>
        <p:txBody>
          <a:bodyPr/>
          <a:lstStyle/>
          <a:p>
            <a:fld id="{995B83AF-091C-4368-ABDB-DF7FEF1A6B80}" type="slidenum">
              <a:rPr lang="de-DE" smtClean="0"/>
              <a:pPr/>
              <a:t>9</a:t>
            </a:fld>
            <a:endParaRPr lang="de-DE"/>
          </a:p>
        </p:txBody>
      </p:sp>
      <p:grpSp>
        <p:nvGrpSpPr>
          <p:cNvPr id="4" name="Gruppieren 3">
            <a:extLst>
              <a:ext uri="{FF2B5EF4-FFF2-40B4-BE49-F238E27FC236}">
                <a16:creationId xmlns:a16="http://schemas.microsoft.com/office/drawing/2014/main" id="{95A05DFC-E786-E540-92C5-BE419F3025E5}"/>
              </a:ext>
            </a:extLst>
          </p:cNvPr>
          <p:cNvGrpSpPr/>
          <p:nvPr/>
        </p:nvGrpSpPr>
        <p:grpSpPr>
          <a:xfrm>
            <a:off x="2062855" y="2607295"/>
            <a:ext cx="7273504" cy="897025"/>
            <a:chOff x="2334994" y="2233967"/>
            <a:chExt cx="5465101" cy="897025"/>
          </a:xfrm>
        </p:grpSpPr>
        <p:sp>
          <p:nvSpPr>
            <p:cNvPr id="28" name="Textfeld 27"/>
            <p:cNvSpPr txBox="1"/>
            <p:nvPr/>
          </p:nvSpPr>
          <p:spPr>
            <a:xfrm>
              <a:off x="2876104" y="2233967"/>
              <a:ext cx="4923991" cy="461665"/>
            </a:xfrm>
            <a:prstGeom prst="rect">
              <a:avLst/>
            </a:prstGeom>
            <a:solidFill>
              <a:schemeClr val="accent1"/>
            </a:solidFill>
            <a:ln>
              <a:noFill/>
            </a:ln>
            <a:effectLst/>
          </p:spPr>
          <p:txBody>
            <a:bodyPr wrap="square" rtlCol="0">
              <a:spAutoFit/>
            </a:bodyPr>
            <a:lstStyle/>
            <a:p>
              <a:pPr algn="ctr"/>
              <a:r>
                <a:rPr lang="de-DE" sz="2400" b="1" dirty="0">
                  <a:solidFill>
                    <a:schemeClr val="bg1"/>
                  </a:solidFill>
                  <a:latin typeface="Arial" panose="020B0604020202020204" pitchFamily="34" charset="0"/>
                  <a:cs typeface="Arial" panose="020B0604020202020204" pitchFamily="34" charset="0"/>
                </a:rPr>
                <a:t>Audi Zentrum Leipzig Süd = Unternehmen</a:t>
              </a:r>
            </a:p>
          </p:txBody>
        </p:sp>
        <p:sp>
          <p:nvSpPr>
            <p:cNvPr id="29" name="Pfeil nach unten 28"/>
            <p:cNvSpPr/>
            <p:nvPr/>
          </p:nvSpPr>
          <p:spPr>
            <a:xfrm rot="2893355">
              <a:off x="2635319" y="2565514"/>
              <a:ext cx="265153" cy="865804"/>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4" name="Rechteck 13">
            <a:extLst>
              <a:ext uri="{FF2B5EF4-FFF2-40B4-BE49-F238E27FC236}">
                <a16:creationId xmlns:a16="http://schemas.microsoft.com/office/drawing/2014/main" id="{A205E6D3-70A6-4225-BB08-3242750422AE}"/>
              </a:ext>
            </a:extLst>
          </p:cNvPr>
          <p:cNvSpPr/>
          <p:nvPr/>
        </p:nvSpPr>
        <p:spPr>
          <a:xfrm>
            <a:off x="-9439" y="1172600"/>
            <a:ext cx="8877747" cy="720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B2A78B3B-BCB3-4BF9-9BA7-502F83B6887E}"/>
              </a:ext>
            </a:extLst>
          </p:cNvPr>
          <p:cNvSpPr txBox="1"/>
          <p:nvPr/>
        </p:nvSpPr>
        <p:spPr>
          <a:xfrm>
            <a:off x="26565" y="1296508"/>
            <a:ext cx="9264352" cy="492443"/>
          </a:xfrm>
          <a:prstGeom prst="rect">
            <a:avLst/>
          </a:prstGeom>
          <a:noFill/>
        </p:spPr>
        <p:txBody>
          <a:bodyPr wrap="square" rtlCol="0">
            <a:spAutoFit/>
          </a:bodyPr>
          <a:lstStyle/>
          <a:p>
            <a:pPr marL="481013" lvl="3">
              <a:buSzPct val="100000"/>
            </a:pPr>
            <a:r>
              <a:rPr lang="de-DE" sz="2600" dirty="0">
                <a:solidFill>
                  <a:srgbClr val="015BA8"/>
                </a:solidFill>
                <a:ea typeface="Roboto" panose="02000000000000000000" pitchFamily="2" charset="0"/>
              </a:rPr>
              <a:t>Treffer-Präsentation</a:t>
            </a:r>
          </a:p>
        </p:txBody>
      </p:sp>
      <p:sp>
        <p:nvSpPr>
          <p:cNvPr id="7" name="Pfeil: nach links 6">
            <a:extLst>
              <a:ext uri="{FF2B5EF4-FFF2-40B4-BE49-F238E27FC236}">
                <a16:creationId xmlns:a16="http://schemas.microsoft.com/office/drawing/2014/main" id="{46A2F165-505A-4A4B-B942-EC193AEBFEA1}"/>
              </a:ext>
            </a:extLst>
          </p:cNvPr>
          <p:cNvSpPr/>
          <p:nvPr/>
        </p:nvSpPr>
        <p:spPr>
          <a:xfrm>
            <a:off x="3522577" y="3775960"/>
            <a:ext cx="3725551" cy="301112"/>
          </a:xfrm>
          <a:prstGeom prst="leftArrow">
            <a:avLst/>
          </a:prstGeom>
          <a:solidFill>
            <a:srgbClr val="EB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links 18">
            <a:extLst>
              <a:ext uri="{FF2B5EF4-FFF2-40B4-BE49-F238E27FC236}">
                <a16:creationId xmlns:a16="http://schemas.microsoft.com/office/drawing/2014/main" id="{23260B4F-DD0B-49F1-AE35-5BF14CF386C8}"/>
              </a:ext>
            </a:extLst>
          </p:cNvPr>
          <p:cNvSpPr/>
          <p:nvPr/>
        </p:nvSpPr>
        <p:spPr>
          <a:xfrm>
            <a:off x="6056374" y="4365104"/>
            <a:ext cx="1623802" cy="301113"/>
          </a:xfrm>
          <a:prstGeom prst="leftArrow">
            <a:avLst/>
          </a:prstGeom>
          <a:solidFill>
            <a:srgbClr val="EB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links 19">
            <a:extLst>
              <a:ext uri="{FF2B5EF4-FFF2-40B4-BE49-F238E27FC236}">
                <a16:creationId xmlns:a16="http://schemas.microsoft.com/office/drawing/2014/main" id="{F5CDB9CB-2CCE-433B-BAEB-B91136548B11}"/>
              </a:ext>
            </a:extLst>
          </p:cNvPr>
          <p:cNvSpPr/>
          <p:nvPr/>
        </p:nvSpPr>
        <p:spPr>
          <a:xfrm>
            <a:off x="7766643" y="4933303"/>
            <a:ext cx="889941" cy="295897"/>
          </a:xfrm>
          <a:prstGeom prst="leftArrow">
            <a:avLst/>
          </a:prstGeom>
          <a:solidFill>
            <a:srgbClr val="EB6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780A361-1462-4C4E-B0A3-F5D19B49D9C2}"/>
              </a:ext>
            </a:extLst>
          </p:cNvPr>
          <p:cNvSpPr txBox="1"/>
          <p:nvPr/>
        </p:nvSpPr>
        <p:spPr>
          <a:xfrm>
            <a:off x="507578" y="5571237"/>
            <a:ext cx="8360730" cy="954107"/>
          </a:xfrm>
          <a:prstGeom prst="rect">
            <a:avLst/>
          </a:prstGeom>
          <a:solidFill>
            <a:srgbClr val="E5F2FE"/>
          </a:solidFill>
        </p:spPr>
        <p:txBody>
          <a:bodyPr wrap="square" rtlCol="0">
            <a:spAutoFit/>
          </a:bodyPr>
          <a:lstStyle/>
          <a:p>
            <a:r>
              <a:rPr lang="de-DE" sz="2800" dirty="0"/>
              <a:t>Diesen  Aufbau der Trefferanzeige  haben die meisten Suchmaschinen übernommen.</a:t>
            </a:r>
          </a:p>
        </p:txBody>
      </p:sp>
    </p:spTree>
    <p:extLst>
      <p:ext uri="{BB962C8B-B14F-4D97-AF65-F5344CB8AC3E}">
        <p14:creationId xmlns:p14="http://schemas.microsoft.com/office/powerpoint/2010/main" val="1767648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strVal val="#ppt_w*0.70"/>
                                          </p:val>
                                        </p:tav>
                                        <p:tav tm="100000">
                                          <p:val>
                                            <p:strVal val="#ppt_w"/>
                                          </p:val>
                                        </p:tav>
                                      </p:tavLst>
                                    </p:anim>
                                    <p:anim calcmode="lin" valueType="num">
                                      <p:cBhvr>
                                        <p:cTn id="8" dur="750" fill="hold"/>
                                        <p:tgtEl>
                                          <p:spTgt spid="4"/>
                                        </p:tgtEl>
                                        <p:attrNameLst>
                                          <p:attrName>ppt_h</p:attrName>
                                        </p:attrNameLst>
                                      </p:cBhvr>
                                      <p:tavLst>
                                        <p:tav tm="0">
                                          <p:val>
                                            <p:strVal val="#ppt_h"/>
                                          </p:val>
                                        </p:tav>
                                        <p:tav tm="100000">
                                          <p:val>
                                            <p:strVal val="#ppt_h"/>
                                          </p:val>
                                        </p:tav>
                                      </p:tavLst>
                                    </p:anim>
                                    <p:animEffect transition="in" filter="fade">
                                      <p:cBhvr>
                                        <p:cTn id="9" dur="750"/>
                                        <p:tgtEl>
                                          <p:spTgt spid="4"/>
                                        </p:tgtEl>
                                      </p:cBhvr>
                                    </p:animEffect>
                                  </p:childTnLst>
                                </p:cTn>
                              </p:par>
                            </p:childTnLst>
                          </p:cTn>
                        </p:par>
                        <p:par>
                          <p:cTn id="10" fill="hold">
                            <p:stCondLst>
                              <p:cond delay="1250"/>
                            </p:stCondLst>
                            <p:childTnLst>
                              <p:par>
                                <p:cTn id="11" presetID="55" presetClass="entr" presetSubtype="0" fill="hold" grpId="0" nodeType="afterEffect">
                                  <p:stCondLst>
                                    <p:cond delay="100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strVal val="#ppt_w*0.70"/>
                                          </p:val>
                                        </p:tav>
                                        <p:tav tm="100000">
                                          <p:val>
                                            <p:strVal val="#ppt_w"/>
                                          </p:val>
                                        </p:tav>
                                      </p:tavLst>
                                    </p:anim>
                                    <p:anim calcmode="lin" valueType="num">
                                      <p:cBhvr>
                                        <p:cTn id="14" dur="1000" fill="hold"/>
                                        <p:tgtEl>
                                          <p:spTgt spid="24"/>
                                        </p:tgtEl>
                                        <p:attrNameLst>
                                          <p:attrName>ppt_h</p:attrName>
                                        </p:attrNameLst>
                                      </p:cBhvr>
                                      <p:tavLst>
                                        <p:tav tm="0">
                                          <p:val>
                                            <p:strVal val="#ppt_h"/>
                                          </p:val>
                                        </p:tav>
                                        <p:tav tm="100000">
                                          <p:val>
                                            <p:strVal val="#ppt_h"/>
                                          </p:val>
                                        </p:tav>
                                      </p:tavLst>
                                    </p:anim>
                                    <p:animEffect transition="in" filter="fade">
                                      <p:cBhvr>
                                        <p:cTn id="15" dur="1000"/>
                                        <p:tgtEl>
                                          <p:spTgt spid="24"/>
                                        </p:tgtEl>
                                      </p:cBhvr>
                                    </p:animEffect>
                                  </p:childTnLst>
                                </p:cTn>
                              </p:par>
                            </p:childTnLst>
                          </p:cTn>
                        </p:par>
                        <p:par>
                          <p:cTn id="16" fill="hold">
                            <p:stCondLst>
                              <p:cond delay="3250"/>
                            </p:stCondLst>
                            <p:childTnLst>
                              <p:par>
                                <p:cTn id="17" presetID="1" presetClass="entr" presetSubtype="0" fill="hold" grpId="0" nodeType="afterEffect">
                                  <p:stCondLst>
                                    <p:cond delay="0"/>
                                  </p:stCondLst>
                                  <p:childTnLst>
                                    <p:set>
                                      <p:cBhvr>
                                        <p:cTn id="18" dur="1" fill="hold">
                                          <p:stCondLst>
                                            <p:cond delay="749"/>
                                          </p:stCondLst>
                                        </p:cTn>
                                        <p:tgtEl>
                                          <p:spTgt spid="7"/>
                                        </p:tgtEl>
                                        <p:attrNameLst>
                                          <p:attrName>style.visibility</p:attrName>
                                        </p:attrNameLst>
                                      </p:cBhvr>
                                      <p:to>
                                        <p:strVal val="visible"/>
                                      </p:to>
                                    </p:set>
                                  </p:childTnLst>
                                </p:cTn>
                              </p:par>
                            </p:childTnLst>
                          </p:cTn>
                        </p:par>
                        <p:par>
                          <p:cTn id="19" fill="hold">
                            <p:stCondLst>
                              <p:cond delay="4000"/>
                            </p:stCondLst>
                            <p:childTnLst>
                              <p:par>
                                <p:cTn id="20" presetID="55" presetClass="entr" presetSubtype="0" fill="hold" grpId="0" nodeType="afterEffect">
                                  <p:stCondLst>
                                    <p:cond delay="10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childTnLst>
                          </p:cTn>
                        </p:par>
                        <p:par>
                          <p:cTn id="25" fill="hold">
                            <p:stCondLst>
                              <p:cond delay="60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6000"/>
                            </p:stCondLst>
                            <p:childTnLst>
                              <p:par>
                                <p:cTn id="29" presetID="55" presetClass="entr" presetSubtype="0" fill="hold" grpId="0" nodeType="afterEffect">
                                  <p:stCondLst>
                                    <p:cond delay="175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strVal val="#ppt_w*0.70"/>
                                          </p:val>
                                        </p:tav>
                                        <p:tav tm="100000">
                                          <p:val>
                                            <p:strVal val="#ppt_w"/>
                                          </p:val>
                                        </p:tav>
                                      </p:tavLst>
                                    </p:anim>
                                    <p:anim calcmode="lin" valueType="num">
                                      <p:cBhvr>
                                        <p:cTn id="32" dur="1000" fill="hold"/>
                                        <p:tgtEl>
                                          <p:spTgt spid="26"/>
                                        </p:tgtEl>
                                        <p:attrNameLst>
                                          <p:attrName>ppt_h</p:attrName>
                                        </p:attrNameLst>
                                      </p:cBhvr>
                                      <p:tavLst>
                                        <p:tav tm="0">
                                          <p:val>
                                            <p:strVal val="#ppt_h"/>
                                          </p:val>
                                        </p:tav>
                                        <p:tav tm="100000">
                                          <p:val>
                                            <p:strVal val="#ppt_h"/>
                                          </p:val>
                                        </p:tav>
                                      </p:tavLst>
                                    </p:anim>
                                    <p:animEffect transition="in" filter="fade">
                                      <p:cBhvr>
                                        <p:cTn id="33" dur="1000"/>
                                        <p:tgtEl>
                                          <p:spTgt spid="26"/>
                                        </p:tgtEl>
                                      </p:cBhvr>
                                    </p:animEffect>
                                  </p:childTnLst>
                                </p:cTn>
                              </p:par>
                            </p:childTnLst>
                          </p:cTn>
                        </p:par>
                        <p:par>
                          <p:cTn id="34" fill="hold">
                            <p:stCondLst>
                              <p:cond delay="8750"/>
                            </p:stCondLst>
                            <p:childTnLst>
                              <p:par>
                                <p:cTn id="35" presetID="1"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8750"/>
                            </p:stCondLst>
                            <p:childTnLst>
                              <p:par>
                                <p:cTn id="38" presetID="10" presetClass="entr" presetSubtype="0" fill="hold" grpId="0" nodeType="afterEffect">
                                  <p:stCondLst>
                                    <p:cond delay="150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6" grpId="0" animBg="1"/>
      <p:bldP spid="7" grpId="0" animBg="1"/>
      <p:bldP spid="19" grpId="0" animBg="1"/>
      <p:bldP spid="20" grpId="0" animBg="1"/>
      <p:bldP spid="5" grpId="0" animBg="1"/>
    </p:bldLst>
  </p:timing>
</p:sld>
</file>

<file path=ppt/theme/theme1.xml><?xml version="1.0" encoding="utf-8"?>
<a:theme xmlns:a="http://schemas.openxmlformats.org/drawingml/2006/main" name="2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120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2625</Words>
  <Application>Microsoft Macintosh PowerPoint</Application>
  <PresentationFormat>Breitbild</PresentationFormat>
  <Paragraphs>269</Paragraphs>
  <Slides>11</Slides>
  <Notes>11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11</vt:i4>
      </vt:variant>
    </vt:vector>
  </HeadingPairs>
  <TitlesOfParts>
    <vt:vector size="20" baseType="lpstr">
      <vt:lpstr>Arial</vt:lpstr>
      <vt:lpstr>Arial Black</vt:lpstr>
      <vt:lpstr>Bahnschrift SemiLight</vt:lpstr>
      <vt:lpstr>Calibri</vt:lpstr>
      <vt:lpstr>Lucida Console</vt:lpstr>
      <vt:lpstr>Roboto Slab</vt:lpstr>
      <vt:lpstr>Roboto Slab Light</vt:lpstr>
      <vt:lpstr>Wingdings</vt:lpstr>
      <vt:lpstr>2_Larissa-Design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Pauli</dc:creator>
  <cp:lastModifiedBy>Stefan Möck</cp:lastModifiedBy>
  <cp:revision>976</cp:revision>
  <cp:lastPrinted>2022-01-21T07:07:06Z</cp:lastPrinted>
  <dcterms:created xsi:type="dcterms:W3CDTF">2018-12-06T13:54:02Z</dcterms:created>
  <dcterms:modified xsi:type="dcterms:W3CDTF">2023-09-18T05:03:08Z</dcterms:modified>
</cp:coreProperties>
</file>